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3" r:id="rId2"/>
    <p:sldId id="265" r:id="rId3"/>
    <p:sldId id="264" r:id="rId4"/>
    <p:sldId id="257" r:id="rId5"/>
    <p:sldId id="259" r:id="rId6"/>
    <p:sldId id="258" r:id="rId7"/>
    <p:sldId id="260" r:id="rId8"/>
    <p:sldId id="261" r:id="rId9"/>
    <p:sldId id="266" r:id="rId10"/>
    <p:sldId id="262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6765" autoAdjust="0"/>
  </p:normalViewPr>
  <p:slideViewPr>
    <p:cSldViewPr snapToGrid="0">
      <p:cViewPr varScale="1">
        <p:scale>
          <a:sx n="70" d="100"/>
          <a:sy n="70" d="100"/>
        </p:scale>
        <p:origin x="133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D53E-6890-4AE8-A30F-26BC65DA7C31}" type="datetimeFigureOut">
              <a:rPr lang="en-GB" smtClean="0"/>
              <a:t>12/03/2024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4D280-428B-4FF0-9F33-37B37D76CD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510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4D280-428B-4FF0-9F33-37B37D76CD3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773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4D280-428B-4FF0-9F33-37B37D76CD34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35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4D280-428B-4FF0-9F33-37B37D76CD34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296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4D280-428B-4FF0-9F33-37B37D76CD34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3222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4D280-428B-4FF0-9F33-37B37D76CD34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336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4D280-428B-4FF0-9F33-37B37D76CD34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378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4D280-428B-4FF0-9F33-37B37D76CD34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210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4D280-428B-4FF0-9F33-37B37D76CD34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4622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4D280-428B-4FF0-9F33-37B37D76CD34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9667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4D280-428B-4FF0-9F33-37B37D76CD34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8832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4D280-428B-4FF0-9F33-37B37D76CD34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338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4D280-428B-4FF0-9F33-37B37D76CD3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814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4D280-428B-4FF0-9F33-37B37D76CD3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614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Oral language development plays a critical role in early literacy because it provides the foundation for reading and writing. </a:t>
            </a:r>
          </a:p>
          <a:p>
            <a:pPr fontAlgn="base"/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children acquire more words and learn to use them in meaningful ways, they are better able to understand and use written language.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4D280-428B-4FF0-9F33-37B37D76CD34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7884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Listening</a:t>
            </a:r>
            <a:r>
              <a:rPr lang="en-GB" baseline="0" dirty="0" smtClean="0"/>
              <a:t> underpins all language development.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This image details that learning to listen is vital in developing ability to play and interact with other successfully.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It underpins the development of understanding language and talking.</a:t>
            </a:r>
          </a:p>
          <a:p>
            <a:endParaRPr lang="en-GB" baseline="0" dirty="0" smtClean="0"/>
          </a:p>
          <a:p>
            <a:r>
              <a:rPr lang="en-GB" baseline="0" dirty="0" smtClean="0"/>
              <a:t>Listening skills are necessary to acquire all the speech sounds we need to use when talking.</a:t>
            </a:r>
          </a:p>
          <a:p>
            <a:endParaRPr lang="en-GB" baseline="0" dirty="0" smtClean="0"/>
          </a:p>
          <a:p>
            <a:r>
              <a:rPr lang="en-GB" baseline="0" dirty="0" smtClean="0"/>
              <a:t>Later, when your child is in P1 &amp; P2 all these foundation blocks need to be in place for children to successfully develop literacy skills.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4D280-428B-4FF0-9F33-37B37D76CD3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443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4D280-428B-4FF0-9F33-37B37D76CD34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276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4D280-428B-4FF0-9F33-37B37D76CD34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524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4D280-428B-4FF0-9F33-37B37D76CD34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251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4D280-428B-4FF0-9F33-37B37D76CD34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778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CB94CE0-AAB6-431A-BD09-22AA3C7AAB4E}" type="datetimeFigureOut">
              <a:rPr lang="en-GB" smtClean="0"/>
              <a:t>12/03/2024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3A094E4-A242-4008-84B7-2240FA816249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848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4CE0-AAB6-431A-BD09-22AA3C7AAB4E}" type="datetimeFigureOut">
              <a:rPr lang="en-GB" smtClean="0"/>
              <a:t>12/03/2024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4E4-A242-4008-84B7-2240FA8162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77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4CE0-AAB6-431A-BD09-22AA3C7AAB4E}" type="datetimeFigureOut">
              <a:rPr lang="en-GB" smtClean="0"/>
              <a:t>12/03/2024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4E4-A242-4008-84B7-2240FA816249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021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4CE0-AAB6-431A-BD09-22AA3C7AAB4E}" type="datetimeFigureOut">
              <a:rPr lang="en-GB" smtClean="0"/>
              <a:t>12/03/2024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4E4-A242-4008-84B7-2240FA81624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055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4CE0-AAB6-431A-BD09-22AA3C7AAB4E}" type="datetimeFigureOut">
              <a:rPr lang="en-GB" smtClean="0"/>
              <a:t>12/03/2024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4E4-A242-4008-84B7-2240FA8162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26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4CE0-AAB6-431A-BD09-22AA3C7AAB4E}" type="datetimeFigureOut">
              <a:rPr lang="en-GB" smtClean="0"/>
              <a:t>12/03/2024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4E4-A242-4008-84B7-2240FA81624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292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4CE0-AAB6-431A-BD09-22AA3C7AAB4E}" type="datetimeFigureOut">
              <a:rPr lang="en-GB" smtClean="0"/>
              <a:t>12/03/2024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4E4-A242-4008-84B7-2240FA816249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971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4CE0-AAB6-431A-BD09-22AA3C7AAB4E}" type="datetimeFigureOut">
              <a:rPr lang="en-GB" smtClean="0"/>
              <a:t>12/03/2024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4E4-A242-4008-84B7-2240FA816249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07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4CE0-AAB6-431A-BD09-22AA3C7AAB4E}" type="datetimeFigureOut">
              <a:rPr lang="en-GB" smtClean="0"/>
              <a:t>12/03/2024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4E4-A242-4008-84B7-2240FA816249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07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4CE0-AAB6-431A-BD09-22AA3C7AAB4E}" type="datetimeFigureOut">
              <a:rPr lang="en-GB" smtClean="0"/>
              <a:t>12/03/2024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4E4-A242-4008-84B7-2240FA8162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63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4CE0-AAB6-431A-BD09-22AA3C7AAB4E}" type="datetimeFigureOut">
              <a:rPr lang="en-GB" smtClean="0"/>
              <a:t>12/03/2024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4E4-A242-4008-84B7-2240FA816249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72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4CE0-AAB6-431A-BD09-22AA3C7AAB4E}" type="datetimeFigureOut">
              <a:rPr lang="en-GB" smtClean="0"/>
              <a:t>12/03/2024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4E4-A242-4008-84B7-2240FA8162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093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4CE0-AAB6-431A-BD09-22AA3C7AAB4E}" type="datetimeFigureOut">
              <a:rPr lang="en-GB" smtClean="0"/>
              <a:t>12/03/2024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4E4-A242-4008-84B7-2240FA816249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728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4CE0-AAB6-431A-BD09-22AA3C7AAB4E}" type="datetimeFigureOut">
              <a:rPr lang="en-GB" smtClean="0"/>
              <a:t>12/03/2024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4E4-A242-4008-84B7-2240FA816249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03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4CE0-AAB6-431A-BD09-22AA3C7AAB4E}" type="datetimeFigureOut">
              <a:rPr lang="en-GB" smtClean="0"/>
              <a:t>12/03/2024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4E4-A242-4008-84B7-2240FA8162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429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4CE0-AAB6-431A-BD09-22AA3C7AAB4E}" type="datetimeFigureOut">
              <a:rPr lang="en-GB" smtClean="0"/>
              <a:t>12/03/2024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4E4-A242-4008-84B7-2240FA816249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14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4CE0-AAB6-431A-BD09-22AA3C7AAB4E}" type="datetimeFigureOut">
              <a:rPr lang="en-GB" smtClean="0"/>
              <a:t>12/03/2024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094E4-A242-4008-84B7-2240FA8162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75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B94CE0-AAB6-431A-BD09-22AA3C7AAB4E}" type="datetimeFigureOut">
              <a:rPr lang="en-GB" smtClean="0"/>
              <a:t>12/03/2024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A094E4-A242-4008-84B7-2240FA8162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44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Sassoon Infant Std" panose="020B0503020103030203" pitchFamily="34" charset="0"/>
              </a:rPr>
              <a:t>Thinking About P1</a:t>
            </a:r>
            <a:endParaRPr lang="en-GB" dirty="0">
              <a:latin typeface="Sassoon Infant Std" panose="020B050302010303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Sassoon Infant Std" panose="020B0503020103030203" pitchFamily="34" charset="0"/>
              </a:rPr>
              <a:t>Information Evening </a:t>
            </a:r>
            <a:endParaRPr lang="en-GB" dirty="0">
              <a:latin typeface="Sassoon Infant Std" panose="020B0503020103030203" pitchFamily="34" charset="0"/>
            </a:endParaRPr>
          </a:p>
        </p:txBody>
      </p:sp>
      <p:pic>
        <p:nvPicPr>
          <p:cNvPr id="1026" name="Picture 2" descr="Tips for Transition into Primary 1 | Session 2020/2021 Primary 1 WP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912" y="160138"/>
            <a:ext cx="1890730" cy="189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ips for Transition into Primary 1 | Session 2020/2021 Primary 1 WP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3" y="160138"/>
            <a:ext cx="1890730" cy="189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098" y="5657169"/>
            <a:ext cx="4951681" cy="107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2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541993"/>
            <a:ext cx="9601196" cy="1303867"/>
          </a:xfrm>
        </p:spPr>
        <p:txBody>
          <a:bodyPr/>
          <a:lstStyle/>
          <a:p>
            <a:r>
              <a:rPr lang="en-GB" dirty="0" smtClean="0">
                <a:latin typeface="Sassoon Infant Std" panose="020B0503020103030203" pitchFamily="34" charset="0"/>
              </a:rPr>
              <a:t>Journey to Primary 1</a:t>
            </a:r>
            <a:endParaRPr lang="en-GB" dirty="0">
              <a:latin typeface="Sassoon Infant Std" panose="020B050302010303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latin typeface="Sassoon Infant Std" panose="020B0503020103030203" pitchFamily="34" charset="0"/>
              </a:rPr>
              <a:t>Tuesday 28</a:t>
            </a:r>
            <a:r>
              <a:rPr lang="en-GB" b="1" baseline="30000" dirty="0" smtClean="0">
                <a:latin typeface="Sassoon Infant Std" panose="020B0503020103030203" pitchFamily="34" charset="0"/>
              </a:rPr>
              <a:t>th</a:t>
            </a:r>
            <a:r>
              <a:rPr lang="en-GB" b="1" dirty="0" smtClean="0">
                <a:latin typeface="Sassoon Infant Std" panose="020B0503020103030203" pitchFamily="34" charset="0"/>
              </a:rPr>
              <a:t> May 2024</a:t>
            </a:r>
          </a:p>
          <a:p>
            <a:pPr lvl="1"/>
            <a:r>
              <a:rPr lang="en-GB" dirty="0" smtClean="0">
                <a:latin typeface="Sassoon Infant Std" panose="020B0503020103030203" pitchFamily="34" charset="0"/>
              </a:rPr>
              <a:t>New Primary 1 lunch experience at Balfron High School 11.15am</a:t>
            </a:r>
          </a:p>
          <a:p>
            <a:r>
              <a:rPr lang="en-GB" b="1" dirty="0" smtClean="0">
                <a:latin typeface="Sassoon Infant Std" panose="020B0503020103030203" pitchFamily="34" charset="0"/>
              </a:rPr>
              <a:t>Wednesday 5</a:t>
            </a:r>
            <a:r>
              <a:rPr lang="en-GB" b="1" baseline="30000" dirty="0" smtClean="0">
                <a:latin typeface="Sassoon Infant Std" panose="020B0503020103030203" pitchFamily="34" charset="0"/>
              </a:rPr>
              <a:t>th</a:t>
            </a:r>
            <a:r>
              <a:rPr lang="en-GB" b="1" dirty="0" smtClean="0">
                <a:latin typeface="Sassoon Infant Std" panose="020B0503020103030203" pitchFamily="34" charset="0"/>
              </a:rPr>
              <a:t> June 2024</a:t>
            </a:r>
            <a:endParaRPr lang="en-GB" b="1" dirty="0">
              <a:latin typeface="Sassoon Infant Std" panose="020B0503020103030203" pitchFamily="34" charset="0"/>
            </a:endParaRPr>
          </a:p>
          <a:p>
            <a:pPr lvl="1"/>
            <a:r>
              <a:rPr lang="en-GB" dirty="0" smtClean="0">
                <a:latin typeface="Sassoon Infant Std" panose="020B0503020103030203" pitchFamily="34" charset="0"/>
              </a:rPr>
              <a:t>New Primary 1 Induction Morning 9.30 – 11.45 at Balfron PS</a:t>
            </a:r>
          </a:p>
          <a:p>
            <a:pPr lvl="1"/>
            <a:r>
              <a:rPr lang="en-GB" dirty="0" smtClean="0">
                <a:latin typeface="Sassoon Infant Std" panose="020B0503020103030203" pitchFamily="34" charset="0"/>
              </a:rPr>
              <a:t>Parent Information Session – All About Primary 1 9.45am in Balfron PS</a:t>
            </a:r>
          </a:p>
          <a:p>
            <a:r>
              <a:rPr lang="en-GB" b="1" dirty="0" smtClean="0">
                <a:latin typeface="Sassoon Infant Std" panose="020B0503020103030203" pitchFamily="34" charset="0"/>
              </a:rPr>
              <a:t>Wednesday 15</a:t>
            </a:r>
            <a:r>
              <a:rPr lang="en-GB" b="1" baseline="30000" dirty="0" smtClean="0">
                <a:latin typeface="Sassoon Infant Std" panose="020B0503020103030203" pitchFamily="34" charset="0"/>
              </a:rPr>
              <a:t>th</a:t>
            </a:r>
            <a:r>
              <a:rPr lang="en-GB" b="1" dirty="0" smtClean="0">
                <a:latin typeface="Sassoon Infant Std" panose="020B0503020103030203" pitchFamily="34" charset="0"/>
              </a:rPr>
              <a:t> August 2024</a:t>
            </a:r>
          </a:p>
          <a:p>
            <a:pPr lvl="1"/>
            <a:r>
              <a:rPr lang="en-GB" dirty="0" smtClean="0">
                <a:latin typeface="Sassoon Infant Std" panose="020B0503020103030203" pitchFamily="34" charset="0"/>
              </a:rPr>
              <a:t>New Session begins – first day of P1</a:t>
            </a:r>
            <a:endParaRPr lang="en-GB" dirty="0">
              <a:latin typeface="Sassoon Infant Std" panose="020B0503020103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566" r="4002"/>
          <a:stretch/>
        </p:blipFill>
        <p:spPr>
          <a:xfrm>
            <a:off x="9075760" y="864785"/>
            <a:ext cx="2101755" cy="196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997" y="1554969"/>
            <a:ext cx="3649749" cy="78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6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 Infant Std" panose="020B0503020103030203" pitchFamily="34" charset="0"/>
              </a:rPr>
              <a:t>Primary 1 at Balfron PS</a:t>
            </a:r>
            <a:endParaRPr lang="en-GB" dirty="0">
              <a:latin typeface="Sassoon Infant Std" panose="020B0503020103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5731">
            <a:off x="1150266" y="2374711"/>
            <a:ext cx="4458965" cy="3330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90268"/>
            <a:ext cx="4952845" cy="36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4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 Infant Std" panose="020B0503020103030203" pitchFamily="34" charset="0"/>
              </a:rPr>
              <a:t>Primary 1 at Balfron PS</a:t>
            </a:r>
            <a:endParaRPr lang="en-GB" dirty="0">
              <a:latin typeface="Sassoon Infant Std" panose="020B0503020103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5813">
            <a:off x="1390927" y="2356524"/>
            <a:ext cx="4428710" cy="3307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008" y="2515481"/>
            <a:ext cx="4743922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6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 Infant Std" panose="020B0503020103030203" pitchFamily="34" charset="0"/>
              </a:rPr>
              <a:t>Primary 1 at Balfron PS</a:t>
            </a:r>
            <a:endParaRPr lang="en-GB" dirty="0">
              <a:latin typeface="Sassoon Infant Std" panose="020B0503020103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13" y="2285999"/>
            <a:ext cx="5075487" cy="3790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99" y="2285999"/>
            <a:ext cx="4565388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6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 Infant Std" panose="020B0503020103030203" pitchFamily="34" charset="0"/>
              </a:rPr>
              <a:t>Primary 1 at Balfron PS</a:t>
            </a:r>
            <a:endParaRPr lang="en-GB" dirty="0">
              <a:latin typeface="Sassoon Infant Std" panose="020B0503020103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23" y="2171698"/>
            <a:ext cx="5024477" cy="3752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107" y="2285999"/>
            <a:ext cx="4971893" cy="371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5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 Infant Std" panose="020B0503020103030203" pitchFamily="34" charset="0"/>
              </a:rPr>
              <a:t>Primary 1 at Balfron PS</a:t>
            </a:r>
            <a:endParaRPr lang="en-GB" dirty="0">
              <a:latin typeface="Sassoon Infant Std" panose="020B0503020103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57" y="2476500"/>
            <a:ext cx="4800443" cy="35855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957" y="2476500"/>
            <a:ext cx="4871447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1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 Infant Std" panose="020B0503020103030203" pitchFamily="34" charset="0"/>
              </a:rPr>
              <a:t>Primary 1 at Balfron PS</a:t>
            </a:r>
            <a:endParaRPr lang="en-GB" dirty="0">
              <a:latin typeface="Sassoon Infant Std" panose="020B0503020103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457450"/>
            <a:ext cx="4743448" cy="35429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758" y="2095146"/>
            <a:ext cx="5228516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5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 Infant Std" panose="020B0503020103030203" pitchFamily="34" charset="0"/>
              </a:rPr>
              <a:t>Primary 1 at Balfron PS</a:t>
            </a:r>
            <a:endParaRPr lang="en-GB" dirty="0">
              <a:latin typeface="Sassoon Infant Std" panose="020B0503020103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2" y="2285999"/>
            <a:ext cx="5139248" cy="3838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50" y="2285999"/>
            <a:ext cx="4858696" cy="362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8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 Infant Std" panose="020B0503020103030203" pitchFamily="34" charset="0"/>
              </a:rPr>
              <a:t>Primary 1 at Balfron PS</a:t>
            </a:r>
            <a:endParaRPr lang="en-GB" dirty="0">
              <a:latin typeface="Sassoon Infant Std" panose="020B0503020103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57" y="2209798"/>
            <a:ext cx="5124293" cy="38274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04"/>
          <a:stretch/>
        </p:blipFill>
        <p:spPr>
          <a:xfrm rot="5400000">
            <a:off x="6872935" y="2394713"/>
            <a:ext cx="3601276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0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 Infant Std" panose="020B0503020103030203" pitchFamily="34" charset="0"/>
              </a:rPr>
              <a:t>Primary 1 at Balfron PS</a:t>
            </a:r>
            <a:endParaRPr lang="en-GB" dirty="0">
              <a:latin typeface="Sassoon Infant Std" panose="020B0503020103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57" y="2095500"/>
            <a:ext cx="5356041" cy="4000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158" y="2190750"/>
            <a:ext cx="510099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4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21320"/>
            <a:ext cx="9601196" cy="1303867"/>
          </a:xfrm>
        </p:spPr>
        <p:txBody>
          <a:bodyPr/>
          <a:lstStyle/>
          <a:p>
            <a:r>
              <a:rPr lang="en-GB" dirty="0" smtClean="0">
                <a:latin typeface="Sassoon Infant Std" panose="020B0503020103030203" pitchFamily="34" charset="0"/>
              </a:rPr>
              <a:t>Introduction</a:t>
            </a:r>
            <a:endParaRPr lang="en-GB" dirty="0">
              <a:latin typeface="Sassoon Infant Std" panose="020B050302010303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Sassoon Infant Std" panose="020B0503020103030203" pitchFamily="34" charset="0"/>
              </a:rPr>
              <a:t>Mr Black </a:t>
            </a:r>
            <a:r>
              <a:rPr lang="en-GB" sz="3600" dirty="0" smtClean="0">
                <a:latin typeface="Sassoon Infant Std" panose="020B0503020103030203" pitchFamily="34" charset="0"/>
              </a:rPr>
              <a:t>Headteacher</a:t>
            </a:r>
            <a:endParaRPr lang="en-GB" sz="3600" dirty="0" smtClean="0">
              <a:latin typeface="Sassoon Infant Std" panose="020B0503020103030203" pitchFamily="34" charset="0"/>
            </a:endParaRPr>
          </a:p>
          <a:p>
            <a:pPr marL="0" indent="0">
              <a:buNone/>
            </a:pPr>
            <a:endParaRPr lang="en-GB" sz="3600" dirty="0">
              <a:latin typeface="Sassoon Infant Std" panose="020B0503020103030203" pitchFamily="34" charset="0"/>
            </a:endParaRPr>
          </a:p>
          <a:p>
            <a:r>
              <a:rPr lang="en-GB" sz="3600" dirty="0" smtClean="0">
                <a:latin typeface="Sassoon Infant Std" panose="020B0503020103030203" pitchFamily="34" charset="0"/>
              </a:rPr>
              <a:t>Mrs Macmillan Depute </a:t>
            </a:r>
            <a:r>
              <a:rPr lang="en-GB" sz="3600" dirty="0" smtClean="0">
                <a:latin typeface="Sassoon Infant Std" panose="020B0503020103030203" pitchFamily="34" charset="0"/>
              </a:rPr>
              <a:t>Headteacher</a:t>
            </a:r>
            <a:endParaRPr lang="en-GB" sz="3600" dirty="0">
              <a:latin typeface="Sassoon Infant Std" panose="020B0503020103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861" y="3499078"/>
            <a:ext cx="2297567" cy="2235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808" y="777922"/>
            <a:ext cx="2222592" cy="154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 Infant Std" panose="020B0503020103030203" pitchFamily="34" charset="0"/>
              </a:rPr>
              <a:t>Session Outline</a:t>
            </a:r>
            <a:endParaRPr lang="en-GB" dirty="0">
              <a:latin typeface="Sassoon Infant Std" panose="020B050302010303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 smtClean="0">
                <a:latin typeface="Sassoon Infant Std" panose="020B0503020103030203" pitchFamily="34" charset="0"/>
              </a:rPr>
              <a:t>Progression to Primary 1 at Balfron Primary</a:t>
            </a:r>
          </a:p>
          <a:p>
            <a:r>
              <a:rPr lang="en-GB" sz="2800" dirty="0" smtClean="0">
                <a:latin typeface="Sassoon Infant Std" panose="020B0503020103030203" pitchFamily="34" charset="0"/>
              </a:rPr>
              <a:t>A snapshot of Primary 1 at Balfron PS </a:t>
            </a:r>
          </a:p>
          <a:p>
            <a:r>
              <a:rPr lang="en-GB" sz="2800" dirty="0" smtClean="0">
                <a:latin typeface="Sassoon Infant Std" panose="020B0503020103030203" pitchFamily="34" charset="0"/>
              </a:rPr>
              <a:t>Composite Class Structure </a:t>
            </a:r>
          </a:p>
          <a:p>
            <a:r>
              <a:rPr lang="en-GB" sz="2800" dirty="0" smtClean="0">
                <a:latin typeface="Sassoon Infant Std" panose="020B0503020103030203" pitchFamily="34" charset="0"/>
              </a:rPr>
              <a:t>Infant Department Tour</a:t>
            </a:r>
          </a:p>
          <a:p>
            <a:r>
              <a:rPr lang="en-GB" sz="2800" dirty="0" smtClean="0">
                <a:latin typeface="Sassoon Infant Std" panose="020B0503020103030203" pitchFamily="34" charset="0"/>
              </a:rPr>
              <a:t>Opportunity to look at our some new </a:t>
            </a:r>
          </a:p>
          <a:p>
            <a:pPr marL="0" indent="0">
              <a:buNone/>
            </a:pPr>
            <a:r>
              <a:rPr lang="en-GB" sz="2800" dirty="0">
                <a:latin typeface="Sassoon Infant Std" panose="020B0503020103030203" pitchFamily="34" charset="0"/>
              </a:rPr>
              <a:t> </a:t>
            </a:r>
            <a:r>
              <a:rPr lang="en-GB" sz="2800" dirty="0" smtClean="0">
                <a:latin typeface="Sassoon Infant Std" panose="020B0503020103030203" pitchFamily="34" charset="0"/>
              </a:rPr>
              <a:t>  literacy resources </a:t>
            </a:r>
          </a:p>
          <a:p>
            <a:endParaRPr lang="en-GB" dirty="0">
              <a:latin typeface="Sassoon Infant Std" panose="020B0503020103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969" y="3387906"/>
            <a:ext cx="24860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7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38909"/>
            <a:ext cx="9601196" cy="1303867"/>
          </a:xfrm>
        </p:spPr>
        <p:txBody>
          <a:bodyPr/>
          <a:lstStyle/>
          <a:p>
            <a:r>
              <a:rPr lang="en-GB" dirty="0" smtClean="0">
                <a:latin typeface="Sassoon Infant Std" panose="020B0503020103030203" pitchFamily="34" charset="0"/>
              </a:rPr>
              <a:t>Transition – Oral Storytelling</a:t>
            </a:r>
            <a:endParaRPr lang="en-GB" dirty="0">
              <a:latin typeface="Sassoon Infant Std" panose="020B0503020103030203" pitchFamily="34" charset="0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" t="17415"/>
          <a:stretch>
            <a:fillRect/>
          </a:stretch>
        </p:blipFill>
        <p:spPr bwMode="auto">
          <a:xfrm>
            <a:off x="3256717" y="2546953"/>
            <a:ext cx="5678566" cy="351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75034" y="1758110"/>
            <a:ext cx="7598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>
                <a:latin typeface="Sassoon Infant Std" panose="020B0503020103030203" pitchFamily="34" charset="0"/>
              </a:rPr>
              <a:t>The Effect of Weaknesses in Oral Language on Reading Growth</a:t>
            </a:r>
          </a:p>
        </p:txBody>
      </p:sp>
    </p:spTree>
    <p:extLst>
      <p:ext uri="{BB962C8B-B14F-4D97-AF65-F5344CB8AC3E}">
        <p14:creationId xmlns:p14="http://schemas.microsoft.com/office/powerpoint/2010/main" val="9896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 Infant Std" panose="020B0503020103030203" pitchFamily="34" charset="0"/>
              </a:rPr>
              <a:t>Building Blocks of Language</a:t>
            </a:r>
            <a:endParaRPr lang="en-GB" dirty="0">
              <a:latin typeface="Sassoon Infant Std" panose="020B0503020103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214" y="2564691"/>
            <a:ext cx="7603360" cy="3477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0980" y="5857468"/>
            <a:ext cx="6687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 Infant Std" panose="020B0503020103030203" pitchFamily="34" charset="0"/>
              </a:rPr>
              <a:t>Building Blocks of Language, A. Williams and J. Woodcock (2008)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61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 Infant Std" panose="020B0503020103030203" pitchFamily="34" charset="0"/>
              </a:rPr>
              <a:t>Stories we will explore</a:t>
            </a:r>
            <a:endParaRPr lang="en-GB" dirty="0">
              <a:latin typeface="Sassoon Infant Std" panose="020B0503020103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87114">
            <a:off x="1231131" y="2959554"/>
            <a:ext cx="2250517" cy="2313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4442" y="3225433"/>
            <a:ext cx="2247900" cy="2781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33511">
            <a:off x="6667443" y="2531911"/>
            <a:ext cx="2333450" cy="23390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186278">
            <a:off x="9072438" y="4160466"/>
            <a:ext cx="2436717" cy="167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5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 Infant Std" panose="020B0503020103030203" pitchFamily="34" charset="0"/>
              </a:rPr>
              <a:t>Visual Prompts </a:t>
            </a:r>
            <a:endParaRPr lang="en-GB" dirty="0">
              <a:latin typeface="Sassoon Infant Std" panose="020B050302010303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862" y="2679654"/>
            <a:ext cx="2004159" cy="2739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660" y="2679653"/>
            <a:ext cx="2047465" cy="27394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5764" y="2679652"/>
            <a:ext cx="1996747" cy="27394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3645" y="2679653"/>
            <a:ext cx="2026941" cy="273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3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 Infant Std" panose="020B0503020103030203" pitchFamily="34" charset="0"/>
              </a:rPr>
              <a:t>Building into P1 Writing </a:t>
            </a:r>
            <a:endParaRPr lang="en-GB" dirty="0">
              <a:latin typeface="Sassoon Infant Std" panose="020B0503020103030203" pitchFamily="34" charset="0"/>
            </a:endParaRPr>
          </a:p>
        </p:txBody>
      </p:sp>
      <p:pic>
        <p:nvPicPr>
          <p:cNvPr id="3" name="Picture 2" descr="Binoculars Search See To - Free image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830238"/>
            <a:ext cx="1455761" cy="1455761"/>
          </a:xfrm>
          <a:prstGeom prst="rect">
            <a:avLst/>
          </a:prstGeom>
        </p:spPr>
      </p:pic>
      <p:pic>
        <p:nvPicPr>
          <p:cNvPr id="12" name="Picture 11" descr="Binoculars Search See To - Free image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825" y="830238"/>
            <a:ext cx="1455761" cy="14557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35"/>
          <a:stretch/>
        </p:blipFill>
        <p:spPr>
          <a:xfrm rot="5400000">
            <a:off x="1069838" y="2476577"/>
            <a:ext cx="2639074" cy="2561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04"/>
          <a:stretch/>
        </p:blipFill>
        <p:spPr>
          <a:xfrm rot="5400000">
            <a:off x="8000555" y="2863312"/>
            <a:ext cx="3154451" cy="2637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8" t="-643" r="21446" b="643"/>
          <a:stretch/>
        </p:blipFill>
        <p:spPr>
          <a:xfrm rot="5400000">
            <a:off x="4418577" y="2846308"/>
            <a:ext cx="2838732" cy="345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9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541993"/>
            <a:ext cx="9601196" cy="1303867"/>
          </a:xfrm>
        </p:spPr>
        <p:txBody>
          <a:bodyPr/>
          <a:lstStyle/>
          <a:p>
            <a:r>
              <a:rPr lang="en-GB" dirty="0" smtClean="0">
                <a:latin typeface="Sassoon Infant Std" panose="020B0503020103030203" pitchFamily="34" charset="0"/>
              </a:rPr>
              <a:t>Journey to Primary 1</a:t>
            </a:r>
            <a:endParaRPr lang="en-GB" dirty="0">
              <a:latin typeface="Sassoon Infant Std" panose="020B050302010303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741" y="1949377"/>
            <a:ext cx="10077731" cy="4067032"/>
          </a:xfrm>
        </p:spPr>
        <p:txBody>
          <a:bodyPr>
            <a:noAutofit/>
          </a:bodyPr>
          <a:lstStyle/>
          <a:p>
            <a:r>
              <a:rPr lang="en-GB" sz="1800" b="1" dirty="0" smtClean="0">
                <a:latin typeface="Sassoon Infant Std" panose="020B0503020103030203" pitchFamily="34" charset="0"/>
              </a:rPr>
              <a:t>Tuesday 26</a:t>
            </a:r>
            <a:r>
              <a:rPr lang="en-GB" sz="1800" b="1" baseline="30000" dirty="0" smtClean="0">
                <a:latin typeface="Sassoon Infant Std" panose="020B0503020103030203" pitchFamily="34" charset="0"/>
              </a:rPr>
              <a:t>th</a:t>
            </a:r>
            <a:r>
              <a:rPr lang="en-GB" sz="1800" b="1" dirty="0" smtClean="0">
                <a:latin typeface="Sassoon Infant Std" panose="020B0503020103030203" pitchFamily="34" charset="0"/>
              </a:rPr>
              <a:t> March 2024</a:t>
            </a:r>
          </a:p>
          <a:p>
            <a:pPr lvl="1"/>
            <a:r>
              <a:rPr lang="en-GB" sz="1800" dirty="0" smtClean="0">
                <a:latin typeface="Sassoon Infant Std" panose="020B0503020103030203" pitchFamily="34" charset="0"/>
              </a:rPr>
              <a:t>Second Early Level Assembly – new entrant P1s &amp; Current P1s</a:t>
            </a:r>
          </a:p>
          <a:p>
            <a:r>
              <a:rPr lang="en-GB" sz="1800" b="1" dirty="0" smtClean="0">
                <a:latin typeface="Sassoon Infant Std" panose="020B0503020103030203" pitchFamily="34" charset="0"/>
              </a:rPr>
              <a:t>Week Beginning 15</a:t>
            </a:r>
            <a:r>
              <a:rPr lang="en-GB" sz="1800" b="1" baseline="30000" dirty="0" smtClean="0">
                <a:latin typeface="Sassoon Infant Std" panose="020B0503020103030203" pitchFamily="34" charset="0"/>
              </a:rPr>
              <a:t>th</a:t>
            </a:r>
            <a:r>
              <a:rPr lang="en-GB" sz="1800" b="1" dirty="0" smtClean="0">
                <a:latin typeface="Sassoon Infant Std" panose="020B0503020103030203" pitchFamily="34" charset="0"/>
              </a:rPr>
              <a:t> April</a:t>
            </a:r>
            <a:endParaRPr lang="en-GB" sz="1800" b="1" dirty="0">
              <a:latin typeface="Sassoon Infant Std" panose="020B0503020103030203" pitchFamily="34" charset="0"/>
            </a:endParaRPr>
          </a:p>
          <a:p>
            <a:pPr lvl="1"/>
            <a:r>
              <a:rPr lang="en-GB" sz="1800" dirty="0" smtClean="0">
                <a:latin typeface="Sassoon Infant Std" panose="020B0503020103030203" pitchFamily="34" charset="0"/>
              </a:rPr>
              <a:t>Storytelling Transition Experience – small groups working with Mrs Macmillan and visiting P1 across the week</a:t>
            </a:r>
          </a:p>
          <a:p>
            <a:r>
              <a:rPr lang="en-GB" sz="1800" b="1" dirty="0" smtClean="0">
                <a:latin typeface="Sassoon Infant Std" panose="020B0503020103030203" pitchFamily="34" charset="0"/>
              </a:rPr>
              <a:t>Week Beginning 29</a:t>
            </a:r>
            <a:r>
              <a:rPr lang="en-GB" sz="1800" b="1" baseline="30000" dirty="0" smtClean="0">
                <a:latin typeface="Sassoon Infant Std" panose="020B0503020103030203" pitchFamily="34" charset="0"/>
              </a:rPr>
              <a:t>th</a:t>
            </a:r>
            <a:r>
              <a:rPr lang="en-GB" sz="1800" b="1" dirty="0" smtClean="0">
                <a:latin typeface="Sassoon Infant Std" panose="020B0503020103030203" pitchFamily="34" charset="0"/>
              </a:rPr>
              <a:t> April </a:t>
            </a:r>
          </a:p>
          <a:p>
            <a:pPr lvl="1"/>
            <a:r>
              <a:rPr lang="en-GB" sz="1800" dirty="0">
                <a:latin typeface="Sassoon Infant Std" panose="020B0503020103030203" pitchFamily="34" charset="0"/>
              </a:rPr>
              <a:t>Storytelling Transition Experience – small groups working with Mrs Macmillan and visiting P1 across the week</a:t>
            </a:r>
          </a:p>
          <a:p>
            <a:r>
              <a:rPr lang="en-GB" sz="1800" b="1" dirty="0" smtClean="0">
                <a:latin typeface="Sassoon Infant Std" panose="020B0503020103030203" pitchFamily="34" charset="0"/>
              </a:rPr>
              <a:t>Week Beginning 13</a:t>
            </a:r>
            <a:r>
              <a:rPr lang="en-GB" sz="1800" b="1" baseline="30000" dirty="0" smtClean="0">
                <a:latin typeface="Sassoon Infant Std" panose="020B0503020103030203" pitchFamily="34" charset="0"/>
              </a:rPr>
              <a:t>th</a:t>
            </a:r>
            <a:r>
              <a:rPr lang="en-GB" sz="1800" b="1" dirty="0" smtClean="0">
                <a:latin typeface="Sassoon Infant Std" panose="020B0503020103030203" pitchFamily="34" charset="0"/>
              </a:rPr>
              <a:t> May </a:t>
            </a:r>
          </a:p>
          <a:p>
            <a:pPr lvl="1"/>
            <a:r>
              <a:rPr lang="en-GB" sz="1800" dirty="0">
                <a:latin typeface="Sassoon Infant Std" panose="020B0503020103030203" pitchFamily="34" charset="0"/>
              </a:rPr>
              <a:t>Storytelling Transition Experience – small groups working with Mrs Macmillan and visiting P1 across the </a:t>
            </a:r>
            <a:r>
              <a:rPr lang="en-GB" sz="1800" dirty="0" smtClean="0">
                <a:latin typeface="Sassoon Infant Std" panose="020B0503020103030203" pitchFamily="34" charset="0"/>
              </a:rPr>
              <a:t>week</a:t>
            </a:r>
          </a:p>
          <a:p>
            <a:r>
              <a:rPr lang="en-GB" sz="1800" b="1" dirty="0" smtClean="0">
                <a:latin typeface="Sassoon Infant Std" panose="020B0503020103030203" pitchFamily="34" charset="0"/>
              </a:rPr>
              <a:t>Wednesday 15</a:t>
            </a:r>
            <a:r>
              <a:rPr lang="en-GB" sz="1800" b="1" baseline="30000" dirty="0" smtClean="0">
                <a:latin typeface="Sassoon Infant Std" panose="020B0503020103030203" pitchFamily="34" charset="0"/>
              </a:rPr>
              <a:t>th</a:t>
            </a:r>
            <a:r>
              <a:rPr lang="en-GB" sz="1800" b="1" dirty="0" smtClean="0">
                <a:latin typeface="Sassoon Infant Std" panose="020B0503020103030203" pitchFamily="34" charset="0"/>
              </a:rPr>
              <a:t> August 2024</a:t>
            </a:r>
          </a:p>
          <a:p>
            <a:pPr lvl="1"/>
            <a:r>
              <a:rPr lang="en-GB" sz="1800" dirty="0" smtClean="0">
                <a:latin typeface="Sassoon Infant Std" panose="020B0503020103030203" pitchFamily="34" charset="0"/>
              </a:rPr>
              <a:t>New Session begins – first day of P1</a:t>
            </a:r>
            <a:endParaRPr lang="en-GB" sz="1800" dirty="0">
              <a:latin typeface="Sassoon Infant Std" panose="020B0503020103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566" r="4002"/>
          <a:stretch/>
        </p:blipFill>
        <p:spPr>
          <a:xfrm>
            <a:off x="9075760" y="864785"/>
            <a:ext cx="2101755" cy="196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997" y="1554969"/>
            <a:ext cx="3649749" cy="78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4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307</TotalTime>
  <Words>401</Words>
  <Application>Microsoft Office PowerPoint</Application>
  <PresentationFormat>Widescreen</PresentationFormat>
  <Paragraphs>80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Garamond</vt:lpstr>
      <vt:lpstr>Sassoon Infant Std</vt:lpstr>
      <vt:lpstr>Organic</vt:lpstr>
      <vt:lpstr>Thinking About P1</vt:lpstr>
      <vt:lpstr>Introduction</vt:lpstr>
      <vt:lpstr>Session Outline</vt:lpstr>
      <vt:lpstr>Transition – Oral Storytelling</vt:lpstr>
      <vt:lpstr>Building Blocks of Language</vt:lpstr>
      <vt:lpstr>Stories we will explore</vt:lpstr>
      <vt:lpstr>Visual Prompts </vt:lpstr>
      <vt:lpstr>Building into P1 Writing </vt:lpstr>
      <vt:lpstr>Journey to Primary 1</vt:lpstr>
      <vt:lpstr>Journey to Primary 1</vt:lpstr>
      <vt:lpstr>Primary 1 at Balfron PS</vt:lpstr>
      <vt:lpstr>Primary 1 at Balfron PS</vt:lpstr>
      <vt:lpstr>Primary 1 at Balfron PS</vt:lpstr>
      <vt:lpstr>Primary 1 at Balfron PS</vt:lpstr>
      <vt:lpstr>Primary 1 at Balfron PS</vt:lpstr>
      <vt:lpstr>Primary 1 at Balfron PS</vt:lpstr>
      <vt:lpstr>Primary 1 at Balfron PS</vt:lpstr>
      <vt:lpstr>Primary 1 at Balfron PS</vt:lpstr>
      <vt:lpstr>Primary 1 at Balfron 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Macmillan</dc:creator>
  <cp:lastModifiedBy>Gillian Macmillan</cp:lastModifiedBy>
  <cp:revision>15</cp:revision>
  <cp:lastPrinted>2024-03-12T16:37:21Z</cp:lastPrinted>
  <dcterms:created xsi:type="dcterms:W3CDTF">2024-03-12T11:46:25Z</dcterms:created>
  <dcterms:modified xsi:type="dcterms:W3CDTF">2024-03-12T16:55:27Z</dcterms:modified>
</cp:coreProperties>
</file>