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88"/>
  </p:notesMasterIdLst>
  <p:sldIdLst>
    <p:sldId id="268" r:id="rId2"/>
    <p:sldId id="269" r:id="rId3"/>
    <p:sldId id="256" r:id="rId4"/>
    <p:sldId id="265" r:id="rId5"/>
    <p:sldId id="257" r:id="rId6"/>
    <p:sldId id="263" r:id="rId7"/>
    <p:sldId id="270" r:id="rId8"/>
    <p:sldId id="271" r:id="rId9"/>
    <p:sldId id="289" r:id="rId10"/>
    <p:sldId id="272" r:id="rId11"/>
    <p:sldId id="273" r:id="rId12"/>
    <p:sldId id="291" r:id="rId13"/>
    <p:sldId id="292" r:id="rId14"/>
    <p:sldId id="274" r:id="rId15"/>
    <p:sldId id="275" r:id="rId16"/>
    <p:sldId id="258" r:id="rId17"/>
    <p:sldId id="266" r:id="rId18"/>
    <p:sldId id="267" r:id="rId19"/>
    <p:sldId id="277" r:id="rId20"/>
    <p:sldId id="279" r:id="rId21"/>
    <p:sldId id="278" r:id="rId22"/>
    <p:sldId id="285" r:id="rId23"/>
    <p:sldId id="286" r:id="rId24"/>
    <p:sldId id="284" r:id="rId25"/>
    <p:sldId id="287" r:id="rId26"/>
    <p:sldId id="281" r:id="rId27"/>
    <p:sldId id="28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264" r:id="rId71"/>
    <p:sldId id="293" r:id="rId72"/>
    <p:sldId id="288" r:id="rId73"/>
    <p:sldId id="260" r:id="rId74"/>
    <p:sldId id="261" r:id="rId75"/>
    <p:sldId id="262" r:id="rId76"/>
    <p:sldId id="306" r:id="rId77"/>
    <p:sldId id="307" r:id="rId78"/>
    <p:sldId id="308" r:id="rId79"/>
    <p:sldId id="309" r:id="rId80"/>
    <p:sldId id="340" r:id="rId81"/>
    <p:sldId id="341" r:id="rId82"/>
    <p:sldId id="342" r:id="rId83"/>
    <p:sldId id="343" r:id="rId84"/>
    <p:sldId id="344" r:id="rId85"/>
    <p:sldId id="345" r:id="rId86"/>
    <p:sldId id="346"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snapToGrid="0">
      <p:cViewPr varScale="1">
        <p:scale>
          <a:sx n="61" d="100"/>
          <a:sy n="61" d="100"/>
        </p:scale>
        <p:origin x="7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B63C7-2177-47E6-B2E4-71E683E16531}" type="datetimeFigureOut">
              <a:rPr lang="en-GB" smtClean="0"/>
              <a:t>19/02/2016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0F71C-862C-408E-9680-A0DD715B2FB2}" type="slidenum">
              <a:rPr lang="en-GB" smtClean="0"/>
              <a:t>‹#›</a:t>
            </a:fld>
            <a:endParaRPr lang="en-GB"/>
          </a:p>
        </p:txBody>
      </p:sp>
    </p:spTree>
    <p:extLst>
      <p:ext uri="{BB962C8B-B14F-4D97-AF65-F5344CB8AC3E}">
        <p14:creationId xmlns:p14="http://schemas.microsoft.com/office/powerpoint/2010/main" val="24777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smtClean="0">
                <a:ea typeface="ＭＳ Ｐゴシック" panose="020B0600070205080204" pitchFamily="34" charset="-128"/>
              </a:rPr>
              <a:t>A cooling effect on the north west of Europe (climate change) Higher precipitation levels in the Arctic but less in the Tropics</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dirty="0" smtClean="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BCD0F71C-862C-408E-9680-A0DD715B2FB2}" type="slidenum">
              <a:rPr lang="en-GB" smtClean="0"/>
              <a:t>27</a:t>
            </a:fld>
            <a:endParaRPr lang="en-GB"/>
          </a:p>
        </p:txBody>
      </p:sp>
    </p:spTree>
    <p:extLst>
      <p:ext uri="{BB962C8B-B14F-4D97-AF65-F5344CB8AC3E}">
        <p14:creationId xmlns:p14="http://schemas.microsoft.com/office/powerpoint/2010/main" val="42157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EC2CEE-10C0-4AE6-B5D9-95CC118D1AAC}" type="slidenum">
              <a:rPr lang="en-US" altLang="en-US"/>
              <a:pPr/>
              <a:t>52</a:t>
            </a:fld>
            <a:endParaRPr lang="en-US" altLang="en-US"/>
          </a:p>
        </p:txBody>
      </p:sp>
      <p:sp>
        <p:nvSpPr>
          <p:cNvPr id="139266" name="Rectangle 2"/>
          <p:cNvSpPr>
            <a:spLocks noGrp="1" noRot="1" noChangeAspect="1" noChangeArrowheads="1" noTextEdit="1"/>
          </p:cNvSpPr>
          <p:nvPr>
            <p:ph type="sldImg"/>
          </p:nvPr>
        </p:nvSpPr>
        <p:spPr>
          <a:xfrm>
            <a:off x="92075" y="742950"/>
            <a:ext cx="6616700" cy="3722688"/>
          </a:xfrm>
          <a:ln/>
        </p:spPr>
      </p:sp>
      <p:sp>
        <p:nvSpPr>
          <p:cNvPr id="139267"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277068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BB97CE-0DF0-485F-A000-A2D70EBA5DA3}" type="slidenum">
              <a:rPr lang="en-US" altLang="en-US"/>
              <a:pPr/>
              <a:t>43</a:t>
            </a:fld>
            <a:endParaRPr lang="en-US" altLang="en-US"/>
          </a:p>
        </p:txBody>
      </p:sp>
      <p:sp>
        <p:nvSpPr>
          <p:cNvPr id="124930" name="Rectangle 2"/>
          <p:cNvSpPr>
            <a:spLocks noGrp="1" noRot="1" noChangeAspect="1" noChangeArrowheads="1" noTextEdit="1"/>
          </p:cNvSpPr>
          <p:nvPr>
            <p:ph type="sldImg"/>
          </p:nvPr>
        </p:nvSpPr>
        <p:spPr>
          <a:xfrm>
            <a:off x="92075" y="742950"/>
            <a:ext cx="6616700" cy="3722688"/>
          </a:xfrm>
          <a:ln/>
        </p:spPr>
      </p:sp>
      <p:sp>
        <p:nvSpPr>
          <p:cNvPr id="124931"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89937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85A76-0A03-4911-90F8-A4158E43B4E1}" type="slidenum">
              <a:rPr lang="en-US" altLang="en-US"/>
              <a:pPr/>
              <a:t>44</a:t>
            </a:fld>
            <a:endParaRPr lang="en-US" altLang="en-US"/>
          </a:p>
        </p:txBody>
      </p:sp>
      <p:sp>
        <p:nvSpPr>
          <p:cNvPr id="126978" name="Rectangle 2"/>
          <p:cNvSpPr>
            <a:spLocks noGrp="1" noRot="1" noChangeAspect="1" noChangeArrowheads="1" noTextEdit="1"/>
          </p:cNvSpPr>
          <p:nvPr>
            <p:ph type="sldImg"/>
          </p:nvPr>
        </p:nvSpPr>
        <p:spPr>
          <a:xfrm>
            <a:off x="92075" y="742950"/>
            <a:ext cx="6616700" cy="3722688"/>
          </a:xfrm>
          <a:ln/>
        </p:spPr>
      </p:sp>
      <p:sp>
        <p:nvSpPr>
          <p:cNvPr id="126979"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271374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CD62-F9C2-44F4-82E0-F85187B8E5DE}" type="slidenum">
              <a:rPr lang="en-US" altLang="en-US"/>
              <a:pPr/>
              <a:t>45</a:t>
            </a:fld>
            <a:endParaRPr lang="en-US" altLang="en-US"/>
          </a:p>
        </p:txBody>
      </p:sp>
      <p:sp>
        <p:nvSpPr>
          <p:cNvPr id="129026" name="Rectangle 2"/>
          <p:cNvSpPr>
            <a:spLocks noGrp="1" noRot="1" noChangeAspect="1" noChangeArrowheads="1" noTextEdit="1"/>
          </p:cNvSpPr>
          <p:nvPr>
            <p:ph type="sldImg"/>
          </p:nvPr>
        </p:nvSpPr>
        <p:spPr>
          <a:xfrm>
            <a:off x="92075" y="742950"/>
            <a:ext cx="6616700" cy="3722688"/>
          </a:xfrm>
          <a:ln/>
        </p:spPr>
      </p:sp>
      <p:sp>
        <p:nvSpPr>
          <p:cNvPr id="129027"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36371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9E7E3B-2D3F-4AF5-B3E2-737764245445}" type="slidenum">
              <a:rPr lang="en-US" altLang="en-US"/>
              <a:pPr/>
              <a:t>46</a:t>
            </a:fld>
            <a:endParaRPr lang="en-US" altLang="en-US"/>
          </a:p>
        </p:txBody>
      </p:sp>
      <p:sp>
        <p:nvSpPr>
          <p:cNvPr id="131074" name="Rectangle 2"/>
          <p:cNvSpPr>
            <a:spLocks noGrp="1" noRot="1" noChangeAspect="1" noChangeArrowheads="1" noTextEdit="1"/>
          </p:cNvSpPr>
          <p:nvPr>
            <p:ph type="sldImg"/>
          </p:nvPr>
        </p:nvSpPr>
        <p:spPr>
          <a:xfrm>
            <a:off x="92075" y="742950"/>
            <a:ext cx="6616700" cy="3722688"/>
          </a:xfrm>
          <a:ln/>
        </p:spPr>
      </p:sp>
      <p:sp>
        <p:nvSpPr>
          <p:cNvPr id="131075"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62839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520EA-85CB-4C60-92AF-44FC6FB1227C}" type="slidenum">
              <a:rPr lang="en-US" altLang="en-US"/>
              <a:pPr/>
              <a:t>47</a:t>
            </a:fld>
            <a:endParaRPr lang="en-US" altLang="en-US"/>
          </a:p>
        </p:txBody>
      </p:sp>
      <p:sp>
        <p:nvSpPr>
          <p:cNvPr id="133122" name="Rectangle 2"/>
          <p:cNvSpPr>
            <a:spLocks noGrp="1" noRot="1" noChangeAspect="1" noChangeArrowheads="1" noTextEdit="1"/>
          </p:cNvSpPr>
          <p:nvPr>
            <p:ph type="sldImg"/>
          </p:nvPr>
        </p:nvSpPr>
        <p:spPr>
          <a:xfrm>
            <a:off x="92075" y="742950"/>
            <a:ext cx="6616700" cy="3722688"/>
          </a:xfrm>
          <a:ln/>
        </p:spPr>
      </p:sp>
      <p:sp>
        <p:nvSpPr>
          <p:cNvPr id="133123"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390195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BF744-83D3-435F-B1FC-C685D7BC02D6}" type="slidenum">
              <a:rPr lang="en-US" altLang="en-US"/>
              <a:pPr/>
              <a:t>48</a:t>
            </a:fld>
            <a:endParaRPr lang="en-US" altLang="en-US"/>
          </a:p>
        </p:txBody>
      </p:sp>
      <p:sp>
        <p:nvSpPr>
          <p:cNvPr id="135170" name="Rectangle 2"/>
          <p:cNvSpPr>
            <a:spLocks noGrp="1" noRot="1" noChangeAspect="1" noChangeArrowheads="1" noTextEdit="1"/>
          </p:cNvSpPr>
          <p:nvPr>
            <p:ph type="sldImg"/>
          </p:nvPr>
        </p:nvSpPr>
        <p:spPr>
          <a:xfrm>
            <a:off x="92075" y="742950"/>
            <a:ext cx="6616700" cy="3722688"/>
          </a:xfrm>
          <a:ln/>
        </p:spPr>
      </p:sp>
      <p:sp>
        <p:nvSpPr>
          <p:cNvPr id="135171"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706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6B0EE-0A31-4ABF-9AF9-74CEBFD551F7}" type="slidenum">
              <a:rPr lang="en-US" altLang="en-US"/>
              <a:pPr/>
              <a:t>49</a:t>
            </a:fld>
            <a:endParaRPr lang="en-US" altLang="en-US"/>
          </a:p>
        </p:txBody>
      </p:sp>
      <p:sp>
        <p:nvSpPr>
          <p:cNvPr id="137218" name="Rectangle 2"/>
          <p:cNvSpPr>
            <a:spLocks noGrp="1" noRot="1" noChangeAspect="1" noChangeArrowheads="1" noTextEdit="1"/>
          </p:cNvSpPr>
          <p:nvPr>
            <p:ph type="sldImg"/>
          </p:nvPr>
        </p:nvSpPr>
        <p:spPr>
          <a:xfrm>
            <a:off x="92075" y="742950"/>
            <a:ext cx="6616700" cy="3722688"/>
          </a:xfrm>
          <a:ln/>
        </p:spPr>
      </p:sp>
      <p:sp>
        <p:nvSpPr>
          <p:cNvPr id="137219"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1789949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EC2CEE-10C0-4AE6-B5D9-95CC118D1AAC}" type="slidenum">
              <a:rPr lang="en-US" altLang="en-US"/>
              <a:pPr/>
              <a:t>50</a:t>
            </a:fld>
            <a:endParaRPr lang="en-US" altLang="en-US"/>
          </a:p>
        </p:txBody>
      </p:sp>
      <p:sp>
        <p:nvSpPr>
          <p:cNvPr id="139266" name="Rectangle 2"/>
          <p:cNvSpPr>
            <a:spLocks noGrp="1" noRot="1" noChangeAspect="1" noChangeArrowheads="1" noTextEdit="1"/>
          </p:cNvSpPr>
          <p:nvPr>
            <p:ph type="sldImg"/>
          </p:nvPr>
        </p:nvSpPr>
        <p:spPr>
          <a:xfrm>
            <a:off x="92075" y="742950"/>
            <a:ext cx="6616700" cy="3722688"/>
          </a:xfrm>
          <a:ln/>
        </p:spPr>
      </p:sp>
      <p:sp>
        <p:nvSpPr>
          <p:cNvPr id="139267" name="Rectangle 3"/>
          <p:cNvSpPr>
            <a:spLocks noGrp="1" noChangeArrowheads="1"/>
          </p:cNvSpPr>
          <p:nvPr>
            <p:ph type="body" idx="1"/>
          </p:nvPr>
        </p:nvSpPr>
        <p:spPr>
          <a:xfrm>
            <a:off x="906357" y="4715907"/>
            <a:ext cx="4984962" cy="4465978"/>
          </a:xfrm>
        </p:spPr>
        <p:txBody>
          <a:bodyPr/>
          <a:lstStyle/>
          <a:p>
            <a:endParaRPr lang="en-GB" altLang="en-US"/>
          </a:p>
        </p:txBody>
      </p:sp>
    </p:spTree>
    <p:extLst>
      <p:ext uri="{BB962C8B-B14F-4D97-AF65-F5344CB8AC3E}">
        <p14:creationId xmlns:p14="http://schemas.microsoft.com/office/powerpoint/2010/main" val="2195143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2850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0606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614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212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094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73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6752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073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80912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590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098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2/19/2016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6959821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youtube.com/watch?v=T05djitkEFI"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http://www.fao.org/DOCREP/006/Y5187E/y5187e1r.jpg"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http://www.connectedwater.gov.au/images/Processes_fig1_resize.jpg" TargetMode="External"/><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Hydrosphere</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61216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Surface Run Off</a:t>
            </a:r>
            <a:endParaRPr lang="en-GB" dirty="0"/>
          </a:p>
        </p:txBody>
      </p:sp>
      <p:sp>
        <p:nvSpPr>
          <p:cNvPr id="4" name="Content Placeholder 3"/>
          <p:cNvSpPr>
            <a:spLocks noGrp="1"/>
          </p:cNvSpPr>
          <p:nvPr>
            <p:ph sz="half" idx="1"/>
          </p:nvPr>
        </p:nvSpPr>
        <p:spPr/>
        <p:txBody>
          <a:bodyPr/>
          <a:lstStyle/>
          <a:p>
            <a:r>
              <a:rPr lang="en-GB" dirty="0" smtClean="0"/>
              <a:t>The precipitation can then form overland run-off and channel flow which travels back to the sea starting the cycle again.</a:t>
            </a:r>
          </a:p>
          <a:p>
            <a:r>
              <a:rPr lang="en-GB" dirty="0" smtClean="0"/>
              <a:t>(a) EVAPORATION can occur from any surface water as heat from the sun causes it to turn into water vapour and return to the atmosphere.</a:t>
            </a:r>
          </a:p>
          <a:p>
            <a:pPr marL="0" indent="0">
              <a:buNone/>
            </a:pPr>
            <a:endParaRPr lang="en-GB" dirty="0"/>
          </a:p>
        </p:txBody>
      </p:sp>
      <p:sp>
        <p:nvSpPr>
          <p:cNvPr id="7" name="AutoShape 4" descr="data:image/jpeg;base64,/9j/4AAQSkZJRgABAQAAAQABAAD/2wCEAAkGBxQTEhUUExQWFhUXFxgXFhYXGRgXGBgYGBcaHBgaFxsYHCggGBolHBcXITEhJSkrLi4uFx8zODMsNygtLisBCgoKDg0OGhAQGiwkHCQsLCwsLCwsLCwsLCwsLCwsLCwsLCwsLCwsLCwsLCwsLCwsLCwsLCwsLCwsLCwsLCwsLP/AABEIAKwA5gMBIgACEQEDEQH/xAAbAAACAgMBAAAAAAAAAAAAAAADBAIFAAEGB//EAD4QAAEDAgQEAwUHAwIGAwAAAAEAAhEDIQQSMUEFUWFxIoGREzKhsfAGFELB0eHxFVJiIzMWQ3KCstIHU6L/xAAZAQADAQEBAAAAAAAAAAAAAAAAAQIDBAX/xAAiEQACAgEEAgMBAAAAAAAAAAAAAQIRIQMSEzFBURRhcQT/2gAMAwEAAhEDEQA/APRW2Wy9KCqph67TmGRUUhUShqLQqIAfzLYhJtqKftUwGcwUswSYqLedADpqoZqSlsy0KiQDcrYeljWsh+2KAHi9Yk2V+aJ7UIAaaVMOSYrKbaqQDYcptSgeVMVClQxoBSzFJnEwojGJUFjwcpApIYlZ95RQWPZlCpdJnFKJxSNoWMlhQKlQoZxKC+uCnQgjqxUC9QFcBSOJBTERJ6rEOpUB0WKkIqm1lL26qG8Vo2/1GX6pqliWuEtc0jSQQVNodD3tFr26V9qOYUhU6hMBgYlSOJSzak6EHstPrgEAkCdJMbgR3uEANDEqX3tLB6x1WASdkwGhi1v70lc/Rb9p0SAZ+8qP3hVnE8UWUqjm2LRIW+HV89JjzqWgnuluzQ6wWJxC2KxS1ljXAiRonYhxtXqitqqvlLY6qR7MA61GDuJuk2BdjEHmijEFc5iOI5Huze6GUyBvmc9wt5AJ8PRYFobrGNSDKxCmMQUBZZZBzUmsHNVRxJWfeygLLVzAssqs4g81D76QgLLGrHJANQckv/UFB2LBQFk6tUckE10GriUnVxKCWOOxR5rFVvxC0tEQ2zjmcNAmHm/MaLf9Pds8ehTLsS0Fo5lGOIaNSPn8l43OzvoT+7Vrf6lxO7t1p2Hr28Uxp4nfmEyziDSTZ0W/C7z2UncQGwPpP5p80/QUKtZiBOQkA6w7fdWFHEV8hD7uEZLgmRf9PRKs4lEgtIMyJAHzKM/HWzQTB0ty/cKuaXVBtQs7E4qTZ/rPyTOD4hiAMr2uIO5B0KF/Vn7UzHr8lF/Eqp/5Tr6WlNa2p6FsXoa/rOIhw9m4ToYNlLD8crgXbm7AmO8KsfisQ4+KmcvIW9dyjjiFQD/ad5W/hXzTBaa9EsVi6tQnPTJEEQWmBbUDmtYHitVrWNaTAkAed/moVeLGQS2o0jaLH9UDAVT7RjRIOZ0SNiB/6pLVYbUWzOPV5g/+KLh/tE9gyvbIFpGsImJFRrHOJEAE+UbXWpqAaidNo84V80kLYglT7QzcCJBA8roXEOMPysGm5mJPePOw2I1Qs7i4NdluRMkaC4jzSvEawJp5YdDgXAbXsCRaAPRHK2rYtqIYjir6p8cAnL0s0kiPUq1/4iqC0NJ2t81R42oS+zRoIA16x8U1TYXAkteANXZSB5HRTzPtD2Kiwq/aWoNm+lvmt4X7SvJMtbHXwxa/dJ+2YwgEROkx+ZR8NTFQy2kXEcmz52Qv6H6YuNDFP7U+LxMGXfxAfEmFCr9smmQ1lx1/ZEZw3Mf9o3EyQGjzLoS1ahSbIc1recwj5L9MXGgR+1rwfdaW8r/Apqh9qWuEubedBeyUDKGwHopOfSGn/jCPkyDjQWp9pxsw9LqNP7RyLsIPwQvvDNgfT6lTNYJfKkHGjbuPf4H68lh4uP7Heij7YKBqhHy5C40Y/i3+D/RYhe3CxWv6mLiQpSokgEExzBb+iIWxqAP+owqs1/ZE+ycHiT/pz4h2+p7qzw9dtQSHA7kGxHouOW5ZvBuTY6T4YAjmDPZT9i7LtPml2sBIgQP8RIjy0TFF4Fs1hqJIKybbERNAxYO9Yv0topMY4gACDcm4Pr6Jf764S0CMtwReRy+uaZwvERmfl6a6x+t1VNDRoU606N/XylHpNJNySfKPksq8SmMpF9hcjyOq291tZ5wI/hQIK7y8v5uoFzxsI5zCX++EmGgA2mLeZnX1QRTe6wtHL+UqAbyON5A/7hB8goVcPo6bhwcIEdwt0sFu4/HfyW20h+E6dUXQGYjGG4sGnYi6E8uNi+eY0B7TumzTt4r9P0URY+Fvi1uR8ASmpWAtSoa7ZhE7gX0ncpc4JswJNtST+St8LhjU0FxrAMA9dgpv4c5tnDL1OnTZaqU6wgKynhI0tfayKMwBaHGCL+oJ+SuMPwslrnOJAAmwn5XTPDuEhzQSHmZjMcjO+k6yqSm2BQ06L3kQ6XaXjToI/dN4Y4ik72YDi0jSIHYkwQF0FLh1Ond7qbeoEuAi0TN+sFM4enRf48hMGM7pE9Vqovz2Alwp+Sn7NzDqT/pl7gb3E3A10Cbd9naFQ5nU3RAPvn05hEZxLx+zaBm5AyI9U5h8WXOy5YIEkEg9tNFokgON4zwkUXw2m+HExlDngAaSQNfNI1cK8G9N2QR4y0taZ6uhelFx6+WiTxrJnPkygFxJ5dpUvSQzgBR1kiOmyg6lqQeUb+q6zFcHoEGo11ouWHOJ7ZevNIYngTyCWQ4bCRJWThNdEnNPpOG6EG21P12VnWwpFiIPIpd9Et1t8FnkZXtaJ1WIoI694WK4ywS2VL2UwdcxG5mEjiKgEFsg7mbHvz7qwGHAmA0jnMz2UQySfDEcxb1URdFhsJxsAXYCdiPzTXtPxholwv0PZKU2wRAHom2O8ugspk14ATOFOYOuZ33HXqmi0DQ31uPzTRLTqD3uI7qzwlBlODVZTLHAw3MCe5Gg9UlcuwKZtLN4blx/s6c+ibwHCHTDXZjqZc0D/wDRVzUqYbLIaWvdFmQWiOUFVracu8MTpOn52RJ06TsRP7u4GDkaBrcH/wASQi0Iy3fIOwi3K4KDljeekhDFdoIblAJ0Ag+qyAO2g1pJAN9yd/JZLgPDTLzO38rA47jTaxlMYZ73kNYM0bCAQDyCcY2wItbAktfM+XkO6a4VhalVwGUBg1LhEc7bq/p8JBAd4hb3JHxO/rCdwWGDWkeEH/DqPmuqGhTyMQpUC3/TZJPMDw9iQLI9ajAuGggQCRmPcXnXmmS42AYe8iB/1XuleI0gfFUcQNIb4fUnVb/gULHHuaIiXCBmOnx77BVVXidVziCQ4EERTmR5o1bE06eYta4GLZ3Zmk9pJ+SSd9qohtNoZ/cWs18jNllJvywLqhgnPaMwcyGweZ3u4j4I01SAG0zEEQ8tgRpEC899lEY2rUY17TkB2jXvJ0U8TiKns3eINdIGewAE66n4rUCoo8Kr+1BczK2RmLXAW3gC/wCa6Kk4U25WtNtruNzvMlL08waCDnJ0JdLB1taUvQw5c+ajtdmQG67mySVAOVuJGIZDnEkCYAka94U/vLHtcwkE/iiYB3k23U6lEAeE5Y1gAmO5CouJ8RgESACdoEzuYGqcpbexAfCwllKo4l5vs0RvcT8VY4bEhrACJJ1201JLt+y5lrQTL2vJHuxULRr1b+adxeILmZnuDXMgBmaN+ZbdZQmBY8SxQaxhY5h1/wBw5n3OxCoOIVHEjOIMRbf8wsxWKfVcHODXACAA8fFDr4jK0jODMRzHqNOynUlf4BX1oB8XwzH5LaHVquPuEdViUY2rCitwzdTAj0TNOoCddNQlmVgRseqebSETBBtoB8SVk/sZF1aT8+aNQoSHOD7DYgnzEaoJwQgvhziCARFt+WuyNSxRFm+HY8jzCHjIDtJlNjJLSTvrljtOuqhTqB1sstnQiLdFPh+BFUnMHztBGUnYGTopnB1mnxBrQNh+ugSalSYFz/w9TNMvpuJPqI3EHdVH3ODBcJJjKbX6bSrjgfECD45AFpAkdiW3/lPcQ4e2pDmvN591vXnFlrtU0nEDmThMpIygczr3gD8rJ/B8Ja9pc1rpmNC035TqFYYX7NMY/OalQmJIN/OYhbxHFqjLMb4ZEVHa33MiB5Jx0qzIYfhv2aohv+o3M7UyXW6aq0oUWsn2bA3naJCQo8WgAFwqPdcZBYC13HbVWFV7wwFozEkXiwHbst4qK6HYhizUe4NIqtvfKREbSdL8pTmDwjaeYjNLzJkz/CZfYBzz84/ZLYviTGCZF7DmT0CqqAp/tJxb2f8Atte6oLaOhVNLi1So0iqSw6gj3p5RsF0uDNWoT7VgDdRz+aBVwVA1A0kl0e4NPOyzabygKn+nCuAabo2c4ggkgbz+Sbp4cU2ta9pc4Gx9wRrcyM2/NN8Qovazw+GBbxafCJ6qmo14vVpvqOO5Noi290qURFo9raov/qZYIyAkDy0QhicjiHENk3E53ekZRuknVnZg0ZWt1LWva0gdeabqY2mywLZiRAzzJ3dzRu8iD1seSfE0imYjUE9LG3mrGnWbAy7fhMW/RcueLOccp5jaB5LWOxFN0ePxDlYedrpLVQh/jeNc4loNunLyXPQxpPvA6+IyPIJmvjnugOIgcrT1MJVxLrNERzHXmZWM5bnaA2ajiBBnnoEF1apPuE9ZN/VammLl5JGwgBD/AKgbBoceSmsgHdiXzOSABFoA9EtiMWGzmBPwHYEJpzA8ZqkzzzfMSlalFsXjWwvsqAHTxDQBlblHcj5rEMhp29RKxXEQthKOUzqfrVPPOeZdAO+yRZiRnhwMAdla0qLCM7vcsG5bmd/OylJvsoPThjCxh1vPM9ZKVpPrQc4aADY2i/JKvDXGW5ndALgKyw5Y1njY5zoszUdIGqnvMgMZizIhx/f0TeG4g9oIyhwP9wkg9AVW1qhPiy+zna9hz5ImHxjQ8E3Dbi5Bna4Uxi1KgOkp4Bz6eVz8n4srcvx/Vb4T9myIf7V0TMA2lQwHEcMXucHO9q60amDsJ20XRcLoCmwgZgPeMmY8yuyMU8jSGasFuUgkRB+tVyX2lwNYkZZe0WDRYN7LrM/9p9LoNMO0mbTJadPNVKKksjZynDMFVoB1Ql7beFpAJPl5JPEcce9ha0uLASTLrnexJvHwhdZjnVGDM2HukeGctua5rG/Z6u54LMuUwSCSMpnxDqspp9IR0vA8U40IzueSDAdeBsDzUsNQcahNRrTEQ6IO0wi0KbWjKCAQLgRbyQw6Desb6NMfDotRj5uLeu6rXYjJU9wNb/8AYYueWqYrA6eI26RKreI0GvpHNMi97ls/2obAV4zxRpiCCBuQDBnYX+STrYT2v/MfLraOI9dlU0qbGuk5jF76fyrB2KFF2Z0O3a2PSeRXOpbuyRbEYJ1N8CxG7rk9go/e6mhZofegR8rrf9UNQnwtHIi0dioUaxbIdBbpeTros7VgbdXblvZ0mSdI2jqlTi2zBEk2jv17I+anl8TQSD4YMfRUfbTYU4HPf1SaQYAsxbZyinld/wB0HtsnKOR1s2V2pMn5c0J7SRuBvAk/sk6ns2GfGTrO3a2yaq7Qi0xGGDPeh3I5Wz3sbSh06jhsHN3tog0qjCQ5rHC2smOWhshVqjblzz1AA+t0N5ALVLR+GehEfIoNMmRYATtf5qWHqT7ocQecLdXD1Np5nRNX2BKrUg++0eX5LEAYer/i4bEgT8QsWqv0FIqMCDWEOOUj8USf5VgxmjGAuJPh5HlqkBiA2zdB80TA8Va3MXNcXRYzvzU1f4Ms/YigT7R3jjRug+PVKMxQJzCZ0BOspCviRUcS4m/YnyTGGc6IYCZ1+uSzasByrVfe0jnbTnznoq3hlVjXw8uIJmOkGUZ7nctI2S2NIF8sEg6Wur0wOlwOKo+0NSk0h1ve1k8r2sVcY7jdSo5rGnKI8TZvE28ohee8OxJl3/TPmAYVvSrlrnC5dkaJ7de/yWrfg2gsHVYn7TCn4KYGVoGZzj+Ig2brP7FG+z3GfvDng1HSALRYT+kcl57iKrqh3gC3X6uug+zdICmTOUZoc42uBt6/BVuIStne4StRBs4uMwJuSedtrhFqVmuJAcJF4nTyXL1cXToNMNdncLXvJ+Vvi4pT7M4wPc51QAAE5n6OI5SNf0CFIbXgsjmdWLfCwVAQCAczo6hSqcQGEHswHVHazYxJ0Vfj+PU2Oy0mlhmZIm3raVvg2JGIflLWnmQMsk9PJQmrwTVFhw77TipUa0h4PKxB7nnrKL9oX1ngCkLH3juf2UHHDYYi1xcRdJY37QMe05S9rvFaw7AdT+aNyqmwFH4RzGjMAHGZEzI80NnEQHZHsB66x3SVfipJywSRsVv7r7QAvJb0ET59Fleb6Jodx9BgPgcA2JsLTc6quo0RJIqQZm8jZGq0GwJcY00j61OiFRwbXRIIbpaZ1Q1bwAPEcNAIJqAzfmfJG9k4xkILeZMHqiClSZZoO4k7dVphofie7yG/5ofdAbpta0kOBdO8/oo1qgAsC0D+0fM7odTiTM0NBIAtOvomKWLP4Yvz2SumIQ+9E6ZndJRW0A+M2Zp6QjVWVtqfnsl6eYatm4tEJU1kGjKuGe33AXecH0GiFmqgXsdp5J9jg78JHVuvbW6HiGEXDCTEydeqdX0BmGcBqT5WHzWJejgHvu5+QciIK2tYqSQjl69e5iyC6ufryTdfDhwLhCrnPWsaaGN4Z8kbaK8dxBzCMktaBbTWLdeq5jDvIcI127qzNSbzIHNRqRyMdbj5BnXnr+ahXJew5jcRHpdV4ffteEWlVljm7DQqVChi+DMOdJ/CVb0ne87NNhrrp+qqKf5EfBPPqeEEb25aBXNZNIPAahStbU256iPVdJSYxrKVMCQXgkTJMCXST0aueIc1gLAZF7Cbq1pVCC0mfBTc4jS5EfqokyorJHjOMzvLidNP29ULhmIhhP8AkSJ8o77quJdUfA1Jgb3JRcYw02BoMhwnpF435yUNYoht2wlXEe0dDRJPlz1jyV1wau2gJOujY5nV14m65vhVYNzQL6k7GdvX5KeKxjpdBJG89dkmmsIktsZiCb/n56DzVdWcSW+E5iJlvRI08dGa5mJ8hqFAY0uJgnREdNoVo6XC+BozBpcbzy7n61SOKqPJtcHWDO6SFV7gxo3O1zP+SZGAdGXNGuZw5chKnZm2ASliC0XBPQ3CvcPjWOowGua7zIBEaKvw1BrABqdi75gLKlV4bN/KTHZTuXgRA4054LfD1E36pmlhqI8U5rTm68rIeFrOIlwEDzJMbqeam4EwBfYfVkdIAdQscTlYJFidFANDjoW6AHaPLRQaymXiZGnZWlSm4jwBsbOnTyRGNiJfd6rfDTq5pHi19BZVzcNWeSHggc9bKNbiTmiPaG2wnfkt0OP1W2vHW5TdN9DHqDqbG5Q4gjci8qD8ZzdB2sdOZE35Jb76HNkiDOp7IbcWW2EGReeU9d092cCMxWOOhdJ7aBYncHQY/wB4DvzWLaMZNWKzhRXINj+6HX8V9Lqf3YzdFZhjAtOvkqtIYgxl/PZPF/hDRosNAAHL5n62StRhEhVhgTg3+tU7h6WUeIwOXMJLD1oNx9c0ao65/lJjR1HD+Btq0w5oubA3IH7p/wD4L8GZ9SANIG2wvvr6on/xjinS+mRLLOHR2/wA9F2WOpOe4wwQPdn5pNF2cR/R8oAzPiZnLGnc301SddhDakiJgAncdFf8V+0Iok02NbUiznECAenOFz9fi1SoB4WCx8ZAk9QNNFlJFqRV8MaRULi33WEgG40PxS3EKhOWZmDMiDbp5z5q8wOMFQezcGtsYdMZuh5fslOKYFvYAQyDMk7fAKryS1gQ4aYY46eKBraAP/b4KGIfYxYW+d1YtwkUg3TVx7n+B6KqxFEhqSachPpCTBLraRfy1RsA2XQNyFrCUfC8nt5mPyT3AqHic8/hgAHcnmtW8EpDmIxHsg5ou7fkPNE4ViphrrzBHIafXmk6lIPeSehcesbdFZYPDM98EzEmRAGwEctPVZSSqxhcTJJtop4R+Xruq6pis7iG6c9B1MeqHkc10O0mIvIWPHgQ/V4qWuiMzeUQmX1y8jK2J1kRCXweGcBqOfcduata+MDGgSCSCZ18vJOopCBP4WGS9zhAGYgC9uSt+E8QwxaHTEmIdrM6eq5nHONWCJzxDQDHyC1UwT6bM9Vogd7Hb4reCVDOr4lVw7XtD4EzeNO52UazaGRpaQR0C46rV8Jc4mSbDkOp5qwHB3uaHMqZmkTH0e6b+gYTiFGm4SCe1uarKdRhkAabnU/soOpua8h/hEXJuenZQxREyydOpPWVi4smmTNXW+W+yxJ0q2shYriqQg7KocBmAtYQALDnzRLRYfwhYNk6oj6hE9NFg27AUxGEnQpGrQ1lW7neEO3W8Fhmve4OEgAmOxC205MZQPbOnkFZ8D4S6q/K8FrRGZ3fQDqrfh2Ea6ppAGw0XZVeHMFORIMzbstrwMBha1LCNDKTZPPfukuMfbTITTaC5+5mA22g6rfFcEGNDwXE9Yj5Khw/BKb8PUruLi/LOoifRFuxukior4/MS525kBAfiXOdH1/Cz2QN+Ux5Ky4PRAaXDVQ2kLyMYYAMBcBJvfX9lMYtn9o858viEGqJJn6lV+MeQ2ywS3MonxfGkvkOtA00nUj4hAw7iYvYxmnkf3+SFmlonY28x+ya4fqD3/Jb0kheSxwdGXZQQ0SQR0y/NZWZTa3KHEkumNyfNS4iwMYXNsf1VCKjs8yT3v8AWpTSKeC5pYZ5IltnGbjb65qzqMBtAA5bz2VXwglxJJMgQPOU2HkB/S17rn1JZoluyVYezENE5j6dXchpfZBpucSZbMSC4RZLUaxdEnvG/dOgWnoFK9Cs3TpunWOp5/pomjwlzmjxDr/KE6mPCPrb9U5g6zs2SfCDYfXZODp0CdClKqMPUAuTGvQq+w9b7zTIgZfMX9LqpxdEOzEjePJCbjn0iGsdDeWy2gwIYjgniytJtqDpfkU9Tw3saQl5GW5jvy3Q8biHO1Pp2S9MTINx181cewYjxPEZ3OdFjFj0CpX1okibm95P1+qs8c3Uqpi31yV0Fh6LKb/nCxCpgWsNCsSoln//2Q=="/>
          <p:cNvSpPr>
            <a:spLocks noGrp="1" noChangeAspect="1" noChangeArrowheads="1"/>
          </p:cNvSpPr>
          <p:nvPr>
            <p:ph sz="half" idx="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p:cNvPicPr>
            <a:picLocks noChangeAspect="1"/>
          </p:cNvPicPr>
          <p:nvPr/>
        </p:nvPicPr>
        <p:blipFill rotWithShape="1">
          <a:blip r:embed="rId2"/>
          <a:srcRect l="18750" t="45573" r="56459" b="31901"/>
          <a:stretch/>
        </p:blipFill>
        <p:spPr>
          <a:xfrm>
            <a:off x="6172200" y="3403600"/>
            <a:ext cx="6019800" cy="3454400"/>
          </a:xfrm>
          <a:prstGeom prst="rect">
            <a:avLst/>
          </a:prstGeom>
        </p:spPr>
      </p:pic>
      <p:pic>
        <p:nvPicPr>
          <p:cNvPr id="5130" name="Picture 10" descr="http://www.riverfrome.com/wp-content/uploads/2010/04/River-Br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6350"/>
            <a:ext cx="60198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456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a:t>
            </a:r>
            <a:r>
              <a:rPr lang="en-GB" dirty="0" smtClean="0"/>
              <a:t>. Interception</a:t>
            </a:r>
            <a:endParaRPr lang="en-GB" dirty="0"/>
          </a:p>
        </p:txBody>
      </p:sp>
      <p:sp>
        <p:nvSpPr>
          <p:cNvPr id="4" name="Content Placeholder 3"/>
          <p:cNvSpPr>
            <a:spLocks noGrp="1"/>
          </p:cNvSpPr>
          <p:nvPr>
            <p:ph sz="half" idx="1"/>
          </p:nvPr>
        </p:nvSpPr>
        <p:spPr/>
        <p:txBody>
          <a:bodyPr>
            <a:normAutofit/>
          </a:bodyPr>
          <a:lstStyle/>
          <a:p>
            <a:pPr marL="0" indent="0">
              <a:buNone/>
            </a:pPr>
            <a:endParaRPr lang="en-GB" dirty="0" smtClean="0"/>
          </a:p>
          <a:p>
            <a:r>
              <a:rPr lang="en-GB" dirty="0" smtClean="0"/>
              <a:t>Interception by vegetation can occur:</a:t>
            </a:r>
          </a:p>
          <a:p>
            <a:pPr lvl="1"/>
            <a:r>
              <a:rPr lang="en-GB" dirty="0" smtClean="0"/>
              <a:t>The leaves of the trees can intercept the precipitation.</a:t>
            </a:r>
          </a:p>
        </p:txBody>
      </p:sp>
      <p:pic>
        <p:nvPicPr>
          <p:cNvPr id="6" name="Picture 9" descr="interceptiondia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35700" y="1825625"/>
            <a:ext cx="5575300" cy="43513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17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6</a:t>
            </a:r>
            <a:r>
              <a:rPr lang="en-GB" dirty="0" smtClean="0"/>
              <a:t>. Transpiration</a:t>
            </a:r>
            <a:endParaRPr lang="en-GB" dirty="0"/>
          </a:p>
        </p:txBody>
      </p:sp>
      <p:sp>
        <p:nvSpPr>
          <p:cNvPr id="3" name="Content Placeholder 2"/>
          <p:cNvSpPr>
            <a:spLocks noGrp="1"/>
          </p:cNvSpPr>
          <p:nvPr>
            <p:ph idx="1"/>
          </p:nvPr>
        </p:nvSpPr>
        <p:spPr>
          <a:xfrm>
            <a:off x="838200" y="1825625"/>
            <a:ext cx="4209789" cy="4351338"/>
          </a:xfrm>
        </p:spPr>
        <p:txBody>
          <a:bodyPr/>
          <a:lstStyle/>
          <a:p>
            <a:r>
              <a:rPr lang="en-GB" dirty="0" smtClean="0"/>
              <a:t>Sometimes the water does not make it back to the ocean and gets used by plants and trees. </a:t>
            </a:r>
          </a:p>
          <a:p>
            <a:endParaRPr lang="en-GB" dirty="0"/>
          </a:p>
          <a:p>
            <a:pPr marL="0" indent="0">
              <a:buNone/>
            </a:pPr>
            <a:r>
              <a:rPr lang="en-GB" dirty="0" smtClean="0"/>
              <a:t>EVAPOTRANSPIRATION is the combined name for the evaporation and transpiration taking place.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919" y="584547"/>
            <a:ext cx="5490575" cy="5490575"/>
          </a:xfrm>
          <a:prstGeom prst="rect">
            <a:avLst/>
          </a:prstGeom>
        </p:spPr>
      </p:pic>
    </p:spTree>
    <p:extLst>
      <p:ext uri="{BB962C8B-B14F-4D97-AF65-F5344CB8AC3E}">
        <p14:creationId xmlns:p14="http://schemas.microsoft.com/office/powerpoint/2010/main" val="39737540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7. Through flow</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7285" y="1577953"/>
            <a:ext cx="7787383" cy="4690297"/>
          </a:xfrm>
        </p:spPr>
      </p:pic>
      <p:sp>
        <p:nvSpPr>
          <p:cNvPr id="5" name="Rectangle 4"/>
          <p:cNvSpPr/>
          <p:nvPr/>
        </p:nvSpPr>
        <p:spPr>
          <a:xfrm>
            <a:off x="229608" y="2167096"/>
            <a:ext cx="3525132" cy="2554545"/>
          </a:xfrm>
          <a:prstGeom prst="rect">
            <a:avLst/>
          </a:prstGeom>
        </p:spPr>
        <p:txBody>
          <a:bodyPr wrap="none">
            <a:spAutoFit/>
          </a:bodyPr>
          <a:lstStyle/>
          <a:p>
            <a:r>
              <a:rPr lang="en-GB" sz="3200" dirty="0">
                <a:latin typeface="Calibri" panose="020F0502020204030204" pitchFamily="34" charset="0"/>
                <a:ea typeface="Calibri" panose="020F0502020204030204" pitchFamily="34" charset="0"/>
                <a:cs typeface="Times New Roman" panose="02020603050405020304" pitchFamily="18" charset="0"/>
              </a:rPr>
              <a:t>Water </a:t>
            </a:r>
            <a:r>
              <a:rPr lang="en-GB" sz="3200" dirty="0" smtClean="0">
                <a:latin typeface="Calibri" panose="020F0502020204030204" pitchFamily="34" charset="0"/>
                <a:ea typeface="Calibri" panose="020F0502020204030204" pitchFamily="34" charset="0"/>
                <a:cs typeface="Times New Roman" panose="02020603050405020304" pitchFamily="18" charset="0"/>
              </a:rPr>
              <a:t>moving</a:t>
            </a:r>
          </a:p>
          <a:p>
            <a:r>
              <a:rPr lang="en-GB" sz="3200" dirty="0" smtClean="0">
                <a:latin typeface="Calibri" panose="020F0502020204030204" pitchFamily="34" charset="0"/>
                <a:ea typeface="Calibri" panose="020F0502020204030204" pitchFamily="34" charset="0"/>
                <a:cs typeface="Times New Roman" panose="02020603050405020304" pitchFamily="18" charset="0"/>
              </a:rPr>
              <a:t> </a:t>
            </a:r>
            <a:r>
              <a:rPr lang="en-GB" sz="3200" dirty="0">
                <a:latin typeface="Calibri" panose="020F0502020204030204" pitchFamily="34" charset="0"/>
                <a:ea typeface="Calibri" panose="020F0502020204030204" pitchFamily="34" charset="0"/>
                <a:cs typeface="Times New Roman" panose="02020603050405020304" pitchFamily="18" charset="0"/>
              </a:rPr>
              <a:t>horizontally </a:t>
            </a:r>
            <a:r>
              <a:rPr lang="en-GB" sz="3200" dirty="0" smtClean="0">
                <a:latin typeface="Calibri" panose="020F0502020204030204" pitchFamily="34" charset="0"/>
                <a:ea typeface="Calibri" panose="020F0502020204030204" pitchFamily="34" charset="0"/>
                <a:cs typeface="Times New Roman" panose="02020603050405020304" pitchFamily="18" charset="0"/>
              </a:rPr>
              <a:t>though</a:t>
            </a:r>
          </a:p>
          <a:p>
            <a:r>
              <a:rPr lang="en-GB" sz="3200" dirty="0" smtClean="0">
                <a:latin typeface="Calibri" panose="020F0502020204030204" pitchFamily="34" charset="0"/>
                <a:ea typeface="Calibri" panose="020F0502020204030204" pitchFamily="34" charset="0"/>
                <a:cs typeface="Times New Roman" panose="02020603050405020304" pitchFamily="18" charset="0"/>
              </a:rPr>
              <a:t> </a:t>
            </a:r>
            <a:r>
              <a:rPr lang="en-GB" sz="3200" dirty="0">
                <a:latin typeface="Calibri" panose="020F0502020204030204" pitchFamily="34" charset="0"/>
                <a:ea typeface="Calibri" panose="020F0502020204030204" pitchFamily="34" charset="0"/>
                <a:cs typeface="Times New Roman" panose="02020603050405020304" pitchFamily="18" charset="0"/>
              </a:rPr>
              <a:t>the soil </a:t>
            </a:r>
            <a:r>
              <a:rPr lang="en-GB" sz="3200" dirty="0" smtClean="0">
                <a:latin typeface="Calibri" panose="020F0502020204030204" pitchFamily="34" charset="0"/>
                <a:ea typeface="Calibri" panose="020F0502020204030204" pitchFamily="34" charset="0"/>
                <a:cs typeface="Times New Roman" panose="02020603050405020304" pitchFamily="18" charset="0"/>
              </a:rPr>
              <a:t>layers </a:t>
            </a:r>
          </a:p>
          <a:p>
            <a:r>
              <a:rPr lang="en-GB" sz="3200" dirty="0" smtClean="0">
                <a:latin typeface="Calibri" panose="020F0502020204030204" pitchFamily="34" charset="0"/>
                <a:ea typeface="Calibri" panose="020F0502020204030204" pitchFamily="34" charset="0"/>
                <a:cs typeface="Times New Roman" panose="02020603050405020304" pitchFamily="18" charset="0"/>
              </a:rPr>
              <a:t>(percolation) then </a:t>
            </a:r>
          </a:p>
          <a:p>
            <a:r>
              <a:rPr lang="en-GB" sz="3200" dirty="0" smtClean="0">
                <a:latin typeface="Calibri" panose="020F0502020204030204" pitchFamily="34" charset="0"/>
                <a:ea typeface="Calibri" panose="020F0502020204030204" pitchFamily="34" charset="0"/>
                <a:cs typeface="Times New Roman" panose="02020603050405020304" pitchFamily="18" charset="0"/>
              </a:rPr>
              <a:t>back to the sea</a:t>
            </a:r>
            <a:endParaRPr lang="en-GB" sz="3200" dirty="0"/>
          </a:p>
        </p:txBody>
      </p:sp>
    </p:spTree>
    <p:extLst>
      <p:ext uri="{BB962C8B-B14F-4D97-AF65-F5344CB8AC3E}">
        <p14:creationId xmlns:p14="http://schemas.microsoft.com/office/powerpoint/2010/main" val="4140370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4604"/>
            <a:ext cx="10515600" cy="1325563"/>
          </a:xfrm>
        </p:spPr>
        <p:txBody>
          <a:bodyPr/>
          <a:lstStyle/>
          <a:p>
            <a:r>
              <a:rPr lang="en-GB" dirty="0" smtClean="0"/>
              <a:t>8. Storage</a:t>
            </a:r>
            <a:endParaRPr lang="en-GB" dirty="0"/>
          </a:p>
        </p:txBody>
      </p:sp>
      <p:sp>
        <p:nvSpPr>
          <p:cNvPr id="4" name="Content Placeholder 3"/>
          <p:cNvSpPr>
            <a:spLocks noGrp="1"/>
          </p:cNvSpPr>
          <p:nvPr>
            <p:ph sz="half" idx="1"/>
          </p:nvPr>
        </p:nvSpPr>
        <p:spPr>
          <a:xfrm>
            <a:off x="375781" y="1340285"/>
            <a:ext cx="5644019" cy="4836678"/>
          </a:xfrm>
        </p:spPr>
        <p:txBody>
          <a:bodyPr>
            <a:noAutofit/>
          </a:bodyPr>
          <a:lstStyle/>
          <a:p>
            <a:r>
              <a:rPr lang="en-GB" dirty="0" smtClean="0"/>
              <a:t>Along its route water can become stored:</a:t>
            </a:r>
          </a:p>
          <a:p>
            <a:endParaRPr lang="en-GB" dirty="0" smtClean="0"/>
          </a:p>
          <a:p>
            <a:pPr lvl="1"/>
            <a:r>
              <a:rPr lang="en-GB" dirty="0" smtClean="0"/>
              <a:t>It can infiltrate into soils</a:t>
            </a:r>
          </a:p>
          <a:p>
            <a:pPr lvl="1"/>
            <a:endParaRPr lang="en-GB" dirty="0"/>
          </a:p>
          <a:p>
            <a:pPr lvl="1"/>
            <a:r>
              <a:rPr lang="en-GB" dirty="0" smtClean="0"/>
              <a:t>Percolate into rocks</a:t>
            </a:r>
          </a:p>
          <a:p>
            <a:pPr lvl="1"/>
            <a:endParaRPr lang="en-GB" dirty="0" smtClean="0"/>
          </a:p>
          <a:p>
            <a:pPr lvl="1"/>
            <a:r>
              <a:rPr lang="en-GB" dirty="0" smtClean="0"/>
              <a:t>Become frozen into glaciers</a:t>
            </a:r>
          </a:p>
          <a:p>
            <a:pPr lvl="1"/>
            <a:endParaRPr lang="en-GB" dirty="0"/>
          </a:p>
          <a:p>
            <a:pPr lvl="1"/>
            <a:r>
              <a:rPr lang="en-GB" dirty="0" smtClean="0"/>
              <a:t>Flow into lakes</a:t>
            </a:r>
          </a:p>
          <a:p>
            <a:pPr lvl="1"/>
            <a:endParaRPr lang="en-GB" dirty="0" smtClean="0"/>
          </a:p>
          <a:p>
            <a:r>
              <a:rPr lang="en-GB" dirty="0" smtClean="0"/>
              <a:t>Although eventually it will return to the oceans.</a:t>
            </a:r>
          </a:p>
        </p:txBody>
      </p:sp>
      <p:pic>
        <p:nvPicPr>
          <p:cNvPr id="6148" name="Picture 4" descr="http://electrictreehouse.com/wp-content/uploads/2012/01/Grey-Glacier-Torres-del-Paine-National-Park-Chil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714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trunity.net/files/159101_159200/159153/hydrocycle-hi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780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chor="ctr" anchorCtr="1"/>
          <a:lstStyle/>
          <a:p>
            <a:r>
              <a:rPr lang="en-GB" altLang="en-US">
                <a:latin typeface="Trebuchet MS" panose="020B0603020202020204" pitchFamily="34" charset="0"/>
              </a:rPr>
              <a:t>Water Balance</a:t>
            </a:r>
            <a:endParaRPr lang="en-US" altLang="en-US">
              <a:latin typeface="Trebuchet MS" panose="020B0603020202020204" pitchFamily="34" charset="0"/>
            </a:endParaRPr>
          </a:p>
        </p:txBody>
      </p:sp>
      <p:sp>
        <p:nvSpPr>
          <p:cNvPr id="26627" name="Rectangle 3"/>
          <p:cNvSpPr>
            <a:spLocks noGrp="1" noChangeArrowheads="1"/>
          </p:cNvSpPr>
          <p:nvPr>
            <p:ph idx="1"/>
          </p:nvPr>
        </p:nvSpPr>
        <p:spPr/>
        <p:txBody>
          <a:bodyPr>
            <a:noAutofit/>
          </a:bodyPr>
          <a:lstStyle/>
          <a:p>
            <a:r>
              <a:rPr lang="en-GB" altLang="en-US" sz="2600" b="1" dirty="0">
                <a:solidFill>
                  <a:srgbClr val="FF0000"/>
                </a:solidFill>
              </a:rPr>
              <a:t>99%</a:t>
            </a:r>
            <a:r>
              <a:rPr lang="en-GB" altLang="en-US" sz="2600" dirty="0"/>
              <a:t> of water in the hydrological cycle is in storage. The remaining </a:t>
            </a:r>
            <a:r>
              <a:rPr lang="en-GB" altLang="en-US" sz="2600" b="1" dirty="0">
                <a:solidFill>
                  <a:srgbClr val="FF0000"/>
                </a:solidFill>
              </a:rPr>
              <a:t>1%</a:t>
            </a:r>
            <a:r>
              <a:rPr lang="en-GB" altLang="en-US" sz="2600" dirty="0"/>
              <a:t> is in circulation</a:t>
            </a:r>
          </a:p>
          <a:p>
            <a:endParaRPr lang="en-GB" altLang="en-US" sz="2600" dirty="0"/>
          </a:p>
          <a:p>
            <a:r>
              <a:rPr lang="en-GB" altLang="en-US" sz="2600" dirty="0"/>
              <a:t>Of all the water in the water in circulation, 84% is evaporated from oceans while 16% is evaporated or transpired from the land.</a:t>
            </a:r>
          </a:p>
          <a:p>
            <a:endParaRPr lang="en-GB" altLang="en-US" sz="2600" dirty="0"/>
          </a:p>
          <a:p>
            <a:r>
              <a:rPr lang="en-GB" altLang="en-US" sz="2600" dirty="0"/>
              <a:t>76% of all precipitation falls on the oceans, 23% falls on land </a:t>
            </a:r>
          </a:p>
          <a:p>
            <a:endParaRPr lang="en-GB" altLang="en-US" sz="2600" dirty="0"/>
          </a:p>
          <a:p>
            <a:r>
              <a:rPr lang="en-GB" altLang="en-US" sz="2600" dirty="0"/>
              <a:t>This results in a transfer at the surface of 7% from land to sea, matched by a 7% transfer in the atmosphere.</a:t>
            </a:r>
            <a:endParaRPr lang="en-US" altLang="en-US" sz="2600" dirty="0"/>
          </a:p>
        </p:txBody>
      </p:sp>
    </p:spTree>
    <p:extLst>
      <p:ext uri="{BB962C8B-B14F-4D97-AF65-F5344CB8AC3E}">
        <p14:creationId xmlns:p14="http://schemas.microsoft.com/office/powerpoint/2010/main" val="3095970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900" decel="100000" fill="hold"/>
                                        <p:tgtEl>
                                          <p:spTgt spid="266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66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grpId="0" nodeType="clickEffect">
                                  <p:stCondLst>
                                    <p:cond delay="0"/>
                                  </p:stCondLst>
                                  <p:childTnLst>
                                    <p:set>
                                      <p:cBhvr>
                                        <p:cTn id="14" dur="1" fill="hold">
                                          <p:stCondLst>
                                            <p:cond delay="0"/>
                                          </p:stCondLst>
                                        </p:cTn>
                                        <p:tgtEl>
                                          <p:spTgt spid="26627">
                                            <p:txEl>
                                              <p:pRg st="0" end="0"/>
                                            </p:txEl>
                                          </p:spTgt>
                                        </p:tgtEl>
                                        <p:attrNameLst>
                                          <p:attrName>style.visibility</p:attrName>
                                        </p:attrNameLst>
                                      </p:cBhvr>
                                      <p:to>
                                        <p:strVal val="visible"/>
                                      </p:to>
                                    </p:set>
                                    <p:anim calcmode="lin" valueType="num">
                                      <p:cBhvr>
                                        <p:cTn id="15" dur="2000" fill="hold"/>
                                        <p:tgtEl>
                                          <p:spTgt spid="26627">
                                            <p:txEl>
                                              <p:pRg st="0" end="0"/>
                                            </p:txEl>
                                          </p:spTgt>
                                        </p:tgtEl>
                                        <p:attrNameLst>
                                          <p:attrName>ppt_w</p:attrName>
                                        </p:attrNameLst>
                                      </p:cBhvr>
                                      <p:tavLst>
                                        <p:tav tm="0">
                                          <p:val>
                                            <p:strVal val="#ppt_w*2.5"/>
                                          </p:val>
                                        </p:tav>
                                        <p:tav tm="100000">
                                          <p:val>
                                            <p:strVal val="#ppt_w"/>
                                          </p:val>
                                        </p:tav>
                                      </p:tavLst>
                                    </p:anim>
                                    <p:anim calcmode="lin" valueType="num">
                                      <p:cBhvr>
                                        <p:cTn id="16" dur="2000" fill="hold"/>
                                        <p:tgtEl>
                                          <p:spTgt spid="26627">
                                            <p:txEl>
                                              <p:pRg st="0" end="0"/>
                                            </p:txEl>
                                          </p:spTgt>
                                        </p:tgtEl>
                                        <p:attrNameLst>
                                          <p:attrName>ppt_h</p:attrName>
                                        </p:attrNameLst>
                                      </p:cBhvr>
                                      <p:tavLst>
                                        <p:tav tm="0">
                                          <p:val>
                                            <p:strVal val="#ppt_h*0.01"/>
                                          </p:val>
                                        </p:tav>
                                        <p:tav tm="100000">
                                          <p:val>
                                            <p:strVal val="#ppt_h"/>
                                          </p:val>
                                        </p:tav>
                                      </p:tavLst>
                                    </p:anim>
                                    <p:anim calcmode="lin" valueType="num">
                                      <p:cBhvr>
                                        <p:cTn id="17" dur="2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8" dur="2000" fill="hold"/>
                                        <p:tgtEl>
                                          <p:spTgt spid="26627">
                                            <p:txEl>
                                              <p:pRg st="0" end="0"/>
                                            </p:txEl>
                                          </p:spTgt>
                                        </p:tgtEl>
                                        <p:attrNameLst>
                                          <p:attrName>ppt_y</p:attrName>
                                        </p:attrNameLst>
                                      </p:cBhvr>
                                      <p:tavLst>
                                        <p:tav tm="0">
                                          <p:val>
                                            <p:strVal val="#ppt_h+1"/>
                                          </p:val>
                                        </p:tav>
                                        <p:tav tm="100000">
                                          <p:val>
                                            <p:strVal val="#ppt_y"/>
                                          </p:val>
                                        </p:tav>
                                      </p:tavLst>
                                    </p:anim>
                                    <p:animEffect transition="in" filter="fade">
                                      <p:cBhvr>
                                        <p:cTn id="19" dur="2000"/>
                                        <p:tgtEl>
                                          <p:spTgt spid="266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26627">
                                            <p:txEl>
                                              <p:pRg st="2" end="2"/>
                                            </p:txEl>
                                          </p:spTgt>
                                        </p:tgtEl>
                                        <p:attrNameLst>
                                          <p:attrName>style.visibility</p:attrName>
                                        </p:attrNameLst>
                                      </p:cBhvr>
                                      <p:to>
                                        <p:strVal val="visible"/>
                                      </p:to>
                                    </p:set>
                                    <p:anim calcmode="lin" valueType="num">
                                      <p:cBhvr>
                                        <p:cTn id="24" dur="2000" fill="hold"/>
                                        <p:tgtEl>
                                          <p:spTgt spid="26627">
                                            <p:txEl>
                                              <p:pRg st="2" end="2"/>
                                            </p:txEl>
                                          </p:spTgt>
                                        </p:tgtEl>
                                        <p:attrNameLst>
                                          <p:attrName>ppt_w</p:attrName>
                                        </p:attrNameLst>
                                      </p:cBhvr>
                                      <p:tavLst>
                                        <p:tav tm="0">
                                          <p:val>
                                            <p:strVal val="#ppt_w*2.5"/>
                                          </p:val>
                                        </p:tav>
                                        <p:tav tm="100000">
                                          <p:val>
                                            <p:strVal val="#ppt_w"/>
                                          </p:val>
                                        </p:tav>
                                      </p:tavLst>
                                    </p:anim>
                                    <p:anim calcmode="lin" valueType="num">
                                      <p:cBhvr>
                                        <p:cTn id="25" dur="2000" fill="hold"/>
                                        <p:tgtEl>
                                          <p:spTgt spid="26627">
                                            <p:txEl>
                                              <p:pRg st="2" end="2"/>
                                            </p:txEl>
                                          </p:spTgt>
                                        </p:tgtEl>
                                        <p:attrNameLst>
                                          <p:attrName>ppt_h</p:attrName>
                                        </p:attrNameLst>
                                      </p:cBhvr>
                                      <p:tavLst>
                                        <p:tav tm="0">
                                          <p:val>
                                            <p:strVal val="#ppt_h*0.01"/>
                                          </p:val>
                                        </p:tav>
                                        <p:tav tm="100000">
                                          <p:val>
                                            <p:strVal val="#ppt_h"/>
                                          </p:val>
                                        </p:tav>
                                      </p:tavLst>
                                    </p:anim>
                                    <p:anim calcmode="lin" valueType="num">
                                      <p:cBhvr>
                                        <p:cTn id="26" dur="2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26627">
                                            <p:txEl>
                                              <p:pRg st="2" end="2"/>
                                            </p:txEl>
                                          </p:spTgt>
                                        </p:tgtEl>
                                        <p:attrNameLst>
                                          <p:attrName>ppt_y</p:attrName>
                                        </p:attrNameLst>
                                      </p:cBhvr>
                                      <p:tavLst>
                                        <p:tav tm="0">
                                          <p:val>
                                            <p:strVal val="#ppt_h+1"/>
                                          </p:val>
                                        </p:tav>
                                        <p:tav tm="100000">
                                          <p:val>
                                            <p:strVal val="#ppt_y"/>
                                          </p:val>
                                        </p:tav>
                                      </p:tavLst>
                                    </p:anim>
                                    <p:animEffect transition="in" filter="fade">
                                      <p:cBhvr>
                                        <p:cTn id="28" dur="2000"/>
                                        <p:tgtEl>
                                          <p:spTgt spid="2662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calcmode="lin" valueType="num">
                                      <p:cBhvr>
                                        <p:cTn id="33" dur="2000" fill="hold"/>
                                        <p:tgtEl>
                                          <p:spTgt spid="26627">
                                            <p:txEl>
                                              <p:pRg st="4" end="4"/>
                                            </p:txEl>
                                          </p:spTgt>
                                        </p:tgtEl>
                                        <p:attrNameLst>
                                          <p:attrName>ppt_w</p:attrName>
                                        </p:attrNameLst>
                                      </p:cBhvr>
                                      <p:tavLst>
                                        <p:tav tm="0">
                                          <p:val>
                                            <p:strVal val="#ppt_w*2.5"/>
                                          </p:val>
                                        </p:tav>
                                        <p:tav tm="100000">
                                          <p:val>
                                            <p:strVal val="#ppt_w"/>
                                          </p:val>
                                        </p:tav>
                                      </p:tavLst>
                                    </p:anim>
                                    <p:anim calcmode="lin" valueType="num">
                                      <p:cBhvr>
                                        <p:cTn id="34" dur="2000" fill="hold"/>
                                        <p:tgtEl>
                                          <p:spTgt spid="26627">
                                            <p:txEl>
                                              <p:pRg st="4" end="4"/>
                                            </p:txEl>
                                          </p:spTgt>
                                        </p:tgtEl>
                                        <p:attrNameLst>
                                          <p:attrName>ppt_h</p:attrName>
                                        </p:attrNameLst>
                                      </p:cBhvr>
                                      <p:tavLst>
                                        <p:tav tm="0">
                                          <p:val>
                                            <p:strVal val="#ppt_h*0.01"/>
                                          </p:val>
                                        </p:tav>
                                        <p:tav tm="100000">
                                          <p:val>
                                            <p:strVal val="#ppt_h"/>
                                          </p:val>
                                        </p:tav>
                                      </p:tavLst>
                                    </p:anim>
                                    <p:anim calcmode="lin" valueType="num">
                                      <p:cBhvr>
                                        <p:cTn id="35" dur="20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p:cTn id="36" dur="2000" fill="hold"/>
                                        <p:tgtEl>
                                          <p:spTgt spid="26627">
                                            <p:txEl>
                                              <p:pRg st="4" end="4"/>
                                            </p:txEl>
                                          </p:spTgt>
                                        </p:tgtEl>
                                        <p:attrNameLst>
                                          <p:attrName>ppt_y</p:attrName>
                                        </p:attrNameLst>
                                      </p:cBhvr>
                                      <p:tavLst>
                                        <p:tav tm="0">
                                          <p:val>
                                            <p:strVal val="#ppt_h+1"/>
                                          </p:val>
                                        </p:tav>
                                        <p:tav tm="100000">
                                          <p:val>
                                            <p:strVal val="#ppt_y"/>
                                          </p:val>
                                        </p:tav>
                                      </p:tavLst>
                                    </p:anim>
                                    <p:animEffect transition="in" filter="fade">
                                      <p:cBhvr>
                                        <p:cTn id="37" dur="2000"/>
                                        <p:tgtEl>
                                          <p:spTgt spid="2662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26627">
                                            <p:txEl>
                                              <p:pRg st="6" end="6"/>
                                            </p:txEl>
                                          </p:spTgt>
                                        </p:tgtEl>
                                        <p:attrNameLst>
                                          <p:attrName>style.visibility</p:attrName>
                                        </p:attrNameLst>
                                      </p:cBhvr>
                                      <p:to>
                                        <p:strVal val="visible"/>
                                      </p:to>
                                    </p:set>
                                    <p:anim calcmode="lin" valueType="num">
                                      <p:cBhvr>
                                        <p:cTn id="42" dur="2000" fill="hold"/>
                                        <p:tgtEl>
                                          <p:spTgt spid="26627">
                                            <p:txEl>
                                              <p:pRg st="6" end="6"/>
                                            </p:txEl>
                                          </p:spTgt>
                                        </p:tgtEl>
                                        <p:attrNameLst>
                                          <p:attrName>ppt_w</p:attrName>
                                        </p:attrNameLst>
                                      </p:cBhvr>
                                      <p:tavLst>
                                        <p:tav tm="0">
                                          <p:val>
                                            <p:strVal val="#ppt_w*2.5"/>
                                          </p:val>
                                        </p:tav>
                                        <p:tav tm="100000">
                                          <p:val>
                                            <p:strVal val="#ppt_w"/>
                                          </p:val>
                                        </p:tav>
                                      </p:tavLst>
                                    </p:anim>
                                    <p:anim calcmode="lin" valueType="num">
                                      <p:cBhvr>
                                        <p:cTn id="43" dur="2000" fill="hold"/>
                                        <p:tgtEl>
                                          <p:spTgt spid="26627">
                                            <p:txEl>
                                              <p:pRg st="6" end="6"/>
                                            </p:txEl>
                                          </p:spTgt>
                                        </p:tgtEl>
                                        <p:attrNameLst>
                                          <p:attrName>ppt_h</p:attrName>
                                        </p:attrNameLst>
                                      </p:cBhvr>
                                      <p:tavLst>
                                        <p:tav tm="0">
                                          <p:val>
                                            <p:strVal val="#ppt_h*0.01"/>
                                          </p:val>
                                        </p:tav>
                                        <p:tav tm="100000">
                                          <p:val>
                                            <p:strVal val="#ppt_h"/>
                                          </p:val>
                                        </p:tav>
                                      </p:tavLst>
                                    </p:anim>
                                    <p:anim calcmode="lin" valueType="num">
                                      <p:cBhvr>
                                        <p:cTn id="44" dur="20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p:cTn id="45" dur="2000" fill="hold"/>
                                        <p:tgtEl>
                                          <p:spTgt spid="26627">
                                            <p:txEl>
                                              <p:pRg st="6" end="6"/>
                                            </p:txEl>
                                          </p:spTgt>
                                        </p:tgtEl>
                                        <p:attrNameLst>
                                          <p:attrName>ppt_y</p:attrName>
                                        </p:attrNameLst>
                                      </p:cBhvr>
                                      <p:tavLst>
                                        <p:tav tm="0">
                                          <p:val>
                                            <p:strVal val="#ppt_h+1"/>
                                          </p:val>
                                        </p:tav>
                                        <p:tav tm="100000">
                                          <p:val>
                                            <p:strVal val="#ppt_y"/>
                                          </p:val>
                                        </p:tav>
                                      </p:tavLst>
                                    </p:anim>
                                    <p:animEffect transition="in" filter="fade">
                                      <p:cBhvr>
                                        <p:cTn id="46" dur="20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60026"/>
          </a:xfrm>
          <a:prstGeom prst="rect">
            <a:avLst/>
          </a:prstGeom>
        </p:spPr>
      </p:pic>
      <p:cxnSp>
        <p:nvCxnSpPr>
          <p:cNvPr id="4" name="Straight Arrow Connector 3"/>
          <p:cNvCxnSpPr/>
          <p:nvPr/>
        </p:nvCxnSpPr>
        <p:spPr>
          <a:xfrm flipH="1" flipV="1">
            <a:off x="2070100" y="1730026"/>
            <a:ext cx="36286" cy="3399971"/>
          </a:xfrm>
          <a:prstGeom prst="straightConnector1">
            <a:avLst/>
          </a:prstGeom>
          <a:ln w="412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004457" y="1730027"/>
            <a:ext cx="65314" cy="3399971"/>
          </a:xfrm>
          <a:prstGeom prst="straightConnector1">
            <a:avLst/>
          </a:prstGeom>
          <a:ln w="3333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131050" y="886383"/>
            <a:ext cx="36286" cy="3399971"/>
          </a:xfrm>
          <a:prstGeom prst="straightConnector1">
            <a:avLst/>
          </a:prstGeom>
          <a:ln w="2063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065407" y="886384"/>
            <a:ext cx="65314" cy="3399971"/>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241800" y="4865914"/>
            <a:ext cx="3187700" cy="536226"/>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096079" y="596901"/>
            <a:ext cx="3647621" cy="596899"/>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22666" y="3491564"/>
            <a:ext cx="832756" cy="461665"/>
          </a:xfrm>
          <a:prstGeom prst="rect">
            <a:avLst/>
          </a:prstGeom>
          <a:solidFill>
            <a:schemeClr val="bg1"/>
          </a:solidFill>
          <a:ln>
            <a:solidFill>
              <a:schemeClr val="tx1"/>
            </a:solidFill>
          </a:ln>
        </p:spPr>
        <p:txBody>
          <a:bodyPr wrap="square" rtlCol="0">
            <a:spAutoFit/>
          </a:bodyPr>
          <a:lstStyle/>
          <a:p>
            <a:r>
              <a:rPr lang="en-GB" sz="2400" b="1" dirty="0" smtClean="0"/>
              <a:t>84%</a:t>
            </a:r>
            <a:endParaRPr lang="en-GB" sz="2400" b="1" dirty="0"/>
          </a:p>
        </p:txBody>
      </p:sp>
      <p:sp>
        <p:nvSpPr>
          <p:cNvPr id="19" name="TextBox 18"/>
          <p:cNvSpPr txBox="1"/>
          <p:nvPr/>
        </p:nvSpPr>
        <p:spPr>
          <a:xfrm>
            <a:off x="6798129" y="2799025"/>
            <a:ext cx="832756" cy="461665"/>
          </a:xfrm>
          <a:prstGeom prst="rect">
            <a:avLst/>
          </a:prstGeom>
          <a:solidFill>
            <a:schemeClr val="bg1"/>
          </a:solidFill>
          <a:ln>
            <a:solidFill>
              <a:schemeClr val="tx1"/>
            </a:solidFill>
          </a:ln>
        </p:spPr>
        <p:txBody>
          <a:bodyPr wrap="square" rtlCol="0">
            <a:spAutoFit/>
          </a:bodyPr>
          <a:lstStyle/>
          <a:p>
            <a:r>
              <a:rPr lang="en-GB" sz="2400" b="1" dirty="0" smtClean="0"/>
              <a:t>16%</a:t>
            </a:r>
            <a:endParaRPr lang="en-GB" sz="2400" b="1" dirty="0"/>
          </a:p>
        </p:txBody>
      </p:sp>
      <p:sp>
        <p:nvSpPr>
          <p:cNvPr id="20" name="TextBox 19"/>
          <p:cNvSpPr txBox="1"/>
          <p:nvPr/>
        </p:nvSpPr>
        <p:spPr>
          <a:xfrm>
            <a:off x="2620736" y="3199178"/>
            <a:ext cx="832756" cy="461665"/>
          </a:xfrm>
          <a:prstGeom prst="rect">
            <a:avLst/>
          </a:prstGeom>
          <a:solidFill>
            <a:schemeClr val="bg1"/>
          </a:solidFill>
          <a:ln>
            <a:solidFill>
              <a:schemeClr val="tx1"/>
            </a:solidFill>
          </a:ln>
        </p:spPr>
        <p:txBody>
          <a:bodyPr wrap="square" rtlCol="0">
            <a:spAutoFit/>
          </a:bodyPr>
          <a:lstStyle/>
          <a:p>
            <a:r>
              <a:rPr lang="en-GB" sz="2400" b="1" dirty="0" smtClean="0"/>
              <a:t>77%</a:t>
            </a:r>
            <a:endParaRPr lang="en-GB" sz="2400" b="1" dirty="0"/>
          </a:p>
        </p:txBody>
      </p:sp>
      <p:sp>
        <p:nvSpPr>
          <p:cNvPr id="21" name="TextBox 20"/>
          <p:cNvSpPr txBox="1"/>
          <p:nvPr/>
        </p:nvSpPr>
        <p:spPr>
          <a:xfrm>
            <a:off x="7702550" y="2366003"/>
            <a:ext cx="832756" cy="461665"/>
          </a:xfrm>
          <a:prstGeom prst="rect">
            <a:avLst/>
          </a:prstGeom>
          <a:solidFill>
            <a:schemeClr val="bg1"/>
          </a:solidFill>
          <a:ln>
            <a:solidFill>
              <a:schemeClr val="tx1"/>
            </a:solidFill>
          </a:ln>
        </p:spPr>
        <p:txBody>
          <a:bodyPr wrap="square" rtlCol="0">
            <a:spAutoFit/>
          </a:bodyPr>
          <a:lstStyle/>
          <a:p>
            <a:r>
              <a:rPr lang="en-GB" sz="2400" b="1" dirty="0" smtClean="0"/>
              <a:t>23%</a:t>
            </a:r>
            <a:endParaRPr lang="en-GB" sz="2400" b="1" dirty="0"/>
          </a:p>
        </p:txBody>
      </p:sp>
      <p:sp>
        <p:nvSpPr>
          <p:cNvPr id="23" name="TextBox 22"/>
          <p:cNvSpPr txBox="1"/>
          <p:nvPr/>
        </p:nvSpPr>
        <p:spPr>
          <a:xfrm>
            <a:off x="4267655" y="732135"/>
            <a:ext cx="659945" cy="461665"/>
          </a:xfrm>
          <a:prstGeom prst="rect">
            <a:avLst/>
          </a:prstGeom>
          <a:solidFill>
            <a:schemeClr val="bg1"/>
          </a:solidFill>
          <a:ln>
            <a:solidFill>
              <a:schemeClr val="tx1"/>
            </a:solidFill>
          </a:ln>
        </p:spPr>
        <p:txBody>
          <a:bodyPr wrap="square" rtlCol="0">
            <a:spAutoFit/>
          </a:bodyPr>
          <a:lstStyle/>
          <a:p>
            <a:r>
              <a:rPr lang="en-GB" sz="2400" b="1" dirty="0" smtClean="0"/>
              <a:t>7%</a:t>
            </a:r>
            <a:endParaRPr lang="en-GB" sz="2400" b="1" dirty="0"/>
          </a:p>
        </p:txBody>
      </p:sp>
      <p:sp>
        <p:nvSpPr>
          <p:cNvPr id="24" name="TextBox 23"/>
          <p:cNvSpPr txBox="1"/>
          <p:nvPr/>
        </p:nvSpPr>
        <p:spPr>
          <a:xfrm>
            <a:off x="5741083" y="4899164"/>
            <a:ext cx="659945" cy="461665"/>
          </a:xfrm>
          <a:prstGeom prst="rect">
            <a:avLst/>
          </a:prstGeom>
          <a:solidFill>
            <a:schemeClr val="bg1"/>
          </a:solidFill>
          <a:ln>
            <a:solidFill>
              <a:schemeClr val="tx1"/>
            </a:solidFill>
          </a:ln>
        </p:spPr>
        <p:txBody>
          <a:bodyPr wrap="square" rtlCol="0">
            <a:spAutoFit/>
          </a:bodyPr>
          <a:lstStyle/>
          <a:p>
            <a:r>
              <a:rPr lang="en-GB" sz="2400" b="1" dirty="0" smtClean="0"/>
              <a:t>7%</a:t>
            </a:r>
            <a:endParaRPr lang="en-GB" sz="2400" b="1" dirty="0"/>
          </a:p>
        </p:txBody>
      </p:sp>
    </p:spTree>
    <p:extLst>
      <p:ext uri="{BB962C8B-B14F-4D97-AF65-F5344CB8AC3E}">
        <p14:creationId xmlns:p14="http://schemas.microsoft.com/office/powerpoint/2010/main" val="1580120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63" y="365125"/>
            <a:ext cx="11398685" cy="1325563"/>
          </a:xfrm>
        </p:spPr>
        <p:txBody>
          <a:bodyPr/>
          <a:lstStyle/>
          <a:p>
            <a:pPr algn="ctr"/>
            <a:r>
              <a:rPr lang="en-GB" b="1" u="sng" dirty="0" smtClean="0"/>
              <a:t>Glossary – Know the definitions of these words</a:t>
            </a:r>
            <a:endParaRPr lang="en-GB" b="1" u="sng" dirty="0"/>
          </a:p>
        </p:txBody>
      </p:sp>
      <p:sp>
        <p:nvSpPr>
          <p:cNvPr id="3" name="Content Placeholder 2"/>
          <p:cNvSpPr>
            <a:spLocks noGrp="1"/>
          </p:cNvSpPr>
          <p:nvPr>
            <p:ph sz="half" idx="1"/>
          </p:nvPr>
        </p:nvSpPr>
        <p:spPr/>
        <p:txBody>
          <a:bodyPr>
            <a:normAutofit/>
          </a:bodyPr>
          <a:lstStyle/>
          <a:p>
            <a:r>
              <a:rPr lang="en-GB" sz="3200" dirty="0" smtClean="0"/>
              <a:t>Evaporation</a:t>
            </a:r>
          </a:p>
          <a:p>
            <a:r>
              <a:rPr lang="en-GB" sz="3200" dirty="0" smtClean="0"/>
              <a:t>Transpiration </a:t>
            </a:r>
          </a:p>
          <a:p>
            <a:r>
              <a:rPr lang="en-GB" sz="3200" dirty="0" smtClean="0"/>
              <a:t>Precipitation</a:t>
            </a:r>
          </a:p>
          <a:p>
            <a:r>
              <a:rPr lang="en-GB" sz="3200" dirty="0" smtClean="0"/>
              <a:t>Condensation</a:t>
            </a:r>
          </a:p>
          <a:p>
            <a:r>
              <a:rPr lang="en-GB" sz="3200" dirty="0" smtClean="0"/>
              <a:t>Advection</a:t>
            </a:r>
          </a:p>
          <a:p>
            <a:r>
              <a:rPr lang="en-GB" sz="3200" dirty="0" smtClean="0"/>
              <a:t>Sublimation</a:t>
            </a:r>
          </a:p>
          <a:p>
            <a:r>
              <a:rPr lang="en-GB" sz="3200" dirty="0" smtClean="0"/>
              <a:t>Water table</a:t>
            </a:r>
          </a:p>
          <a:p>
            <a:endParaRPr lang="en-GB" dirty="0" smtClean="0"/>
          </a:p>
          <a:p>
            <a:endParaRPr lang="en-GB" dirty="0"/>
          </a:p>
        </p:txBody>
      </p:sp>
      <p:sp>
        <p:nvSpPr>
          <p:cNvPr id="4" name="Content Placeholder 3"/>
          <p:cNvSpPr>
            <a:spLocks noGrp="1"/>
          </p:cNvSpPr>
          <p:nvPr>
            <p:ph sz="half" idx="2"/>
          </p:nvPr>
        </p:nvSpPr>
        <p:spPr/>
        <p:txBody>
          <a:bodyPr>
            <a:normAutofit/>
          </a:bodyPr>
          <a:lstStyle/>
          <a:p>
            <a:r>
              <a:rPr lang="en-GB" sz="3200" dirty="0" smtClean="0"/>
              <a:t>Infiltration</a:t>
            </a:r>
          </a:p>
          <a:p>
            <a:r>
              <a:rPr lang="en-GB" sz="3200" dirty="0" smtClean="0"/>
              <a:t>Percolation</a:t>
            </a:r>
          </a:p>
          <a:p>
            <a:r>
              <a:rPr lang="en-GB" sz="3200" dirty="0" smtClean="0"/>
              <a:t>Interception</a:t>
            </a:r>
          </a:p>
          <a:p>
            <a:r>
              <a:rPr lang="en-GB" sz="3200" dirty="0" smtClean="0"/>
              <a:t>Surface run-off</a:t>
            </a:r>
          </a:p>
          <a:p>
            <a:r>
              <a:rPr lang="en-GB" sz="3200" dirty="0" smtClean="0"/>
              <a:t>Ground water flow</a:t>
            </a:r>
          </a:p>
          <a:p>
            <a:r>
              <a:rPr lang="en-GB" sz="3200" dirty="0" smtClean="0"/>
              <a:t>Through flow</a:t>
            </a:r>
          </a:p>
          <a:p>
            <a:r>
              <a:rPr lang="en-GB" sz="3200" dirty="0" smtClean="0"/>
              <a:t>Storage</a:t>
            </a:r>
          </a:p>
          <a:p>
            <a:endParaRPr lang="en-GB" dirty="0"/>
          </a:p>
        </p:txBody>
      </p:sp>
      <p:sp>
        <p:nvSpPr>
          <p:cNvPr id="5" name="Oval 4"/>
          <p:cNvSpPr/>
          <p:nvPr/>
        </p:nvSpPr>
        <p:spPr>
          <a:xfrm>
            <a:off x="8868428" y="4584526"/>
            <a:ext cx="2793304" cy="20793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n w="22225">
                  <a:solidFill>
                    <a:schemeClr val="accent2"/>
                  </a:solidFill>
                  <a:prstDash val="solid"/>
                </a:ln>
                <a:solidFill>
                  <a:schemeClr val="accent2">
                    <a:lumMod val="40000"/>
                    <a:lumOff val="60000"/>
                  </a:schemeClr>
                </a:solidFill>
              </a:rPr>
              <a:t>Quiz,</a:t>
            </a:r>
          </a:p>
          <a:p>
            <a:pPr algn="ctr"/>
            <a:r>
              <a:rPr lang="en-GB" sz="4000" b="1" dirty="0" smtClean="0">
                <a:ln w="22225">
                  <a:solidFill>
                    <a:schemeClr val="accent2"/>
                  </a:solidFill>
                  <a:prstDash val="solid"/>
                </a:ln>
                <a:solidFill>
                  <a:schemeClr val="accent2">
                    <a:lumMod val="40000"/>
                    <a:lumOff val="60000"/>
                  </a:schemeClr>
                </a:solidFill>
              </a:rPr>
              <a:t>Quiz,</a:t>
            </a:r>
          </a:p>
          <a:p>
            <a:pPr algn="ctr"/>
            <a:r>
              <a:rPr lang="en-GB" sz="4000" b="1" dirty="0" smtClean="0">
                <a:ln w="22225">
                  <a:solidFill>
                    <a:schemeClr val="accent2"/>
                  </a:solidFill>
                  <a:prstDash val="solid"/>
                </a:ln>
                <a:solidFill>
                  <a:schemeClr val="accent2">
                    <a:lumMod val="40000"/>
                    <a:lumOff val="60000"/>
                  </a:schemeClr>
                </a:solidFill>
              </a:rPr>
              <a:t>Trade!!</a:t>
            </a:r>
            <a:endParaRPr lang="en-GB"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888764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Lesson 2. Human Impacts on the Hydrological Cycle</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129833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Hydrosphere</a:t>
            </a:r>
            <a:endParaRPr lang="en-GB" dirty="0"/>
          </a:p>
        </p:txBody>
      </p:sp>
      <p:sp>
        <p:nvSpPr>
          <p:cNvPr id="3" name="Content Placeholder 2"/>
          <p:cNvSpPr>
            <a:spLocks noGrp="1"/>
          </p:cNvSpPr>
          <p:nvPr>
            <p:ph idx="1"/>
          </p:nvPr>
        </p:nvSpPr>
        <p:spPr/>
        <p:txBody>
          <a:bodyPr>
            <a:normAutofit/>
          </a:bodyPr>
          <a:lstStyle/>
          <a:p>
            <a:r>
              <a:rPr lang="en-GB" sz="3200" dirty="0" smtClean="0"/>
              <a:t>The hydrosphere unit is about the interactions caused by the water on the planet.</a:t>
            </a:r>
          </a:p>
          <a:p>
            <a:endParaRPr lang="en-GB" sz="3200" dirty="0" smtClean="0"/>
          </a:p>
          <a:p>
            <a:endParaRPr lang="en-GB" sz="3200" dirty="0"/>
          </a:p>
          <a:p>
            <a:r>
              <a:rPr lang="en-GB" sz="3200" dirty="0" smtClean="0"/>
              <a:t>We will study three main concepts</a:t>
            </a:r>
          </a:p>
          <a:p>
            <a:pPr lvl="1"/>
            <a:r>
              <a:rPr lang="en-GB" sz="2800" dirty="0" smtClean="0"/>
              <a:t>The hydrological cycle</a:t>
            </a:r>
          </a:p>
          <a:p>
            <a:pPr lvl="1"/>
            <a:r>
              <a:rPr lang="en-GB" sz="2800" dirty="0" smtClean="0"/>
              <a:t>Drainage basins</a:t>
            </a:r>
          </a:p>
          <a:p>
            <a:pPr lvl="1"/>
            <a:r>
              <a:rPr lang="en-GB" sz="2800" dirty="0"/>
              <a:t>H</a:t>
            </a:r>
            <a:r>
              <a:rPr lang="en-GB" sz="2800" dirty="0" smtClean="0"/>
              <a:t>ydrographs</a:t>
            </a:r>
            <a:endParaRPr lang="en-GB" sz="2800" dirty="0"/>
          </a:p>
        </p:txBody>
      </p:sp>
    </p:spTree>
    <p:extLst>
      <p:ext uri="{BB962C8B-B14F-4D97-AF65-F5344CB8AC3E}">
        <p14:creationId xmlns:p14="http://schemas.microsoft.com/office/powerpoint/2010/main" val="3266597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GB" dirty="0">
                <a:ea typeface="+mj-ea"/>
                <a:cs typeface="+mj-cs"/>
              </a:rPr>
              <a:t>Human Inputs to the </a:t>
            </a:r>
            <a:r>
              <a:rPr lang="en-GB" dirty="0" smtClean="0"/>
              <a:t>Hydrological </a:t>
            </a:r>
            <a:r>
              <a:rPr lang="en-GB" dirty="0" smtClean="0">
                <a:ea typeface="+mj-ea"/>
                <a:cs typeface="+mj-cs"/>
              </a:rPr>
              <a:t>Cycle</a:t>
            </a:r>
            <a:endParaRPr lang="en-GB" dirty="0">
              <a:ea typeface="+mj-ea"/>
              <a:cs typeface="+mj-cs"/>
            </a:endParaRPr>
          </a:p>
        </p:txBody>
      </p:sp>
      <p:sp>
        <p:nvSpPr>
          <p:cNvPr id="32771" name="Rectangle 3"/>
          <p:cNvSpPr>
            <a:spLocks noGrp="1" noChangeArrowheads="1"/>
          </p:cNvSpPr>
          <p:nvPr>
            <p:ph idx="1"/>
          </p:nvPr>
        </p:nvSpPr>
        <p:spPr/>
        <p:txBody>
          <a:bodyPr>
            <a:normAutofit/>
          </a:bodyPr>
          <a:lstStyle/>
          <a:p>
            <a:pPr>
              <a:defRPr/>
            </a:pPr>
            <a:r>
              <a:rPr lang="en-GB" sz="2600" dirty="0" smtClean="0"/>
              <a:t>Although </a:t>
            </a:r>
            <a:r>
              <a:rPr lang="en-GB" sz="2600" dirty="0"/>
              <a:t>the hydrological cycle is a closed system there is a natural balance maintained between the exchange of water within the system</a:t>
            </a:r>
            <a:r>
              <a:rPr lang="en-GB" sz="2600" dirty="0" smtClean="0"/>
              <a:t>.</a:t>
            </a:r>
          </a:p>
          <a:p>
            <a:pPr>
              <a:defRPr/>
            </a:pPr>
            <a:endParaRPr lang="en-GB" sz="2600" dirty="0"/>
          </a:p>
          <a:p>
            <a:pPr>
              <a:defRPr/>
            </a:pPr>
            <a:r>
              <a:rPr lang="en-GB" sz="2600" dirty="0"/>
              <a:t>However, human activities have the potential to lead to changes in this balance which will have knock on impacts. </a:t>
            </a:r>
            <a:endParaRPr lang="en-GB" sz="2600" dirty="0" smtClean="0"/>
          </a:p>
          <a:p>
            <a:pPr>
              <a:defRPr/>
            </a:pPr>
            <a:endParaRPr lang="en-GB" sz="2600" dirty="0"/>
          </a:p>
          <a:p>
            <a:pPr>
              <a:defRPr/>
            </a:pPr>
            <a:r>
              <a:rPr lang="en-GB" sz="2600" dirty="0" smtClean="0"/>
              <a:t>These activities include:</a:t>
            </a:r>
          </a:p>
          <a:p>
            <a:pPr lvl="1">
              <a:defRPr/>
            </a:pPr>
            <a:r>
              <a:rPr lang="en-GB" sz="2200" dirty="0" smtClean="0"/>
              <a:t>Urbanisation</a:t>
            </a:r>
          </a:p>
          <a:p>
            <a:pPr lvl="1">
              <a:defRPr/>
            </a:pPr>
            <a:r>
              <a:rPr lang="en-GB" sz="2200" dirty="0" smtClean="0"/>
              <a:t>Industry</a:t>
            </a:r>
          </a:p>
          <a:p>
            <a:pPr lvl="1">
              <a:defRPr/>
            </a:pPr>
            <a:r>
              <a:rPr lang="en-GB" sz="2200" dirty="0" smtClean="0"/>
              <a:t>Deforestation</a:t>
            </a:r>
          </a:p>
          <a:p>
            <a:pPr marL="457200" lvl="1" indent="0">
              <a:buNone/>
              <a:defRPr/>
            </a:pPr>
            <a:endParaRPr lang="en-GB" sz="2200" dirty="0"/>
          </a:p>
        </p:txBody>
      </p:sp>
    </p:spTree>
    <p:extLst>
      <p:ext uri="{BB962C8B-B14F-4D97-AF65-F5344CB8AC3E}">
        <p14:creationId xmlns:p14="http://schemas.microsoft.com/office/powerpoint/2010/main" val="5501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 calcmode="lin" valueType="num">
                                      <p:cBhvr additive="base">
                                        <p:cTn id="13"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71">
                                            <p:txEl>
                                              <p:pRg st="4" end="4"/>
                                            </p:txEl>
                                          </p:spTgt>
                                        </p:tgtEl>
                                        <p:attrNameLst>
                                          <p:attrName>style.visibility</p:attrName>
                                        </p:attrNameLst>
                                      </p:cBhvr>
                                      <p:to>
                                        <p:strVal val="visible"/>
                                      </p:to>
                                    </p:set>
                                    <p:anim calcmode="lin" valueType="num">
                                      <p:cBhvr additive="base">
                                        <p:cTn id="19"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par>
                                <p:cTn id="21" presetID="2" presetClass="entr" presetSubtype="8" fill="hold" grpId="0" nodeType="withEffect">
                                  <p:stCondLst>
                                    <p:cond delay="0"/>
                                  </p:stCondLst>
                                  <p:childTnLst>
                                    <p:set>
                                      <p:cBhvr>
                                        <p:cTn id="22" dur="1" fill="hold">
                                          <p:stCondLst>
                                            <p:cond delay="0"/>
                                          </p:stCondLst>
                                        </p:cTn>
                                        <p:tgtEl>
                                          <p:spTgt spid="32771">
                                            <p:txEl>
                                              <p:pRg st="5" end="5"/>
                                            </p:txEl>
                                          </p:spTgt>
                                        </p:tgtEl>
                                        <p:attrNameLst>
                                          <p:attrName>style.visibility</p:attrName>
                                        </p:attrNameLst>
                                      </p:cBhvr>
                                      <p:to>
                                        <p:strVal val="visible"/>
                                      </p:to>
                                    </p:set>
                                    <p:anim calcmode="lin" valueType="num">
                                      <p:cBhvr additive="base">
                                        <p:cTn id="23"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277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par>
                                <p:cTn id="25" presetID="2" presetClass="entr" presetSubtype="8" fill="hold" grpId="0" nodeType="withEffect">
                                  <p:stCondLst>
                                    <p:cond delay="0"/>
                                  </p:stCondLst>
                                  <p:childTnLst>
                                    <p:set>
                                      <p:cBhvr>
                                        <p:cTn id="26" dur="1" fill="hold">
                                          <p:stCondLst>
                                            <p:cond delay="0"/>
                                          </p:stCondLst>
                                        </p:cTn>
                                        <p:tgtEl>
                                          <p:spTgt spid="32771">
                                            <p:txEl>
                                              <p:pRg st="6" end="6"/>
                                            </p:txEl>
                                          </p:spTgt>
                                        </p:tgtEl>
                                        <p:attrNameLst>
                                          <p:attrName>style.visibility</p:attrName>
                                        </p:attrNameLst>
                                      </p:cBhvr>
                                      <p:to>
                                        <p:strVal val="visible"/>
                                      </p:to>
                                    </p:set>
                                    <p:anim calcmode="lin" valueType="num">
                                      <p:cBhvr additive="base">
                                        <p:cTn id="27" dur="500" fill="hold"/>
                                        <p:tgtEl>
                                          <p:spTgt spid="32771">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277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2" presetClass="entr" presetSubtype="8" fill="hold" grpId="0" nodeType="withEffect">
                                  <p:stCondLst>
                                    <p:cond delay="0"/>
                                  </p:stCondLst>
                                  <p:childTnLst>
                                    <p:set>
                                      <p:cBhvr>
                                        <p:cTn id="30" dur="1" fill="hold">
                                          <p:stCondLst>
                                            <p:cond delay="0"/>
                                          </p:stCondLst>
                                        </p:cTn>
                                        <p:tgtEl>
                                          <p:spTgt spid="32771">
                                            <p:txEl>
                                              <p:pRg st="7" end="7"/>
                                            </p:txEl>
                                          </p:spTgt>
                                        </p:tgtEl>
                                        <p:attrNameLst>
                                          <p:attrName>style.visibility</p:attrName>
                                        </p:attrNameLst>
                                      </p:cBhvr>
                                      <p:to>
                                        <p:strVal val="visible"/>
                                      </p:to>
                                    </p:set>
                                    <p:anim calcmode="lin" valueType="num">
                                      <p:cBhvr additive="base">
                                        <p:cTn id="31" dur="500" fill="hold"/>
                                        <p:tgtEl>
                                          <p:spTgt spid="32771">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77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Deforestation</a:t>
            </a:r>
            <a:endParaRPr lang="en-GB" dirty="0"/>
          </a:p>
        </p:txBody>
      </p:sp>
      <p:sp>
        <p:nvSpPr>
          <p:cNvPr id="3" name="Content Placeholder 2"/>
          <p:cNvSpPr>
            <a:spLocks noGrp="1"/>
          </p:cNvSpPr>
          <p:nvPr>
            <p:ph idx="1"/>
          </p:nvPr>
        </p:nvSpPr>
        <p:spPr>
          <a:xfrm>
            <a:off x="838200" y="1825625"/>
            <a:ext cx="6464300" cy="4351338"/>
          </a:xfrm>
        </p:spPr>
        <p:txBody>
          <a:bodyPr/>
          <a:lstStyle/>
          <a:p>
            <a:r>
              <a:rPr lang="en-GB" dirty="0" smtClean="0"/>
              <a:t>If trees are cut down then there will be a decrease in interception and storage. Therefore, run-off will increase.</a:t>
            </a:r>
          </a:p>
          <a:p>
            <a:endParaRPr lang="en-GB" dirty="0"/>
          </a:p>
          <a:p>
            <a:r>
              <a:rPr lang="en-GB" dirty="0" smtClean="0"/>
              <a:t>Cutting </a:t>
            </a:r>
            <a:r>
              <a:rPr lang="en-GB" dirty="0"/>
              <a:t>down trees </a:t>
            </a:r>
            <a:r>
              <a:rPr lang="en-GB" dirty="0" smtClean="0"/>
              <a:t>also </a:t>
            </a:r>
            <a:r>
              <a:rPr lang="en-GB" dirty="0"/>
              <a:t>decreases </a:t>
            </a:r>
            <a:r>
              <a:rPr lang="en-GB" dirty="0" err="1"/>
              <a:t>evapo</a:t>
            </a:r>
            <a:r>
              <a:rPr lang="en-GB" dirty="0"/>
              <a:t>-transpiration </a:t>
            </a:r>
            <a:r>
              <a:rPr lang="en-GB" dirty="0" smtClean="0"/>
              <a:t>and therefore reduces </a:t>
            </a:r>
            <a:r>
              <a:rPr lang="en-GB" dirty="0"/>
              <a:t>cloud </a:t>
            </a:r>
            <a:r>
              <a:rPr lang="en-GB" dirty="0" smtClean="0"/>
              <a:t>formation.</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0" y="1690689"/>
            <a:ext cx="4889500" cy="5167312"/>
          </a:xfrm>
          <a:prstGeom prst="rect">
            <a:avLst/>
          </a:prstGeom>
        </p:spPr>
      </p:pic>
    </p:spTree>
    <p:extLst>
      <p:ext uri="{BB962C8B-B14F-4D97-AF65-F5344CB8AC3E}">
        <p14:creationId xmlns:p14="http://schemas.microsoft.com/office/powerpoint/2010/main" val="2616157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Urbanisation</a:t>
            </a:r>
            <a:endParaRPr lang="en-GB" dirty="0"/>
          </a:p>
        </p:txBody>
      </p:sp>
      <p:sp>
        <p:nvSpPr>
          <p:cNvPr id="3" name="Content Placeholder 2"/>
          <p:cNvSpPr>
            <a:spLocks noGrp="1"/>
          </p:cNvSpPr>
          <p:nvPr>
            <p:ph idx="1"/>
          </p:nvPr>
        </p:nvSpPr>
        <p:spPr>
          <a:xfrm>
            <a:off x="838200" y="1825625"/>
            <a:ext cx="6540500" cy="4351338"/>
          </a:xfrm>
        </p:spPr>
        <p:txBody>
          <a:bodyPr/>
          <a:lstStyle/>
          <a:p>
            <a:r>
              <a:rPr lang="en-GB" dirty="0" smtClean="0"/>
              <a:t>By removing natural </a:t>
            </a:r>
            <a:r>
              <a:rPr lang="en-GB" dirty="0"/>
              <a:t>vegetation and </a:t>
            </a:r>
            <a:r>
              <a:rPr lang="en-GB" dirty="0" smtClean="0"/>
              <a:t>replacing it </a:t>
            </a:r>
            <a:r>
              <a:rPr lang="en-GB" dirty="0"/>
              <a:t>with impermeable surfaces and drains can speed up overland </a:t>
            </a:r>
            <a:r>
              <a:rPr lang="en-GB" dirty="0" smtClean="0"/>
              <a:t>flow </a:t>
            </a:r>
            <a:r>
              <a:rPr lang="en-GB" dirty="0"/>
              <a:t>and can lead to higher river levels. </a:t>
            </a:r>
            <a:endParaRPr lang="en-GB" dirty="0" smtClean="0"/>
          </a:p>
          <a:p>
            <a:endParaRPr lang="en-GB" dirty="0"/>
          </a:p>
          <a:p>
            <a:r>
              <a:rPr lang="en-GB" dirty="0" smtClean="0"/>
              <a:t>It </a:t>
            </a:r>
            <a:r>
              <a:rPr lang="en-GB" dirty="0"/>
              <a:t>also decreases the amount of water which returns to groundwater storage, possibly reducing the water table. 	</a:t>
            </a:r>
          </a:p>
          <a:p>
            <a:endParaRPr lang="en-GB" dirty="0"/>
          </a:p>
        </p:txBody>
      </p:sp>
      <p:pic>
        <p:nvPicPr>
          <p:cNvPr id="4" name="Content Placeholder 7" descr="urbanrunoffdi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040" y="1690688"/>
            <a:ext cx="5228960" cy="51673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618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Mining</a:t>
            </a:r>
            <a:endParaRPr lang="en-GB" dirty="0"/>
          </a:p>
        </p:txBody>
      </p:sp>
      <p:sp>
        <p:nvSpPr>
          <p:cNvPr id="3" name="Content Placeholder 2"/>
          <p:cNvSpPr>
            <a:spLocks noGrp="1"/>
          </p:cNvSpPr>
          <p:nvPr>
            <p:ph idx="1"/>
          </p:nvPr>
        </p:nvSpPr>
        <p:spPr>
          <a:xfrm>
            <a:off x="838200" y="1825625"/>
            <a:ext cx="6578600" cy="4351338"/>
          </a:xfrm>
        </p:spPr>
        <p:txBody>
          <a:bodyPr/>
          <a:lstStyle/>
          <a:p>
            <a:r>
              <a:rPr lang="en-GB" dirty="0" smtClean="0"/>
              <a:t>Mining can silt up </a:t>
            </a:r>
            <a:r>
              <a:rPr lang="en-GB" dirty="0"/>
              <a:t>lakes, rivers and reservoirs leading to reduced storage capacity in these areas. </a:t>
            </a:r>
            <a:endParaRPr lang="en-GB" dirty="0" smtClean="0"/>
          </a:p>
          <a:p>
            <a:endParaRPr lang="en-GB" dirty="0"/>
          </a:p>
          <a:p>
            <a:r>
              <a:rPr lang="en-GB" dirty="0" smtClean="0"/>
              <a:t>Mining </a:t>
            </a:r>
            <a:r>
              <a:rPr lang="en-GB" dirty="0"/>
              <a:t>may also lead to reduced vegetation cover leading to increased </a:t>
            </a:r>
            <a:r>
              <a:rPr lang="en-GB" dirty="0" smtClean="0"/>
              <a:t>run-off</a:t>
            </a:r>
            <a:r>
              <a:rPr lang="en-GB" dirty="0"/>
              <a:t>.	</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4356" y="1690688"/>
            <a:ext cx="4527644" cy="5167312"/>
          </a:xfrm>
          <a:prstGeom prst="rect">
            <a:avLst/>
          </a:prstGeom>
        </p:spPr>
      </p:pic>
    </p:spTree>
    <p:extLst>
      <p:ext uri="{BB962C8B-B14F-4D97-AF65-F5344CB8AC3E}">
        <p14:creationId xmlns:p14="http://schemas.microsoft.com/office/powerpoint/2010/main" val="2524517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Irrigation</a:t>
            </a:r>
            <a:endParaRPr lang="en-GB" dirty="0"/>
          </a:p>
        </p:txBody>
      </p:sp>
      <p:sp>
        <p:nvSpPr>
          <p:cNvPr id="3" name="Content Placeholder 2"/>
          <p:cNvSpPr>
            <a:spLocks noGrp="1"/>
          </p:cNvSpPr>
          <p:nvPr>
            <p:ph idx="1"/>
          </p:nvPr>
        </p:nvSpPr>
        <p:spPr>
          <a:xfrm>
            <a:off x="838200" y="1825625"/>
            <a:ext cx="6819900" cy="4351338"/>
          </a:xfrm>
        </p:spPr>
        <p:txBody>
          <a:bodyPr>
            <a:normAutofit/>
          </a:bodyPr>
          <a:lstStyle/>
          <a:p>
            <a:r>
              <a:rPr lang="en-GB" dirty="0" smtClean="0"/>
              <a:t>By using irrigation for agriculture water is taken </a:t>
            </a:r>
            <a:r>
              <a:rPr lang="en-GB" dirty="0"/>
              <a:t>from a river or underground store </a:t>
            </a:r>
            <a:r>
              <a:rPr lang="en-GB" dirty="0" smtClean="0"/>
              <a:t>which can:</a:t>
            </a:r>
          </a:p>
          <a:p>
            <a:pPr lvl="1"/>
            <a:r>
              <a:rPr lang="en-GB" dirty="0" smtClean="0"/>
              <a:t>Reduce </a:t>
            </a:r>
            <a:r>
              <a:rPr lang="en-GB" dirty="0"/>
              <a:t>river </a:t>
            </a:r>
            <a:r>
              <a:rPr lang="en-GB" dirty="0" smtClean="0"/>
              <a:t>flow</a:t>
            </a:r>
          </a:p>
          <a:p>
            <a:pPr lvl="1"/>
            <a:r>
              <a:rPr lang="en-GB" dirty="0"/>
              <a:t>L</a:t>
            </a:r>
            <a:r>
              <a:rPr lang="en-GB" dirty="0" smtClean="0"/>
              <a:t>ower </a:t>
            </a:r>
            <a:r>
              <a:rPr lang="en-GB" dirty="0"/>
              <a:t>water </a:t>
            </a:r>
            <a:r>
              <a:rPr lang="en-GB" dirty="0" smtClean="0"/>
              <a:t>tables</a:t>
            </a:r>
          </a:p>
          <a:p>
            <a:pPr lvl="1"/>
            <a:r>
              <a:rPr lang="en-GB" dirty="0" smtClean="0"/>
              <a:t>Increase </a:t>
            </a:r>
            <a:r>
              <a:rPr lang="en-GB" dirty="0"/>
              <a:t>evaporation/</a:t>
            </a:r>
            <a:r>
              <a:rPr lang="en-GB" dirty="0" err="1"/>
              <a:t>evapo</a:t>
            </a:r>
            <a:r>
              <a:rPr lang="en-GB" dirty="0"/>
              <a:t>-transpiration by placing water in surface stores (</a:t>
            </a:r>
            <a:r>
              <a:rPr lang="en-GB" dirty="0" smtClean="0"/>
              <a:t>ditches/canals)</a:t>
            </a:r>
          </a:p>
          <a:p>
            <a:pPr lvl="1"/>
            <a:r>
              <a:rPr lang="en-GB" dirty="0"/>
              <a:t>B</a:t>
            </a:r>
            <a:r>
              <a:rPr lang="en-GB" dirty="0" smtClean="0"/>
              <a:t>y </a:t>
            </a:r>
            <a:r>
              <a:rPr lang="en-GB" dirty="0"/>
              <a:t>crops removing water from the cycle as they grow. 	</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131" y="1825625"/>
            <a:ext cx="4662869" cy="5032375"/>
          </a:xfrm>
          <a:prstGeom prst="rect">
            <a:avLst/>
          </a:prstGeom>
        </p:spPr>
      </p:pic>
    </p:spTree>
    <p:extLst>
      <p:ext uri="{BB962C8B-B14F-4D97-AF65-F5344CB8AC3E}">
        <p14:creationId xmlns:p14="http://schemas.microsoft.com/office/powerpoint/2010/main" val="952855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1314"/>
            <a:ext cx="10515600" cy="1325563"/>
          </a:xfrm>
        </p:spPr>
        <p:txBody>
          <a:bodyPr/>
          <a:lstStyle/>
          <a:p>
            <a:r>
              <a:rPr lang="en-GB" dirty="0" smtClean="0"/>
              <a:t>5. Reservoirs and Dams</a:t>
            </a:r>
            <a:endParaRPr lang="en-GB" dirty="0"/>
          </a:p>
        </p:txBody>
      </p:sp>
      <p:sp>
        <p:nvSpPr>
          <p:cNvPr id="7" name="Content Placeholder 6"/>
          <p:cNvSpPr>
            <a:spLocks noGrp="1"/>
          </p:cNvSpPr>
          <p:nvPr>
            <p:ph sz="half" idx="1"/>
          </p:nvPr>
        </p:nvSpPr>
        <p:spPr/>
        <p:txBody>
          <a:bodyPr>
            <a:normAutofit lnSpcReduction="10000"/>
          </a:bodyPr>
          <a:lstStyle/>
          <a:p>
            <a:r>
              <a:rPr lang="en-GB" dirty="0" smtClean="0"/>
              <a:t>Dams and reservoirs add additional storages to the hydrological cycle</a:t>
            </a:r>
          </a:p>
          <a:p>
            <a:endParaRPr lang="en-GB" dirty="0"/>
          </a:p>
          <a:p>
            <a:r>
              <a:rPr lang="en-GB" dirty="0" smtClean="0"/>
              <a:t>This slows run-off rates from channel flow</a:t>
            </a:r>
          </a:p>
          <a:p>
            <a:endParaRPr lang="en-GB" dirty="0"/>
          </a:p>
          <a:p>
            <a:r>
              <a:rPr lang="en-GB" dirty="0" smtClean="0"/>
              <a:t>Increases evaporation </a:t>
            </a:r>
            <a:r>
              <a:rPr lang="en-GB" dirty="0"/>
              <a:t>and cloud formation altering the rainfall pattern </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80200" y="1690689"/>
            <a:ext cx="5511800" cy="5167312"/>
          </a:xfrm>
        </p:spPr>
      </p:pic>
    </p:spTree>
    <p:extLst>
      <p:ext uri="{BB962C8B-B14F-4D97-AF65-F5344CB8AC3E}">
        <p14:creationId xmlns:p14="http://schemas.microsoft.com/office/powerpoint/2010/main" val="2352850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GB" dirty="0" smtClean="0">
                <a:ea typeface="+mj-ea"/>
                <a:cs typeface="+mj-cs"/>
              </a:rPr>
              <a:t>6. Other </a:t>
            </a:r>
            <a:r>
              <a:rPr lang="en-GB" dirty="0">
                <a:ea typeface="+mj-ea"/>
                <a:cs typeface="+mj-cs"/>
              </a:rPr>
              <a:t>Human Activities</a:t>
            </a:r>
          </a:p>
        </p:txBody>
      </p:sp>
      <p:sp>
        <p:nvSpPr>
          <p:cNvPr id="31747" name="Rectangle 3"/>
          <p:cNvSpPr>
            <a:spLocks noGrp="1" noChangeArrowheads="1"/>
          </p:cNvSpPr>
          <p:nvPr>
            <p:ph type="body" idx="1"/>
          </p:nvPr>
        </p:nvSpPr>
        <p:spPr>
          <a:xfrm>
            <a:off x="838200" y="1825625"/>
            <a:ext cx="7327900" cy="4351338"/>
          </a:xfrm>
        </p:spPr>
        <p:txBody>
          <a:bodyPr/>
          <a:lstStyle/>
          <a:p>
            <a:r>
              <a:rPr lang="en-GB" altLang="en-US" dirty="0">
                <a:ea typeface="ＭＳ Ｐゴシック" panose="020B0600070205080204" pitchFamily="34" charset="-128"/>
              </a:rPr>
              <a:t>Large amounts of water vapour </a:t>
            </a:r>
            <a:r>
              <a:rPr lang="en-GB" altLang="en-US" dirty="0" smtClean="0">
                <a:ea typeface="ＭＳ Ｐゴシック" panose="020B0600070205080204" pitchFamily="34" charset="-128"/>
              </a:rPr>
              <a:t>are released </a:t>
            </a:r>
            <a:r>
              <a:rPr lang="en-GB" altLang="en-US" dirty="0">
                <a:ea typeface="ＭＳ Ｐゴシック" panose="020B0600070205080204" pitchFamily="34" charset="-128"/>
              </a:rPr>
              <a:t>into the atmosphere from industrial </a:t>
            </a:r>
            <a:r>
              <a:rPr lang="en-GB" altLang="en-US" dirty="0" smtClean="0">
                <a:ea typeface="ＭＳ Ｐゴシック" panose="020B0600070205080204" pitchFamily="34" charset="-128"/>
              </a:rPr>
              <a:t>process which increases cloud formation altering the hydrological cycle.</a:t>
            </a:r>
          </a:p>
          <a:p>
            <a:pPr marL="0" indent="0">
              <a:buNone/>
            </a:pPr>
            <a:endParaRPr lang="en-GB" altLang="en-US" dirty="0">
              <a:ea typeface="ＭＳ Ｐゴシック" panose="020B0600070205080204" pitchFamily="34" charset="-128"/>
            </a:endParaRPr>
          </a:p>
          <a:p>
            <a:pPr eaLnBrk="1" hangingPunct="1"/>
            <a:r>
              <a:rPr lang="en-GB" altLang="en-US" dirty="0" smtClean="0">
                <a:ea typeface="ＭＳ Ｐゴシック" panose="020B0600070205080204" pitchFamily="34" charset="-128"/>
              </a:rPr>
              <a:t>Soil compaction (mainly due to agriculture) creates an impermeable surface which increases run-off and reduces infiltration into underground storages.</a:t>
            </a:r>
          </a:p>
          <a:p>
            <a:pPr eaLnBrk="1" hangingPunct="1"/>
            <a:endParaRPr lang="en-GB" altLang="en-US" dirty="0">
              <a:ea typeface="ＭＳ Ｐゴシック" panose="020B0600070205080204" pitchFamily="34" charset="-128"/>
            </a:endParaRPr>
          </a:p>
          <a:p>
            <a:pPr eaLnBrk="1" hangingPunct="1"/>
            <a:endParaRPr lang="en-GB" altLang="en-US" dirty="0">
              <a:ea typeface="ＭＳ Ｐゴシック" panose="020B0600070205080204" pitchFamily="34" charset="-128"/>
            </a:endParaRPr>
          </a:p>
        </p:txBody>
      </p:sp>
      <p:pic>
        <p:nvPicPr>
          <p:cNvPr id="4" name="Picture 5" descr="Greenhouse-G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0" y="1628775"/>
            <a:ext cx="42862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97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anim calcmode="lin" valueType="num">
                                      <p:cBhvr additive="base">
                                        <p:cTn id="13"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GB" dirty="0">
                <a:ea typeface="+mj-ea"/>
                <a:cs typeface="+mj-cs"/>
              </a:rPr>
              <a:t>Impacts </a:t>
            </a:r>
          </a:p>
        </p:txBody>
      </p:sp>
      <p:sp>
        <p:nvSpPr>
          <p:cNvPr id="33795" name="Rectangle 3"/>
          <p:cNvSpPr>
            <a:spLocks noGrp="1" noChangeArrowheads="1"/>
          </p:cNvSpPr>
          <p:nvPr>
            <p:ph type="body" idx="1"/>
          </p:nvPr>
        </p:nvSpPr>
        <p:spPr/>
        <p:txBody>
          <a:bodyPr/>
          <a:lstStyle/>
          <a:p>
            <a:pPr eaLnBrk="1" hangingPunct="1"/>
            <a:r>
              <a:rPr lang="en-GB" altLang="en-US" dirty="0" smtClean="0">
                <a:ea typeface="ＭＳ Ｐゴシック" panose="020B0600070205080204" pitchFamily="34" charset="-128"/>
              </a:rPr>
              <a:t>These human activities can lead to increase chances of flooding </a:t>
            </a:r>
          </a:p>
          <a:p>
            <a:pPr eaLnBrk="1" hangingPunct="1"/>
            <a:endParaRPr lang="en-GB" altLang="en-US" dirty="0" smtClean="0">
              <a:ea typeface="ＭＳ Ｐゴシック" panose="020B0600070205080204" pitchFamily="34" charset="-128"/>
            </a:endParaRPr>
          </a:p>
          <a:p>
            <a:pPr eaLnBrk="1" hangingPunct="1"/>
            <a:r>
              <a:rPr lang="en-GB" altLang="en-US" dirty="0" smtClean="0">
                <a:ea typeface="ＭＳ Ｐゴシック" panose="020B0600070205080204" pitchFamily="34" charset="-128"/>
              </a:rPr>
              <a:t>Increases in soil erosion</a:t>
            </a:r>
          </a:p>
          <a:p>
            <a:pPr eaLnBrk="1" hangingPunct="1"/>
            <a:endParaRPr lang="en-GB" altLang="en-US" dirty="0" smtClean="0">
              <a:ea typeface="ＭＳ Ｐゴシック" panose="020B0600070205080204" pitchFamily="34" charset="-128"/>
            </a:endParaRPr>
          </a:p>
          <a:p>
            <a:pPr eaLnBrk="1" hangingPunct="1"/>
            <a:endParaRPr lang="en-GB" altLang="en-US" dirty="0" smtClean="0">
              <a:ea typeface="ＭＳ Ｐゴシック" panose="020B0600070205080204" pitchFamily="34" charset="-128"/>
            </a:endParaRPr>
          </a:p>
          <a:p>
            <a:pPr eaLnBrk="1" hangingPunct="1"/>
            <a:endParaRPr lang="en-GB" altLang="en-US" dirty="0" smtClean="0">
              <a:ea typeface="ＭＳ Ｐゴシック" panose="020B0600070205080204" pitchFamily="34" charset="-128"/>
            </a:endParaRPr>
          </a:p>
          <a:p>
            <a:pPr eaLnBrk="1" hangingPunct="1"/>
            <a:endParaRPr lang="en-GB" altLang="en-US" dirty="0" smtClean="0">
              <a:ea typeface="ＭＳ Ｐゴシック" panose="020B0600070205080204" pitchFamily="34" charset="-128"/>
            </a:endParaRPr>
          </a:p>
          <a:p>
            <a:pPr eaLnBrk="1" hangingPunct="1"/>
            <a:endParaRPr lang="en-GB" altLang="en-US" dirty="0" smtClean="0">
              <a:ea typeface="ＭＳ Ｐゴシック" panose="020B0600070205080204" pitchFamily="34" charset="-128"/>
            </a:endParaRPr>
          </a:p>
        </p:txBody>
      </p:sp>
    </p:spTree>
    <p:extLst>
      <p:ext uri="{BB962C8B-B14F-4D97-AF65-F5344CB8AC3E}">
        <p14:creationId xmlns:p14="http://schemas.microsoft.com/office/powerpoint/2010/main" val="4235038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anim calcmode="lin" valueType="num">
                                      <p:cBhvr additive="base">
                                        <p:cTn id="13"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Lesson 3. Drainage Basins</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05665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Drainage Basins</a:t>
            </a:r>
            <a:endParaRPr lang="en-GB" dirty="0"/>
          </a:p>
        </p:txBody>
      </p:sp>
      <p:sp>
        <p:nvSpPr>
          <p:cNvPr id="3" name="Content Placeholder 2"/>
          <p:cNvSpPr>
            <a:spLocks noGrp="1"/>
          </p:cNvSpPr>
          <p:nvPr>
            <p:ph idx="1"/>
          </p:nvPr>
        </p:nvSpPr>
        <p:spPr>
          <a:xfrm>
            <a:off x="838200" y="1825624"/>
            <a:ext cx="10515600" cy="5032375"/>
          </a:xfrm>
        </p:spPr>
        <p:txBody>
          <a:bodyPr>
            <a:normAutofit/>
          </a:bodyPr>
          <a:lstStyle/>
          <a:p>
            <a:r>
              <a:rPr lang="en-GB" dirty="0" smtClean="0"/>
              <a:t>Within the global water cycle there are smaller compartmentalised zones, these are known as drainage basins. </a:t>
            </a:r>
          </a:p>
          <a:p>
            <a:endParaRPr lang="en-GB" dirty="0" smtClean="0"/>
          </a:p>
          <a:p>
            <a:r>
              <a:rPr lang="en-GB" dirty="0" smtClean="0"/>
              <a:t>A drainage basin is an area of land which is drained by a river and its tributaries. </a:t>
            </a:r>
          </a:p>
          <a:p>
            <a:pPr marL="0" indent="0">
              <a:buNone/>
            </a:pPr>
            <a:endParaRPr lang="en-GB" dirty="0" smtClean="0"/>
          </a:p>
          <a:p>
            <a:r>
              <a:rPr lang="en-GB" dirty="0" smtClean="0"/>
              <a:t>Within these areas miniature versions of the global water cycle take place, whereby water falls as precipitation and moves towards the basin output, on the way it can be stored, evaporated or transpired.</a:t>
            </a:r>
          </a:p>
          <a:p>
            <a:endParaRPr lang="en-GB" dirty="0" smtClean="0"/>
          </a:p>
          <a:p>
            <a:endParaRPr lang="en-GB" dirty="0"/>
          </a:p>
        </p:txBody>
      </p:sp>
    </p:spTree>
    <p:extLst>
      <p:ext uri="{BB962C8B-B14F-4D97-AF65-F5344CB8AC3E}">
        <p14:creationId xmlns:p14="http://schemas.microsoft.com/office/powerpoint/2010/main" val="107227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dirty="0" smtClean="0"/>
              <a:t>Lesson 1. Hydrological Cycle</a:t>
            </a:r>
            <a:endParaRPr lang="en-GB" sz="7200"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22012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01519" y="1104900"/>
            <a:ext cx="6390481" cy="57531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2" name="Picture 6" descr="contDiv_ba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614" y="1641475"/>
            <a:ext cx="3811587" cy="4986338"/>
          </a:xfrm>
          <a:prstGeom prst="rect">
            <a:avLst/>
          </a:prstGeom>
          <a:noFill/>
          <a:extLst>
            <a:ext uri="{909E8E84-426E-40DD-AFC4-6F175D3DCCD1}">
              <a14:hiddenFill xmlns:a14="http://schemas.microsoft.com/office/drawing/2010/main">
                <a:solidFill>
                  <a:srgbClr val="FFFFFF"/>
                </a:solidFill>
              </a14:hiddenFill>
            </a:ext>
          </a:extLst>
        </p:spPr>
      </p:pic>
      <p:sp>
        <p:nvSpPr>
          <p:cNvPr id="4103" name="Text Box 7"/>
          <p:cNvSpPr txBox="1">
            <a:spLocks noChangeArrowheads="1"/>
          </p:cNvSpPr>
          <p:nvPr/>
        </p:nvSpPr>
        <p:spPr bwMode="auto">
          <a:xfrm>
            <a:off x="10910889" y="3402806"/>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dirty="0"/>
              <a:t>Water Shed</a:t>
            </a:r>
            <a:endParaRPr lang="en-US" altLang="en-US" b="1" dirty="0"/>
          </a:p>
        </p:txBody>
      </p:sp>
      <p:sp>
        <p:nvSpPr>
          <p:cNvPr id="4104" name="Line 8"/>
          <p:cNvSpPr>
            <a:spLocks noChangeShapeType="1"/>
          </p:cNvSpPr>
          <p:nvPr/>
        </p:nvSpPr>
        <p:spPr bwMode="auto">
          <a:xfrm flipH="1">
            <a:off x="10550526" y="3586163"/>
            <a:ext cx="3603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5" name="Text Box 9"/>
          <p:cNvSpPr txBox="1">
            <a:spLocks noChangeArrowheads="1"/>
          </p:cNvSpPr>
          <p:nvPr/>
        </p:nvSpPr>
        <p:spPr bwMode="auto">
          <a:xfrm>
            <a:off x="5868989" y="4500561"/>
            <a:ext cx="187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dirty="0"/>
              <a:t>Tributaries</a:t>
            </a:r>
            <a:endParaRPr lang="en-US" altLang="en-US" b="1" dirty="0"/>
          </a:p>
        </p:txBody>
      </p:sp>
      <p:sp>
        <p:nvSpPr>
          <p:cNvPr id="4106" name="Line 10"/>
          <p:cNvSpPr>
            <a:spLocks noChangeShapeType="1"/>
          </p:cNvSpPr>
          <p:nvPr/>
        </p:nvSpPr>
        <p:spPr bwMode="auto">
          <a:xfrm flipV="1">
            <a:off x="6997698" y="4162425"/>
            <a:ext cx="673101" cy="5214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7" name="Line 11"/>
          <p:cNvSpPr>
            <a:spLocks noChangeShapeType="1"/>
          </p:cNvSpPr>
          <p:nvPr/>
        </p:nvSpPr>
        <p:spPr bwMode="auto">
          <a:xfrm>
            <a:off x="6997699" y="4683917"/>
            <a:ext cx="1247775" cy="34210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itle 1"/>
          <p:cNvSpPr txBox="1">
            <a:spLocks/>
          </p:cNvSpPr>
          <p:nvPr/>
        </p:nvSpPr>
        <p:spPr>
          <a:xfrm>
            <a:off x="799307" y="1801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Drainage Basins</a:t>
            </a:r>
          </a:p>
        </p:txBody>
      </p:sp>
      <p:sp>
        <p:nvSpPr>
          <p:cNvPr id="16" name="Content Placeholder 4"/>
          <p:cNvSpPr>
            <a:spLocks noGrp="1"/>
          </p:cNvSpPr>
          <p:nvPr>
            <p:ph sz="half" idx="1"/>
          </p:nvPr>
        </p:nvSpPr>
        <p:spPr>
          <a:xfrm>
            <a:off x="619919" y="1825625"/>
            <a:ext cx="5181600" cy="4351338"/>
          </a:xfrm>
        </p:spPr>
        <p:txBody>
          <a:bodyPr/>
          <a:lstStyle/>
          <a:p>
            <a:r>
              <a:rPr lang="en-GB" dirty="0" smtClean="0"/>
              <a:t>The land within a drainage basin is called the catchment area, any precipitation falling within this region flows through tributaries into a single main river where it exits the catchment area. </a:t>
            </a:r>
          </a:p>
          <a:p>
            <a:endParaRPr lang="en-GB" dirty="0" smtClean="0"/>
          </a:p>
          <a:p>
            <a:r>
              <a:rPr lang="en-GB" dirty="0" smtClean="0"/>
              <a:t>Drainage basins are separated from each other by high areas of land knows as watersheds. </a:t>
            </a:r>
          </a:p>
          <a:p>
            <a:endParaRPr lang="en-GB" dirty="0"/>
          </a:p>
        </p:txBody>
      </p:sp>
      <p:sp>
        <p:nvSpPr>
          <p:cNvPr id="8" name="TextBox 7"/>
          <p:cNvSpPr txBox="1"/>
          <p:nvPr/>
        </p:nvSpPr>
        <p:spPr>
          <a:xfrm>
            <a:off x="9118600" y="5427484"/>
            <a:ext cx="1270000" cy="1200329"/>
          </a:xfrm>
          <a:prstGeom prst="rect">
            <a:avLst/>
          </a:prstGeom>
          <a:solidFill>
            <a:srgbClr val="FFFFFF"/>
          </a:solidFill>
        </p:spPr>
        <p:txBody>
          <a:bodyPr wrap="square" rtlCol="0">
            <a:spAutoFit/>
          </a:bodyPr>
          <a:lstStyle/>
          <a:p>
            <a:r>
              <a:rPr lang="en-GB" b="1" dirty="0" smtClean="0"/>
              <a:t>Outside edge of catchment area</a:t>
            </a:r>
            <a:endParaRPr lang="en-GB" b="1" dirty="0"/>
          </a:p>
        </p:txBody>
      </p:sp>
      <p:sp>
        <p:nvSpPr>
          <p:cNvPr id="18" name="TextBox 17"/>
          <p:cNvSpPr txBox="1"/>
          <p:nvPr/>
        </p:nvSpPr>
        <p:spPr>
          <a:xfrm>
            <a:off x="7670800" y="1194892"/>
            <a:ext cx="2305051" cy="461665"/>
          </a:xfrm>
          <a:prstGeom prst="rect">
            <a:avLst/>
          </a:prstGeom>
          <a:solidFill>
            <a:srgbClr val="FFFFFF"/>
          </a:solidFill>
        </p:spPr>
        <p:txBody>
          <a:bodyPr wrap="square" rtlCol="0">
            <a:spAutoFit/>
          </a:bodyPr>
          <a:lstStyle/>
          <a:p>
            <a:r>
              <a:rPr lang="en-GB" sz="2400" b="1" u="sng" dirty="0" smtClean="0"/>
              <a:t>Drainage Basin</a:t>
            </a:r>
            <a:endParaRPr lang="en-GB" sz="2400" b="1" u="sng" dirty="0"/>
          </a:p>
        </p:txBody>
      </p:sp>
    </p:spTree>
    <p:extLst>
      <p:ext uri="{BB962C8B-B14F-4D97-AF65-F5344CB8AC3E}">
        <p14:creationId xmlns:p14="http://schemas.microsoft.com/office/powerpoint/2010/main" val="2561653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Drainage Basin Size</a:t>
            </a:r>
            <a:endParaRPr lang="en-GB" dirty="0"/>
          </a:p>
        </p:txBody>
      </p:sp>
      <p:sp>
        <p:nvSpPr>
          <p:cNvPr id="3" name="Content Placeholder 2"/>
          <p:cNvSpPr>
            <a:spLocks noGrp="1"/>
          </p:cNvSpPr>
          <p:nvPr>
            <p:ph idx="1"/>
          </p:nvPr>
        </p:nvSpPr>
        <p:spPr>
          <a:xfrm>
            <a:off x="838200" y="1825625"/>
            <a:ext cx="5028464" cy="4351338"/>
          </a:xfrm>
        </p:spPr>
        <p:txBody>
          <a:bodyPr/>
          <a:lstStyle/>
          <a:p>
            <a:r>
              <a:rPr lang="en-GB" dirty="0" smtClean="0"/>
              <a:t>The size of drainage basins can vary.</a:t>
            </a:r>
          </a:p>
          <a:p>
            <a:endParaRPr lang="en-GB" dirty="0"/>
          </a:p>
          <a:p>
            <a:r>
              <a:rPr lang="en-GB" dirty="0" smtClean="0"/>
              <a:t>Most drainage basins contain many sub-catchment areas.</a:t>
            </a:r>
          </a:p>
          <a:p>
            <a:endParaRPr lang="en-GB" dirty="0"/>
          </a:p>
          <a:p>
            <a:r>
              <a:rPr lang="en-GB" dirty="0" smtClean="0"/>
              <a:t>Most drainage basins eventually lead to a sea or ocean.</a:t>
            </a:r>
            <a:endParaRPr lang="en-GB" dirty="0"/>
          </a:p>
        </p:txBody>
      </p:sp>
      <p:pic>
        <p:nvPicPr>
          <p:cNvPr id="4" name="Picture 6" descr="http://www.extremescience.com/graphics/amazon-river-bas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049" y="1485900"/>
            <a:ext cx="3273951" cy="537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upload.wikimedia.org/wikipedia/commons/5/59/Clyde.catchment.Scot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664" y="1485900"/>
            <a:ext cx="3097097"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532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Drainage Basins of the World</a:t>
            </a:r>
            <a:endParaRPr lang="en-GB" dirty="0"/>
          </a:p>
        </p:txBody>
      </p:sp>
      <p:pic>
        <p:nvPicPr>
          <p:cNvPr id="1026" name="Picture 2" descr="File:Ocean drain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8751"/>
            <a:ext cx="12306300" cy="516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96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Drainage Basins</a:t>
            </a:r>
            <a:endParaRPr lang="en-GB" dirty="0"/>
          </a:p>
        </p:txBody>
      </p:sp>
      <p:sp>
        <p:nvSpPr>
          <p:cNvPr id="3" name="Content Placeholder 2"/>
          <p:cNvSpPr>
            <a:spLocks noGrp="1"/>
          </p:cNvSpPr>
          <p:nvPr>
            <p:ph idx="1"/>
          </p:nvPr>
        </p:nvSpPr>
        <p:spPr/>
        <p:txBody>
          <a:bodyPr/>
          <a:lstStyle/>
          <a:p>
            <a:r>
              <a:rPr lang="en-GB" dirty="0" smtClean="0"/>
              <a:t>Unlike the hydrological cycle drainage basins are not a closed system</a:t>
            </a:r>
          </a:p>
          <a:p>
            <a:endParaRPr lang="en-GB" dirty="0"/>
          </a:p>
          <a:p>
            <a:r>
              <a:rPr lang="en-GB" dirty="0" smtClean="0"/>
              <a:t>They lose water via outputs</a:t>
            </a:r>
          </a:p>
          <a:p>
            <a:pPr lvl="1"/>
            <a:r>
              <a:rPr lang="en-GB" dirty="0" smtClean="0"/>
              <a:t>Such as channel flow and </a:t>
            </a:r>
            <a:r>
              <a:rPr lang="en-GB" dirty="0" err="1" smtClean="0"/>
              <a:t>evapo</a:t>
            </a:r>
            <a:r>
              <a:rPr lang="en-GB" dirty="0" smtClean="0"/>
              <a:t>-transpiration.</a:t>
            </a:r>
          </a:p>
          <a:p>
            <a:pPr lvl="1"/>
            <a:endParaRPr lang="en-GB" dirty="0"/>
          </a:p>
          <a:p>
            <a:r>
              <a:rPr lang="en-GB" dirty="0" smtClean="0"/>
              <a:t>They also gain water from inputs</a:t>
            </a:r>
          </a:p>
          <a:p>
            <a:pPr lvl="1"/>
            <a:r>
              <a:rPr lang="en-GB" dirty="0" smtClean="0"/>
              <a:t>Such as precipitation</a:t>
            </a:r>
            <a:endParaRPr lang="en-GB" dirty="0"/>
          </a:p>
        </p:txBody>
      </p:sp>
      <p:pic>
        <p:nvPicPr>
          <p:cNvPr id="4" name="Picture 6" descr="corrie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948" y="3771900"/>
            <a:ext cx="4760051"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600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187" t="10417" r="2917" b="13151"/>
          <a:stretch/>
        </p:blipFill>
        <p:spPr>
          <a:xfrm>
            <a:off x="0" y="0"/>
            <a:ext cx="12192000" cy="6858000"/>
          </a:xfrm>
          <a:prstGeom prst="rect">
            <a:avLst/>
          </a:prstGeom>
        </p:spPr>
      </p:pic>
    </p:spTree>
    <p:extLst>
      <p:ext uri="{BB962C8B-B14F-4D97-AF65-F5344CB8AC3E}">
        <p14:creationId xmlns:p14="http://schemas.microsoft.com/office/powerpoint/2010/main" val="529866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GB" altLang="en-US" smtClean="0"/>
              <a:t>Inputs and Outputs</a:t>
            </a:r>
            <a:endParaRPr lang="en-US" altLang="en-US" dirty="0"/>
          </a:p>
        </p:txBody>
      </p:sp>
      <p:sp>
        <p:nvSpPr>
          <p:cNvPr id="62467" name="Rectangle 3"/>
          <p:cNvSpPr>
            <a:spLocks noGrp="1" noChangeArrowheads="1"/>
          </p:cNvSpPr>
          <p:nvPr>
            <p:ph idx="1"/>
          </p:nvPr>
        </p:nvSpPr>
        <p:spPr/>
        <p:txBody>
          <a:bodyPr/>
          <a:lstStyle/>
          <a:p>
            <a:r>
              <a:rPr lang="en-GB" altLang="en-US" smtClean="0"/>
              <a:t>Input:</a:t>
            </a:r>
          </a:p>
          <a:p>
            <a:pPr lvl="1"/>
            <a:r>
              <a:rPr lang="en-GB" altLang="en-US" smtClean="0"/>
              <a:t>Precipitation</a:t>
            </a:r>
          </a:p>
          <a:p>
            <a:pPr lvl="2"/>
            <a:r>
              <a:rPr lang="en-GB" altLang="en-US" smtClean="0"/>
              <a:t>The main input to the river basin system – the type of precipitation (rain, snow, hail and sleet), intensity, duration and frequency are all important.</a:t>
            </a:r>
          </a:p>
          <a:p>
            <a:pPr lvl="2"/>
            <a:endParaRPr lang="en-GB" altLang="en-US" smtClean="0"/>
          </a:p>
          <a:p>
            <a:r>
              <a:rPr lang="en-GB" altLang="en-US" smtClean="0"/>
              <a:t>Outputs:</a:t>
            </a:r>
          </a:p>
          <a:p>
            <a:pPr lvl="1"/>
            <a:r>
              <a:rPr lang="en-GB" altLang="en-US" smtClean="0"/>
              <a:t>Evapo-transpiration</a:t>
            </a:r>
          </a:p>
          <a:p>
            <a:pPr lvl="2"/>
            <a:r>
              <a:rPr lang="en-GB" altLang="en-US" smtClean="0"/>
              <a:t>Water can be lost from a drainage basin back into the atmosphere.</a:t>
            </a:r>
          </a:p>
          <a:p>
            <a:pPr lvl="1"/>
            <a:r>
              <a:rPr lang="en-GB" altLang="en-US" smtClean="0"/>
              <a:t>Channel flow</a:t>
            </a:r>
          </a:p>
          <a:p>
            <a:pPr lvl="2"/>
            <a:r>
              <a:rPr lang="en-GB" altLang="en-US" smtClean="0"/>
              <a:t>Once the water has reached a river it will flow downhill until it reaches the basin output</a:t>
            </a:r>
          </a:p>
          <a:p>
            <a:endParaRPr lang="en-GB" altLang="en-US" dirty="0"/>
          </a:p>
        </p:txBody>
      </p:sp>
    </p:spTree>
    <p:extLst>
      <p:ext uri="{BB962C8B-B14F-4D97-AF65-F5344CB8AC3E}">
        <p14:creationId xmlns:p14="http://schemas.microsoft.com/office/powerpoint/2010/main" val="3129752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GB" altLang="en-US" dirty="0" smtClean="0"/>
              <a:t>Storages and Transfers</a:t>
            </a:r>
            <a:endParaRPr lang="en-US" altLang="en-US" dirty="0"/>
          </a:p>
        </p:txBody>
      </p:sp>
      <p:sp>
        <p:nvSpPr>
          <p:cNvPr id="62467" name="Rectangle 3"/>
          <p:cNvSpPr>
            <a:spLocks noGrp="1" noChangeArrowheads="1"/>
          </p:cNvSpPr>
          <p:nvPr>
            <p:ph idx="1"/>
          </p:nvPr>
        </p:nvSpPr>
        <p:spPr/>
        <p:txBody>
          <a:bodyPr>
            <a:normAutofit fontScale="85000" lnSpcReduction="20000"/>
          </a:bodyPr>
          <a:lstStyle/>
          <a:p>
            <a:r>
              <a:rPr lang="en-GB" altLang="en-US" smtClean="0"/>
              <a:t>Interception</a:t>
            </a:r>
          </a:p>
          <a:p>
            <a:pPr lvl="1"/>
            <a:r>
              <a:rPr lang="en-GB" altLang="en-US" smtClean="0"/>
              <a:t>When it rains, most water droplets are intercepted by trees and plants. Interception is greatest in summer.</a:t>
            </a:r>
          </a:p>
          <a:p>
            <a:pPr lvl="2"/>
            <a:r>
              <a:rPr lang="en-GB" altLang="en-US" smtClean="0"/>
              <a:t>Light rain -  little water will reach the ground – it will be stored on leaves and then evaporated back into the system.</a:t>
            </a:r>
          </a:p>
          <a:p>
            <a:pPr lvl="2"/>
            <a:r>
              <a:rPr lang="en-GB" altLang="en-US" smtClean="0"/>
              <a:t>Heavy Rain -  water will drip from the vegetation (Throughfall) onto the ground or will run indirectly via branches and trees back to the ground (Stemflow).</a:t>
            </a:r>
          </a:p>
          <a:p>
            <a:pPr lvl="2"/>
            <a:endParaRPr lang="en-US" altLang="en-US" smtClean="0"/>
          </a:p>
          <a:p>
            <a:r>
              <a:rPr lang="en-GB" altLang="en-US" smtClean="0"/>
              <a:t>Surface storage </a:t>
            </a:r>
          </a:p>
          <a:p>
            <a:pPr lvl="1"/>
            <a:r>
              <a:rPr lang="en-GB" altLang="en-US" smtClean="0"/>
              <a:t>The moisture may form pools on the surface or fall directly into lakes </a:t>
            </a:r>
          </a:p>
          <a:p>
            <a:pPr lvl="2"/>
            <a:r>
              <a:rPr lang="en-GB" altLang="en-US" smtClean="0"/>
              <a:t>This may be evaporated directly into the atmosphere</a:t>
            </a:r>
          </a:p>
          <a:p>
            <a:endParaRPr lang="en-GB" altLang="en-US" smtClean="0"/>
          </a:p>
          <a:p>
            <a:r>
              <a:rPr lang="en-GB" altLang="en-US" smtClean="0"/>
              <a:t>Infiltration</a:t>
            </a:r>
          </a:p>
          <a:p>
            <a:pPr lvl="1"/>
            <a:r>
              <a:rPr lang="en-GB" altLang="en-US" smtClean="0"/>
              <a:t>The downwards movement of water through tiny pores in the soil.	</a:t>
            </a:r>
          </a:p>
          <a:p>
            <a:pPr lvl="2"/>
            <a:r>
              <a:rPr lang="en-GB" altLang="en-US" smtClean="0"/>
              <a:t>Will be greatest in porous soils such as chalk or sand.</a:t>
            </a:r>
          </a:p>
          <a:p>
            <a:endParaRPr lang="en-US" altLang="en-US" smtClean="0"/>
          </a:p>
          <a:p>
            <a:endParaRPr lang="en-GB" altLang="en-US" dirty="0"/>
          </a:p>
        </p:txBody>
      </p:sp>
    </p:spTree>
    <p:extLst>
      <p:ext uri="{BB962C8B-B14F-4D97-AF65-F5344CB8AC3E}">
        <p14:creationId xmlns:p14="http://schemas.microsoft.com/office/powerpoint/2010/main" val="244634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GB" altLang="en-US" smtClean="0"/>
              <a:t>Storage and Transfers</a:t>
            </a:r>
            <a:endParaRPr lang="en-US" altLang="en-US" dirty="0"/>
          </a:p>
        </p:txBody>
      </p:sp>
      <p:sp>
        <p:nvSpPr>
          <p:cNvPr id="69635" name="Rectangle 3"/>
          <p:cNvSpPr>
            <a:spLocks noGrp="1" noChangeArrowheads="1"/>
          </p:cNvSpPr>
          <p:nvPr>
            <p:ph idx="1"/>
          </p:nvPr>
        </p:nvSpPr>
        <p:spPr/>
        <p:txBody>
          <a:bodyPr>
            <a:normAutofit lnSpcReduction="10000"/>
          </a:bodyPr>
          <a:lstStyle/>
          <a:p>
            <a:r>
              <a:rPr lang="en-GB" altLang="en-US" smtClean="0"/>
              <a:t>Soil moisture</a:t>
            </a:r>
          </a:p>
          <a:p>
            <a:pPr lvl="1"/>
            <a:r>
              <a:rPr lang="en-GB" altLang="en-US" smtClean="0"/>
              <a:t>The water will either be stored in the soil or slowly transferred sideways or downways.</a:t>
            </a:r>
          </a:p>
          <a:p>
            <a:endParaRPr lang="en-GB" altLang="en-US" smtClean="0"/>
          </a:p>
          <a:p>
            <a:r>
              <a:rPr lang="en-GB" altLang="en-US" smtClean="0"/>
              <a:t>Throughflow </a:t>
            </a:r>
          </a:p>
          <a:p>
            <a:pPr lvl="1"/>
            <a:r>
              <a:rPr lang="en-GB" altLang="en-US" smtClean="0"/>
              <a:t>The movement of water sideways – may form a spring on a valley side or enter a river or lake</a:t>
            </a:r>
          </a:p>
          <a:p>
            <a:endParaRPr lang="en-GB" altLang="en-US" smtClean="0"/>
          </a:p>
          <a:p>
            <a:r>
              <a:rPr lang="en-GB" altLang="en-US" smtClean="0"/>
              <a:t>Percolation</a:t>
            </a:r>
          </a:p>
          <a:p>
            <a:pPr lvl="1"/>
            <a:r>
              <a:rPr lang="en-GB" altLang="en-US" smtClean="0"/>
              <a:t>The movement of water downwards in rocks.</a:t>
            </a:r>
          </a:p>
          <a:p>
            <a:endParaRPr lang="en-US" altLang="en-US" dirty="0"/>
          </a:p>
        </p:txBody>
      </p:sp>
    </p:spTree>
    <p:extLst>
      <p:ext uri="{BB962C8B-B14F-4D97-AF65-F5344CB8AC3E}">
        <p14:creationId xmlns:p14="http://schemas.microsoft.com/office/powerpoint/2010/main" val="11904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GB" altLang="en-US" smtClean="0"/>
              <a:t>Storage and Transfers</a:t>
            </a:r>
            <a:endParaRPr lang="en-US" altLang="en-US" dirty="0"/>
          </a:p>
        </p:txBody>
      </p:sp>
      <p:sp>
        <p:nvSpPr>
          <p:cNvPr id="69635" name="Rectangle 3"/>
          <p:cNvSpPr>
            <a:spLocks noGrp="1" noChangeArrowheads="1"/>
          </p:cNvSpPr>
          <p:nvPr>
            <p:ph idx="1"/>
          </p:nvPr>
        </p:nvSpPr>
        <p:spPr/>
        <p:txBody>
          <a:bodyPr>
            <a:normAutofit lnSpcReduction="10000"/>
          </a:bodyPr>
          <a:lstStyle/>
          <a:p>
            <a:r>
              <a:rPr lang="en-GB" altLang="en-US" smtClean="0"/>
              <a:t>Ground water</a:t>
            </a:r>
          </a:p>
          <a:p>
            <a:pPr lvl="1"/>
            <a:r>
              <a:rPr lang="en-GB" altLang="en-US" smtClean="0"/>
              <a:t>When the infiltrated and percolated water collects</a:t>
            </a:r>
          </a:p>
          <a:p>
            <a:pPr lvl="1"/>
            <a:endParaRPr lang="en-GB" altLang="en-US" smtClean="0"/>
          </a:p>
          <a:p>
            <a:r>
              <a:rPr lang="en-GB" altLang="en-US" smtClean="0"/>
              <a:t>Surface Run-off</a:t>
            </a:r>
          </a:p>
          <a:p>
            <a:pPr lvl="1"/>
            <a:r>
              <a:rPr lang="en-GB" altLang="en-US" smtClean="0"/>
              <a:t>The fastest process of water movement and occurs when rainfall is too heavy for the water to infiltrate the ground, when soil is impermeable or when the soil has become saturated. </a:t>
            </a:r>
          </a:p>
          <a:p>
            <a:endParaRPr lang="en-GB" altLang="en-US" smtClean="0"/>
          </a:p>
          <a:p>
            <a:r>
              <a:rPr lang="en-GB" altLang="en-US" smtClean="0"/>
              <a:t>Although some water may fall directly into the river, most water reaches it by a combination of surface runoff, through flow and ground water flow. </a:t>
            </a:r>
            <a:endParaRPr lang="en-GB" altLang="en-US" dirty="0"/>
          </a:p>
        </p:txBody>
      </p:sp>
    </p:spTree>
    <p:extLst>
      <p:ext uri="{BB962C8B-B14F-4D97-AF65-F5344CB8AC3E}">
        <p14:creationId xmlns:p14="http://schemas.microsoft.com/office/powerpoint/2010/main" val="306876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875" t="15625" r="24480" b="25521"/>
          <a:stretch/>
        </p:blipFill>
        <p:spPr>
          <a:xfrm>
            <a:off x="0" y="1066800"/>
            <a:ext cx="12192000" cy="5814711"/>
          </a:xfrm>
          <a:prstGeom prst="rect">
            <a:avLst/>
          </a:prstGeom>
        </p:spPr>
      </p:pic>
      <p:sp>
        <p:nvSpPr>
          <p:cNvPr id="3" name="Title 2"/>
          <p:cNvSpPr>
            <a:spLocks noGrp="1"/>
          </p:cNvSpPr>
          <p:nvPr>
            <p:ph type="title"/>
          </p:nvPr>
        </p:nvSpPr>
        <p:spPr>
          <a:xfrm>
            <a:off x="749300" y="0"/>
            <a:ext cx="10515600" cy="1325563"/>
          </a:xfrm>
        </p:spPr>
        <p:txBody>
          <a:bodyPr/>
          <a:lstStyle/>
          <a:p>
            <a:r>
              <a:rPr lang="en-GB" dirty="0" smtClean="0"/>
              <a:t>Processes within a drainage basin</a:t>
            </a:r>
            <a:endParaRPr lang="en-GB" dirty="0"/>
          </a:p>
        </p:txBody>
      </p:sp>
    </p:spTree>
    <p:extLst>
      <p:ext uri="{BB962C8B-B14F-4D97-AF65-F5344CB8AC3E}">
        <p14:creationId xmlns:p14="http://schemas.microsoft.com/office/powerpoint/2010/main" val="878515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hlinkClick r:id="rId2"/>
              </a:rPr>
              <a:t>The Hydrological </a:t>
            </a:r>
            <a:r>
              <a:rPr lang="en-GB" dirty="0">
                <a:hlinkClick r:id="rId2"/>
              </a:rPr>
              <a:t>C</a:t>
            </a:r>
            <a:r>
              <a:rPr lang="en-GB" dirty="0" smtClean="0">
                <a:hlinkClick r:id="rId2"/>
              </a:rPr>
              <a:t>ycle</a:t>
            </a:r>
            <a:endParaRPr lang="en-GB" dirty="0"/>
          </a:p>
        </p:txBody>
      </p:sp>
      <p:sp>
        <p:nvSpPr>
          <p:cNvPr id="3" name="Content Placeholder 2"/>
          <p:cNvSpPr>
            <a:spLocks noGrp="1"/>
          </p:cNvSpPr>
          <p:nvPr>
            <p:ph idx="1"/>
          </p:nvPr>
        </p:nvSpPr>
        <p:spPr>
          <a:xfrm>
            <a:off x="338203" y="1465546"/>
            <a:ext cx="6100175" cy="5010410"/>
          </a:xfrm>
        </p:spPr>
        <p:txBody>
          <a:bodyPr>
            <a:normAutofit/>
          </a:bodyPr>
          <a:lstStyle/>
          <a:p>
            <a:r>
              <a:rPr lang="en-GB" sz="3600" dirty="0"/>
              <a:t>The earth is a closed </a:t>
            </a:r>
            <a:r>
              <a:rPr lang="en-GB" sz="3600" dirty="0" smtClean="0"/>
              <a:t>system which means that water is not lost or gained from space</a:t>
            </a:r>
            <a:endParaRPr lang="en-GB" sz="3600" dirty="0"/>
          </a:p>
          <a:p>
            <a:endParaRPr lang="en-GB" sz="3600" dirty="0" smtClean="0"/>
          </a:p>
          <a:p>
            <a:r>
              <a:rPr lang="en-GB" sz="3600" dirty="0" smtClean="0"/>
              <a:t>The hydrological cycle describes the storage and movement of this water throughout the planet.</a:t>
            </a:r>
          </a:p>
          <a:p>
            <a:endParaRPr lang="en-GB" dirty="0"/>
          </a:p>
        </p:txBody>
      </p:sp>
      <p:pic>
        <p:nvPicPr>
          <p:cNvPr id="1026" name="Picture 2" descr="http://www.questionsonislam.com/sites/default/files/rain-2498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00" y="1"/>
            <a:ext cx="5435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752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Hydrographs</a:t>
            </a:r>
            <a:endParaRPr lang="en-GB" dirty="0"/>
          </a:p>
        </p:txBody>
      </p:sp>
      <p:sp>
        <p:nvSpPr>
          <p:cNvPr id="5" name="Content Placeholder 4"/>
          <p:cNvSpPr>
            <a:spLocks noGrp="1"/>
          </p:cNvSpPr>
          <p:nvPr>
            <p:ph idx="1"/>
          </p:nvPr>
        </p:nvSpPr>
        <p:spPr>
          <a:xfrm>
            <a:off x="570249" y="1935294"/>
            <a:ext cx="5336214" cy="3424107"/>
          </a:xfrm>
        </p:spPr>
        <p:txBody>
          <a:bodyPr/>
          <a:lstStyle/>
          <a:p>
            <a:r>
              <a:rPr lang="en-GB" b="1" dirty="0"/>
              <a:t>A hydrograph </a:t>
            </a:r>
            <a:r>
              <a:rPr lang="en-GB" b="1" dirty="0" smtClean="0"/>
              <a:t>is used </a:t>
            </a:r>
            <a:r>
              <a:rPr lang="en-GB" b="1" dirty="0"/>
              <a:t>to show how the water flow in a drainage basin </a:t>
            </a:r>
            <a:r>
              <a:rPr lang="en-GB" b="1" dirty="0" smtClean="0"/>
              <a:t>responds </a:t>
            </a:r>
            <a:r>
              <a:rPr lang="en-GB" b="1" dirty="0"/>
              <a:t>to a period of </a:t>
            </a:r>
            <a:r>
              <a:rPr lang="en-GB" b="1" dirty="0" smtClean="0"/>
              <a:t>precipitation.</a:t>
            </a:r>
          </a:p>
          <a:p>
            <a:endParaRPr lang="en-GB" b="1" dirty="0"/>
          </a:p>
          <a:p>
            <a:r>
              <a:rPr lang="en-GB" b="1" dirty="0" smtClean="0"/>
              <a:t>They are used in flood and river management.</a:t>
            </a:r>
            <a:endParaRPr lang="en-GB" dirty="0"/>
          </a:p>
        </p:txBody>
      </p:sp>
      <p:sp>
        <p:nvSpPr>
          <p:cNvPr id="6" name="Freeform 2"/>
          <p:cNvSpPr>
            <a:spLocks/>
          </p:cNvSpPr>
          <p:nvPr/>
        </p:nvSpPr>
        <p:spPr bwMode="auto">
          <a:xfrm>
            <a:off x="7380289" y="1935294"/>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rgbClr val="3333CC"/>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Freeform 3"/>
          <p:cNvSpPr>
            <a:spLocks/>
          </p:cNvSpPr>
          <p:nvPr/>
        </p:nvSpPr>
        <p:spPr bwMode="auto">
          <a:xfrm>
            <a:off x="7380288" y="5884994"/>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rgbClr val="3333CC"/>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Freeform 4"/>
          <p:cNvSpPr>
            <a:spLocks/>
          </p:cNvSpPr>
          <p:nvPr/>
        </p:nvSpPr>
        <p:spPr bwMode="auto">
          <a:xfrm>
            <a:off x="7373938" y="2214694"/>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Rectangle 5"/>
          <p:cNvSpPr>
            <a:spLocks noChangeArrowheads="1"/>
          </p:cNvSpPr>
          <p:nvPr/>
        </p:nvSpPr>
        <p:spPr bwMode="auto">
          <a:xfrm>
            <a:off x="7608888" y="5275394"/>
            <a:ext cx="152400"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6"/>
          <p:cNvSpPr>
            <a:spLocks noChangeArrowheads="1"/>
          </p:cNvSpPr>
          <p:nvPr/>
        </p:nvSpPr>
        <p:spPr bwMode="auto">
          <a:xfrm>
            <a:off x="7761288" y="4208594"/>
            <a:ext cx="152400" cy="16764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7"/>
          <p:cNvSpPr>
            <a:spLocks noChangeArrowheads="1"/>
          </p:cNvSpPr>
          <p:nvPr/>
        </p:nvSpPr>
        <p:spPr bwMode="auto">
          <a:xfrm>
            <a:off x="7913688" y="5122994"/>
            <a:ext cx="152400" cy="7620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Line 10"/>
          <p:cNvSpPr>
            <a:spLocks noChangeShapeType="1"/>
          </p:cNvSpPr>
          <p:nvPr/>
        </p:nvSpPr>
        <p:spPr bwMode="auto">
          <a:xfrm>
            <a:off x="7304088" y="47419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Line 11"/>
          <p:cNvSpPr>
            <a:spLocks noChangeShapeType="1"/>
          </p:cNvSpPr>
          <p:nvPr/>
        </p:nvSpPr>
        <p:spPr bwMode="auto">
          <a:xfrm>
            <a:off x="7304088" y="24559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Line 12"/>
          <p:cNvSpPr>
            <a:spLocks noChangeShapeType="1"/>
          </p:cNvSpPr>
          <p:nvPr/>
        </p:nvSpPr>
        <p:spPr bwMode="auto">
          <a:xfrm>
            <a:off x="7304088" y="35989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Freeform 13"/>
          <p:cNvSpPr>
            <a:spLocks/>
          </p:cNvSpPr>
          <p:nvPr/>
        </p:nvSpPr>
        <p:spPr bwMode="auto">
          <a:xfrm>
            <a:off x="7456489" y="4094294"/>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rgbClr val="0099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Line 14"/>
          <p:cNvSpPr>
            <a:spLocks noChangeShapeType="1"/>
          </p:cNvSpPr>
          <p:nvPr/>
        </p:nvSpPr>
        <p:spPr bwMode="auto">
          <a:xfrm>
            <a:off x="7456488" y="43609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Line 15"/>
          <p:cNvSpPr>
            <a:spLocks noChangeShapeType="1"/>
          </p:cNvSpPr>
          <p:nvPr/>
        </p:nvSpPr>
        <p:spPr bwMode="auto">
          <a:xfrm>
            <a:off x="7456488" y="47419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Line 16"/>
          <p:cNvSpPr>
            <a:spLocks noChangeShapeType="1"/>
          </p:cNvSpPr>
          <p:nvPr/>
        </p:nvSpPr>
        <p:spPr bwMode="auto">
          <a:xfrm>
            <a:off x="7456488" y="51229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Line 17"/>
          <p:cNvSpPr>
            <a:spLocks noChangeShapeType="1"/>
          </p:cNvSpPr>
          <p:nvPr/>
        </p:nvSpPr>
        <p:spPr bwMode="auto">
          <a:xfrm>
            <a:off x="7458075" y="5503994"/>
            <a:ext cx="714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Line 18"/>
          <p:cNvSpPr>
            <a:spLocks noChangeShapeType="1"/>
          </p:cNvSpPr>
          <p:nvPr/>
        </p:nvSpPr>
        <p:spPr bwMode="auto">
          <a:xfrm>
            <a:off x="7304088" y="58849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Line 19"/>
          <p:cNvSpPr>
            <a:spLocks noChangeShapeType="1"/>
          </p:cNvSpPr>
          <p:nvPr/>
        </p:nvSpPr>
        <p:spPr bwMode="auto">
          <a:xfrm rot="-5400000">
            <a:off x="7342188" y="59230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Line 20"/>
          <p:cNvSpPr>
            <a:spLocks noChangeShapeType="1"/>
          </p:cNvSpPr>
          <p:nvPr/>
        </p:nvSpPr>
        <p:spPr bwMode="auto">
          <a:xfrm rot="-5400000">
            <a:off x="8104188" y="59230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Line 21"/>
          <p:cNvSpPr>
            <a:spLocks noChangeShapeType="1"/>
          </p:cNvSpPr>
          <p:nvPr/>
        </p:nvSpPr>
        <p:spPr bwMode="auto">
          <a:xfrm rot="-5400000">
            <a:off x="8866188" y="59230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Line 22"/>
          <p:cNvSpPr>
            <a:spLocks noChangeShapeType="1"/>
          </p:cNvSpPr>
          <p:nvPr/>
        </p:nvSpPr>
        <p:spPr bwMode="auto">
          <a:xfrm rot="-5400000">
            <a:off x="9628188" y="59230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Line 23"/>
          <p:cNvSpPr>
            <a:spLocks noChangeShapeType="1"/>
          </p:cNvSpPr>
          <p:nvPr/>
        </p:nvSpPr>
        <p:spPr bwMode="auto">
          <a:xfrm rot="-5400000">
            <a:off x="10390188" y="59230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Line 24"/>
          <p:cNvSpPr>
            <a:spLocks noChangeShapeType="1"/>
          </p:cNvSpPr>
          <p:nvPr/>
        </p:nvSpPr>
        <p:spPr bwMode="auto">
          <a:xfrm rot="-5400000">
            <a:off x="11228388" y="59230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Line 25"/>
          <p:cNvSpPr>
            <a:spLocks noChangeShapeType="1"/>
          </p:cNvSpPr>
          <p:nvPr/>
        </p:nvSpPr>
        <p:spPr bwMode="auto">
          <a:xfrm rot="-5400000">
            <a:off x="11914188" y="5923094"/>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Text Box 26"/>
          <p:cNvSpPr txBox="1">
            <a:spLocks noChangeArrowheads="1"/>
          </p:cNvSpPr>
          <p:nvPr/>
        </p:nvSpPr>
        <p:spPr bwMode="auto">
          <a:xfrm>
            <a:off x="7254876" y="5961194"/>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
        <p:nvSpPr>
          <p:cNvPr id="31" name="Text Box 27"/>
          <p:cNvSpPr txBox="1">
            <a:spLocks noChangeArrowheads="1"/>
          </p:cNvSpPr>
          <p:nvPr/>
        </p:nvSpPr>
        <p:spPr bwMode="auto">
          <a:xfrm>
            <a:off x="8242301" y="6220472"/>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Hours from start of rain storm</a:t>
            </a:r>
          </a:p>
        </p:txBody>
      </p:sp>
      <p:sp>
        <p:nvSpPr>
          <p:cNvPr id="32" name="Text Box 28"/>
          <p:cNvSpPr txBox="1">
            <a:spLocks noChangeArrowheads="1"/>
          </p:cNvSpPr>
          <p:nvPr/>
        </p:nvSpPr>
        <p:spPr bwMode="auto">
          <a:xfrm>
            <a:off x="6923088" y="2227394"/>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33" name="Text Box 29"/>
          <p:cNvSpPr txBox="1">
            <a:spLocks noChangeArrowheads="1"/>
          </p:cNvSpPr>
          <p:nvPr/>
        </p:nvSpPr>
        <p:spPr bwMode="auto">
          <a:xfrm>
            <a:off x="6923088" y="3370394"/>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34" name="Text Box 30"/>
          <p:cNvSpPr txBox="1">
            <a:spLocks noChangeArrowheads="1"/>
          </p:cNvSpPr>
          <p:nvPr/>
        </p:nvSpPr>
        <p:spPr bwMode="auto">
          <a:xfrm>
            <a:off x="6923088" y="4513394"/>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35" name="Text Box 31"/>
          <p:cNvSpPr txBox="1">
            <a:spLocks noChangeArrowheads="1"/>
          </p:cNvSpPr>
          <p:nvPr/>
        </p:nvSpPr>
        <p:spPr bwMode="auto">
          <a:xfrm rot="-5400000">
            <a:off x="5361782" y="3326460"/>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Discharge (m</a:t>
            </a:r>
            <a:r>
              <a:rPr lang="en-GB" altLang="en-US" baseline="30000" dirty="0"/>
              <a:t>3</a:t>
            </a:r>
            <a:r>
              <a:rPr lang="en-GB" altLang="en-US" dirty="0"/>
              <a:t>/s)</a:t>
            </a:r>
          </a:p>
        </p:txBody>
      </p:sp>
      <p:sp>
        <p:nvSpPr>
          <p:cNvPr id="36" name="Text Box 42"/>
          <p:cNvSpPr txBox="1">
            <a:spLocks noChangeArrowheads="1"/>
          </p:cNvSpPr>
          <p:nvPr/>
        </p:nvSpPr>
        <p:spPr bwMode="auto">
          <a:xfrm>
            <a:off x="7456488" y="4208594"/>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37" name="Text Box 43"/>
          <p:cNvSpPr txBox="1">
            <a:spLocks noChangeArrowheads="1"/>
          </p:cNvSpPr>
          <p:nvPr/>
        </p:nvSpPr>
        <p:spPr bwMode="auto">
          <a:xfrm>
            <a:off x="7456488" y="4589594"/>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38" name="Text Box 44"/>
          <p:cNvSpPr txBox="1">
            <a:spLocks noChangeArrowheads="1"/>
          </p:cNvSpPr>
          <p:nvPr/>
        </p:nvSpPr>
        <p:spPr bwMode="auto">
          <a:xfrm>
            <a:off x="7456488" y="4970594"/>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Tree>
    <p:extLst>
      <p:ext uri="{BB962C8B-B14F-4D97-AF65-F5344CB8AC3E}">
        <p14:creationId xmlns:p14="http://schemas.microsoft.com/office/powerpoint/2010/main" val="326548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Glossary</a:t>
            </a:r>
            <a:endParaRPr lang="en-GB" dirty="0"/>
          </a:p>
        </p:txBody>
      </p:sp>
      <p:sp>
        <p:nvSpPr>
          <p:cNvPr id="3" name="Content Placeholder 2"/>
          <p:cNvSpPr>
            <a:spLocks noGrp="1"/>
          </p:cNvSpPr>
          <p:nvPr>
            <p:ph sz="half" idx="1"/>
          </p:nvPr>
        </p:nvSpPr>
        <p:spPr/>
        <p:txBody>
          <a:bodyPr>
            <a:normAutofit lnSpcReduction="10000"/>
          </a:bodyPr>
          <a:lstStyle/>
          <a:p>
            <a:r>
              <a:rPr lang="en-GB" dirty="0" smtClean="0"/>
              <a:t>Discharge</a:t>
            </a:r>
          </a:p>
          <a:p>
            <a:endParaRPr lang="en-GB" dirty="0"/>
          </a:p>
          <a:p>
            <a:r>
              <a:rPr lang="en-GB" dirty="0" smtClean="0"/>
              <a:t>Lag Time</a:t>
            </a:r>
          </a:p>
          <a:p>
            <a:endParaRPr lang="en-GB" dirty="0"/>
          </a:p>
          <a:p>
            <a:r>
              <a:rPr lang="en-GB" dirty="0" smtClean="0"/>
              <a:t>Peak Flow</a:t>
            </a:r>
          </a:p>
          <a:p>
            <a:endParaRPr lang="en-GB" dirty="0"/>
          </a:p>
          <a:p>
            <a:r>
              <a:rPr lang="en-GB" dirty="0" smtClean="0"/>
              <a:t>Rising Limb</a:t>
            </a:r>
          </a:p>
          <a:p>
            <a:endParaRPr lang="en-GB" dirty="0"/>
          </a:p>
          <a:p>
            <a:r>
              <a:rPr lang="en-GB" dirty="0" smtClean="0"/>
              <a:t>Recession Limb</a:t>
            </a:r>
          </a:p>
          <a:p>
            <a:endParaRPr lang="en-GB" dirty="0"/>
          </a:p>
          <a:p>
            <a:endParaRPr lang="en-GB" dirty="0"/>
          </a:p>
        </p:txBody>
      </p:sp>
      <p:sp>
        <p:nvSpPr>
          <p:cNvPr id="4" name="Content Placeholder 3"/>
          <p:cNvSpPr>
            <a:spLocks noGrp="1"/>
          </p:cNvSpPr>
          <p:nvPr>
            <p:ph sz="half" idx="2"/>
          </p:nvPr>
        </p:nvSpPr>
        <p:spPr/>
        <p:txBody>
          <a:bodyPr/>
          <a:lstStyle/>
          <a:p>
            <a:r>
              <a:rPr lang="en-GB" dirty="0" smtClean="0"/>
              <a:t>Base Flow</a:t>
            </a:r>
          </a:p>
          <a:p>
            <a:endParaRPr lang="en-GB" dirty="0"/>
          </a:p>
          <a:p>
            <a:r>
              <a:rPr lang="en-GB" dirty="0" smtClean="0"/>
              <a:t>Through Flow</a:t>
            </a:r>
          </a:p>
          <a:p>
            <a:endParaRPr lang="en-GB" dirty="0"/>
          </a:p>
          <a:p>
            <a:r>
              <a:rPr lang="en-GB" dirty="0" smtClean="0"/>
              <a:t>Overland Flow</a:t>
            </a:r>
          </a:p>
          <a:p>
            <a:endParaRPr lang="en-GB" dirty="0"/>
          </a:p>
          <a:p>
            <a:r>
              <a:rPr lang="en-GB" dirty="0" smtClean="0"/>
              <a:t>Storm Flow</a:t>
            </a:r>
          </a:p>
          <a:p>
            <a:endParaRPr lang="en-GB" dirty="0"/>
          </a:p>
          <a:p>
            <a:endParaRPr lang="en-GB" dirty="0"/>
          </a:p>
        </p:txBody>
      </p:sp>
    </p:spTree>
    <p:extLst>
      <p:ext uri="{BB962C8B-B14F-4D97-AF65-F5344CB8AC3E}">
        <p14:creationId xmlns:p14="http://schemas.microsoft.com/office/powerpoint/2010/main" val="3034732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49"/>
            <a:ext cx="12192000" cy="1325563"/>
          </a:xfrm>
        </p:spPr>
        <p:txBody>
          <a:bodyPr/>
          <a:lstStyle/>
          <a:p>
            <a:pPr algn="ctr"/>
            <a:r>
              <a:rPr lang="en-GB" dirty="0" smtClean="0"/>
              <a:t>Constructing Hydrographs</a:t>
            </a:r>
            <a:endParaRPr lang="en-GB" dirty="0"/>
          </a:p>
        </p:txBody>
      </p:sp>
      <p:sp>
        <p:nvSpPr>
          <p:cNvPr id="27" name="Slide Number Placeholder 2"/>
          <p:cNvSpPr>
            <a:spLocks noGrp="1"/>
          </p:cNvSpPr>
          <p:nvPr>
            <p:ph type="sldNum" sz="quarter" idx="12"/>
          </p:nvPr>
        </p:nvSpPr>
        <p:spPr/>
        <p:txBody>
          <a:bodyPr/>
          <a:lstStyle/>
          <a:p>
            <a:fld id="{2E694B22-F10A-4632-9C57-4549515A8E9D}" type="slidenum">
              <a:rPr lang="en-US" altLang="en-US"/>
              <a:pPr/>
              <a:t>42</a:t>
            </a:fld>
            <a:endParaRPr lang="en-US" altLang="en-US"/>
          </a:p>
        </p:txBody>
      </p:sp>
      <p:sp>
        <p:nvSpPr>
          <p:cNvPr id="122883" name="Freeform 3"/>
          <p:cNvSpPr>
            <a:spLocks/>
          </p:cNvSpPr>
          <p:nvPr/>
        </p:nvSpPr>
        <p:spPr bwMode="auto">
          <a:xfrm>
            <a:off x="4002088" y="5067302"/>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4" name="Line 4"/>
          <p:cNvSpPr>
            <a:spLocks noChangeShapeType="1"/>
          </p:cNvSpPr>
          <p:nvPr/>
        </p:nvSpPr>
        <p:spPr bwMode="auto">
          <a:xfrm>
            <a:off x="3925888" y="50673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5" name="Line 5"/>
          <p:cNvSpPr>
            <a:spLocks noChangeShapeType="1"/>
          </p:cNvSpPr>
          <p:nvPr/>
        </p:nvSpPr>
        <p:spPr bwMode="auto">
          <a:xfrm rot="16200000">
            <a:off x="3963988" y="51054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6" name="Line 6"/>
          <p:cNvSpPr>
            <a:spLocks noChangeShapeType="1"/>
          </p:cNvSpPr>
          <p:nvPr/>
        </p:nvSpPr>
        <p:spPr bwMode="auto">
          <a:xfrm rot="16200000">
            <a:off x="4725988" y="51054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7" name="Line 7"/>
          <p:cNvSpPr>
            <a:spLocks noChangeShapeType="1"/>
          </p:cNvSpPr>
          <p:nvPr/>
        </p:nvSpPr>
        <p:spPr bwMode="auto">
          <a:xfrm rot="16200000">
            <a:off x="5487988" y="51054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8" name="Line 8"/>
          <p:cNvSpPr>
            <a:spLocks noChangeShapeType="1"/>
          </p:cNvSpPr>
          <p:nvPr/>
        </p:nvSpPr>
        <p:spPr bwMode="auto">
          <a:xfrm rot="16200000">
            <a:off x="6249988" y="51054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9" name="Line 9"/>
          <p:cNvSpPr>
            <a:spLocks noChangeShapeType="1"/>
          </p:cNvSpPr>
          <p:nvPr/>
        </p:nvSpPr>
        <p:spPr bwMode="auto">
          <a:xfrm rot="16200000">
            <a:off x="7011988" y="51054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90" name="Line 10"/>
          <p:cNvSpPr>
            <a:spLocks noChangeShapeType="1"/>
          </p:cNvSpPr>
          <p:nvPr/>
        </p:nvSpPr>
        <p:spPr bwMode="auto">
          <a:xfrm rot="16200000">
            <a:off x="7850188" y="51054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91" name="Line 11"/>
          <p:cNvSpPr>
            <a:spLocks noChangeShapeType="1"/>
          </p:cNvSpPr>
          <p:nvPr/>
        </p:nvSpPr>
        <p:spPr bwMode="auto">
          <a:xfrm rot="16200000">
            <a:off x="8535988" y="5105402"/>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93" name="Text Box 13"/>
          <p:cNvSpPr txBox="1">
            <a:spLocks noChangeArrowheads="1"/>
          </p:cNvSpPr>
          <p:nvPr/>
        </p:nvSpPr>
        <p:spPr bwMode="auto">
          <a:xfrm>
            <a:off x="3925888" y="5753102"/>
            <a:ext cx="4724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grpSp>
        <p:nvGrpSpPr>
          <p:cNvPr id="122894" name="Group 14"/>
          <p:cNvGrpSpPr>
            <a:grpSpLocks/>
          </p:cNvGrpSpPr>
          <p:nvPr/>
        </p:nvGrpSpPr>
        <p:grpSpPr bwMode="auto">
          <a:xfrm>
            <a:off x="2973388" y="1117600"/>
            <a:ext cx="1030288" cy="3949700"/>
            <a:chOff x="913" y="704"/>
            <a:chExt cx="649" cy="2488"/>
          </a:xfrm>
        </p:grpSpPr>
        <p:sp>
          <p:nvSpPr>
            <p:cNvPr id="122895" name="Freeform 15"/>
            <p:cNvSpPr>
              <a:spLocks/>
            </p:cNvSpPr>
            <p:nvPr/>
          </p:nvSpPr>
          <p:spPr bwMode="auto">
            <a:xfrm>
              <a:off x="1561" y="704"/>
              <a:ext cx="1" cy="2488"/>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96" name="Line 16"/>
            <p:cNvSpPr>
              <a:spLocks noChangeShapeType="1"/>
            </p:cNvSpPr>
            <p:nvPr/>
          </p:nvSpPr>
          <p:spPr bwMode="auto">
            <a:xfrm>
              <a:off x="1513" y="2472"/>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97" name="Line 17"/>
            <p:cNvSpPr>
              <a:spLocks noChangeShapeType="1"/>
            </p:cNvSpPr>
            <p:nvPr/>
          </p:nvSpPr>
          <p:spPr bwMode="auto">
            <a:xfrm>
              <a:off x="1513" y="1032"/>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98" name="Line 18"/>
            <p:cNvSpPr>
              <a:spLocks noChangeShapeType="1"/>
            </p:cNvSpPr>
            <p:nvPr/>
          </p:nvSpPr>
          <p:spPr bwMode="auto">
            <a:xfrm>
              <a:off x="1513" y="1752"/>
              <a:ext cx="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99" name="Text Box 19"/>
            <p:cNvSpPr txBox="1">
              <a:spLocks noChangeArrowheads="1"/>
            </p:cNvSpPr>
            <p:nvPr/>
          </p:nvSpPr>
          <p:spPr bwMode="auto">
            <a:xfrm>
              <a:off x="1273" y="888"/>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22900" name="Text Box 20"/>
            <p:cNvSpPr txBox="1">
              <a:spLocks noChangeArrowheads="1"/>
            </p:cNvSpPr>
            <p:nvPr/>
          </p:nvSpPr>
          <p:spPr bwMode="auto">
            <a:xfrm>
              <a:off x="1273" y="1608"/>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22901" name="Text Box 21"/>
            <p:cNvSpPr txBox="1">
              <a:spLocks noChangeArrowheads="1"/>
            </p:cNvSpPr>
            <p:nvPr/>
          </p:nvSpPr>
          <p:spPr bwMode="auto">
            <a:xfrm>
              <a:off x="1273" y="2328"/>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22902" name="Text Box 22"/>
            <p:cNvSpPr txBox="1">
              <a:spLocks noChangeArrowheads="1"/>
            </p:cNvSpPr>
            <p:nvPr/>
          </p:nvSpPr>
          <p:spPr bwMode="auto">
            <a:xfrm rot="16200000">
              <a:off x="166" y="2017"/>
              <a:ext cx="172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grpSp>
      <p:sp>
        <p:nvSpPr>
          <p:cNvPr id="25" name="Text Box 26"/>
          <p:cNvSpPr txBox="1">
            <a:spLocks noChangeArrowheads="1"/>
          </p:cNvSpPr>
          <p:nvPr/>
        </p:nvSpPr>
        <p:spPr bwMode="auto">
          <a:xfrm>
            <a:off x="3735388" y="5132946"/>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72860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2894"/>
                                        </p:tgtEl>
                                        <p:attrNameLst>
                                          <p:attrName>style.visibility</p:attrName>
                                        </p:attrNameLst>
                                      </p:cBhvr>
                                      <p:to>
                                        <p:strVal val="visible"/>
                                      </p:to>
                                    </p:set>
                                    <p:anim calcmode="lin" valueType="num">
                                      <p:cBhvr additive="base">
                                        <p:cTn id="7" dur="500" fill="hold"/>
                                        <p:tgtEl>
                                          <p:spTgt spid="122894"/>
                                        </p:tgtEl>
                                        <p:attrNameLst>
                                          <p:attrName>ppt_x</p:attrName>
                                        </p:attrNameLst>
                                      </p:cBhvr>
                                      <p:tavLst>
                                        <p:tav tm="0">
                                          <p:val>
                                            <p:strVal val="0-#ppt_w/2"/>
                                          </p:val>
                                        </p:tav>
                                        <p:tav tm="100000">
                                          <p:val>
                                            <p:strVal val="#ppt_x"/>
                                          </p:val>
                                        </p:tav>
                                      </p:tavLst>
                                    </p:anim>
                                    <p:anim calcmode="lin" valueType="num">
                                      <p:cBhvr additive="base">
                                        <p:cTn id="8" dur="500" fill="hold"/>
                                        <p:tgtEl>
                                          <p:spTgt spid="1228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2"/>
          <p:cNvSpPr>
            <a:spLocks noGrp="1"/>
          </p:cNvSpPr>
          <p:nvPr>
            <p:ph type="sldNum" sz="quarter" idx="12"/>
          </p:nvPr>
        </p:nvSpPr>
        <p:spPr/>
        <p:txBody>
          <a:bodyPr/>
          <a:lstStyle/>
          <a:p>
            <a:fld id="{0D5FB6AA-A516-4B5A-8BD8-19763110A153}" type="slidenum">
              <a:rPr lang="en-US" altLang="en-US"/>
              <a:pPr/>
              <a:t>43</a:t>
            </a:fld>
            <a:endParaRPr lang="en-US" altLang="en-US"/>
          </a:p>
        </p:txBody>
      </p:sp>
      <p:sp>
        <p:nvSpPr>
          <p:cNvPr id="123906"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07"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08" name="Rectangle 4"/>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909" name="Rectangle 5"/>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910" name="Rectangle 6"/>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23911" name="Line 7"/>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2" name="Line 8"/>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3" name="Line 9"/>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4" name="Freeform 10"/>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5" name="Line 11"/>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6" name="Line 12"/>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7" name="Line 13"/>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8" name="Line 14"/>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9" name="Line 15"/>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0" name="Line 16"/>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1" name="Line 17"/>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2" name="Line 18"/>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3" name="Line 19"/>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4" name="Line 20"/>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5" name="Line 21"/>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6" name="Line 22"/>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28" name="Text Box 24"/>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23929" name="Text Box 25"/>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23930" name="Text Box 26"/>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23931" name="Text Box 27"/>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23932" name="Text Box 28"/>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23933" name="Text Box 29"/>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23934" name="Text Box 30"/>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23935" name="Text Box 31"/>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23936" name="Text Box 32"/>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23938" name="Text Box 34"/>
          <p:cNvSpPr txBox="1">
            <a:spLocks noChangeArrowheads="1"/>
          </p:cNvSpPr>
          <p:nvPr/>
        </p:nvSpPr>
        <p:spPr bwMode="auto">
          <a:xfrm>
            <a:off x="7315200" y="914400"/>
            <a:ext cx="2819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dirty="0" smtClean="0">
                <a:solidFill>
                  <a:srgbClr val="FF6600"/>
                </a:solidFill>
              </a:rPr>
              <a:t>Precipitation is </a:t>
            </a:r>
            <a:r>
              <a:rPr lang="en-GB" altLang="en-US" sz="2800" dirty="0">
                <a:solidFill>
                  <a:srgbClr val="FF6600"/>
                </a:solidFill>
              </a:rPr>
              <a:t>shown in mm, as a bar graph</a:t>
            </a:r>
            <a:r>
              <a:rPr lang="en-GB" altLang="en-US" sz="2800" dirty="0">
                <a:solidFill>
                  <a:schemeClr val="tx2"/>
                </a:solidFill>
              </a:rPr>
              <a:t> </a:t>
            </a:r>
          </a:p>
        </p:txBody>
      </p:sp>
      <p:sp>
        <p:nvSpPr>
          <p:cNvPr id="35" name="Text Box 26"/>
          <p:cNvSpPr txBox="1">
            <a:spLocks noChangeArrowheads="1"/>
          </p:cNvSpPr>
          <p:nvPr/>
        </p:nvSpPr>
        <p:spPr bwMode="auto">
          <a:xfrm>
            <a:off x="3851276" y="5130800"/>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2261890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500" fill="hold"/>
                                        <p:tgtEl>
                                          <p:spTgt spid="123908"/>
                                        </p:tgtEl>
                                        <p:attrNameLst>
                                          <p:attrName>ppt_x</p:attrName>
                                        </p:attrNameLst>
                                      </p:cBhvr>
                                      <p:tavLst>
                                        <p:tav tm="0">
                                          <p:val>
                                            <p:strVal val="#ppt_x"/>
                                          </p:val>
                                        </p:tav>
                                        <p:tav tm="100000">
                                          <p:val>
                                            <p:strVal val="#ppt_x"/>
                                          </p:val>
                                        </p:tav>
                                      </p:tavLst>
                                    </p:anim>
                                    <p:anim calcmode="lin" valueType="num">
                                      <p:cBhvr>
                                        <p:cTn id="8" dur="500" fill="hold"/>
                                        <p:tgtEl>
                                          <p:spTgt spid="123908"/>
                                        </p:tgtEl>
                                        <p:attrNameLst>
                                          <p:attrName>ppt_y</p:attrName>
                                        </p:attrNameLst>
                                      </p:cBhvr>
                                      <p:tavLst>
                                        <p:tav tm="0">
                                          <p:val>
                                            <p:strVal val="#ppt_y+#ppt_h/2"/>
                                          </p:val>
                                        </p:tav>
                                        <p:tav tm="100000">
                                          <p:val>
                                            <p:strVal val="#ppt_y"/>
                                          </p:val>
                                        </p:tav>
                                      </p:tavLst>
                                    </p:anim>
                                    <p:anim calcmode="lin" valueType="num">
                                      <p:cBhvr>
                                        <p:cTn id="9" dur="500" fill="hold"/>
                                        <p:tgtEl>
                                          <p:spTgt spid="123908"/>
                                        </p:tgtEl>
                                        <p:attrNameLst>
                                          <p:attrName>ppt_w</p:attrName>
                                        </p:attrNameLst>
                                      </p:cBhvr>
                                      <p:tavLst>
                                        <p:tav tm="0">
                                          <p:val>
                                            <p:strVal val="#ppt_w"/>
                                          </p:val>
                                        </p:tav>
                                        <p:tav tm="100000">
                                          <p:val>
                                            <p:strVal val="#ppt_w"/>
                                          </p:val>
                                        </p:tav>
                                      </p:tavLst>
                                    </p:anim>
                                    <p:anim calcmode="lin" valueType="num">
                                      <p:cBhvr>
                                        <p:cTn id="10" dur="500" fill="hold"/>
                                        <p:tgtEl>
                                          <p:spTgt spid="12390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17" presetClass="entr" presetSubtype="4" fill="hold" grpId="0" nodeType="afterEffect">
                                  <p:stCondLst>
                                    <p:cond delay="1000"/>
                                  </p:stCondLst>
                                  <p:childTnLst>
                                    <p:set>
                                      <p:cBhvr>
                                        <p:cTn id="13" dur="1" fill="hold">
                                          <p:stCondLst>
                                            <p:cond delay="0"/>
                                          </p:stCondLst>
                                        </p:cTn>
                                        <p:tgtEl>
                                          <p:spTgt spid="123909"/>
                                        </p:tgtEl>
                                        <p:attrNameLst>
                                          <p:attrName>style.visibility</p:attrName>
                                        </p:attrNameLst>
                                      </p:cBhvr>
                                      <p:to>
                                        <p:strVal val="visible"/>
                                      </p:to>
                                    </p:set>
                                    <p:anim calcmode="lin" valueType="num">
                                      <p:cBhvr>
                                        <p:cTn id="14" dur="500" fill="hold"/>
                                        <p:tgtEl>
                                          <p:spTgt spid="123909"/>
                                        </p:tgtEl>
                                        <p:attrNameLst>
                                          <p:attrName>ppt_x</p:attrName>
                                        </p:attrNameLst>
                                      </p:cBhvr>
                                      <p:tavLst>
                                        <p:tav tm="0">
                                          <p:val>
                                            <p:strVal val="#ppt_x"/>
                                          </p:val>
                                        </p:tav>
                                        <p:tav tm="100000">
                                          <p:val>
                                            <p:strVal val="#ppt_x"/>
                                          </p:val>
                                        </p:tav>
                                      </p:tavLst>
                                    </p:anim>
                                    <p:anim calcmode="lin" valueType="num">
                                      <p:cBhvr>
                                        <p:cTn id="15" dur="500" fill="hold"/>
                                        <p:tgtEl>
                                          <p:spTgt spid="123909"/>
                                        </p:tgtEl>
                                        <p:attrNameLst>
                                          <p:attrName>ppt_y</p:attrName>
                                        </p:attrNameLst>
                                      </p:cBhvr>
                                      <p:tavLst>
                                        <p:tav tm="0">
                                          <p:val>
                                            <p:strVal val="#ppt_y+#ppt_h/2"/>
                                          </p:val>
                                        </p:tav>
                                        <p:tav tm="100000">
                                          <p:val>
                                            <p:strVal val="#ppt_y"/>
                                          </p:val>
                                        </p:tav>
                                      </p:tavLst>
                                    </p:anim>
                                    <p:anim calcmode="lin" valueType="num">
                                      <p:cBhvr>
                                        <p:cTn id="16" dur="500" fill="hold"/>
                                        <p:tgtEl>
                                          <p:spTgt spid="123909"/>
                                        </p:tgtEl>
                                        <p:attrNameLst>
                                          <p:attrName>ppt_w</p:attrName>
                                        </p:attrNameLst>
                                      </p:cBhvr>
                                      <p:tavLst>
                                        <p:tav tm="0">
                                          <p:val>
                                            <p:strVal val="#ppt_w"/>
                                          </p:val>
                                        </p:tav>
                                        <p:tav tm="100000">
                                          <p:val>
                                            <p:strVal val="#ppt_w"/>
                                          </p:val>
                                        </p:tav>
                                      </p:tavLst>
                                    </p:anim>
                                    <p:anim calcmode="lin" valueType="num">
                                      <p:cBhvr>
                                        <p:cTn id="17" dur="500" fill="hold"/>
                                        <p:tgtEl>
                                          <p:spTgt spid="123909"/>
                                        </p:tgtEl>
                                        <p:attrNameLst>
                                          <p:attrName>ppt_h</p:attrName>
                                        </p:attrNameLst>
                                      </p:cBhvr>
                                      <p:tavLst>
                                        <p:tav tm="0">
                                          <p:val>
                                            <p:fltVal val="0"/>
                                          </p:val>
                                        </p:tav>
                                        <p:tav tm="100000">
                                          <p:val>
                                            <p:strVal val="#ppt_h"/>
                                          </p:val>
                                        </p:tav>
                                      </p:tavLst>
                                    </p:anim>
                                  </p:childTnLst>
                                </p:cTn>
                              </p:par>
                            </p:childTnLst>
                          </p:cTn>
                        </p:par>
                        <p:par>
                          <p:cTn id="18" fill="hold" nodeType="afterGroup">
                            <p:stCondLst>
                              <p:cond delay="2000"/>
                            </p:stCondLst>
                            <p:childTnLst>
                              <p:par>
                                <p:cTn id="19" presetID="17" presetClass="entr" presetSubtype="4" fill="hold" grpId="0" nodeType="afterEffect">
                                  <p:stCondLst>
                                    <p:cond delay="1000"/>
                                  </p:stCondLst>
                                  <p:childTnLst>
                                    <p:set>
                                      <p:cBhvr>
                                        <p:cTn id="20" dur="1" fill="hold">
                                          <p:stCondLst>
                                            <p:cond delay="0"/>
                                          </p:stCondLst>
                                        </p:cTn>
                                        <p:tgtEl>
                                          <p:spTgt spid="123910"/>
                                        </p:tgtEl>
                                        <p:attrNameLst>
                                          <p:attrName>style.visibility</p:attrName>
                                        </p:attrNameLst>
                                      </p:cBhvr>
                                      <p:to>
                                        <p:strVal val="visible"/>
                                      </p:to>
                                    </p:set>
                                    <p:anim calcmode="lin" valueType="num">
                                      <p:cBhvr>
                                        <p:cTn id="21" dur="500" fill="hold"/>
                                        <p:tgtEl>
                                          <p:spTgt spid="123910"/>
                                        </p:tgtEl>
                                        <p:attrNameLst>
                                          <p:attrName>ppt_x</p:attrName>
                                        </p:attrNameLst>
                                      </p:cBhvr>
                                      <p:tavLst>
                                        <p:tav tm="0">
                                          <p:val>
                                            <p:strVal val="#ppt_x"/>
                                          </p:val>
                                        </p:tav>
                                        <p:tav tm="100000">
                                          <p:val>
                                            <p:strVal val="#ppt_x"/>
                                          </p:val>
                                        </p:tav>
                                      </p:tavLst>
                                    </p:anim>
                                    <p:anim calcmode="lin" valueType="num">
                                      <p:cBhvr>
                                        <p:cTn id="22" dur="500" fill="hold"/>
                                        <p:tgtEl>
                                          <p:spTgt spid="123910"/>
                                        </p:tgtEl>
                                        <p:attrNameLst>
                                          <p:attrName>ppt_y</p:attrName>
                                        </p:attrNameLst>
                                      </p:cBhvr>
                                      <p:tavLst>
                                        <p:tav tm="0">
                                          <p:val>
                                            <p:strVal val="#ppt_y+#ppt_h/2"/>
                                          </p:val>
                                        </p:tav>
                                        <p:tav tm="100000">
                                          <p:val>
                                            <p:strVal val="#ppt_y"/>
                                          </p:val>
                                        </p:tav>
                                      </p:tavLst>
                                    </p:anim>
                                    <p:anim calcmode="lin" valueType="num">
                                      <p:cBhvr>
                                        <p:cTn id="23" dur="500" fill="hold"/>
                                        <p:tgtEl>
                                          <p:spTgt spid="123910"/>
                                        </p:tgtEl>
                                        <p:attrNameLst>
                                          <p:attrName>ppt_w</p:attrName>
                                        </p:attrNameLst>
                                      </p:cBhvr>
                                      <p:tavLst>
                                        <p:tav tm="0">
                                          <p:val>
                                            <p:strVal val="#ppt_w"/>
                                          </p:val>
                                        </p:tav>
                                        <p:tav tm="100000">
                                          <p:val>
                                            <p:strVal val="#ppt_w"/>
                                          </p:val>
                                        </p:tav>
                                      </p:tavLst>
                                    </p:anim>
                                    <p:anim calcmode="lin" valueType="num">
                                      <p:cBhvr>
                                        <p:cTn id="24" dur="500" fill="hold"/>
                                        <p:tgtEl>
                                          <p:spTgt spid="123910"/>
                                        </p:tgtEl>
                                        <p:attrNameLst>
                                          <p:attrName>ppt_h</p:attrName>
                                        </p:attrNameLst>
                                      </p:cBhvr>
                                      <p:tavLst>
                                        <p:tav tm="0">
                                          <p:val>
                                            <p:fltVal val="0"/>
                                          </p:val>
                                        </p:tav>
                                        <p:tav tm="100000">
                                          <p:val>
                                            <p:strVal val="#ppt_h"/>
                                          </p:val>
                                        </p:tav>
                                      </p:tavLst>
                                    </p:anim>
                                  </p:childTnLst>
                                </p:cTn>
                              </p:par>
                            </p:childTnLst>
                          </p:cTn>
                        </p:par>
                        <p:par>
                          <p:cTn id="25" fill="hold" nodeType="afterGroup">
                            <p:stCondLst>
                              <p:cond delay="3500"/>
                            </p:stCondLst>
                            <p:childTnLst>
                              <p:par>
                                <p:cTn id="26" presetID="2" presetClass="entr" presetSubtype="1" fill="hold" grpId="0" nodeType="afterEffect">
                                  <p:stCondLst>
                                    <p:cond delay="1000"/>
                                  </p:stCondLst>
                                  <p:iterate type="lt">
                                    <p:tmPct val="100000"/>
                                  </p:iterate>
                                  <p:childTnLst>
                                    <p:set>
                                      <p:cBhvr>
                                        <p:cTn id="27" dur="1" fill="hold">
                                          <p:stCondLst>
                                            <p:cond delay="0"/>
                                          </p:stCondLst>
                                        </p:cTn>
                                        <p:tgtEl>
                                          <p:spTgt spid="123938"/>
                                        </p:tgtEl>
                                        <p:attrNameLst>
                                          <p:attrName>style.visibility</p:attrName>
                                        </p:attrNameLst>
                                      </p:cBhvr>
                                      <p:to>
                                        <p:strVal val="visible"/>
                                      </p:to>
                                    </p:set>
                                    <p:anim calcmode="lin" valueType="num">
                                      <p:cBhvr additive="base">
                                        <p:cTn id="28" dur="75" fill="hold"/>
                                        <p:tgtEl>
                                          <p:spTgt spid="123938"/>
                                        </p:tgtEl>
                                        <p:attrNameLst>
                                          <p:attrName>ppt_x</p:attrName>
                                        </p:attrNameLst>
                                      </p:cBhvr>
                                      <p:tavLst>
                                        <p:tav tm="0">
                                          <p:val>
                                            <p:strVal val="#ppt_x"/>
                                          </p:val>
                                        </p:tav>
                                        <p:tav tm="100000">
                                          <p:val>
                                            <p:strVal val="#ppt_x"/>
                                          </p:val>
                                        </p:tav>
                                      </p:tavLst>
                                    </p:anim>
                                    <p:anim calcmode="lin" valueType="num">
                                      <p:cBhvr additive="base">
                                        <p:cTn id="29" dur="75" fill="hold"/>
                                        <p:tgtEl>
                                          <p:spTgt spid="1239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09" grpId="0" animBg="1"/>
      <p:bldP spid="123910" grpId="0" animBg="1" autoUpdateAnimBg="0"/>
      <p:bldP spid="12393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2"/>
          <p:cNvSpPr>
            <a:spLocks noGrp="1"/>
          </p:cNvSpPr>
          <p:nvPr>
            <p:ph type="sldNum" sz="quarter" idx="12"/>
          </p:nvPr>
        </p:nvSpPr>
        <p:spPr/>
        <p:txBody>
          <a:bodyPr/>
          <a:lstStyle/>
          <a:p>
            <a:fld id="{263BD418-43BB-4785-8A0E-865D27C4CCFA}" type="slidenum">
              <a:rPr lang="en-US" altLang="en-US"/>
              <a:pPr/>
              <a:t>44</a:t>
            </a:fld>
            <a:endParaRPr lang="en-US" altLang="en-US"/>
          </a:p>
        </p:txBody>
      </p:sp>
      <p:sp>
        <p:nvSpPr>
          <p:cNvPr id="125954"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5"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6"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7"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958"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959"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25960" name="Line 8"/>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1" name="Line 9"/>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2" name="Line 10"/>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3" name="Freeform 11"/>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4" name="Line 12"/>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5" name="Line 13"/>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6" name="Line 14"/>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7" name="Line 15"/>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8" name="Line 16"/>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9" name="Line 17"/>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70" name="Line 18"/>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71" name="Line 19"/>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72" name="Line 20"/>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73" name="Line 21"/>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74" name="Line 22"/>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75" name="Line 23"/>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77" name="Text Box 25"/>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25978" name="Text Box 26"/>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25979" name="Text Box 27"/>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25980" name="Text Box 28"/>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25981" name="Text Box 29"/>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25982" name="Text Box 30"/>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25983" name="Text Box 31"/>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25984" name="Text Box 32"/>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25985" name="Text Box 33"/>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25987" name="Text Box 35"/>
          <p:cNvSpPr txBox="1">
            <a:spLocks noChangeArrowheads="1"/>
          </p:cNvSpPr>
          <p:nvPr/>
        </p:nvSpPr>
        <p:spPr bwMode="auto">
          <a:xfrm>
            <a:off x="7391401" y="838200"/>
            <a:ext cx="30257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006600"/>
                </a:solidFill>
              </a:rPr>
              <a:t>Discharge in m</a:t>
            </a:r>
            <a:r>
              <a:rPr lang="en-GB" altLang="en-US" sz="2800" baseline="30000">
                <a:solidFill>
                  <a:srgbClr val="006600"/>
                </a:solidFill>
              </a:rPr>
              <a:t>3</a:t>
            </a:r>
            <a:r>
              <a:rPr lang="en-GB" altLang="en-US" sz="2800">
                <a:solidFill>
                  <a:srgbClr val="006600"/>
                </a:solidFill>
              </a:rPr>
              <a:t>/s, (cumecs), as a line graph</a:t>
            </a:r>
          </a:p>
        </p:txBody>
      </p:sp>
      <p:sp>
        <p:nvSpPr>
          <p:cNvPr id="36" name="Text Box 26"/>
          <p:cNvSpPr txBox="1">
            <a:spLocks noChangeArrowheads="1"/>
          </p:cNvSpPr>
          <p:nvPr/>
        </p:nvSpPr>
        <p:spPr bwMode="auto">
          <a:xfrm>
            <a:off x="3900489" y="5136078"/>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3090041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5956"/>
                                        </p:tgtEl>
                                        <p:attrNameLst>
                                          <p:attrName>style.visibility</p:attrName>
                                        </p:attrNameLst>
                                      </p:cBhvr>
                                      <p:to>
                                        <p:strVal val="visible"/>
                                      </p:to>
                                    </p:set>
                                    <p:animEffect transition="in" filter="wipe(left)">
                                      <p:cBhvr>
                                        <p:cTn id="7" dur="500"/>
                                        <p:tgtEl>
                                          <p:spTgt spid="125956"/>
                                        </p:tgtEl>
                                      </p:cBhvr>
                                    </p:animEffect>
                                  </p:childTnLst>
                                </p:cTn>
                              </p:par>
                            </p:childTnLst>
                          </p:cTn>
                        </p:par>
                        <p:par>
                          <p:cTn id="8" fill="hold" nodeType="afterGroup">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125987"/>
                                        </p:tgtEl>
                                        <p:attrNameLst>
                                          <p:attrName>style.visibility</p:attrName>
                                        </p:attrNameLst>
                                      </p:cBhvr>
                                      <p:to>
                                        <p:strVal val="visible"/>
                                      </p:to>
                                    </p:set>
                                    <p:animEffect transition="in" filter="wipe(down)">
                                      <p:cBhvr>
                                        <p:cTn id="11" dur="500"/>
                                        <p:tgtEl>
                                          <p:spTgt spid="125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p:bldP spid="12598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2"/>
          <p:cNvSpPr>
            <a:spLocks noGrp="1"/>
          </p:cNvSpPr>
          <p:nvPr>
            <p:ph type="sldNum" sz="quarter" idx="12"/>
          </p:nvPr>
        </p:nvSpPr>
        <p:spPr/>
        <p:txBody>
          <a:bodyPr/>
          <a:lstStyle/>
          <a:p>
            <a:fld id="{A8F46DFE-086C-49DB-984B-C0D79824375C}" type="slidenum">
              <a:rPr lang="en-US" altLang="en-US"/>
              <a:pPr/>
              <a:t>45</a:t>
            </a:fld>
            <a:endParaRPr lang="en-US" altLang="en-US"/>
          </a:p>
        </p:txBody>
      </p:sp>
      <p:sp>
        <p:nvSpPr>
          <p:cNvPr id="128002"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03"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04"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05"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006"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007"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28008" name="Line 8"/>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09" name="Line 9"/>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0" name="Line 10"/>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1" name="Freeform 11"/>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2" name="Line 12"/>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3" name="Line 13"/>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4" name="Line 14"/>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5" name="Line 15"/>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6" name="Line 16"/>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7" name="Line 17"/>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8" name="Line 18"/>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19" name="Line 19"/>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20" name="Line 20"/>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21" name="Line 21"/>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22" name="Line 22"/>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23" name="Line 23"/>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8025" name="Text Box 25"/>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28026" name="Text Box 26"/>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28027" name="Text Box 27"/>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28028" name="Text Box 28"/>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28029" name="Text Box 29"/>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28030" name="Text Box 30"/>
          <p:cNvSpPr txBox="1">
            <a:spLocks noChangeArrowheads="1"/>
          </p:cNvSpPr>
          <p:nvPr/>
        </p:nvSpPr>
        <p:spPr bwMode="auto">
          <a:xfrm rot="-4701125">
            <a:off x="4206876" y="2187576"/>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Rising limb</a:t>
            </a:r>
          </a:p>
        </p:txBody>
      </p:sp>
      <p:sp>
        <p:nvSpPr>
          <p:cNvPr id="128031" name="Text Box 31"/>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28032" name="Text Box 32"/>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28033" name="Text Box 33"/>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28034" name="Text Box 34"/>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28035" name="Text Box 35"/>
          <p:cNvSpPr txBox="1">
            <a:spLocks noChangeArrowheads="1"/>
          </p:cNvSpPr>
          <p:nvPr/>
        </p:nvSpPr>
        <p:spPr bwMode="auto">
          <a:xfrm rot="694">
            <a:off x="7751763" y="765176"/>
            <a:ext cx="20558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800">
                <a:solidFill>
                  <a:srgbClr val="990033"/>
                </a:solidFill>
              </a:rPr>
              <a:t>Rising limb</a:t>
            </a:r>
          </a:p>
        </p:txBody>
      </p:sp>
      <p:sp>
        <p:nvSpPr>
          <p:cNvPr id="128036" name="Text Box 36"/>
          <p:cNvSpPr txBox="1">
            <a:spLocks noChangeArrowheads="1"/>
          </p:cNvSpPr>
          <p:nvPr/>
        </p:nvSpPr>
        <p:spPr bwMode="auto">
          <a:xfrm>
            <a:off x="7464425" y="1268414"/>
            <a:ext cx="2743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CC0000"/>
                </a:solidFill>
              </a:rPr>
              <a:t>The rising of the flood water in the river</a:t>
            </a:r>
          </a:p>
        </p:txBody>
      </p:sp>
      <p:sp>
        <p:nvSpPr>
          <p:cNvPr id="38" name="Text Box 26"/>
          <p:cNvSpPr txBox="1">
            <a:spLocks noChangeArrowheads="1"/>
          </p:cNvSpPr>
          <p:nvPr/>
        </p:nvSpPr>
        <p:spPr bwMode="auto">
          <a:xfrm>
            <a:off x="3770313" y="5130800"/>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1248893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28030"/>
                                        </p:tgtEl>
                                        <p:attrNameLst>
                                          <p:attrName>style.visibility</p:attrName>
                                        </p:attrNameLst>
                                      </p:cBhvr>
                                      <p:to>
                                        <p:strVal val="visible"/>
                                      </p:to>
                                    </p:set>
                                    <p:animEffect transition="in" filter="dissolve">
                                      <p:cBhvr>
                                        <p:cTn id="7" dur="500"/>
                                        <p:tgtEl>
                                          <p:spTgt spid="128030"/>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28035"/>
                                        </p:tgtEl>
                                        <p:attrNameLst>
                                          <p:attrName>style.visibility</p:attrName>
                                        </p:attrNameLst>
                                      </p:cBhvr>
                                      <p:to>
                                        <p:strVal val="visible"/>
                                      </p:to>
                                    </p:set>
                                    <p:animEffect transition="in" filter="dissolve">
                                      <p:cBhvr>
                                        <p:cTn id="11" dur="500"/>
                                        <p:tgtEl>
                                          <p:spTgt spid="128035"/>
                                        </p:tgtEl>
                                      </p:cBhvr>
                                    </p:animEffect>
                                  </p:childTnLst>
                                </p:cTn>
                              </p:par>
                            </p:childTnLst>
                          </p:cTn>
                        </p:par>
                        <p:par>
                          <p:cTn id="12" fill="hold" nodeType="afterGroup">
                            <p:stCondLst>
                              <p:cond delay="3000"/>
                            </p:stCondLst>
                            <p:childTnLst>
                              <p:par>
                                <p:cTn id="13" presetID="15" presetClass="entr" presetSubtype="0" fill="hold" grpId="0" nodeType="afterEffect">
                                  <p:stCondLst>
                                    <p:cond delay="0"/>
                                  </p:stCondLst>
                                  <p:childTnLst>
                                    <p:set>
                                      <p:cBhvr>
                                        <p:cTn id="14" dur="1" fill="hold">
                                          <p:stCondLst>
                                            <p:cond delay="0"/>
                                          </p:stCondLst>
                                        </p:cTn>
                                        <p:tgtEl>
                                          <p:spTgt spid="128036"/>
                                        </p:tgtEl>
                                        <p:attrNameLst>
                                          <p:attrName>style.visibility</p:attrName>
                                        </p:attrNameLst>
                                      </p:cBhvr>
                                      <p:to>
                                        <p:strVal val="visible"/>
                                      </p:to>
                                    </p:set>
                                    <p:anim calcmode="lin" valueType="num">
                                      <p:cBhvr>
                                        <p:cTn id="15" dur="500" fill="hold"/>
                                        <p:tgtEl>
                                          <p:spTgt spid="128036"/>
                                        </p:tgtEl>
                                        <p:attrNameLst>
                                          <p:attrName>ppt_w</p:attrName>
                                        </p:attrNameLst>
                                      </p:cBhvr>
                                      <p:tavLst>
                                        <p:tav tm="0">
                                          <p:val>
                                            <p:fltVal val="0"/>
                                          </p:val>
                                        </p:tav>
                                        <p:tav tm="100000">
                                          <p:val>
                                            <p:strVal val="#ppt_w"/>
                                          </p:val>
                                        </p:tav>
                                      </p:tavLst>
                                    </p:anim>
                                    <p:anim calcmode="lin" valueType="num">
                                      <p:cBhvr>
                                        <p:cTn id="16" dur="500" fill="hold"/>
                                        <p:tgtEl>
                                          <p:spTgt spid="128036"/>
                                        </p:tgtEl>
                                        <p:attrNameLst>
                                          <p:attrName>ppt_h</p:attrName>
                                        </p:attrNameLst>
                                      </p:cBhvr>
                                      <p:tavLst>
                                        <p:tav tm="0">
                                          <p:val>
                                            <p:fltVal val="0"/>
                                          </p:val>
                                        </p:tav>
                                        <p:tav tm="100000">
                                          <p:val>
                                            <p:strVal val="#ppt_h"/>
                                          </p:val>
                                        </p:tav>
                                      </p:tavLst>
                                    </p:anim>
                                    <p:anim calcmode="lin" valueType="num">
                                      <p:cBhvr>
                                        <p:cTn id="17" dur="500" fill="hold"/>
                                        <p:tgtEl>
                                          <p:spTgt spid="128036"/>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280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30" grpId="0" autoUpdateAnimBg="0"/>
      <p:bldP spid="128035" grpId="0" autoUpdateAnimBg="0"/>
      <p:bldP spid="12803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laceholder 2"/>
          <p:cNvSpPr>
            <a:spLocks noGrp="1"/>
          </p:cNvSpPr>
          <p:nvPr>
            <p:ph type="sldNum" sz="quarter" idx="12"/>
          </p:nvPr>
        </p:nvSpPr>
        <p:spPr/>
        <p:txBody>
          <a:bodyPr/>
          <a:lstStyle/>
          <a:p>
            <a:fld id="{34A47985-A8A3-4C20-AD37-20C8E4BC8798}" type="slidenum">
              <a:rPr lang="en-US" altLang="en-US"/>
              <a:pPr/>
              <a:t>46</a:t>
            </a:fld>
            <a:endParaRPr lang="en-US" altLang="en-US"/>
          </a:p>
        </p:txBody>
      </p:sp>
      <p:sp>
        <p:nvSpPr>
          <p:cNvPr id="130050"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51"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52"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53"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054"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055"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30056" name="Line 8"/>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57" name="Line 9"/>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58" name="Line 10"/>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59" name="Freeform 11"/>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0" name="Line 12"/>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1" name="Line 13"/>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2" name="Line 14"/>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3" name="Line 15"/>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4" name="Line 16"/>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5" name="Line 17"/>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6" name="Line 18"/>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7" name="Line 19"/>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8" name="Line 20"/>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69" name="Line 21"/>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70" name="Line 22"/>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71" name="Line 23"/>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73" name="Text Box 25"/>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30074" name="Text Box 26"/>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30075" name="Text Box 27"/>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30076" name="Text Box 28"/>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30077" name="Text Box 29"/>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30078" name="Text Box 30"/>
          <p:cNvSpPr txBox="1">
            <a:spLocks noChangeArrowheads="1"/>
          </p:cNvSpPr>
          <p:nvPr/>
        </p:nvSpPr>
        <p:spPr bwMode="auto">
          <a:xfrm rot="-4701125">
            <a:off x="4206876" y="2187576"/>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Rising limb</a:t>
            </a:r>
          </a:p>
        </p:txBody>
      </p:sp>
      <p:sp>
        <p:nvSpPr>
          <p:cNvPr id="130079" name="Text Box 31"/>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30080" name="Text Box 32"/>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30081" name="Text Box 33"/>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30082" name="Text Box 34"/>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30083" name="Line 35"/>
          <p:cNvSpPr>
            <a:spLocks noChangeShapeType="1"/>
          </p:cNvSpPr>
          <p:nvPr/>
        </p:nvSpPr>
        <p:spPr bwMode="auto">
          <a:xfrm>
            <a:off x="5638800" y="12954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084" name="Line 36"/>
          <p:cNvSpPr>
            <a:spLocks noChangeShapeType="1"/>
          </p:cNvSpPr>
          <p:nvPr/>
        </p:nvSpPr>
        <p:spPr bwMode="auto">
          <a:xfrm flipV="1">
            <a:off x="5638800" y="1143000"/>
            <a:ext cx="457200" cy="228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0085" name="Text Box 37"/>
          <p:cNvSpPr txBox="1">
            <a:spLocks noChangeArrowheads="1"/>
          </p:cNvSpPr>
          <p:nvPr/>
        </p:nvSpPr>
        <p:spPr bwMode="auto">
          <a:xfrm>
            <a:off x="6096000" y="914401"/>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Peak flow</a:t>
            </a:r>
          </a:p>
        </p:txBody>
      </p:sp>
      <p:sp>
        <p:nvSpPr>
          <p:cNvPr id="130086" name="Text Box 38"/>
          <p:cNvSpPr txBox="1">
            <a:spLocks noChangeArrowheads="1"/>
          </p:cNvSpPr>
          <p:nvPr/>
        </p:nvSpPr>
        <p:spPr bwMode="auto">
          <a:xfrm>
            <a:off x="7824788" y="981076"/>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800">
                <a:solidFill>
                  <a:srgbClr val="990033"/>
                </a:solidFill>
              </a:rPr>
              <a:t>Peak flow</a:t>
            </a:r>
          </a:p>
        </p:txBody>
      </p:sp>
      <p:sp>
        <p:nvSpPr>
          <p:cNvPr id="130087" name="Text Box 39"/>
          <p:cNvSpPr txBox="1">
            <a:spLocks noChangeArrowheads="1"/>
          </p:cNvSpPr>
          <p:nvPr/>
        </p:nvSpPr>
        <p:spPr bwMode="auto">
          <a:xfrm>
            <a:off x="7464425" y="1557339"/>
            <a:ext cx="27432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CC0000"/>
                </a:solidFill>
              </a:rPr>
              <a:t>Maximum discharge in the river</a:t>
            </a:r>
          </a:p>
        </p:txBody>
      </p:sp>
      <p:sp>
        <p:nvSpPr>
          <p:cNvPr id="41" name="Text Box 26"/>
          <p:cNvSpPr txBox="1">
            <a:spLocks noChangeArrowheads="1"/>
          </p:cNvSpPr>
          <p:nvPr/>
        </p:nvSpPr>
        <p:spPr bwMode="auto">
          <a:xfrm>
            <a:off x="3825876" y="5130800"/>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2541081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30085"/>
                                        </p:tgtEl>
                                        <p:attrNameLst>
                                          <p:attrName>style.visibility</p:attrName>
                                        </p:attrNameLst>
                                      </p:cBhvr>
                                      <p:to>
                                        <p:strVal val="visible"/>
                                      </p:to>
                                    </p:set>
                                    <p:animEffect transition="in" filter="dissolve">
                                      <p:cBhvr>
                                        <p:cTn id="7" dur="500"/>
                                        <p:tgtEl>
                                          <p:spTgt spid="130085"/>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30086"/>
                                        </p:tgtEl>
                                        <p:attrNameLst>
                                          <p:attrName>style.visibility</p:attrName>
                                        </p:attrNameLst>
                                      </p:cBhvr>
                                      <p:to>
                                        <p:strVal val="visible"/>
                                      </p:to>
                                    </p:set>
                                    <p:animEffect transition="in" filter="dissolve">
                                      <p:cBhvr>
                                        <p:cTn id="11" dur="500"/>
                                        <p:tgtEl>
                                          <p:spTgt spid="130086"/>
                                        </p:tgtEl>
                                      </p:cBhvr>
                                    </p:animEffect>
                                  </p:childTnLst>
                                </p:cTn>
                              </p:par>
                            </p:childTnLst>
                          </p:cTn>
                        </p:par>
                        <p:par>
                          <p:cTn id="12" fill="hold" nodeType="afterGroup">
                            <p:stCondLst>
                              <p:cond delay="3000"/>
                            </p:stCondLst>
                            <p:childTnLst>
                              <p:par>
                                <p:cTn id="13" presetID="15" presetClass="entr" presetSubtype="0" fill="hold" grpId="0" nodeType="afterEffect">
                                  <p:stCondLst>
                                    <p:cond delay="500"/>
                                  </p:stCondLst>
                                  <p:childTnLst>
                                    <p:set>
                                      <p:cBhvr>
                                        <p:cTn id="14" dur="1" fill="hold">
                                          <p:stCondLst>
                                            <p:cond delay="0"/>
                                          </p:stCondLst>
                                        </p:cTn>
                                        <p:tgtEl>
                                          <p:spTgt spid="130087">
                                            <p:txEl>
                                              <p:pRg st="0" end="0"/>
                                            </p:txEl>
                                          </p:spTgt>
                                        </p:tgtEl>
                                        <p:attrNameLst>
                                          <p:attrName>style.visibility</p:attrName>
                                        </p:attrNameLst>
                                      </p:cBhvr>
                                      <p:to>
                                        <p:strVal val="visible"/>
                                      </p:to>
                                    </p:set>
                                    <p:anim calcmode="lin" valueType="num">
                                      <p:cBhvr>
                                        <p:cTn id="15" dur="1000" fill="hold"/>
                                        <p:tgtEl>
                                          <p:spTgt spid="13008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3008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300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00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85" grpId="0" autoUpdateAnimBg="0"/>
      <p:bldP spid="130086" grpId="0" autoUpdateAnimBg="0"/>
      <p:bldP spid="130087" grpId="0" build="allAtOnce"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2"/>
          <p:cNvSpPr>
            <a:spLocks noGrp="1"/>
          </p:cNvSpPr>
          <p:nvPr>
            <p:ph type="sldNum" sz="quarter" idx="12"/>
          </p:nvPr>
        </p:nvSpPr>
        <p:spPr/>
        <p:txBody>
          <a:bodyPr/>
          <a:lstStyle/>
          <a:p>
            <a:fld id="{74CC15C7-A0FB-4FEA-8029-380C52C4209E}" type="slidenum">
              <a:rPr lang="en-US" altLang="en-US"/>
              <a:pPr/>
              <a:t>47</a:t>
            </a:fld>
            <a:endParaRPr lang="en-US" altLang="en-US"/>
          </a:p>
        </p:txBody>
      </p:sp>
      <p:sp>
        <p:nvSpPr>
          <p:cNvPr id="132098"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099"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00"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01"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02"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2103"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32104" name="Line 8"/>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05" name="Line 9"/>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06" name="Line 10"/>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07" name="Freeform 11"/>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08" name="Line 12"/>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09" name="Line 13"/>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0" name="Line 14"/>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1" name="Line 15"/>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2" name="Line 16"/>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3" name="Line 17"/>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4" name="Line 18"/>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5" name="Line 19"/>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6" name="Line 20"/>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7" name="Line 21"/>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8" name="Line 22"/>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19" name="Line 23"/>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21" name="Text Box 25"/>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32122" name="Text Box 26"/>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32123" name="Text Box 27"/>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32124" name="Text Box 28"/>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32125" name="Text Box 29"/>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32126" name="Text Box 30"/>
          <p:cNvSpPr txBox="1">
            <a:spLocks noChangeArrowheads="1"/>
          </p:cNvSpPr>
          <p:nvPr/>
        </p:nvSpPr>
        <p:spPr bwMode="auto">
          <a:xfrm rot="-4701125">
            <a:off x="4206876" y="2187576"/>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Rising limb</a:t>
            </a:r>
          </a:p>
        </p:txBody>
      </p:sp>
      <p:sp>
        <p:nvSpPr>
          <p:cNvPr id="132127" name="Text Box 31"/>
          <p:cNvSpPr txBox="1">
            <a:spLocks noChangeArrowheads="1"/>
          </p:cNvSpPr>
          <p:nvPr/>
        </p:nvSpPr>
        <p:spPr bwMode="auto">
          <a:xfrm rot="3378051">
            <a:off x="5868988" y="2428876"/>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Recession limb</a:t>
            </a:r>
          </a:p>
        </p:txBody>
      </p:sp>
      <p:sp>
        <p:nvSpPr>
          <p:cNvPr id="132128" name="Text Box 32"/>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32129" name="Text Box 33"/>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32130" name="Text Box 34"/>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32131" name="Text Box 35"/>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32132" name="Line 36"/>
          <p:cNvSpPr>
            <a:spLocks noChangeShapeType="1"/>
          </p:cNvSpPr>
          <p:nvPr/>
        </p:nvSpPr>
        <p:spPr bwMode="auto">
          <a:xfrm>
            <a:off x="5638800" y="12954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133" name="Line 37"/>
          <p:cNvSpPr>
            <a:spLocks noChangeShapeType="1"/>
          </p:cNvSpPr>
          <p:nvPr/>
        </p:nvSpPr>
        <p:spPr bwMode="auto">
          <a:xfrm flipV="1">
            <a:off x="5638800" y="1143000"/>
            <a:ext cx="457200" cy="228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2134" name="Text Box 38"/>
          <p:cNvSpPr txBox="1">
            <a:spLocks noChangeArrowheads="1"/>
          </p:cNvSpPr>
          <p:nvPr/>
        </p:nvSpPr>
        <p:spPr bwMode="auto">
          <a:xfrm>
            <a:off x="6096000" y="914401"/>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Peak flow</a:t>
            </a:r>
          </a:p>
        </p:txBody>
      </p:sp>
      <p:sp>
        <p:nvSpPr>
          <p:cNvPr id="132135" name="Text Box 39"/>
          <p:cNvSpPr txBox="1">
            <a:spLocks noChangeArrowheads="1"/>
          </p:cNvSpPr>
          <p:nvPr/>
        </p:nvSpPr>
        <p:spPr bwMode="auto">
          <a:xfrm rot="-8684">
            <a:off x="7751764" y="1052513"/>
            <a:ext cx="26685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800">
                <a:solidFill>
                  <a:srgbClr val="990033"/>
                </a:solidFill>
              </a:rPr>
              <a:t>Recession limb</a:t>
            </a:r>
          </a:p>
        </p:txBody>
      </p:sp>
      <p:sp>
        <p:nvSpPr>
          <p:cNvPr id="132136" name="Text Box 40"/>
          <p:cNvSpPr txBox="1">
            <a:spLocks noChangeArrowheads="1"/>
          </p:cNvSpPr>
          <p:nvPr/>
        </p:nvSpPr>
        <p:spPr bwMode="auto">
          <a:xfrm>
            <a:off x="7680325" y="1557339"/>
            <a:ext cx="2667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CC0000"/>
                </a:solidFill>
              </a:rPr>
              <a:t>Falling flood water in the river</a:t>
            </a:r>
          </a:p>
        </p:txBody>
      </p:sp>
      <p:sp>
        <p:nvSpPr>
          <p:cNvPr id="42" name="Text Box 26"/>
          <p:cNvSpPr txBox="1">
            <a:spLocks noChangeArrowheads="1"/>
          </p:cNvSpPr>
          <p:nvPr/>
        </p:nvSpPr>
        <p:spPr bwMode="auto">
          <a:xfrm>
            <a:off x="3800476" y="5123418"/>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1951167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32127"/>
                                        </p:tgtEl>
                                        <p:attrNameLst>
                                          <p:attrName>style.visibility</p:attrName>
                                        </p:attrNameLst>
                                      </p:cBhvr>
                                      <p:to>
                                        <p:strVal val="visible"/>
                                      </p:to>
                                    </p:set>
                                    <p:animEffect transition="in" filter="dissolve">
                                      <p:cBhvr>
                                        <p:cTn id="7" dur="500"/>
                                        <p:tgtEl>
                                          <p:spTgt spid="13212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32135"/>
                                        </p:tgtEl>
                                        <p:attrNameLst>
                                          <p:attrName>style.visibility</p:attrName>
                                        </p:attrNameLst>
                                      </p:cBhvr>
                                      <p:to>
                                        <p:strVal val="visible"/>
                                      </p:to>
                                    </p:set>
                                    <p:animEffect transition="in" filter="dissolve">
                                      <p:cBhvr>
                                        <p:cTn id="11" dur="500"/>
                                        <p:tgtEl>
                                          <p:spTgt spid="132135"/>
                                        </p:tgtEl>
                                      </p:cBhvr>
                                    </p:animEffect>
                                  </p:childTnLst>
                                </p:cTn>
                              </p:par>
                            </p:childTnLst>
                          </p:cTn>
                        </p:par>
                        <p:par>
                          <p:cTn id="12" fill="hold" nodeType="afterGroup">
                            <p:stCondLst>
                              <p:cond delay="3000"/>
                            </p:stCondLst>
                            <p:childTnLst>
                              <p:par>
                                <p:cTn id="13" presetID="15" presetClass="entr" presetSubtype="0" fill="hold" grpId="0" nodeType="afterEffect">
                                  <p:stCondLst>
                                    <p:cond delay="500"/>
                                  </p:stCondLst>
                                  <p:childTnLst>
                                    <p:set>
                                      <p:cBhvr>
                                        <p:cTn id="14" dur="1" fill="hold">
                                          <p:stCondLst>
                                            <p:cond delay="0"/>
                                          </p:stCondLst>
                                        </p:cTn>
                                        <p:tgtEl>
                                          <p:spTgt spid="132136"/>
                                        </p:tgtEl>
                                        <p:attrNameLst>
                                          <p:attrName>style.visibility</p:attrName>
                                        </p:attrNameLst>
                                      </p:cBhvr>
                                      <p:to>
                                        <p:strVal val="visible"/>
                                      </p:to>
                                    </p:set>
                                    <p:anim calcmode="lin" valueType="num">
                                      <p:cBhvr>
                                        <p:cTn id="15" dur="1000" fill="hold"/>
                                        <p:tgtEl>
                                          <p:spTgt spid="132136"/>
                                        </p:tgtEl>
                                        <p:attrNameLst>
                                          <p:attrName>ppt_w</p:attrName>
                                        </p:attrNameLst>
                                      </p:cBhvr>
                                      <p:tavLst>
                                        <p:tav tm="0">
                                          <p:val>
                                            <p:fltVal val="0"/>
                                          </p:val>
                                        </p:tav>
                                        <p:tav tm="100000">
                                          <p:val>
                                            <p:strVal val="#ppt_w"/>
                                          </p:val>
                                        </p:tav>
                                      </p:tavLst>
                                    </p:anim>
                                    <p:anim calcmode="lin" valueType="num">
                                      <p:cBhvr>
                                        <p:cTn id="16" dur="1000" fill="hold"/>
                                        <p:tgtEl>
                                          <p:spTgt spid="132136"/>
                                        </p:tgtEl>
                                        <p:attrNameLst>
                                          <p:attrName>ppt_h</p:attrName>
                                        </p:attrNameLst>
                                      </p:cBhvr>
                                      <p:tavLst>
                                        <p:tav tm="0">
                                          <p:val>
                                            <p:fltVal val="0"/>
                                          </p:val>
                                        </p:tav>
                                        <p:tav tm="100000">
                                          <p:val>
                                            <p:strVal val="#ppt_h"/>
                                          </p:val>
                                        </p:tav>
                                      </p:tavLst>
                                    </p:anim>
                                    <p:anim calcmode="lin" valueType="num">
                                      <p:cBhvr>
                                        <p:cTn id="17" dur="1000" fill="hold"/>
                                        <p:tgtEl>
                                          <p:spTgt spid="13213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21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7" grpId="0" autoUpdateAnimBg="0"/>
      <p:bldP spid="132135" grpId="0" autoUpdateAnimBg="0"/>
      <p:bldP spid="13213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2"/>
          <p:cNvSpPr>
            <a:spLocks noGrp="1"/>
          </p:cNvSpPr>
          <p:nvPr>
            <p:ph type="sldNum" sz="quarter" idx="12"/>
          </p:nvPr>
        </p:nvSpPr>
        <p:spPr/>
        <p:txBody>
          <a:bodyPr/>
          <a:lstStyle/>
          <a:p>
            <a:fld id="{7EF02DB8-BC5B-4418-90F6-0A49EC281C87}" type="slidenum">
              <a:rPr lang="en-US" altLang="en-US"/>
              <a:pPr/>
              <a:t>48</a:t>
            </a:fld>
            <a:endParaRPr lang="en-US" altLang="en-US"/>
          </a:p>
        </p:txBody>
      </p:sp>
      <p:sp>
        <p:nvSpPr>
          <p:cNvPr id="134146"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47"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48"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49"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150"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151"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34152" name="Line 8"/>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3" name="Line 9"/>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4" name="Line 10"/>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5" name="Freeform 11"/>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6" name="Line 12"/>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7" name="Line 13"/>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8" name="Line 14"/>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9" name="Line 15"/>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0" name="Line 16"/>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1" name="Line 17"/>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2" name="Line 18"/>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3" name="Line 19"/>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4" name="Line 20"/>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5" name="Line 21"/>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6" name="Line 22"/>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7" name="Line 23"/>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69" name="Text Box 25"/>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34170" name="Text Box 26"/>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34171" name="Text Box 27"/>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34172" name="Text Box 28"/>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34173" name="Text Box 29"/>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34174" name="Text Box 30"/>
          <p:cNvSpPr txBox="1">
            <a:spLocks noChangeArrowheads="1"/>
          </p:cNvSpPr>
          <p:nvPr/>
        </p:nvSpPr>
        <p:spPr bwMode="auto">
          <a:xfrm rot="-4701125">
            <a:off x="4206876" y="2187576"/>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Rising limb</a:t>
            </a:r>
          </a:p>
        </p:txBody>
      </p:sp>
      <p:sp>
        <p:nvSpPr>
          <p:cNvPr id="134175" name="Text Box 31"/>
          <p:cNvSpPr txBox="1">
            <a:spLocks noChangeArrowheads="1"/>
          </p:cNvSpPr>
          <p:nvPr/>
        </p:nvSpPr>
        <p:spPr bwMode="auto">
          <a:xfrm rot="3378051">
            <a:off x="5868988" y="2428876"/>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Recession limb</a:t>
            </a:r>
          </a:p>
        </p:txBody>
      </p:sp>
      <p:sp>
        <p:nvSpPr>
          <p:cNvPr id="134176" name="Text Box 32"/>
          <p:cNvSpPr txBox="1">
            <a:spLocks noChangeArrowheads="1"/>
          </p:cNvSpPr>
          <p:nvPr/>
        </p:nvSpPr>
        <p:spPr bwMode="auto">
          <a:xfrm>
            <a:off x="4230688" y="647701"/>
            <a:ext cx="2170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Basin lag time</a:t>
            </a:r>
          </a:p>
        </p:txBody>
      </p:sp>
      <p:sp>
        <p:nvSpPr>
          <p:cNvPr id="134177" name="Text Box 33"/>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34178" name="Line 34"/>
          <p:cNvSpPr>
            <a:spLocks noChangeShapeType="1"/>
          </p:cNvSpPr>
          <p:nvPr/>
        </p:nvSpPr>
        <p:spPr bwMode="auto">
          <a:xfrm>
            <a:off x="4495800" y="1143000"/>
            <a:ext cx="11430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79" name="Line 35"/>
          <p:cNvSpPr>
            <a:spLocks noChangeShapeType="1"/>
          </p:cNvSpPr>
          <p:nvPr/>
        </p:nvSpPr>
        <p:spPr bwMode="auto">
          <a:xfrm>
            <a:off x="5638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80" name="Line 36"/>
          <p:cNvSpPr>
            <a:spLocks noChangeShapeType="1"/>
          </p:cNvSpPr>
          <p:nvPr/>
        </p:nvSpPr>
        <p:spPr bwMode="auto">
          <a:xfrm>
            <a:off x="4495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81" name="Text Box 37"/>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34182" name="Text Box 38"/>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34183" name="Text Box 39"/>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34184" name="Line 40"/>
          <p:cNvSpPr>
            <a:spLocks noChangeShapeType="1"/>
          </p:cNvSpPr>
          <p:nvPr/>
        </p:nvSpPr>
        <p:spPr bwMode="auto">
          <a:xfrm>
            <a:off x="5638800" y="12954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85" name="Line 41"/>
          <p:cNvSpPr>
            <a:spLocks noChangeShapeType="1"/>
          </p:cNvSpPr>
          <p:nvPr/>
        </p:nvSpPr>
        <p:spPr bwMode="auto">
          <a:xfrm flipV="1">
            <a:off x="5638800" y="1143000"/>
            <a:ext cx="457200" cy="228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4186" name="Text Box 42"/>
          <p:cNvSpPr txBox="1">
            <a:spLocks noChangeArrowheads="1"/>
          </p:cNvSpPr>
          <p:nvPr/>
        </p:nvSpPr>
        <p:spPr bwMode="auto">
          <a:xfrm>
            <a:off x="6096000" y="914401"/>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Peak flow</a:t>
            </a:r>
          </a:p>
        </p:txBody>
      </p:sp>
      <p:sp>
        <p:nvSpPr>
          <p:cNvPr id="134187" name="Text Box 43"/>
          <p:cNvSpPr txBox="1">
            <a:spLocks noChangeArrowheads="1"/>
          </p:cNvSpPr>
          <p:nvPr/>
        </p:nvSpPr>
        <p:spPr bwMode="auto">
          <a:xfrm>
            <a:off x="7680325" y="765176"/>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800">
                <a:solidFill>
                  <a:srgbClr val="990033"/>
                </a:solidFill>
              </a:rPr>
              <a:t>Basin lag time</a:t>
            </a:r>
          </a:p>
        </p:txBody>
      </p:sp>
      <p:sp>
        <p:nvSpPr>
          <p:cNvPr id="134188" name="Text Box 44"/>
          <p:cNvSpPr txBox="1">
            <a:spLocks noChangeArrowheads="1"/>
          </p:cNvSpPr>
          <p:nvPr/>
        </p:nvSpPr>
        <p:spPr bwMode="auto">
          <a:xfrm>
            <a:off x="7824788" y="1268413"/>
            <a:ext cx="2667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CC0000"/>
                </a:solidFill>
              </a:rPr>
              <a:t>Time difference between the peak of the </a:t>
            </a:r>
            <a:r>
              <a:rPr lang="en-GB" altLang="en-US" sz="2800" u="sng">
                <a:solidFill>
                  <a:srgbClr val="CC0000"/>
                </a:solidFill>
              </a:rPr>
              <a:t>rain </a:t>
            </a:r>
            <a:r>
              <a:rPr lang="en-GB" altLang="en-US" sz="2800">
                <a:solidFill>
                  <a:srgbClr val="CC0000"/>
                </a:solidFill>
              </a:rPr>
              <a:t>storm and the peak flow of the </a:t>
            </a:r>
            <a:r>
              <a:rPr lang="en-GB" altLang="en-US" sz="2800" u="sng">
                <a:solidFill>
                  <a:srgbClr val="CC0000"/>
                </a:solidFill>
              </a:rPr>
              <a:t>river</a:t>
            </a:r>
          </a:p>
        </p:txBody>
      </p:sp>
      <p:sp>
        <p:nvSpPr>
          <p:cNvPr id="134189" name="Line 45"/>
          <p:cNvSpPr>
            <a:spLocks noChangeShapeType="1"/>
          </p:cNvSpPr>
          <p:nvPr/>
        </p:nvSpPr>
        <p:spPr bwMode="auto">
          <a:xfrm flipV="1">
            <a:off x="4511675" y="1125539"/>
            <a:ext cx="0" cy="2232025"/>
          </a:xfrm>
          <a:prstGeom prst="line">
            <a:avLst/>
          </a:prstGeom>
          <a:noFill/>
          <a:ln w="28575" cap="rnd">
            <a:solidFill>
              <a:srgbClr val="FF33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47" name="Text Box 26"/>
          <p:cNvSpPr txBox="1">
            <a:spLocks noChangeArrowheads="1"/>
          </p:cNvSpPr>
          <p:nvPr/>
        </p:nvSpPr>
        <p:spPr bwMode="auto">
          <a:xfrm>
            <a:off x="3770313" y="5136633"/>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36211171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34176"/>
                                        </p:tgtEl>
                                        <p:attrNameLst>
                                          <p:attrName>style.visibility</p:attrName>
                                        </p:attrNameLst>
                                      </p:cBhvr>
                                      <p:to>
                                        <p:strVal val="visible"/>
                                      </p:to>
                                    </p:set>
                                    <p:animEffect transition="in" filter="dissolve">
                                      <p:cBhvr>
                                        <p:cTn id="7" dur="500"/>
                                        <p:tgtEl>
                                          <p:spTgt spid="134176"/>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34187"/>
                                        </p:tgtEl>
                                        <p:attrNameLst>
                                          <p:attrName>style.visibility</p:attrName>
                                        </p:attrNameLst>
                                      </p:cBhvr>
                                      <p:to>
                                        <p:strVal val="visible"/>
                                      </p:to>
                                    </p:set>
                                    <p:animEffect transition="in" filter="dissolve">
                                      <p:cBhvr>
                                        <p:cTn id="11" dur="500"/>
                                        <p:tgtEl>
                                          <p:spTgt spid="134187"/>
                                        </p:tgtEl>
                                      </p:cBhvr>
                                    </p:animEffect>
                                  </p:childTnLst>
                                </p:cTn>
                              </p:par>
                            </p:childTnLst>
                          </p:cTn>
                        </p:par>
                        <p:par>
                          <p:cTn id="12" fill="hold" nodeType="afterGroup">
                            <p:stCondLst>
                              <p:cond delay="3000"/>
                            </p:stCondLst>
                            <p:childTnLst>
                              <p:par>
                                <p:cTn id="13" presetID="15" presetClass="entr" presetSubtype="0" fill="hold" grpId="0" nodeType="afterEffect">
                                  <p:stCondLst>
                                    <p:cond delay="500"/>
                                  </p:stCondLst>
                                  <p:childTnLst>
                                    <p:set>
                                      <p:cBhvr>
                                        <p:cTn id="14" dur="1" fill="hold">
                                          <p:stCondLst>
                                            <p:cond delay="0"/>
                                          </p:stCondLst>
                                        </p:cTn>
                                        <p:tgtEl>
                                          <p:spTgt spid="134188"/>
                                        </p:tgtEl>
                                        <p:attrNameLst>
                                          <p:attrName>style.visibility</p:attrName>
                                        </p:attrNameLst>
                                      </p:cBhvr>
                                      <p:to>
                                        <p:strVal val="visible"/>
                                      </p:to>
                                    </p:set>
                                    <p:anim calcmode="lin" valueType="num">
                                      <p:cBhvr>
                                        <p:cTn id="15" dur="1000" fill="hold"/>
                                        <p:tgtEl>
                                          <p:spTgt spid="134188"/>
                                        </p:tgtEl>
                                        <p:attrNameLst>
                                          <p:attrName>ppt_w</p:attrName>
                                        </p:attrNameLst>
                                      </p:cBhvr>
                                      <p:tavLst>
                                        <p:tav tm="0">
                                          <p:val>
                                            <p:fltVal val="0"/>
                                          </p:val>
                                        </p:tav>
                                        <p:tav tm="100000">
                                          <p:val>
                                            <p:strVal val="#ppt_w"/>
                                          </p:val>
                                        </p:tav>
                                      </p:tavLst>
                                    </p:anim>
                                    <p:anim calcmode="lin" valueType="num">
                                      <p:cBhvr>
                                        <p:cTn id="16" dur="1000" fill="hold"/>
                                        <p:tgtEl>
                                          <p:spTgt spid="134188"/>
                                        </p:tgtEl>
                                        <p:attrNameLst>
                                          <p:attrName>ppt_h</p:attrName>
                                        </p:attrNameLst>
                                      </p:cBhvr>
                                      <p:tavLst>
                                        <p:tav tm="0">
                                          <p:val>
                                            <p:fltVal val="0"/>
                                          </p:val>
                                        </p:tav>
                                        <p:tav tm="100000">
                                          <p:val>
                                            <p:strVal val="#ppt_h"/>
                                          </p:val>
                                        </p:tav>
                                      </p:tavLst>
                                    </p:anim>
                                    <p:anim calcmode="lin" valueType="num">
                                      <p:cBhvr>
                                        <p:cTn id="17" dur="1000" fill="hold"/>
                                        <p:tgtEl>
                                          <p:spTgt spid="1341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41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76" grpId="0" autoUpdateAnimBg="0"/>
      <p:bldP spid="134187" grpId="0" autoUpdateAnimBg="0"/>
      <p:bldP spid="134188"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laceholder 2"/>
          <p:cNvSpPr>
            <a:spLocks noGrp="1"/>
          </p:cNvSpPr>
          <p:nvPr>
            <p:ph type="sldNum" sz="quarter" idx="12"/>
          </p:nvPr>
        </p:nvSpPr>
        <p:spPr/>
        <p:txBody>
          <a:bodyPr/>
          <a:lstStyle/>
          <a:p>
            <a:fld id="{EEE1519E-E63A-4155-BA60-EDE8FC6DEBCB}" type="slidenum">
              <a:rPr lang="en-US" altLang="en-US"/>
              <a:pPr/>
              <a:t>49</a:t>
            </a:fld>
            <a:endParaRPr lang="en-US" altLang="en-US"/>
          </a:p>
        </p:txBody>
      </p:sp>
      <p:sp>
        <p:nvSpPr>
          <p:cNvPr id="136194"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195"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196"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197"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198"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199"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36200" name="Freeform 8"/>
          <p:cNvSpPr>
            <a:spLocks/>
          </p:cNvSpPr>
          <p:nvPr/>
        </p:nvSpPr>
        <p:spPr bwMode="auto">
          <a:xfrm>
            <a:off x="4656138" y="4005263"/>
            <a:ext cx="3086100" cy="87312"/>
          </a:xfrm>
          <a:custGeom>
            <a:avLst/>
            <a:gdLst>
              <a:gd name="T0" fmla="*/ 0 w 1944"/>
              <a:gd name="T1" fmla="*/ 215 h 215"/>
              <a:gd name="T2" fmla="*/ 1009 w 1944"/>
              <a:gd name="T3" fmla="*/ 31 h 215"/>
              <a:gd name="T4" fmla="*/ 1353 w 1944"/>
              <a:gd name="T5" fmla="*/ 31 h 215"/>
              <a:gd name="T6" fmla="*/ 1796 w 1944"/>
              <a:gd name="T7" fmla="*/ 79 h 215"/>
              <a:gd name="T8" fmla="*/ 1944 w 1944"/>
              <a:gd name="T9" fmla="*/ 127 h 215"/>
            </a:gdLst>
            <a:ahLst/>
            <a:cxnLst>
              <a:cxn ang="0">
                <a:pos x="T0" y="T1"/>
              </a:cxn>
              <a:cxn ang="0">
                <a:pos x="T2" y="T3"/>
              </a:cxn>
              <a:cxn ang="0">
                <a:pos x="T4" y="T5"/>
              </a:cxn>
              <a:cxn ang="0">
                <a:pos x="T6" y="T7"/>
              </a:cxn>
              <a:cxn ang="0">
                <a:pos x="T8" y="T9"/>
              </a:cxn>
            </a:cxnLst>
            <a:rect l="0" t="0" r="r" b="b"/>
            <a:pathLst>
              <a:path w="1944" h="215">
                <a:moveTo>
                  <a:pt x="0" y="215"/>
                </a:moveTo>
                <a:cubicBezTo>
                  <a:pt x="167" y="184"/>
                  <a:pt x="784" y="62"/>
                  <a:pt x="1009" y="31"/>
                </a:cubicBezTo>
                <a:cubicBezTo>
                  <a:pt x="1234" y="0"/>
                  <a:pt x="1222" y="23"/>
                  <a:pt x="1353" y="31"/>
                </a:cubicBezTo>
                <a:cubicBezTo>
                  <a:pt x="1485" y="39"/>
                  <a:pt x="1698" y="63"/>
                  <a:pt x="1796" y="79"/>
                </a:cubicBezTo>
                <a:cubicBezTo>
                  <a:pt x="1895" y="95"/>
                  <a:pt x="1919" y="119"/>
                  <a:pt x="1944" y="127"/>
                </a:cubicBezTo>
              </a:path>
            </a:pathLst>
          </a:custGeom>
          <a:noFill/>
          <a:ln w="28575" cap="flat" cmpd="sng">
            <a:solidFill>
              <a:srgbClr val="990033"/>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1" name="Line 9"/>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2" name="Line 10"/>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3" name="Line 11"/>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4" name="Freeform 12"/>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5" name="Line 13"/>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6" name="Line 14"/>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7" name="Line 15"/>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8" name="Line 16"/>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09" name="Line 17"/>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0" name="Line 18"/>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1" name="Line 19"/>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2" name="Line 20"/>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3" name="Line 21"/>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4" name="Line 22"/>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5" name="Line 23"/>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6" name="Line 24"/>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18" name="Text Box 26"/>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36219" name="Text Box 27"/>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36220" name="Text Box 28"/>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36221" name="Text Box 29"/>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36222" name="Text Box 30"/>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36223" name="Text Box 31"/>
          <p:cNvSpPr txBox="1">
            <a:spLocks noChangeArrowheads="1"/>
          </p:cNvSpPr>
          <p:nvPr/>
        </p:nvSpPr>
        <p:spPr bwMode="auto">
          <a:xfrm>
            <a:off x="5678488" y="4305301"/>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Base flow</a:t>
            </a:r>
          </a:p>
        </p:txBody>
      </p:sp>
      <p:sp>
        <p:nvSpPr>
          <p:cNvPr id="136224" name="Text Box 32"/>
          <p:cNvSpPr txBox="1">
            <a:spLocks noChangeArrowheads="1"/>
          </p:cNvSpPr>
          <p:nvPr/>
        </p:nvSpPr>
        <p:spPr bwMode="auto">
          <a:xfrm rot="-4701125">
            <a:off x="4206876" y="2187576"/>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Rising limb</a:t>
            </a:r>
          </a:p>
        </p:txBody>
      </p:sp>
      <p:sp>
        <p:nvSpPr>
          <p:cNvPr id="136225" name="Text Box 33"/>
          <p:cNvSpPr txBox="1">
            <a:spLocks noChangeArrowheads="1"/>
          </p:cNvSpPr>
          <p:nvPr/>
        </p:nvSpPr>
        <p:spPr bwMode="auto">
          <a:xfrm rot="3378051">
            <a:off x="5868988" y="2428876"/>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Recession limb</a:t>
            </a:r>
          </a:p>
        </p:txBody>
      </p:sp>
      <p:sp>
        <p:nvSpPr>
          <p:cNvPr id="136226" name="Text Box 34"/>
          <p:cNvSpPr txBox="1">
            <a:spLocks noChangeArrowheads="1"/>
          </p:cNvSpPr>
          <p:nvPr/>
        </p:nvSpPr>
        <p:spPr bwMode="auto">
          <a:xfrm>
            <a:off x="4230688" y="647701"/>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Basin lag time</a:t>
            </a:r>
          </a:p>
        </p:txBody>
      </p:sp>
      <p:sp>
        <p:nvSpPr>
          <p:cNvPr id="136227" name="Text Box 35"/>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36228" name="Line 36"/>
          <p:cNvSpPr>
            <a:spLocks noChangeShapeType="1"/>
          </p:cNvSpPr>
          <p:nvPr/>
        </p:nvSpPr>
        <p:spPr bwMode="auto">
          <a:xfrm>
            <a:off x="4495800" y="1143000"/>
            <a:ext cx="11430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29" name="Line 37"/>
          <p:cNvSpPr>
            <a:spLocks noChangeShapeType="1"/>
          </p:cNvSpPr>
          <p:nvPr/>
        </p:nvSpPr>
        <p:spPr bwMode="auto">
          <a:xfrm>
            <a:off x="5638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30" name="Line 38"/>
          <p:cNvSpPr>
            <a:spLocks noChangeShapeType="1"/>
          </p:cNvSpPr>
          <p:nvPr/>
        </p:nvSpPr>
        <p:spPr bwMode="auto">
          <a:xfrm>
            <a:off x="4495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31" name="Text Box 39"/>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36232" name="Text Box 40"/>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36233" name="Text Box 41"/>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36234" name="Line 42"/>
          <p:cNvSpPr>
            <a:spLocks noChangeShapeType="1"/>
          </p:cNvSpPr>
          <p:nvPr/>
        </p:nvSpPr>
        <p:spPr bwMode="auto">
          <a:xfrm>
            <a:off x="5638800" y="12954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235" name="Line 43"/>
          <p:cNvSpPr>
            <a:spLocks noChangeShapeType="1"/>
          </p:cNvSpPr>
          <p:nvPr/>
        </p:nvSpPr>
        <p:spPr bwMode="auto">
          <a:xfrm flipV="1">
            <a:off x="5638800" y="1143000"/>
            <a:ext cx="457200" cy="228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6236" name="Text Box 44"/>
          <p:cNvSpPr txBox="1">
            <a:spLocks noChangeArrowheads="1"/>
          </p:cNvSpPr>
          <p:nvPr/>
        </p:nvSpPr>
        <p:spPr bwMode="auto">
          <a:xfrm>
            <a:off x="6096000" y="914401"/>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Peak flow</a:t>
            </a:r>
          </a:p>
        </p:txBody>
      </p:sp>
      <p:sp>
        <p:nvSpPr>
          <p:cNvPr id="136237" name="Text Box 45"/>
          <p:cNvSpPr txBox="1">
            <a:spLocks noChangeArrowheads="1"/>
          </p:cNvSpPr>
          <p:nvPr/>
        </p:nvSpPr>
        <p:spPr bwMode="auto">
          <a:xfrm>
            <a:off x="7896225" y="1484313"/>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800">
                <a:solidFill>
                  <a:srgbClr val="990033"/>
                </a:solidFill>
              </a:rPr>
              <a:t>Base flow</a:t>
            </a:r>
          </a:p>
        </p:txBody>
      </p:sp>
      <p:sp>
        <p:nvSpPr>
          <p:cNvPr id="136238" name="Text Box 46"/>
          <p:cNvSpPr txBox="1">
            <a:spLocks noChangeArrowheads="1"/>
          </p:cNvSpPr>
          <p:nvPr/>
        </p:nvSpPr>
        <p:spPr bwMode="auto">
          <a:xfrm>
            <a:off x="7751763" y="1989139"/>
            <a:ext cx="25146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CC0000"/>
                </a:solidFill>
              </a:rPr>
              <a:t>Normal discharge of the river</a:t>
            </a:r>
          </a:p>
        </p:txBody>
      </p:sp>
      <p:sp>
        <p:nvSpPr>
          <p:cNvPr id="48" name="Text Box 26"/>
          <p:cNvSpPr txBox="1">
            <a:spLocks noChangeArrowheads="1"/>
          </p:cNvSpPr>
          <p:nvPr/>
        </p:nvSpPr>
        <p:spPr bwMode="auto">
          <a:xfrm>
            <a:off x="3900488" y="5136633"/>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34655877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36200"/>
                                        </p:tgtEl>
                                        <p:attrNameLst>
                                          <p:attrName>style.visibility</p:attrName>
                                        </p:attrNameLst>
                                      </p:cBhvr>
                                      <p:to>
                                        <p:strVal val="visible"/>
                                      </p:to>
                                    </p:set>
                                    <p:animEffect transition="in" filter="wipe(left)">
                                      <p:cBhvr>
                                        <p:cTn id="7" dur="500"/>
                                        <p:tgtEl>
                                          <p:spTgt spid="136200"/>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36223"/>
                                        </p:tgtEl>
                                        <p:attrNameLst>
                                          <p:attrName>style.visibility</p:attrName>
                                        </p:attrNameLst>
                                      </p:cBhvr>
                                      <p:to>
                                        <p:strVal val="visible"/>
                                      </p:to>
                                    </p:set>
                                    <p:animEffect transition="in" filter="dissolve">
                                      <p:cBhvr>
                                        <p:cTn id="11" dur="500"/>
                                        <p:tgtEl>
                                          <p:spTgt spid="136223"/>
                                        </p:tgtEl>
                                      </p:cBhvr>
                                    </p:animEffect>
                                  </p:childTnLst>
                                </p:cTn>
                              </p:par>
                            </p:childTnLst>
                          </p:cTn>
                        </p:par>
                        <p:par>
                          <p:cTn id="12" fill="hold" nodeType="afterGroup">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136237"/>
                                        </p:tgtEl>
                                        <p:attrNameLst>
                                          <p:attrName>style.visibility</p:attrName>
                                        </p:attrNameLst>
                                      </p:cBhvr>
                                      <p:to>
                                        <p:strVal val="visible"/>
                                      </p:to>
                                    </p:set>
                                    <p:animEffect transition="in" filter="dissolve">
                                      <p:cBhvr>
                                        <p:cTn id="15" dur="500"/>
                                        <p:tgtEl>
                                          <p:spTgt spid="136237"/>
                                        </p:tgtEl>
                                      </p:cBhvr>
                                    </p:animEffect>
                                  </p:childTnLst>
                                </p:cTn>
                              </p:par>
                            </p:childTnLst>
                          </p:cTn>
                        </p:par>
                        <p:par>
                          <p:cTn id="16" fill="hold" nodeType="afterGroup">
                            <p:stCondLst>
                              <p:cond delay="4500"/>
                            </p:stCondLst>
                            <p:childTnLst>
                              <p:par>
                                <p:cTn id="17" presetID="15" presetClass="entr" presetSubtype="0" fill="hold" grpId="0" nodeType="afterEffect">
                                  <p:stCondLst>
                                    <p:cond delay="500"/>
                                  </p:stCondLst>
                                  <p:childTnLst>
                                    <p:set>
                                      <p:cBhvr>
                                        <p:cTn id="18" dur="1" fill="hold">
                                          <p:stCondLst>
                                            <p:cond delay="0"/>
                                          </p:stCondLst>
                                        </p:cTn>
                                        <p:tgtEl>
                                          <p:spTgt spid="136238"/>
                                        </p:tgtEl>
                                        <p:attrNameLst>
                                          <p:attrName>style.visibility</p:attrName>
                                        </p:attrNameLst>
                                      </p:cBhvr>
                                      <p:to>
                                        <p:strVal val="visible"/>
                                      </p:to>
                                    </p:set>
                                    <p:anim calcmode="lin" valueType="num">
                                      <p:cBhvr>
                                        <p:cTn id="19" dur="1000" fill="hold"/>
                                        <p:tgtEl>
                                          <p:spTgt spid="136238"/>
                                        </p:tgtEl>
                                        <p:attrNameLst>
                                          <p:attrName>ppt_w</p:attrName>
                                        </p:attrNameLst>
                                      </p:cBhvr>
                                      <p:tavLst>
                                        <p:tav tm="0">
                                          <p:val>
                                            <p:fltVal val="0"/>
                                          </p:val>
                                        </p:tav>
                                        <p:tav tm="100000">
                                          <p:val>
                                            <p:strVal val="#ppt_w"/>
                                          </p:val>
                                        </p:tav>
                                      </p:tavLst>
                                    </p:anim>
                                    <p:anim calcmode="lin" valueType="num">
                                      <p:cBhvr>
                                        <p:cTn id="20" dur="1000" fill="hold"/>
                                        <p:tgtEl>
                                          <p:spTgt spid="136238"/>
                                        </p:tgtEl>
                                        <p:attrNameLst>
                                          <p:attrName>ppt_h</p:attrName>
                                        </p:attrNameLst>
                                      </p:cBhvr>
                                      <p:tavLst>
                                        <p:tav tm="0">
                                          <p:val>
                                            <p:fltVal val="0"/>
                                          </p:val>
                                        </p:tav>
                                        <p:tav tm="100000">
                                          <p:val>
                                            <p:strVal val="#ppt_h"/>
                                          </p:val>
                                        </p:tav>
                                      </p:tavLst>
                                    </p:anim>
                                    <p:anim calcmode="lin" valueType="num">
                                      <p:cBhvr>
                                        <p:cTn id="21" dur="1000" fill="hold"/>
                                        <p:tgtEl>
                                          <p:spTgt spid="13623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3623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0" grpId="0" animBg="1"/>
      <p:bldP spid="136223" grpId="0" autoUpdateAnimBg="0"/>
      <p:bldP spid="136237" grpId="0" autoUpdateAnimBg="0"/>
      <p:bldP spid="13623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descr="http://www.fao.org/DOCREP/006/Y5187E/y5187e1r.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524000"/>
            <a:ext cx="64389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Rectangle 13"/>
          <p:cNvSpPr>
            <a:spLocks noGrp="1" noChangeArrowheads="1"/>
          </p:cNvSpPr>
          <p:nvPr>
            <p:ph type="title" idx="4294967295"/>
          </p:nvPr>
        </p:nvSpPr>
        <p:spPr>
          <a:xfrm>
            <a:off x="0" y="0"/>
            <a:ext cx="10363200" cy="1595438"/>
          </a:xfrm>
        </p:spPr>
        <p:txBody>
          <a:bodyPr anchor="ctr" anchorCtr="1"/>
          <a:lstStyle/>
          <a:p>
            <a:r>
              <a:rPr lang="en-GB" altLang="en-US" dirty="0">
                <a:effectLst>
                  <a:outerShdw blurRad="38100" dist="38100" dir="2700000" algn="tl">
                    <a:srgbClr val="C0C0C0"/>
                  </a:outerShdw>
                </a:effectLst>
              </a:rPr>
              <a:t>Water Storage</a:t>
            </a:r>
            <a:endParaRPr lang="en-US" altLang="en-US" dirty="0">
              <a:effectLst>
                <a:outerShdw blurRad="38100" dist="38100" dir="2700000" algn="tl">
                  <a:srgbClr val="C0C0C0"/>
                </a:outerShdw>
              </a:effectLst>
            </a:endParaRPr>
          </a:p>
        </p:txBody>
      </p:sp>
      <p:sp>
        <p:nvSpPr>
          <p:cNvPr id="10255" name="Rectangle 15"/>
          <p:cNvSpPr>
            <a:spLocks noGrp="1" noChangeArrowheads="1"/>
          </p:cNvSpPr>
          <p:nvPr>
            <p:ph type="body" sz="half" idx="4294967295"/>
          </p:nvPr>
        </p:nvSpPr>
        <p:spPr>
          <a:xfrm>
            <a:off x="7137400" y="1524000"/>
            <a:ext cx="4406900" cy="4927600"/>
          </a:xfrm>
        </p:spPr>
        <p:txBody>
          <a:bodyPr>
            <a:normAutofit/>
          </a:bodyPr>
          <a:lstStyle/>
          <a:p>
            <a:r>
              <a:rPr lang="en-GB" sz="2400" dirty="0" smtClean="0"/>
              <a:t>99% of the water in the hydrological cycle is in storage. The remaining 1% is circulating.</a:t>
            </a:r>
          </a:p>
          <a:p>
            <a:endParaRPr lang="en-GB" altLang="en-US" sz="2600" dirty="0">
              <a:effectLst>
                <a:outerShdw blurRad="38100" dist="38100" dir="2700000" algn="tl">
                  <a:srgbClr val="C0C0C0"/>
                </a:outerShdw>
              </a:effectLst>
            </a:endParaRPr>
          </a:p>
          <a:p>
            <a:r>
              <a:rPr lang="en-GB" altLang="en-US" sz="2600" dirty="0" smtClean="0">
                <a:effectLst>
                  <a:outerShdw blurRad="38100" dist="38100" dir="2700000" algn="tl">
                    <a:srgbClr val="C0C0C0"/>
                  </a:outerShdw>
                </a:effectLst>
              </a:rPr>
              <a:t>Water can spend long amounts of time in these storage areas.</a:t>
            </a:r>
          </a:p>
          <a:p>
            <a:pPr lvl="1"/>
            <a:r>
              <a:rPr lang="en-GB" sz="1800" dirty="0" smtClean="0"/>
              <a:t>9 </a:t>
            </a:r>
            <a:r>
              <a:rPr lang="en-GB" sz="1800" dirty="0"/>
              <a:t>days, in the </a:t>
            </a:r>
            <a:r>
              <a:rPr lang="en-GB" sz="1800" dirty="0" smtClean="0"/>
              <a:t>atmosphere</a:t>
            </a:r>
          </a:p>
          <a:p>
            <a:pPr lvl="1"/>
            <a:r>
              <a:rPr lang="en-GB" sz="1800" dirty="0" smtClean="0"/>
              <a:t>2-6 months in rivers, </a:t>
            </a:r>
          </a:p>
          <a:p>
            <a:pPr lvl="1"/>
            <a:r>
              <a:rPr lang="en-GB" sz="1800" dirty="0" smtClean="0"/>
              <a:t>50-100 years in lakes</a:t>
            </a:r>
          </a:p>
          <a:p>
            <a:pPr lvl="1"/>
            <a:r>
              <a:rPr lang="en-GB" sz="1800" dirty="0" smtClean="0"/>
              <a:t>3,200 years for the oceans </a:t>
            </a:r>
          </a:p>
          <a:p>
            <a:pPr lvl="1"/>
            <a:r>
              <a:rPr lang="en-GB" sz="1800" dirty="0" smtClean="0"/>
              <a:t>10,000 years in groundwater</a:t>
            </a:r>
          </a:p>
          <a:p>
            <a:pPr lvl="1"/>
            <a:r>
              <a:rPr lang="en-GB" sz="1800" dirty="0" smtClean="0"/>
              <a:t>20,000 </a:t>
            </a:r>
            <a:r>
              <a:rPr lang="en-GB" sz="1800" dirty="0"/>
              <a:t>years, </a:t>
            </a:r>
            <a:r>
              <a:rPr lang="en-GB" sz="1800" dirty="0" smtClean="0"/>
              <a:t>in </a:t>
            </a:r>
            <a:r>
              <a:rPr lang="en-GB" sz="1800" dirty="0"/>
              <a:t>the Antarctic ice-cap. </a:t>
            </a:r>
            <a:endParaRPr lang="en-GB" sz="1800" dirty="0" smtClean="0"/>
          </a:p>
        </p:txBody>
      </p:sp>
    </p:spTree>
    <p:extLst>
      <p:ext uri="{BB962C8B-B14F-4D97-AF65-F5344CB8AC3E}">
        <p14:creationId xmlns:p14="http://schemas.microsoft.com/office/powerpoint/2010/main" val="183730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p:cNvSpPr>
            <a:spLocks noGrp="1"/>
          </p:cNvSpPr>
          <p:nvPr>
            <p:ph type="sldNum" sz="quarter" idx="12"/>
          </p:nvPr>
        </p:nvSpPr>
        <p:spPr/>
        <p:txBody>
          <a:bodyPr/>
          <a:lstStyle/>
          <a:p>
            <a:fld id="{549190B4-8DB1-413A-B5F1-D55663F14CC6}" type="slidenum">
              <a:rPr lang="en-US" altLang="en-US"/>
              <a:pPr/>
              <a:t>50</a:t>
            </a:fld>
            <a:endParaRPr lang="en-US" altLang="en-US"/>
          </a:p>
        </p:txBody>
      </p:sp>
      <p:sp>
        <p:nvSpPr>
          <p:cNvPr id="138242"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3"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4"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5"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246"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247"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38248" name="Freeform 8"/>
          <p:cNvSpPr>
            <a:spLocks/>
          </p:cNvSpPr>
          <p:nvPr/>
        </p:nvSpPr>
        <p:spPr bwMode="auto">
          <a:xfrm>
            <a:off x="4751388" y="2908300"/>
            <a:ext cx="2146300" cy="965200"/>
          </a:xfrm>
          <a:custGeom>
            <a:avLst/>
            <a:gdLst>
              <a:gd name="T0" fmla="*/ 0 w 1352"/>
              <a:gd name="T1" fmla="*/ 608 h 608"/>
              <a:gd name="T2" fmla="*/ 632 w 1352"/>
              <a:gd name="T3" fmla="*/ 256 h 608"/>
              <a:gd name="T4" fmla="*/ 1064 w 1352"/>
              <a:gd name="T5" fmla="*/ 16 h 608"/>
              <a:gd name="T6" fmla="*/ 1352 w 1352"/>
              <a:gd name="T7" fmla="*/ 160 h 608"/>
            </a:gdLst>
            <a:ahLst/>
            <a:cxnLst>
              <a:cxn ang="0">
                <a:pos x="T0" y="T1"/>
              </a:cxn>
              <a:cxn ang="0">
                <a:pos x="T2" y="T3"/>
              </a:cxn>
              <a:cxn ang="0">
                <a:pos x="T4" y="T5"/>
              </a:cxn>
              <a:cxn ang="0">
                <a:pos x="T6" y="T7"/>
              </a:cxn>
            </a:cxnLst>
            <a:rect l="0" t="0" r="r" b="b"/>
            <a:pathLst>
              <a:path w="1352" h="608">
                <a:moveTo>
                  <a:pt x="0" y="608"/>
                </a:moveTo>
                <a:cubicBezTo>
                  <a:pt x="107" y="549"/>
                  <a:pt x="455" y="355"/>
                  <a:pt x="632" y="256"/>
                </a:cubicBezTo>
                <a:cubicBezTo>
                  <a:pt x="809" y="157"/>
                  <a:pt x="944" y="32"/>
                  <a:pt x="1064" y="16"/>
                </a:cubicBezTo>
                <a:cubicBezTo>
                  <a:pt x="1184" y="0"/>
                  <a:pt x="1304" y="136"/>
                  <a:pt x="1352" y="160"/>
                </a:cubicBezTo>
              </a:path>
            </a:pathLst>
          </a:custGeom>
          <a:noFill/>
          <a:ln w="28575" cap="rnd" cmpd="sng">
            <a:solidFill>
              <a:srgbClr val="990033"/>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9" name="Freeform 9"/>
          <p:cNvSpPr>
            <a:spLocks/>
          </p:cNvSpPr>
          <p:nvPr/>
        </p:nvSpPr>
        <p:spPr bwMode="auto">
          <a:xfrm>
            <a:off x="4573588" y="3773488"/>
            <a:ext cx="3086100" cy="341312"/>
          </a:xfrm>
          <a:custGeom>
            <a:avLst/>
            <a:gdLst>
              <a:gd name="T0" fmla="*/ 0 w 1944"/>
              <a:gd name="T1" fmla="*/ 215 h 215"/>
              <a:gd name="T2" fmla="*/ 1009 w 1944"/>
              <a:gd name="T3" fmla="*/ 31 h 215"/>
              <a:gd name="T4" fmla="*/ 1353 w 1944"/>
              <a:gd name="T5" fmla="*/ 31 h 215"/>
              <a:gd name="T6" fmla="*/ 1796 w 1944"/>
              <a:gd name="T7" fmla="*/ 79 h 215"/>
              <a:gd name="T8" fmla="*/ 1944 w 1944"/>
              <a:gd name="T9" fmla="*/ 127 h 215"/>
            </a:gdLst>
            <a:ahLst/>
            <a:cxnLst>
              <a:cxn ang="0">
                <a:pos x="T0" y="T1"/>
              </a:cxn>
              <a:cxn ang="0">
                <a:pos x="T2" y="T3"/>
              </a:cxn>
              <a:cxn ang="0">
                <a:pos x="T4" y="T5"/>
              </a:cxn>
              <a:cxn ang="0">
                <a:pos x="T6" y="T7"/>
              </a:cxn>
              <a:cxn ang="0">
                <a:pos x="T8" y="T9"/>
              </a:cxn>
            </a:cxnLst>
            <a:rect l="0" t="0" r="r" b="b"/>
            <a:pathLst>
              <a:path w="1944" h="215">
                <a:moveTo>
                  <a:pt x="0" y="215"/>
                </a:moveTo>
                <a:cubicBezTo>
                  <a:pt x="167" y="184"/>
                  <a:pt x="784" y="62"/>
                  <a:pt x="1009" y="31"/>
                </a:cubicBezTo>
                <a:cubicBezTo>
                  <a:pt x="1234" y="0"/>
                  <a:pt x="1222" y="23"/>
                  <a:pt x="1353" y="31"/>
                </a:cubicBezTo>
                <a:cubicBezTo>
                  <a:pt x="1485" y="39"/>
                  <a:pt x="1698" y="63"/>
                  <a:pt x="1796" y="79"/>
                </a:cubicBezTo>
                <a:cubicBezTo>
                  <a:pt x="1895" y="95"/>
                  <a:pt x="1919" y="119"/>
                  <a:pt x="1944" y="127"/>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0" name="Line 10"/>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1" name="Line 11"/>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2" name="Line 12"/>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3" name="Freeform 13"/>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4" name="Line 14"/>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5" name="Line 15"/>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6" name="Line 16"/>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7" name="Line 17"/>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8" name="Line 18"/>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9" name="Line 19"/>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0" name="Line 20"/>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1" name="Line 21"/>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2" name="Line 22"/>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3" name="Line 23"/>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4" name="Line 24"/>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5" name="Line 25"/>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7" name="Text Box 27"/>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38268" name="Text Box 28"/>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38269" name="Text Box 29"/>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38270" name="Text Box 30"/>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38271" name="Text Box 31"/>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38272" name="Text Box 32"/>
          <p:cNvSpPr txBox="1">
            <a:spLocks noChangeArrowheads="1"/>
          </p:cNvSpPr>
          <p:nvPr/>
        </p:nvSpPr>
        <p:spPr bwMode="auto">
          <a:xfrm>
            <a:off x="5678488" y="4305301"/>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Base flow</a:t>
            </a:r>
          </a:p>
        </p:txBody>
      </p:sp>
      <p:sp>
        <p:nvSpPr>
          <p:cNvPr id="138273" name="Text Box 33"/>
          <p:cNvSpPr txBox="1">
            <a:spLocks noChangeArrowheads="1"/>
          </p:cNvSpPr>
          <p:nvPr/>
        </p:nvSpPr>
        <p:spPr bwMode="auto">
          <a:xfrm>
            <a:off x="5449888" y="3390901"/>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Through flow</a:t>
            </a:r>
          </a:p>
        </p:txBody>
      </p:sp>
      <p:sp>
        <p:nvSpPr>
          <p:cNvPr id="138274" name="Text Box 34"/>
          <p:cNvSpPr txBox="1">
            <a:spLocks noChangeArrowheads="1"/>
          </p:cNvSpPr>
          <p:nvPr/>
        </p:nvSpPr>
        <p:spPr bwMode="auto">
          <a:xfrm>
            <a:off x="5221288" y="2400301"/>
            <a:ext cx="129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Overland flow</a:t>
            </a:r>
          </a:p>
        </p:txBody>
      </p:sp>
      <p:sp>
        <p:nvSpPr>
          <p:cNvPr id="138275" name="Text Box 35"/>
          <p:cNvSpPr txBox="1">
            <a:spLocks noChangeArrowheads="1"/>
          </p:cNvSpPr>
          <p:nvPr/>
        </p:nvSpPr>
        <p:spPr bwMode="auto">
          <a:xfrm rot="-4701125">
            <a:off x="4206876" y="2187576"/>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Rising limb</a:t>
            </a:r>
          </a:p>
        </p:txBody>
      </p:sp>
      <p:sp>
        <p:nvSpPr>
          <p:cNvPr id="138276" name="Text Box 36"/>
          <p:cNvSpPr txBox="1">
            <a:spLocks noChangeArrowheads="1"/>
          </p:cNvSpPr>
          <p:nvPr/>
        </p:nvSpPr>
        <p:spPr bwMode="auto">
          <a:xfrm rot="3378051">
            <a:off x="5868988" y="2428876"/>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Recession limb</a:t>
            </a:r>
          </a:p>
        </p:txBody>
      </p:sp>
      <p:sp>
        <p:nvSpPr>
          <p:cNvPr id="138277" name="Text Box 37"/>
          <p:cNvSpPr txBox="1">
            <a:spLocks noChangeArrowheads="1"/>
          </p:cNvSpPr>
          <p:nvPr/>
        </p:nvSpPr>
        <p:spPr bwMode="auto">
          <a:xfrm>
            <a:off x="4230688" y="647701"/>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Basin lag time</a:t>
            </a:r>
          </a:p>
        </p:txBody>
      </p:sp>
      <p:sp>
        <p:nvSpPr>
          <p:cNvPr id="138278" name="Text Box 38"/>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38279" name="Line 39"/>
          <p:cNvSpPr>
            <a:spLocks noChangeShapeType="1"/>
          </p:cNvSpPr>
          <p:nvPr/>
        </p:nvSpPr>
        <p:spPr bwMode="auto">
          <a:xfrm>
            <a:off x="4495800" y="1143000"/>
            <a:ext cx="11430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0" name="Line 40"/>
          <p:cNvSpPr>
            <a:spLocks noChangeShapeType="1"/>
          </p:cNvSpPr>
          <p:nvPr/>
        </p:nvSpPr>
        <p:spPr bwMode="auto">
          <a:xfrm>
            <a:off x="5638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1" name="Line 41"/>
          <p:cNvSpPr>
            <a:spLocks noChangeShapeType="1"/>
          </p:cNvSpPr>
          <p:nvPr/>
        </p:nvSpPr>
        <p:spPr bwMode="auto">
          <a:xfrm>
            <a:off x="4495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2" name="Text Box 42"/>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38283" name="Text Box 43"/>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38284" name="Text Box 44"/>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38285" name="Line 45"/>
          <p:cNvSpPr>
            <a:spLocks noChangeShapeType="1"/>
          </p:cNvSpPr>
          <p:nvPr/>
        </p:nvSpPr>
        <p:spPr bwMode="auto">
          <a:xfrm>
            <a:off x="5638800" y="12954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6" name="Line 46"/>
          <p:cNvSpPr>
            <a:spLocks noChangeShapeType="1"/>
          </p:cNvSpPr>
          <p:nvPr/>
        </p:nvSpPr>
        <p:spPr bwMode="auto">
          <a:xfrm flipV="1">
            <a:off x="5638800" y="1143000"/>
            <a:ext cx="457200" cy="228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8287" name="Text Box 47"/>
          <p:cNvSpPr txBox="1">
            <a:spLocks noChangeArrowheads="1"/>
          </p:cNvSpPr>
          <p:nvPr/>
        </p:nvSpPr>
        <p:spPr bwMode="auto">
          <a:xfrm>
            <a:off x="6096000" y="692151"/>
            <a:ext cx="1371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Peak flow (of storm flow)</a:t>
            </a:r>
          </a:p>
        </p:txBody>
      </p:sp>
      <p:sp>
        <p:nvSpPr>
          <p:cNvPr id="138288" name="Text Box 48"/>
          <p:cNvSpPr txBox="1">
            <a:spLocks noChangeArrowheads="1"/>
          </p:cNvSpPr>
          <p:nvPr/>
        </p:nvSpPr>
        <p:spPr bwMode="auto">
          <a:xfrm>
            <a:off x="7824788" y="692150"/>
            <a:ext cx="259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990033"/>
                </a:solidFill>
              </a:rPr>
              <a:t>Overland flow*</a:t>
            </a:r>
          </a:p>
        </p:txBody>
      </p:sp>
      <p:sp>
        <p:nvSpPr>
          <p:cNvPr id="138289" name="Text Box 49"/>
          <p:cNvSpPr txBox="1">
            <a:spLocks noChangeArrowheads="1"/>
          </p:cNvSpPr>
          <p:nvPr/>
        </p:nvSpPr>
        <p:spPr bwMode="auto">
          <a:xfrm>
            <a:off x="7751763" y="1989138"/>
            <a:ext cx="266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990033"/>
                </a:solidFill>
              </a:rPr>
              <a:t>Through flow*</a:t>
            </a:r>
          </a:p>
        </p:txBody>
      </p:sp>
      <p:sp>
        <p:nvSpPr>
          <p:cNvPr id="138290" name="Text Box 50"/>
          <p:cNvSpPr txBox="1">
            <a:spLocks noChangeArrowheads="1"/>
          </p:cNvSpPr>
          <p:nvPr/>
        </p:nvSpPr>
        <p:spPr bwMode="auto">
          <a:xfrm>
            <a:off x="9336088" y="2133600"/>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3600">
                <a:solidFill>
                  <a:schemeClr val="tx2"/>
                </a:solidFill>
              </a:rPr>
              <a:t>+</a:t>
            </a:r>
          </a:p>
        </p:txBody>
      </p:sp>
      <p:sp>
        <p:nvSpPr>
          <p:cNvPr id="138291" name="Text Box 51"/>
          <p:cNvSpPr txBox="1">
            <a:spLocks noChangeArrowheads="1"/>
          </p:cNvSpPr>
          <p:nvPr/>
        </p:nvSpPr>
        <p:spPr bwMode="auto">
          <a:xfrm>
            <a:off x="8904288" y="2420938"/>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3600">
                <a:solidFill>
                  <a:srgbClr val="FF00FF"/>
                </a:solidFill>
              </a:rPr>
              <a:t>=</a:t>
            </a:r>
          </a:p>
        </p:txBody>
      </p:sp>
      <p:sp>
        <p:nvSpPr>
          <p:cNvPr id="138292" name="Text Box 52"/>
          <p:cNvSpPr txBox="1">
            <a:spLocks noChangeArrowheads="1"/>
          </p:cNvSpPr>
          <p:nvPr/>
        </p:nvSpPr>
        <p:spPr bwMode="auto">
          <a:xfrm>
            <a:off x="8040688" y="2997201"/>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FF6600"/>
                </a:solidFill>
              </a:rPr>
              <a:t>Storm Flow</a:t>
            </a:r>
          </a:p>
        </p:txBody>
      </p:sp>
      <p:sp>
        <p:nvSpPr>
          <p:cNvPr id="138293" name="Text Box 53"/>
          <p:cNvSpPr txBox="1">
            <a:spLocks noChangeArrowheads="1"/>
          </p:cNvSpPr>
          <p:nvPr/>
        </p:nvSpPr>
        <p:spPr bwMode="auto">
          <a:xfrm>
            <a:off x="4872038" y="6308726"/>
            <a:ext cx="5795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a:t>
            </a:r>
            <a:r>
              <a:rPr lang="en-GB" altLang="en-US" sz="2000">
                <a:solidFill>
                  <a:schemeClr val="accent2"/>
                </a:solidFill>
              </a:rPr>
              <a:t>See next slide for definitions</a:t>
            </a:r>
            <a:endParaRPr lang="en-US" altLang="en-US" sz="2000">
              <a:solidFill>
                <a:schemeClr val="accent2"/>
              </a:solidFill>
            </a:endParaRPr>
          </a:p>
        </p:txBody>
      </p:sp>
      <p:sp>
        <p:nvSpPr>
          <p:cNvPr id="138297" name="Text Box 57"/>
          <p:cNvSpPr txBox="1">
            <a:spLocks noChangeArrowheads="1"/>
          </p:cNvSpPr>
          <p:nvPr/>
        </p:nvSpPr>
        <p:spPr bwMode="auto">
          <a:xfrm>
            <a:off x="8975725" y="1557338"/>
            <a:ext cx="64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a:t>+</a:t>
            </a:r>
            <a:endParaRPr lang="en-US" altLang="en-US" sz="2800"/>
          </a:p>
        </p:txBody>
      </p:sp>
      <p:sp>
        <p:nvSpPr>
          <p:cNvPr id="56" name="Text Box 26"/>
          <p:cNvSpPr txBox="1">
            <a:spLocks noChangeArrowheads="1"/>
          </p:cNvSpPr>
          <p:nvPr/>
        </p:nvSpPr>
        <p:spPr bwMode="auto">
          <a:xfrm>
            <a:off x="3925888" y="5185847"/>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42373533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38248"/>
                                        </p:tgtEl>
                                        <p:attrNameLst>
                                          <p:attrName>style.visibility</p:attrName>
                                        </p:attrNameLst>
                                      </p:cBhvr>
                                      <p:to>
                                        <p:strVal val="visible"/>
                                      </p:to>
                                    </p:set>
                                    <p:animEffect transition="in" filter="wipe(left)">
                                      <p:cBhvr>
                                        <p:cTn id="7" dur="500"/>
                                        <p:tgtEl>
                                          <p:spTgt spid="138248"/>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38274"/>
                                        </p:tgtEl>
                                        <p:attrNameLst>
                                          <p:attrName>style.visibility</p:attrName>
                                        </p:attrNameLst>
                                      </p:cBhvr>
                                      <p:to>
                                        <p:strVal val="visible"/>
                                      </p:to>
                                    </p:set>
                                    <p:animEffect transition="in" filter="dissolve">
                                      <p:cBhvr>
                                        <p:cTn id="11" dur="500"/>
                                        <p:tgtEl>
                                          <p:spTgt spid="138274"/>
                                        </p:tgtEl>
                                      </p:cBhvr>
                                    </p:animEffect>
                                  </p:childTnLst>
                                </p:cTn>
                              </p:par>
                            </p:childTnLst>
                          </p:cTn>
                        </p:par>
                        <p:par>
                          <p:cTn id="12" fill="hold" nodeType="afterGroup">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138273"/>
                                        </p:tgtEl>
                                        <p:attrNameLst>
                                          <p:attrName>style.visibility</p:attrName>
                                        </p:attrNameLst>
                                      </p:cBhvr>
                                      <p:to>
                                        <p:strVal val="visible"/>
                                      </p:to>
                                    </p:set>
                                    <p:animEffect transition="in" filter="dissolve">
                                      <p:cBhvr>
                                        <p:cTn id="15" dur="500"/>
                                        <p:tgtEl>
                                          <p:spTgt spid="138273"/>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8288"/>
                                        </p:tgtEl>
                                        <p:attrNameLst>
                                          <p:attrName>style.visibility</p:attrName>
                                        </p:attrNameLst>
                                      </p:cBhvr>
                                      <p:to>
                                        <p:strVal val="visible"/>
                                      </p:to>
                                    </p:set>
                                    <p:animEffect transition="in" filter="dissolve">
                                      <p:cBhvr>
                                        <p:cTn id="19" dur="500"/>
                                        <p:tgtEl>
                                          <p:spTgt spid="138288"/>
                                        </p:tgtEl>
                                      </p:cBhvr>
                                    </p:animEffect>
                                  </p:childTnLst>
                                </p:cTn>
                              </p:par>
                            </p:childTnLst>
                          </p:cTn>
                        </p:par>
                        <p:par>
                          <p:cTn id="20" fill="hold" nodeType="afterGroup">
                            <p:stCondLst>
                              <p:cond delay="7000"/>
                            </p:stCondLst>
                            <p:childTnLst>
                              <p:par>
                                <p:cTn id="21" presetID="1" presetClass="entr" presetSubtype="0" fill="hold" grpId="0" nodeType="afterEffect">
                                  <p:stCondLst>
                                    <p:cond delay="1000"/>
                                  </p:stCondLst>
                                  <p:childTnLst>
                                    <p:set>
                                      <p:cBhvr>
                                        <p:cTn id="22" dur="1" fill="hold">
                                          <p:stCondLst>
                                            <p:cond delay="499"/>
                                          </p:stCondLst>
                                        </p:cTn>
                                        <p:tgtEl>
                                          <p:spTgt spid="138290"/>
                                        </p:tgtEl>
                                        <p:attrNameLst>
                                          <p:attrName>style.visibility</p:attrName>
                                        </p:attrNameLst>
                                      </p:cBhvr>
                                      <p:to>
                                        <p:strVal val="visible"/>
                                      </p:to>
                                    </p:set>
                                  </p:childTnLst>
                                </p:cTn>
                              </p:par>
                            </p:childTnLst>
                          </p:cTn>
                        </p:par>
                        <p:par>
                          <p:cTn id="23" fill="hold" nodeType="afterGroup">
                            <p:stCondLst>
                              <p:cond delay="8500"/>
                            </p:stCondLst>
                            <p:childTnLst>
                              <p:par>
                                <p:cTn id="24" presetID="9" presetClass="entr" presetSubtype="0" fill="hold" grpId="0" nodeType="afterEffect">
                                  <p:stCondLst>
                                    <p:cond delay="1000"/>
                                  </p:stCondLst>
                                  <p:childTnLst>
                                    <p:set>
                                      <p:cBhvr>
                                        <p:cTn id="25" dur="1" fill="hold">
                                          <p:stCondLst>
                                            <p:cond delay="0"/>
                                          </p:stCondLst>
                                        </p:cTn>
                                        <p:tgtEl>
                                          <p:spTgt spid="138289"/>
                                        </p:tgtEl>
                                        <p:attrNameLst>
                                          <p:attrName>style.visibility</p:attrName>
                                        </p:attrNameLst>
                                      </p:cBhvr>
                                      <p:to>
                                        <p:strVal val="visible"/>
                                      </p:to>
                                    </p:set>
                                    <p:animEffect transition="in" filter="dissolve">
                                      <p:cBhvr>
                                        <p:cTn id="26" dur="500"/>
                                        <p:tgtEl>
                                          <p:spTgt spid="138289"/>
                                        </p:tgtEl>
                                      </p:cBhvr>
                                    </p:animEffect>
                                  </p:childTnLst>
                                </p:cTn>
                              </p:par>
                            </p:childTnLst>
                          </p:cTn>
                        </p:par>
                        <p:par>
                          <p:cTn id="27" fill="hold" nodeType="afterGroup">
                            <p:stCondLst>
                              <p:cond delay="10000"/>
                            </p:stCondLst>
                            <p:childTnLst>
                              <p:par>
                                <p:cTn id="28" presetID="1" presetClass="entr" presetSubtype="0" fill="hold" grpId="0" nodeType="afterEffect">
                                  <p:stCondLst>
                                    <p:cond delay="1000"/>
                                  </p:stCondLst>
                                  <p:childTnLst>
                                    <p:set>
                                      <p:cBhvr>
                                        <p:cTn id="29" dur="1" fill="hold">
                                          <p:stCondLst>
                                            <p:cond delay="499"/>
                                          </p:stCondLst>
                                        </p:cTn>
                                        <p:tgtEl>
                                          <p:spTgt spid="138291"/>
                                        </p:tgtEl>
                                        <p:attrNameLst>
                                          <p:attrName>style.visibility</p:attrName>
                                        </p:attrNameLst>
                                      </p:cBhvr>
                                      <p:to>
                                        <p:strVal val="visible"/>
                                      </p:to>
                                    </p:set>
                                  </p:childTnLst>
                                </p:cTn>
                              </p:par>
                            </p:childTnLst>
                          </p:cTn>
                        </p:par>
                        <p:par>
                          <p:cTn id="30" fill="hold" nodeType="afterGroup">
                            <p:stCondLst>
                              <p:cond delay="11500"/>
                            </p:stCondLst>
                            <p:childTnLst>
                              <p:par>
                                <p:cTn id="31" presetID="15" presetClass="entr" presetSubtype="0" fill="hold" grpId="0" nodeType="afterEffect">
                                  <p:stCondLst>
                                    <p:cond delay="0"/>
                                  </p:stCondLst>
                                  <p:childTnLst>
                                    <p:set>
                                      <p:cBhvr>
                                        <p:cTn id="32" dur="1" fill="hold">
                                          <p:stCondLst>
                                            <p:cond delay="0"/>
                                          </p:stCondLst>
                                        </p:cTn>
                                        <p:tgtEl>
                                          <p:spTgt spid="138292"/>
                                        </p:tgtEl>
                                        <p:attrNameLst>
                                          <p:attrName>style.visibility</p:attrName>
                                        </p:attrNameLst>
                                      </p:cBhvr>
                                      <p:to>
                                        <p:strVal val="visible"/>
                                      </p:to>
                                    </p:set>
                                    <p:anim calcmode="lin" valueType="num">
                                      <p:cBhvr>
                                        <p:cTn id="33" dur="500" fill="hold"/>
                                        <p:tgtEl>
                                          <p:spTgt spid="138292"/>
                                        </p:tgtEl>
                                        <p:attrNameLst>
                                          <p:attrName>ppt_w</p:attrName>
                                        </p:attrNameLst>
                                      </p:cBhvr>
                                      <p:tavLst>
                                        <p:tav tm="0">
                                          <p:val>
                                            <p:fltVal val="0"/>
                                          </p:val>
                                        </p:tav>
                                        <p:tav tm="100000">
                                          <p:val>
                                            <p:strVal val="#ppt_w"/>
                                          </p:val>
                                        </p:tav>
                                      </p:tavLst>
                                    </p:anim>
                                    <p:anim calcmode="lin" valueType="num">
                                      <p:cBhvr>
                                        <p:cTn id="34" dur="500" fill="hold"/>
                                        <p:tgtEl>
                                          <p:spTgt spid="138292"/>
                                        </p:tgtEl>
                                        <p:attrNameLst>
                                          <p:attrName>ppt_h</p:attrName>
                                        </p:attrNameLst>
                                      </p:cBhvr>
                                      <p:tavLst>
                                        <p:tav tm="0">
                                          <p:val>
                                            <p:fltVal val="0"/>
                                          </p:val>
                                        </p:tav>
                                        <p:tav tm="100000">
                                          <p:val>
                                            <p:strVal val="#ppt_h"/>
                                          </p:val>
                                        </p:tav>
                                      </p:tavLst>
                                    </p:anim>
                                    <p:anim calcmode="lin" valueType="num">
                                      <p:cBhvr>
                                        <p:cTn id="35" dur="500" fill="hold"/>
                                        <p:tgtEl>
                                          <p:spTgt spid="138292"/>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1382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8" grpId="0" animBg="1"/>
      <p:bldP spid="138273" grpId="0" autoUpdateAnimBg="0"/>
      <p:bldP spid="138274" grpId="0" autoUpdateAnimBg="0"/>
      <p:bldP spid="138288" grpId="0" autoUpdateAnimBg="0"/>
      <p:bldP spid="138289" grpId="0" autoUpdateAnimBg="0"/>
      <p:bldP spid="138290" grpId="0" autoUpdateAnimBg="0"/>
      <p:bldP spid="138291" grpId="0" autoUpdateAnimBg="0"/>
      <p:bldP spid="138292"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p:cNvSpPr>
            <a:spLocks noGrp="1"/>
          </p:cNvSpPr>
          <p:nvPr>
            <p:ph type="sldNum" sz="quarter" idx="12"/>
          </p:nvPr>
        </p:nvSpPr>
        <p:spPr/>
        <p:txBody>
          <a:bodyPr/>
          <a:lstStyle/>
          <a:p>
            <a:fld id="{A55F2BBE-7F8E-41E3-B30D-EAF4CB62B864}" type="slidenum">
              <a:rPr lang="en-US" altLang="en-US"/>
              <a:pPr/>
              <a:t>51</a:t>
            </a:fld>
            <a:endParaRPr lang="en-US" altLang="en-US"/>
          </a:p>
        </p:txBody>
      </p:sp>
      <p:sp>
        <p:nvSpPr>
          <p:cNvPr id="140290" name="Text Box 2"/>
          <p:cNvSpPr txBox="1">
            <a:spLocks noChangeArrowheads="1"/>
          </p:cNvSpPr>
          <p:nvPr/>
        </p:nvSpPr>
        <p:spPr bwMode="auto">
          <a:xfrm>
            <a:off x="558800" y="1628776"/>
            <a:ext cx="457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dirty="0">
                <a:solidFill>
                  <a:srgbClr val="0000CC"/>
                </a:solidFill>
              </a:rPr>
              <a:t>Volume of water reaching the river from surface run off</a:t>
            </a:r>
          </a:p>
        </p:txBody>
      </p:sp>
      <p:sp>
        <p:nvSpPr>
          <p:cNvPr id="140291" name="Text Box 3"/>
          <p:cNvSpPr txBox="1">
            <a:spLocks noChangeArrowheads="1"/>
          </p:cNvSpPr>
          <p:nvPr/>
        </p:nvSpPr>
        <p:spPr bwMode="auto">
          <a:xfrm>
            <a:off x="1549400" y="105251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u="sng" dirty="0">
                <a:solidFill>
                  <a:srgbClr val="990033"/>
                </a:solidFill>
              </a:rPr>
              <a:t>Overland flow</a:t>
            </a:r>
          </a:p>
        </p:txBody>
      </p:sp>
      <p:sp>
        <p:nvSpPr>
          <p:cNvPr id="140292" name="Text Box 4"/>
          <p:cNvSpPr txBox="1">
            <a:spLocks noChangeArrowheads="1"/>
          </p:cNvSpPr>
          <p:nvPr/>
        </p:nvSpPr>
        <p:spPr bwMode="auto">
          <a:xfrm>
            <a:off x="7277100" y="1052513"/>
            <a:ext cx="266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u="sng">
                <a:solidFill>
                  <a:srgbClr val="990033"/>
                </a:solidFill>
              </a:rPr>
              <a:t>Through flow</a:t>
            </a:r>
          </a:p>
        </p:txBody>
      </p:sp>
      <p:sp>
        <p:nvSpPr>
          <p:cNvPr id="140293" name="Text Box 5"/>
          <p:cNvSpPr txBox="1">
            <a:spLocks noChangeArrowheads="1"/>
          </p:cNvSpPr>
          <p:nvPr/>
        </p:nvSpPr>
        <p:spPr bwMode="auto">
          <a:xfrm>
            <a:off x="6413500" y="1600201"/>
            <a:ext cx="457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0000CC"/>
                </a:solidFill>
              </a:rPr>
              <a:t>Volume of water reaching the river through the soil and underlying rock layers</a:t>
            </a:r>
          </a:p>
        </p:txBody>
      </p:sp>
      <p:pic>
        <p:nvPicPr>
          <p:cNvPr id="140294" name="Picture 6" descr="ph02999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3771"/>
            <a:ext cx="12192000" cy="384422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094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0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0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autoUpdateAnimBg="0"/>
      <p:bldP spid="14029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p:cNvSpPr>
            <a:spLocks noGrp="1"/>
          </p:cNvSpPr>
          <p:nvPr>
            <p:ph type="sldNum" sz="quarter" idx="12"/>
          </p:nvPr>
        </p:nvSpPr>
        <p:spPr/>
        <p:txBody>
          <a:bodyPr/>
          <a:lstStyle/>
          <a:p>
            <a:fld id="{549190B4-8DB1-413A-B5F1-D55663F14CC6}" type="slidenum">
              <a:rPr lang="en-US" altLang="en-US"/>
              <a:pPr/>
              <a:t>52</a:t>
            </a:fld>
            <a:endParaRPr lang="en-US" altLang="en-US"/>
          </a:p>
        </p:txBody>
      </p:sp>
      <p:sp>
        <p:nvSpPr>
          <p:cNvPr id="138242" name="Freeform 2"/>
          <p:cNvSpPr>
            <a:spLocks/>
          </p:cNvSpPr>
          <p:nvPr/>
        </p:nvSpPr>
        <p:spPr bwMode="auto">
          <a:xfrm>
            <a:off x="4002089" y="1117600"/>
            <a:ext cx="1587" cy="3949700"/>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3" name="Freeform 3"/>
          <p:cNvSpPr>
            <a:spLocks/>
          </p:cNvSpPr>
          <p:nvPr/>
        </p:nvSpPr>
        <p:spPr bwMode="auto">
          <a:xfrm>
            <a:off x="4002088" y="5067300"/>
            <a:ext cx="4584700"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4" name="Freeform 4"/>
          <p:cNvSpPr>
            <a:spLocks/>
          </p:cNvSpPr>
          <p:nvPr/>
        </p:nvSpPr>
        <p:spPr bwMode="auto">
          <a:xfrm>
            <a:off x="3995738" y="1397000"/>
            <a:ext cx="4565650" cy="2819400"/>
          </a:xfrm>
          <a:custGeom>
            <a:avLst/>
            <a:gdLst>
              <a:gd name="T0" fmla="*/ 4 w 2876"/>
              <a:gd name="T1" fmla="*/ 1640 h 1776"/>
              <a:gd name="T2" fmla="*/ 36 w 2876"/>
              <a:gd name="T3" fmla="*/ 1680 h 1776"/>
              <a:gd name="T4" fmla="*/ 220 w 2876"/>
              <a:gd name="T5" fmla="*/ 1776 h 1776"/>
              <a:gd name="T6" fmla="*/ 380 w 2876"/>
              <a:gd name="T7" fmla="*/ 1680 h 1776"/>
              <a:gd name="T8" fmla="*/ 572 w 2876"/>
              <a:gd name="T9" fmla="*/ 1360 h 1776"/>
              <a:gd name="T10" fmla="*/ 748 w 2876"/>
              <a:gd name="T11" fmla="*/ 568 h 1776"/>
              <a:gd name="T12" fmla="*/ 868 w 2876"/>
              <a:gd name="T13" fmla="*/ 104 h 1776"/>
              <a:gd name="T14" fmla="*/ 1060 w 2876"/>
              <a:gd name="T15" fmla="*/ 8 h 1776"/>
              <a:gd name="T16" fmla="*/ 1252 w 2876"/>
              <a:gd name="T17" fmla="*/ 152 h 1776"/>
              <a:gd name="T18" fmla="*/ 1636 w 2876"/>
              <a:gd name="T19" fmla="*/ 824 h 1776"/>
              <a:gd name="T20" fmla="*/ 2020 w 2876"/>
              <a:gd name="T21" fmla="*/ 1352 h 1776"/>
              <a:gd name="T22" fmla="*/ 2340 w 2876"/>
              <a:gd name="T23" fmla="*/ 1640 h 1776"/>
              <a:gd name="T24" fmla="*/ 2876 w 2876"/>
              <a:gd name="T25" fmla="*/ 176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6" h="1776">
                <a:moveTo>
                  <a:pt x="4" y="1640"/>
                </a:moveTo>
                <a:cubicBezTo>
                  <a:pt x="9" y="1647"/>
                  <a:pt x="0" y="1657"/>
                  <a:pt x="36" y="1680"/>
                </a:cubicBezTo>
                <a:cubicBezTo>
                  <a:pt x="72" y="1703"/>
                  <a:pt x="163" y="1776"/>
                  <a:pt x="220" y="1776"/>
                </a:cubicBezTo>
                <a:cubicBezTo>
                  <a:pt x="277" y="1776"/>
                  <a:pt x="321" y="1749"/>
                  <a:pt x="380" y="1680"/>
                </a:cubicBezTo>
                <a:cubicBezTo>
                  <a:pt x="439" y="1611"/>
                  <a:pt x="511" y="1545"/>
                  <a:pt x="572" y="1360"/>
                </a:cubicBezTo>
                <a:cubicBezTo>
                  <a:pt x="633" y="1175"/>
                  <a:pt x="699" y="777"/>
                  <a:pt x="748" y="568"/>
                </a:cubicBezTo>
                <a:cubicBezTo>
                  <a:pt x="797" y="359"/>
                  <a:pt x="816" y="197"/>
                  <a:pt x="868" y="104"/>
                </a:cubicBezTo>
                <a:cubicBezTo>
                  <a:pt x="920" y="11"/>
                  <a:pt x="996" y="0"/>
                  <a:pt x="1060" y="8"/>
                </a:cubicBezTo>
                <a:cubicBezTo>
                  <a:pt x="1124" y="16"/>
                  <a:pt x="1156" y="16"/>
                  <a:pt x="1252" y="152"/>
                </a:cubicBezTo>
                <a:cubicBezTo>
                  <a:pt x="1348" y="288"/>
                  <a:pt x="1508" y="624"/>
                  <a:pt x="1636" y="824"/>
                </a:cubicBezTo>
                <a:cubicBezTo>
                  <a:pt x="1764" y="1024"/>
                  <a:pt x="1903" y="1216"/>
                  <a:pt x="2020" y="1352"/>
                </a:cubicBezTo>
                <a:cubicBezTo>
                  <a:pt x="2137" y="1488"/>
                  <a:pt x="2197" y="1571"/>
                  <a:pt x="2340" y="1640"/>
                </a:cubicBezTo>
                <a:cubicBezTo>
                  <a:pt x="2483" y="1709"/>
                  <a:pt x="2764" y="1741"/>
                  <a:pt x="2876" y="1768"/>
                </a:cubicBezTo>
              </a:path>
            </a:pathLst>
          </a:custGeom>
          <a:noFill/>
          <a:ln w="38100" cmpd="sng">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5" name="Rectangle 5"/>
          <p:cNvSpPr>
            <a:spLocks noChangeArrowheads="1"/>
          </p:cNvSpPr>
          <p:nvPr/>
        </p:nvSpPr>
        <p:spPr bwMode="auto">
          <a:xfrm>
            <a:off x="4230688" y="4457700"/>
            <a:ext cx="152400" cy="6096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246" name="Rectangle 6"/>
          <p:cNvSpPr>
            <a:spLocks noChangeArrowheads="1"/>
          </p:cNvSpPr>
          <p:nvPr/>
        </p:nvSpPr>
        <p:spPr bwMode="auto">
          <a:xfrm>
            <a:off x="4383088" y="3390900"/>
            <a:ext cx="152400" cy="16764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247" name="Rectangle 7"/>
          <p:cNvSpPr>
            <a:spLocks noChangeArrowheads="1"/>
          </p:cNvSpPr>
          <p:nvPr/>
        </p:nvSpPr>
        <p:spPr bwMode="auto">
          <a:xfrm>
            <a:off x="4535488" y="4305300"/>
            <a:ext cx="152400" cy="762000"/>
          </a:xfrm>
          <a:prstGeom prst="rect">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GB" altLang="en-US">
              <a:solidFill>
                <a:schemeClr val="hlink"/>
              </a:solidFill>
              <a:latin typeface="Times New Roman" panose="02020603050405020304" pitchFamily="18" charset="0"/>
            </a:endParaRPr>
          </a:p>
        </p:txBody>
      </p:sp>
      <p:sp>
        <p:nvSpPr>
          <p:cNvPr id="138248" name="Freeform 8"/>
          <p:cNvSpPr>
            <a:spLocks/>
          </p:cNvSpPr>
          <p:nvPr/>
        </p:nvSpPr>
        <p:spPr bwMode="auto">
          <a:xfrm>
            <a:off x="4751388" y="2908300"/>
            <a:ext cx="2146300" cy="965200"/>
          </a:xfrm>
          <a:custGeom>
            <a:avLst/>
            <a:gdLst>
              <a:gd name="T0" fmla="*/ 0 w 1352"/>
              <a:gd name="T1" fmla="*/ 608 h 608"/>
              <a:gd name="T2" fmla="*/ 632 w 1352"/>
              <a:gd name="T3" fmla="*/ 256 h 608"/>
              <a:gd name="T4" fmla="*/ 1064 w 1352"/>
              <a:gd name="T5" fmla="*/ 16 h 608"/>
              <a:gd name="T6" fmla="*/ 1352 w 1352"/>
              <a:gd name="T7" fmla="*/ 160 h 608"/>
            </a:gdLst>
            <a:ahLst/>
            <a:cxnLst>
              <a:cxn ang="0">
                <a:pos x="T0" y="T1"/>
              </a:cxn>
              <a:cxn ang="0">
                <a:pos x="T2" y="T3"/>
              </a:cxn>
              <a:cxn ang="0">
                <a:pos x="T4" y="T5"/>
              </a:cxn>
              <a:cxn ang="0">
                <a:pos x="T6" y="T7"/>
              </a:cxn>
            </a:cxnLst>
            <a:rect l="0" t="0" r="r" b="b"/>
            <a:pathLst>
              <a:path w="1352" h="608">
                <a:moveTo>
                  <a:pt x="0" y="608"/>
                </a:moveTo>
                <a:cubicBezTo>
                  <a:pt x="107" y="549"/>
                  <a:pt x="455" y="355"/>
                  <a:pt x="632" y="256"/>
                </a:cubicBezTo>
                <a:cubicBezTo>
                  <a:pt x="809" y="157"/>
                  <a:pt x="944" y="32"/>
                  <a:pt x="1064" y="16"/>
                </a:cubicBezTo>
                <a:cubicBezTo>
                  <a:pt x="1184" y="0"/>
                  <a:pt x="1304" y="136"/>
                  <a:pt x="1352" y="160"/>
                </a:cubicBezTo>
              </a:path>
            </a:pathLst>
          </a:custGeom>
          <a:noFill/>
          <a:ln w="28575" cap="rnd" cmpd="sng">
            <a:solidFill>
              <a:srgbClr val="990033"/>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49" name="Freeform 9"/>
          <p:cNvSpPr>
            <a:spLocks/>
          </p:cNvSpPr>
          <p:nvPr/>
        </p:nvSpPr>
        <p:spPr bwMode="auto">
          <a:xfrm>
            <a:off x="4573588" y="3773488"/>
            <a:ext cx="3086100" cy="341312"/>
          </a:xfrm>
          <a:custGeom>
            <a:avLst/>
            <a:gdLst>
              <a:gd name="T0" fmla="*/ 0 w 1944"/>
              <a:gd name="T1" fmla="*/ 215 h 215"/>
              <a:gd name="T2" fmla="*/ 1009 w 1944"/>
              <a:gd name="T3" fmla="*/ 31 h 215"/>
              <a:gd name="T4" fmla="*/ 1353 w 1944"/>
              <a:gd name="T5" fmla="*/ 31 h 215"/>
              <a:gd name="T6" fmla="*/ 1796 w 1944"/>
              <a:gd name="T7" fmla="*/ 79 h 215"/>
              <a:gd name="T8" fmla="*/ 1944 w 1944"/>
              <a:gd name="T9" fmla="*/ 127 h 215"/>
            </a:gdLst>
            <a:ahLst/>
            <a:cxnLst>
              <a:cxn ang="0">
                <a:pos x="T0" y="T1"/>
              </a:cxn>
              <a:cxn ang="0">
                <a:pos x="T2" y="T3"/>
              </a:cxn>
              <a:cxn ang="0">
                <a:pos x="T4" y="T5"/>
              </a:cxn>
              <a:cxn ang="0">
                <a:pos x="T6" y="T7"/>
              </a:cxn>
              <a:cxn ang="0">
                <a:pos x="T8" y="T9"/>
              </a:cxn>
            </a:cxnLst>
            <a:rect l="0" t="0" r="r" b="b"/>
            <a:pathLst>
              <a:path w="1944" h="215">
                <a:moveTo>
                  <a:pt x="0" y="215"/>
                </a:moveTo>
                <a:cubicBezTo>
                  <a:pt x="167" y="184"/>
                  <a:pt x="784" y="62"/>
                  <a:pt x="1009" y="31"/>
                </a:cubicBezTo>
                <a:cubicBezTo>
                  <a:pt x="1234" y="0"/>
                  <a:pt x="1222" y="23"/>
                  <a:pt x="1353" y="31"/>
                </a:cubicBezTo>
                <a:cubicBezTo>
                  <a:pt x="1485" y="39"/>
                  <a:pt x="1698" y="63"/>
                  <a:pt x="1796" y="79"/>
                </a:cubicBezTo>
                <a:cubicBezTo>
                  <a:pt x="1895" y="95"/>
                  <a:pt x="1919" y="119"/>
                  <a:pt x="1944" y="127"/>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0" name="Line 10"/>
          <p:cNvSpPr>
            <a:spLocks noChangeShapeType="1"/>
          </p:cNvSpPr>
          <p:nvPr/>
        </p:nvSpPr>
        <p:spPr bwMode="auto">
          <a:xfrm>
            <a:off x="39258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1" name="Line 11"/>
          <p:cNvSpPr>
            <a:spLocks noChangeShapeType="1"/>
          </p:cNvSpPr>
          <p:nvPr/>
        </p:nvSpPr>
        <p:spPr bwMode="auto">
          <a:xfrm>
            <a:off x="3925888" y="1638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2" name="Line 12"/>
          <p:cNvSpPr>
            <a:spLocks noChangeShapeType="1"/>
          </p:cNvSpPr>
          <p:nvPr/>
        </p:nvSpPr>
        <p:spPr bwMode="auto">
          <a:xfrm>
            <a:off x="3925888" y="2781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3" name="Freeform 13"/>
          <p:cNvSpPr>
            <a:spLocks/>
          </p:cNvSpPr>
          <p:nvPr/>
        </p:nvSpPr>
        <p:spPr bwMode="auto">
          <a:xfrm>
            <a:off x="4078289" y="3276600"/>
            <a:ext cx="1587" cy="1778000"/>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4" name="Line 14"/>
          <p:cNvSpPr>
            <a:spLocks noChangeShapeType="1"/>
          </p:cNvSpPr>
          <p:nvPr/>
        </p:nvSpPr>
        <p:spPr bwMode="auto">
          <a:xfrm>
            <a:off x="4078288" y="3543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5" name="Line 15"/>
          <p:cNvSpPr>
            <a:spLocks noChangeShapeType="1"/>
          </p:cNvSpPr>
          <p:nvPr/>
        </p:nvSpPr>
        <p:spPr bwMode="auto">
          <a:xfrm>
            <a:off x="4078288" y="3924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6" name="Line 16"/>
          <p:cNvSpPr>
            <a:spLocks noChangeShapeType="1"/>
          </p:cNvSpPr>
          <p:nvPr/>
        </p:nvSpPr>
        <p:spPr bwMode="auto">
          <a:xfrm>
            <a:off x="4078288" y="4305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7" name="Line 17"/>
          <p:cNvSpPr>
            <a:spLocks noChangeShapeType="1"/>
          </p:cNvSpPr>
          <p:nvPr/>
        </p:nvSpPr>
        <p:spPr bwMode="auto">
          <a:xfrm>
            <a:off x="4078288" y="4686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8" name="Line 18"/>
          <p:cNvSpPr>
            <a:spLocks noChangeShapeType="1"/>
          </p:cNvSpPr>
          <p:nvPr/>
        </p:nvSpPr>
        <p:spPr bwMode="auto">
          <a:xfrm>
            <a:off x="3925888" y="50673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59" name="Line 19"/>
          <p:cNvSpPr>
            <a:spLocks noChangeShapeType="1"/>
          </p:cNvSpPr>
          <p:nvPr/>
        </p:nvSpPr>
        <p:spPr bwMode="auto">
          <a:xfrm rot="-5400000">
            <a:off x="3963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0" name="Line 20"/>
          <p:cNvSpPr>
            <a:spLocks noChangeShapeType="1"/>
          </p:cNvSpPr>
          <p:nvPr/>
        </p:nvSpPr>
        <p:spPr bwMode="auto">
          <a:xfrm rot="-5400000">
            <a:off x="472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1" name="Line 21"/>
          <p:cNvSpPr>
            <a:spLocks noChangeShapeType="1"/>
          </p:cNvSpPr>
          <p:nvPr/>
        </p:nvSpPr>
        <p:spPr bwMode="auto">
          <a:xfrm rot="-5400000">
            <a:off x="5487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2" name="Line 22"/>
          <p:cNvSpPr>
            <a:spLocks noChangeShapeType="1"/>
          </p:cNvSpPr>
          <p:nvPr/>
        </p:nvSpPr>
        <p:spPr bwMode="auto">
          <a:xfrm rot="-5400000">
            <a:off x="6249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3" name="Line 23"/>
          <p:cNvSpPr>
            <a:spLocks noChangeShapeType="1"/>
          </p:cNvSpPr>
          <p:nvPr/>
        </p:nvSpPr>
        <p:spPr bwMode="auto">
          <a:xfrm rot="-5400000">
            <a:off x="7011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4" name="Line 24"/>
          <p:cNvSpPr>
            <a:spLocks noChangeShapeType="1"/>
          </p:cNvSpPr>
          <p:nvPr/>
        </p:nvSpPr>
        <p:spPr bwMode="auto">
          <a:xfrm rot="-5400000">
            <a:off x="78501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5" name="Line 25"/>
          <p:cNvSpPr>
            <a:spLocks noChangeShapeType="1"/>
          </p:cNvSpPr>
          <p:nvPr/>
        </p:nvSpPr>
        <p:spPr bwMode="auto">
          <a:xfrm rot="-5400000">
            <a:off x="8535988" y="5105400"/>
            <a:ext cx="7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67" name="Text Box 27"/>
          <p:cNvSpPr txBox="1">
            <a:spLocks noChangeArrowheads="1"/>
          </p:cNvSpPr>
          <p:nvPr/>
        </p:nvSpPr>
        <p:spPr bwMode="auto">
          <a:xfrm>
            <a:off x="3925888" y="5753100"/>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Hours from start of rain storm</a:t>
            </a:r>
          </a:p>
        </p:txBody>
      </p:sp>
      <p:sp>
        <p:nvSpPr>
          <p:cNvPr id="138268" name="Text Box 28"/>
          <p:cNvSpPr txBox="1">
            <a:spLocks noChangeArrowheads="1"/>
          </p:cNvSpPr>
          <p:nvPr/>
        </p:nvSpPr>
        <p:spPr bwMode="auto">
          <a:xfrm>
            <a:off x="3544888" y="1409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3</a:t>
            </a:r>
          </a:p>
        </p:txBody>
      </p:sp>
      <p:sp>
        <p:nvSpPr>
          <p:cNvPr id="138269" name="Text Box 29"/>
          <p:cNvSpPr txBox="1">
            <a:spLocks noChangeArrowheads="1"/>
          </p:cNvSpPr>
          <p:nvPr/>
        </p:nvSpPr>
        <p:spPr bwMode="auto">
          <a:xfrm>
            <a:off x="3544888" y="2552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2</a:t>
            </a:r>
          </a:p>
        </p:txBody>
      </p:sp>
      <p:sp>
        <p:nvSpPr>
          <p:cNvPr id="138270" name="Text Box 30"/>
          <p:cNvSpPr txBox="1">
            <a:spLocks noChangeArrowheads="1"/>
          </p:cNvSpPr>
          <p:nvPr/>
        </p:nvSpPr>
        <p:spPr bwMode="auto">
          <a:xfrm>
            <a:off x="3544888" y="3695700"/>
            <a:ext cx="38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1</a:t>
            </a:r>
          </a:p>
        </p:txBody>
      </p:sp>
      <p:sp>
        <p:nvSpPr>
          <p:cNvPr id="138271" name="Text Box 31"/>
          <p:cNvSpPr txBox="1">
            <a:spLocks noChangeArrowheads="1"/>
          </p:cNvSpPr>
          <p:nvPr/>
        </p:nvSpPr>
        <p:spPr bwMode="auto">
          <a:xfrm rot="-5400000">
            <a:off x="1788319" y="3200678"/>
            <a:ext cx="27416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Discharge (m</a:t>
            </a:r>
            <a:r>
              <a:rPr lang="en-GB" altLang="en-US" baseline="30000"/>
              <a:t>3</a:t>
            </a:r>
            <a:r>
              <a:rPr lang="en-GB" altLang="en-US"/>
              <a:t>/s)</a:t>
            </a:r>
          </a:p>
        </p:txBody>
      </p:sp>
      <p:sp>
        <p:nvSpPr>
          <p:cNvPr id="138272" name="Text Box 32"/>
          <p:cNvSpPr txBox="1">
            <a:spLocks noChangeArrowheads="1"/>
          </p:cNvSpPr>
          <p:nvPr/>
        </p:nvSpPr>
        <p:spPr bwMode="auto">
          <a:xfrm>
            <a:off x="5678488" y="4305301"/>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Base flow</a:t>
            </a:r>
          </a:p>
        </p:txBody>
      </p:sp>
      <p:sp>
        <p:nvSpPr>
          <p:cNvPr id="138273" name="Text Box 33"/>
          <p:cNvSpPr txBox="1">
            <a:spLocks noChangeArrowheads="1"/>
          </p:cNvSpPr>
          <p:nvPr/>
        </p:nvSpPr>
        <p:spPr bwMode="auto">
          <a:xfrm>
            <a:off x="5449888" y="3390901"/>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Through flow</a:t>
            </a:r>
          </a:p>
        </p:txBody>
      </p:sp>
      <p:sp>
        <p:nvSpPr>
          <p:cNvPr id="138274" name="Text Box 34"/>
          <p:cNvSpPr txBox="1">
            <a:spLocks noChangeArrowheads="1"/>
          </p:cNvSpPr>
          <p:nvPr/>
        </p:nvSpPr>
        <p:spPr bwMode="auto">
          <a:xfrm>
            <a:off x="5221288" y="2400301"/>
            <a:ext cx="129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solidFill>
                  <a:srgbClr val="990033"/>
                </a:solidFill>
              </a:rPr>
              <a:t>Overland flow</a:t>
            </a:r>
          </a:p>
        </p:txBody>
      </p:sp>
      <p:sp>
        <p:nvSpPr>
          <p:cNvPr id="138275" name="Text Box 35"/>
          <p:cNvSpPr txBox="1">
            <a:spLocks noChangeArrowheads="1"/>
          </p:cNvSpPr>
          <p:nvPr/>
        </p:nvSpPr>
        <p:spPr bwMode="auto">
          <a:xfrm rot="-4701125">
            <a:off x="4206876" y="2187576"/>
            <a:ext cx="1501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Rising limb</a:t>
            </a:r>
          </a:p>
        </p:txBody>
      </p:sp>
      <p:sp>
        <p:nvSpPr>
          <p:cNvPr id="138276" name="Text Box 36"/>
          <p:cNvSpPr txBox="1">
            <a:spLocks noChangeArrowheads="1"/>
          </p:cNvSpPr>
          <p:nvPr/>
        </p:nvSpPr>
        <p:spPr bwMode="auto">
          <a:xfrm rot="3378051">
            <a:off x="5868988" y="2428876"/>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Recession limb</a:t>
            </a:r>
          </a:p>
        </p:txBody>
      </p:sp>
      <p:sp>
        <p:nvSpPr>
          <p:cNvPr id="138277" name="Text Box 37"/>
          <p:cNvSpPr txBox="1">
            <a:spLocks noChangeArrowheads="1"/>
          </p:cNvSpPr>
          <p:nvPr/>
        </p:nvSpPr>
        <p:spPr bwMode="auto">
          <a:xfrm>
            <a:off x="4230688" y="647701"/>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Basin lag time</a:t>
            </a:r>
          </a:p>
        </p:txBody>
      </p:sp>
      <p:sp>
        <p:nvSpPr>
          <p:cNvPr id="138278" name="Text Box 38"/>
          <p:cNvSpPr txBox="1">
            <a:spLocks noChangeArrowheads="1"/>
          </p:cNvSpPr>
          <p:nvPr/>
        </p:nvSpPr>
        <p:spPr bwMode="auto">
          <a:xfrm>
            <a:off x="4230688" y="30241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a:t>mm</a:t>
            </a:r>
          </a:p>
        </p:txBody>
      </p:sp>
      <p:sp>
        <p:nvSpPr>
          <p:cNvPr id="138279" name="Line 39"/>
          <p:cNvSpPr>
            <a:spLocks noChangeShapeType="1"/>
          </p:cNvSpPr>
          <p:nvPr/>
        </p:nvSpPr>
        <p:spPr bwMode="auto">
          <a:xfrm>
            <a:off x="4495800" y="1143000"/>
            <a:ext cx="11430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0" name="Line 40"/>
          <p:cNvSpPr>
            <a:spLocks noChangeShapeType="1"/>
          </p:cNvSpPr>
          <p:nvPr/>
        </p:nvSpPr>
        <p:spPr bwMode="auto">
          <a:xfrm>
            <a:off x="5638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1" name="Line 41"/>
          <p:cNvSpPr>
            <a:spLocks noChangeShapeType="1"/>
          </p:cNvSpPr>
          <p:nvPr/>
        </p:nvSpPr>
        <p:spPr bwMode="auto">
          <a:xfrm>
            <a:off x="4495800" y="10668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2" name="Text Box 42"/>
          <p:cNvSpPr txBox="1">
            <a:spLocks noChangeArrowheads="1"/>
          </p:cNvSpPr>
          <p:nvPr/>
        </p:nvSpPr>
        <p:spPr bwMode="auto">
          <a:xfrm>
            <a:off x="4078288" y="3390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4</a:t>
            </a:r>
          </a:p>
        </p:txBody>
      </p:sp>
      <p:sp>
        <p:nvSpPr>
          <p:cNvPr id="138283" name="Text Box 43"/>
          <p:cNvSpPr txBox="1">
            <a:spLocks noChangeArrowheads="1"/>
          </p:cNvSpPr>
          <p:nvPr/>
        </p:nvSpPr>
        <p:spPr bwMode="auto">
          <a:xfrm>
            <a:off x="4078288" y="3771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3</a:t>
            </a:r>
          </a:p>
        </p:txBody>
      </p:sp>
      <p:sp>
        <p:nvSpPr>
          <p:cNvPr id="138284" name="Text Box 44"/>
          <p:cNvSpPr txBox="1">
            <a:spLocks noChangeArrowheads="1"/>
          </p:cNvSpPr>
          <p:nvPr/>
        </p:nvSpPr>
        <p:spPr bwMode="auto">
          <a:xfrm>
            <a:off x="4078288" y="41529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400"/>
              <a:t>2</a:t>
            </a:r>
          </a:p>
        </p:txBody>
      </p:sp>
      <p:sp>
        <p:nvSpPr>
          <p:cNvPr id="138285" name="Line 45"/>
          <p:cNvSpPr>
            <a:spLocks noChangeShapeType="1"/>
          </p:cNvSpPr>
          <p:nvPr/>
        </p:nvSpPr>
        <p:spPr bwMode="auto">
          <a:xfrm>
            <a:off x="5638800" y="12954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286" name="Line 46"/>
          <p:cNvSpPr>
            <a:spLocks noChangeShapeType="1"/>
          </p:cNvSpPr>
          <p:nvPr/>
        </p:nvSpPr>
        <p:spPr bwMode="auto">
          <a:xfrm flipV="1">
            <a:off x="5638800" y="1143000"/>
            <a:ext cx="457200" cy="228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38287" name="Text Box 47"/>
          <p:cNvSpPr txBox="1">
            <a:spLocks noChangeArrowheads="1"/>
          </p:cNvSpPr>
          <p:nvPr/>
        </p:nvSpPr>
        <p:spPr bwMode="auto">
          <a:xfrm>
            <a:off x="6096000" y="692151"/>
            <a:ext cx="1371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2000"/>
              <a:t>Peak flow (of storm flow)</a:t>
            </a:r>
          </a:p>
        </p:txBody>
      </p:sp>
      <p:sp>
        <p:nvSpPr>
          <p:cNvPr id="138288" name="Text Box 48"/>
          <p:cNvSpPr txBox="1">
            <a:spLocks noChangeArrowheads="1"/>
          </p:cNvSpPr>
          <p:nvPr/>
        </p:nvSpPr>
        <p:spPr bwMode="auto">
          <a:xfrm>
            <a:off x="7902576" y="1122225"/>
            <a:ext cx="259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dirty="0">
                <a:solidFill>
                  <a:srgbClr val="990033"/>
                </a:solidFill>
              </a:rPr>
              <a:t>Overland </a:t>
            </a:r>
            <a:r>
              <a:rPr lang="en-GB" altLang="en-US" sz="2800" dirty="0" smtClean="0">
                <a:solidFill>
                  <a:srgbClr val="990033"/>
                </a:solidFill>
              </a:rPr>
              <a:t>flow</a:t>
            </a:r>
            <a:endParaRPr lang="en-GB" altLang="en-US" sz="2800" dirty="0">
              <a:solidFill>
                <a:srgbClr val="990033"/>
              </a:solidFill>
            </a:endParaRPr>
          </a:p>
        </p:txBody>
      </p:sp>
      <p:sp>
        <p:nvSpPr>
          <p:cNvPr id="138289" name="Text Box 49"/>
          <p:cNvSpPr txBox="1">
            <a:spLocks noChangeArrowheads="1"/>
          </p:cNvSpPr>
          <p:nvPr/>
        </p:nvSpPr>
        <p:spPr bwMode="auto">
          <a:xfrm>
            <a:off x="7751763" y="1989138"/>
            <a:ext cx="266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dirty="0">
                <a:solidFill>
                  <a:srgbClr val="990033"/>
                </a:solidFill>
              </a:rPr>
              <a:t>Through </a:t>
            </a:r>
            <a:r>
              <a:rPr lang="en-GB" altLang="en-US" sz="2800" dirty="0" smtClean="0">
                <a:solidFill>
                  <a:srgbClr val="990033"/>
                </a:solidFill>
              </a:rPr>
              <a:t>flow</a:t>
            </a:r>
            <a:endParaRPr lang="en-GB" altLang="en-US" sz="2800" dirty="0">
              <a:solidFill>
                <a:srgbClr val="990033"/>
              </a:solidFill>
            </a:endParaRPr>
          </a:p>
        </p:txBody>
      </p:sp>
      <p:sp>
        <p:nvSpPr>
          <p:cNvPr id="138291" name="Text Box 51"/>
          <p:cNvSpPr txBox="1">
            <a:spLocks noChangeArrowheads="1"/>
          </p:cNvSpPr>
          <p:nvPr/>
        </p:nvSpPr>
        <p:spPr bwMode="auto">
          <a:xfrm>
            <a:off x="8904288" y="2420938"/>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3600">
                <a:solidFill>
                  <a:srgbClr val="FF00FF"/>
                </a:solidFill>
              </a:rPr>
              <a:t>=</a:t>
            </a:r>
          </a:p>
        </p:txBody>
      </p:sp>
      <p:sp>
        <p:nvSpPr>
          <p:cNvPr id="138292" name="Text Box 52"/>
          <p:cNvSpPr txBox="1">
            <a:spLocks noChangeArrowheads="1"/>
          </p:cNvSpPr>
          <p:nvPr/>
        </p:nvSpPr>
        <p:spPr bwMode="auto">
          <a:xfrm>
            <a:off x="8040688" y="2997201"/>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2800">
                <a:solidFill>
                  <a:srgbClr val="FF6600"/>
                </a:solidFill>
              </a:rPr>
              <a:t>Storm Flow</a:t>
            </a:r>
          </a:p>
        </p:txBody>
      </p:sp>
      <p:sp>
        <p:nvSpPr>
          <p:cNvPr id="138297" name="Text Box 57"/>
          <p:cNvSpPr txBox="1">
            <a:spLocks noChangeArrowheads="1"/>
          </p:cNvSpPr>
          <p:nvPr/>
        </p:nvSpPr>
        <p:spPr bwMode="auto">
          <a:xfrm>
            <a:off x="8975725" y="1557338"/>
            <a:ext cx="64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800"/>
              <a:t>+</a:t>
            </a:r>
            <a:endParaRPr lang="en-US" altLang="en-US" sz="2800"/>
          </a:p>
        </p:txBody>
      </p:sp>
      <p:sp>
        <p:nvSpPr>
          <p:cNvPr id="60" name="Text Box 49"/>
          <p:cNvSpPr txBox="1">
            <a:spLocks noChangeArrowheads="1"/>
          </p:cNvSpPr>
          <p:nvPr/>
        </p:nvSpPr>
        <p:spPr bwMode="auto">
          <a:xfrm>
            <a:off x="45871" y="2126457"/>
            <a:ext cx="2667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en-US" sz="3600" dirty="0" smtClean="0">
                <a:solidFill>
                  <a:srgbClr val="FF0000"/>
                </a:solidFill>
              </a:rPr>
              <a:t>Annotate your own Hydrograph</a:t>
            </a:r>
            <a:endParaRPr lang="en-GB" altLang="en-US" sz="3600" dirty="0">
              <a:solidFill>
                <a:srgbClr val="FF0000"/>
              </a:solidFill>
            </a:endParaRPr>
          </a:p>
        </p:txBody>
      </p:sp>
      <p:sp>
        <p:nvSpPr>
          <p:cNvPr id="55" name="Text Box 26"/>
          <p:cNvSpPr txBox="1">
            <a:spLocks noChangeArrowheads="1"/>
          </p:cNvSpPr>
          <p:nvPr/>
        </p:nvSpPr>
        <p:spPr bwMode="auto">
          <a:xfrm>
            <a:off x="3925888" y="5185847"/>
            <a:ext cx="556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dirty="0"/>
              <a:t>0    </a:t>
            </a:r>
            <a:r>
              <a:rPr lang="en-GB" altLang="en-US" dirty="0" smtClean="0"/>
              <a:t>       12          24           36         </a:t>
            </a:r>
            <a:r>
              <a:rPr lang="en-GB" altLang="en-US" dirty="0"/>
              <a:t>48   </a:t>
            </a:r>
            <a:r>
              <a:rPr lang="en-GB" altLang="en-US" dirty="0" smtClean="0"/>
              <a:t>         </a:t>
            </a:r>
            <a:r>
              <a:rPr lang="en-GB" altLang="en-US" dirty="0"/>
              <a:t>60  </a:t>
            </a:r>
            <a:r>
              <a:rPr lang="en-GB" altLang="en-US" dirty="0" smtClean="0"/>
              <a:t>       </a:t>
            </a:r>
            <a:r>
              <a:rPr lang="en-GB" altLang="en-US" dirty="0"/>
              <a:t>72</a:t>
            </a:r>
          </a:p>
        </p:txBody>
      </p:sp>
    </p:spTree>
    <p:extLst>
      <p:ext uri="{BB962C8B-B14F-4D97-AF65-F5344CB8AC3E}">
        <p14:creationId xmlns:p14="http://schemas.microsoft.com/office/powerpoint/2010/main" val="37383821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38248"/>
                                        </p:tgtEl>
                                        <p:attrNameLst>
                                          <p:attrName>style.visibility</p:attrName>
                                        </p:attrNameLst>
                                      </p:cBhvr>
                                      <p:to>
                                        <p:strVal val="visible"/>
                                      </p:to>
                                    </p:set>
                                    <p:animEffect transition="in" filter="wipe(left)">
                                      <p:cBhvr>
                                        <p:cTn id="7" dur="500"/>
                                        <p:tgtEl>
                                          <p:spTgt spid="138248"/>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38274"/>
                                        </p:tgtEl>
                                        <p:attrNameLst>
                                          <p:attrName>style.visibility</p:attrName>
                                        </p:attrNameLst>
                                      </p:cBhvr>
                                      <p:to>
                                        <p:strVal val="visible"/>
                                      </p:to>
                                    </p:set>
                                    <p:animEffect transition="in" filter="dissolve">
                                      <p:cBhvr>
                                        <p:cTn id="11" dur="500"/>
                                        <p:tgtEl>
                                          <p:spTgt spid="138274"/>
                                        </p:tgtEl>
                                      </p:cBhvr>
                                    </p:animEffect>
                                  </p:childTnLst>
                                </p:cTn>
                              </p:par>
                            </p:childTnLst>
                          </p:cTn>
                        </p:par>
                        <p:par>
                          <p:cTn id="12" fill="hold" nodeType="afterGroup">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138273"/>
                                        </p:tgtEl>
                                        <p:attrNameLst>
                                          <p:attrName>style.visibility</p:attrName>
                                        </p:attrNameLst>
                                      </p:cBhvr>
                                      <p:to>
                                        <p:strVal val="visible"/>
                                      </p:to>
                                    </p:set>
                                    <p:animEffect transition="in" filter="dissolve">
                                      <p:cBhvr>
                                        <p:cTn id="15" dur="500"/>
                                        <p:tgtEl>
                                          <p:spTgt spid="138273"/>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8288"/>
                                        </p:tgtEl>
                                        <p:attrNameLst>
                                          <p:attrName>style.visibility</p:attrName>
                                        </p:attrNameLst>
                                      </p:cBhvr>
                                      <p:to>
                                        <p:strVal val="visible"/>
                                      </p:to>
                                    </p:set>
                                    <p:animEffect transition="in" filter="dissolve">
                                      <p:cBhvr>
                                        <p:cTn id="19" dur="500"/>
                                        <p:tgtEl>
                                          <p:spTgt spid="138288"/>
                                        </p:tgtEl>
                                      </p:cBhvr>
                                    </p:animEffect>
                                  </p:childTnLst>
                                </p:cTn>
                              </p:par>
                            </p:childTnLst>
                          </p:cTn>
                        </p:par>
                        <p:par>
                          <p:cTn id="20" fill="hold" nodeType="afterGroup">
                            <p:stCondLst>
                              <p:cond delay="7000"/>
                            </p:stCondLst>
                            <p:childTnLst>
                              <p:par>
                                <p:cTn id="21" presetID="9" presetClass="entr" presetSubtype="0" fill="hold" grpId="0" nodeType="afterEffect">
                                  <p:stCondLst>
                                    <p:cond delay="1000"/>
                                  </p:stCondLst>
                                  <p:childTnLst>
                                    <p:set>
                                      <p:cBhvr>
                                        <p:cTn id="22" dur="1" fill="hold">
                                          <p:stCondLst>
                                            <p:cond delay="0"/>
                                          </p:stCondLst>
                                        </p:cTn>
                                        <p:tgtEl>
                                          <p:spTgt spid="138289"/>
                                        </p:tgtEl>
                                        <p:attrNameLst>
                                          <p:attrName>style.visibility</p:attrName>
                                        </p:attrNameLst>
                                      </p:cBhvr>
                                      <p:to>
                                        <p:strVal val="visible"/>
                                      </p:to>
                                    </p:set>
                                    <p:animEffect transition="in" filter="dissolve">
                                      <p:cBhvr>
                                        <p:cTn id="23" dur="500"/>
                                        <p:tgtEl>
                                          <p:spTgt spid="138289"/>
                                        </p:tgtEl>
                                      </p:cBhvr>
                                    </p:animEffect>
                                  </p:childTnLst>
                                </p:cTn>
                              </p:par>
                            </p:childTnLst>
                          </p:cTn>
                        </p:par>
                        <p:par>
                          <p:cTn id="24" fill="hold" nodeType="afterGroup">
                            <p:stCondLst>
                              <p:cond delay="8500"/>
                            </p:stCondLst>
                            <p:childTnLst>
                              <p:par>
                                <p:cTn id="25" presetID="1" presetClass="entr" presetSubtype="0" fill="hold" grpId="0" nodeType="afterEffect">
                                  <p:stCondLst>
                                    <p:cond delay="1000"/>
                                  </p:stCondLst>
                                  <p:childTnLst>
                                    <p:set>
                                      <p:cBhvr>
                                        <p:cTn id="26" dur="1" fill="hold">
                                          <p:stCondLst>
                                            <p:cond delay="499"/>
                                          </p:stCondLst>
                                        </p:cTn>
                                        <p:tgtEl>
                                          <p:spTgt spid="138291"/>
                                        </p:tgtEl>
                                        <p:attrNameLst>
                                          <p:attrName>style.visibility</p:attrName>
                                        </p:attrNameLst>
                                      </p:cBhvr>
                                      <p:to>
                                        <p:strVal val="visible"/>
                                      </p:to>
                                    </p:set>
                                  </p:childTnLst>
                                </p:cTn>
                              </p:par>
                            </p:childTnLst>
                          </p:cTn>
                        </p:par>
                        <p:par>
                          <p:cTn id="27" fill="hold" nodeType="afterGroup">
                            <p:stCondLst>
                              <p:cond delay="10000"/>
                            </p:stCondLst>
                            <p:childTnLst>
                              <p:par>
                                <p:cTn id="28" presetID="15" presetClass="entr" presetSubtype="0" fill="hold" grpId="0" nodeType="afterEffect">
                                  <p:stCondLst>
                                    <p:cond delay="0"/>
                                  </p:stCondLst>
                                  <p:childTnLst>
                                    <p:set>
                                      <p:cBhvr>
                                        <p:cTn id="29" dur="1" fill="hold">
                                          <p:stCondLst>
                                            <p:cond delay="0"/>
                                          </p:stCondLst>
                                        </p:cTn>
                                        <p:tgtEl>
                                          <p:spTgt spid="138292"/>
                                        </p:tgtEl>
                                        <p:attrNameLst>
                                          <p:attrName>style.visibility</p:attrName>
                                        </p:attrNameLst>
                                      </p:cBhvr>
                                      <p:to>
                                        <p:strVal val="visible"/>
                                      </p:to>
                                    </p:set>
                                    <p:anim calcmode="lin" valueType="num">
                                      <p:cBhvr>
                                        <p:cTn id="30" dur="500" fill="hold"/>
                                        <p:tgtEl>
                                          <p:spTgt spid="138292"/>
                                        </p:tgtEl>
                                        <p:attrNameLst>
                                          <p:attrName>ppt_w</p:attrName>
                                        </p:attrNameLst>
                                      </p:cBhvr>
                                      <p:tavLst>
                                        <p:tav tm="0">
                                          <p:val>
                                            <p:fltVal val="0"/>
                                          </p:val>
                                        </p:tav>
                                        <p:tav tm="100000">
                                          <p:val>
                                            <p:strVal val="#ppt_w"/>
                                          </p:val>
                                        </p:tav>
                                      </p:tavLst>
                                    </p:anim>
                                    <p:anim calcmode="lin" valueType="num">
                                      <p:cBhvr>
                                        <p:cTn id="31" dur="500" fill="hold"/>
                                        <p:tgtEl>
                                          <p:spTgt spid="138292"/>
                                        </p:tgtEl>
                                        <p:attrNameLst>
                                          <p:attrName>ppt_h</p:attrName>
                                        </p:attrNameLst>
                                      </p:cBhvr>
                                      <p:tavLst>
                                        <p:tav tm="0">
                                          <p:val>
                                            <p:fltVal val="0"/>
                                          </p:val>
                                        </p:tav>
                                        <p:tav tm="100000">
                                          <p:val>
                                            <p:strVal val="#ppt_h"/>
                                          </p:val>
                                        </p:tav>
                                      </p:tavLst>
                                    </p:anim>
                                    <p:anim calcmode="lin" valueType="num">
                                      <p:cBhvr>
                                        <p:cTn id="32" dur="500" fill="hold"/>
                                        <p:tgtEl>
                                          <p:spTgt spid="138292"/>
                                        </p:tgtEl>
                                        <p:attrNameLst>
                                          <p:attrName>ppt_x</p:attrName>
                                        </p:attrNameLst>
                                      </p:cBhvr>
                                      <p:tavLst>
                                        <p:tav tm="0" fmla="#ppt_x+(cos(-2*pi*(1-$))*-#ppt_x-sin(-2*pi*(1-$))*(1-#ppt_y))*(1-$)">
                                          <p:val>
                                            <p:fltVal val="0"/>
                                          </p:val>
                                        </p:tav>
                                        <p:tav tm="100000">
                                          <p:val>
                                            <p:fltVal val="1"/>
                                          </p:val>
                                        </p:tav>
                                      </p:tavLst>
                                    </p:anim>
                                    <p:anim calcmode="lin" valueType="num">
                                      <p:cBhvr>
                                        <p:cTn id="33" dur="500" fill="hold"/>
                                        <p:tgtEl>
                                          <p:spTgt spid="138292"/>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10500"/>
                            </p:stCondLst>
                            <p:childTnLst>
                              <p:par>
                                <p:cTn id="35" presetID="9"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animEffect transition="in" filter="dissolve">
                                      <p:cBhvr>
                                        <p:cTn id="3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8" grpId="0" animBg="1"/>
      <p:bldP spid="138273" grpId="0" autoUpdateAnimBg="0"/>
      <p:bldP spid="138274" grpId="0" autoUpdateAnimBg="0"/>
      <p:bldP spid="138288" grpId="0" autoUpdateAnimBg="0"/>
      <p:bldP spid="138289" grpId="0" autoUpdateAnimBg="0"/>
      <p:bldP spid="138291" grpId="0" autoUpdateAnimBg="0"/>
      <p:bldP spid="138292" grpId="0" autoUpdateAnimBg="0"/>
      <p:bldP spid="60"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635000"/>
            <a:ext cx="8850824" cy="5867400"/>
          </a:xfrm>
          <a:prstGeom prst="rect">
            <a:avLst/>
          </a:prstGeom>
        </p:spPr>
      </p:pic>
      <p:sp>
        <p:nvSpPr>
          <p:cNvPr id="7" name="Title 6"/>
          <p:cNvSpPr>
            <a:spLocks noGrp="1"/>
          </p:cNvSpPr>
          <p:nvPr>
            <p:ph type="title"/>
          </p:nvPr>
        </p:nvSpPr>
        <p:spPr>
          <a:xfrm>
            <a:off x="0" y="-155575"/>
            <a:ext cx="10515600" cy="1325563"/>
          </a:xfrm>
        </p:spPr>
        <p:txBody>
          <a:bodyPr/>
          <a:lstStyle/>
          <a:p>
            <a:r>
              <a:rPr lang="en-GB" dirty="0" smtClean="0"/>
              <a:t>Hydrograph 1</a:t>
            </a:r>
            <a:endParaRPr lang="en-GB" dirty="0"/>
          </a:p>
        </p:txBody>
      </p:sp>
      <p:sp>
        <p:nvSpPr>
          <p:cNvPr id="2" name="TextBox 1"/>
          <p:cNvSpPr txBox="1"/>
          <p:nvPr/>
        </p:nvSpPr>
        <p:spPr>
          <a:xfrm>
            <a:off x="8016081" y="203200"/>
            <a:ext cx="4668838" cy="7478970"/>
          </a:xfrm>
          <a:prstGeom prst="rect">
            <a:avLst/>
          </a:prstGeom>
          <a:noFill/>
        </p:spPr>
        <p:txBody>
          <a:bodyPr wrap="square" rtlCol="0">
            <a:spAutoFit/>
          </a:bodyPr>
          <a:lstStyle/>
          <a:p>
            <a:r>
              <a:rPr lang="en-GB" sz="2800" b="1" u="sng" dirty="0" smtClean="0"/>
              <a:t>PRECIPITATION</a:t>
            </a:r>
          </a:p>
          <a:p>
            <a:r>
              <a:rPr lang="en-GB" sz="2800" dirty="0" smtClean="0"/>
              <a:t>When </a:t>
            </a:r>
            <a:r>
              <a:rPr lang="en-GB" sz="2800" dirty="0"/>
              <a:t>did it start raining?</a:t>
            </a:r>
          </a:p>
          <a:p>
            <a:r>
              <a:rPr lang="en-GB" sz="2800" dirty="0"/>
              <a:t>How long did it rain for?</a:t>
            </a:r>
          </a:p>
          <a:p>
            <a:r>
              <a:rPr lang="en-GB" sz="2800" dirty="0" smtClean="0"/>
              <a:t>When/what </a:t>
            </a:r>
            <a:r>
              <a:rPr lang="en-GB" sz="2800" dirty="0"/>
              <a:t>is the peak rainfall</a:t>
            </a:r>
            <a:r>
              <a:rPr lang="en-GB" sz="2800" dirty="0" smtClean="0"/>
              <a:t>?</a:t>
            </a:r>
          </a:p>
          <a:p>
            <a:endParaRPr lang="en-GB" sz="2800" dirty="0"/>
          </a:p>
          <a:p>
            <a:r>
              <a:rPr lang="en-GB" sz="2800" b="1" u="sng" dirty="0" smtClean="0"/>
              <a:t>DISCHARGE</a:t>
            </a:r>
          </a:p>
          <a:p>
            <a:r>
              <a:rPr lang="en-GB" sz="2800" dirty="0" smtClean="0"/>
              <a:t>What is the flow/level at start of period?</a:t>
            </a:r>
          </a:p>
          <a:p>
            <a:r>
              <a:rPr lang="en-GB" sz="2800" dirty="0"/>
              <a:t>What and when was the peak flow?</a:t>
            </a:r>
          </a:p>
          <a:p>
            <a:r>
              <a:rPr lang="en-GB" sz="2800" dirty="0"/>
              <a:t>What is the lag </a:t>
            </a:r>
            <a:r>
              <a:rPr lang="en-GB" sz="2800" dirty="0" smtClean="0"/>
              <a:t>time?</a:t>
            </a:r>
          </a:p>
          <a:p>
            <a:r>
              <a:rPr lang="en-GB" sz="2800" dirty="0" smtClean="0"/>
              <a:t>How </a:t>
            </a:r>
            <a:r>
              <a:rPr lang="en-GB" sz="2800" dirty="0"/>
              <a:t>steep is the rising limb?</a:t>
            </a:r>
          </a:p>
          <a:p>
            <a:r>
              <a:rPr lang="en-GB" sz="2800" dirty="0"/>
              <a:t>How steep is the recession limb?</a:t>
            </a:r>
          </a:p>
          <a:p>
            <a:endParaRPr lang="en-GB" sz="2800" dirty="0"/>
          </a:p>
          <a:p>
            <a:endParaRPr lang="en-GB" sz="3200" dirty="0"/>
          </a:p>
        </p:txBody>
      </p:sp>
    </p:spTree>
    <p:extLst>
      <p:ext uri="{BB962C8B-B14F-4D97-AF65-F5344CB8AC3E}">
        <p14:creationId xmlns:p14="http://schemas.microsoft.com/office/powerpoint/2010/main" val="9850192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162"/>
            <a:ext cx="10515600" cy="1325563"/>
          </a:xfrm>
        </p:spPr>
        <p:txBody>
          <a:bodyPr/>
          <a:lstStyle/>
          <a:p>
            <a:r>
              <a:rPr lang="en-GB" dirty="0" smtClean="0"/>
              <a:t>Draw your own hydrograph</a:t>
            </a:r>
            <a:endParaRPr lang="en-GB" dirty="0"/>
          </a:p>
        </p:txBody>
      </p:sp>
      <p:sp>
        <p:nvSpPr>
          <p:cNvPr id="7" name="Content Placeholder 6"/>
          <p:cNvSpPr>
            <a:spLocks noGrp="1"/>
          </p:cNvSpPr>
          <p:nvPr>
            <p:ph sz="half" idx="1"/>
          </p:nvPr>
        </p:nvSpPr>
        <p:spPr>
          <a:xfrm>
            <a:off x="838200" y="1482725"/>
            <a:ext cx="5181600" cy="4351338"/>
          </a:xfrm>
        </p:spPr>
        <p:txBody>
          <a:bodyPr>
            <a:normAutofit fontScale="70000" lnSpcReduction="20000"/>
          </a:bodyPr>
          <a:lstStyle/>
          <a:p>
            <a:r>
              <a:rPr lang="en-GB" dirty="0"/>
              <a:t>When did it start raining?</a:t>
            </a:r>
          </a:p>
          <a:p>
            <a:pPr lvl="1"/>
            <a:r>
              <a:rPr lang="en-GB" dirty="0" smtClean="0"/>
              <a:t>5 </a:t>
            </a:r>
            <a:r>
              <a:rPr lang="en-GB" dirty="0"/>
              <a:t>hours</a:t>
            </a:r>
          </a:p>
          <a:p>
            <a:r>
              <a:rPr lang="en-GB" dirty="0"/>
              <a:t>How long did it rain for?</a:t>
            </a:r>
          </a:p>
          <a:p>
            <a:pPr lvl="1"/>
            <a:r>
              <a:rPr lang="en-GB" smtClean="0"/>
              <a:t>10 </a:t>
            </a:r>
            <a:r>
              <a:rPr lang="en-GB" dirty="0"/>
              <a:t>hours</a:t>
            </a:r>
          </a:p>
          <a:p>
            <a:r>
              <a:rPr lang="en-GB" dirty="0"/>
              <a:t>What is the total rainfall?</a:t>
            </a:r>
          </a:p>
          <a:p>
            <a:pPr lvl="1"/>
            <a:r>
              <a:rPr lang="en-GB" dirty="0" smtClean="0"/>
              <a:t>101mm</a:t>
            </a:r>
            <a:endParaRPr lang="en-GB" dirty="0"/>
          </a:p>
          <a:p>
            <a:r>
              <a:rPr lang="en-GB" dirty="0"/>
              <a:t>When was the peak rainfall?</a:t>
            </a:r>
          </a:p>
          <a:p>
            <a:pPr lvl="1"/>
            <a:r>
              <a:rPr lang="en-GB" dirty="0" smtClean="0"/>
              <a:t>11 </a:t>
            </a:r>
            <a:r>
              <a:rPr lang="en-GB" dirty="0"/>
              <a:t>hours</a:t>
            </a:r>
          </a:p>
          <a:p>
            <a:r>
              <a:rPr lang="en-GB" dirty="0"/>
              <a:t>What is the peak rainfall?</a:t>
            </a:r>
          </a:p>
          <a:p>
            <a:pPr lvl="1"/>
            <a:r>
              <a:rPr lang="en-GB" dirty="0" smtClean="0"/>
              <a:t>22mm</a:t>
            </a:r>
            <a:endParaRPr lang="en-GB" dirty="0"/>
          </a:p>
          <a:p>
            <a:endParaRPr lang="en-GB" dirty="0"/>
          </a:p>
          <a:p>
            <a:endParaRPr lang="en-GB" dirty="0"/>
          </a:p>
        </p:txBody>
      </p:sp>
      <p:sp>
        <p:nvSpPr>
          <p:cNvPr id="8" name="Content Placeholder 7"/>
          <p:cNvSpPr>
            <a:spLocks noGrp="1"/>
          </p:cNvSpPr>
          <p:nvPr>
            <p:ph sz="half" idx="2"/>
          </p:nvPr>
        </p:nvSpPr>
        <p:spPr>
          <a:xfrm>
            <a:off x="6172200" y="1482725"/>
            <a:ext cx="5181600" cy="4351338"/>
          </a:xfrm>
        </p:spPr>
        <p:txBody>
          <a:bodyPr>
            <a:normAutofit fontScale="70000" lnSpcReduction="20000"/>
          </a:bodyPr>
          <a:lstStyle/>
          <a:p>
            <a:r>
              <a:rPr lang="en-GB" dirty="0"/>
              <a:t>What is </a:t>
            </a:r>
            <a:r>
              <a:rPr lang="en-GB" dirty="0" smtClean="0"/>
              <a:t>the flow rate to start?</a:t>
            </a:r>
            <a:endParaRPr lang="en-GB" dirty="0"/>
          </a:p>
          <a:p>
            <a:pPr lvl="1"/>
            <a:r>
              <a:rPr lang="en-GB" dirty="0" smtClean="0"/>
              <a:t>0.5m</a:t>
            </a:r>
            <a:r>
              <a:rPr lang="en-GB" baseline="30000" dirty="0" smtClean="0"/>
              <a:t>3</a:t>
            </a:r>
            <a:r>
              <a:rPr lang="en-GB" dirty="0" smtClean="0"/>
              <a:t>s</a:t>
            </a:r>
            <a:r>
              <a:rPr lang="en-GB" baseline="30000" dirty="0" smtClean="0"/>
              <a:t>-1</a:t>
            </a:r>
            <a:endParaRPr lang="en-GB" baseline="30000" dirty="0"/>
          </a:p>
          <a:p>
            <a:r>
              <a:rPr lang="en-GB" dirty="0"/>
              <a:t>How long is the river above base flow?</a:t>
            </a:r>
          </a:p>
          <a:p>
            <a:pPr lvl="1"/>
            <a:r>
              <a:rPr lang="en-GB" dirty="0" smtClean="0"/>
              <a:t>30 hours</a:t>
            </a:r>
            <a:endParaRPr lang="en-GB" dirty="0"/>
          </a:p>
          <a:p>
            <a:r>
              <a:rPr lang="en-GB" dirty="0" smtClean="0"/>
              <a:t>When </a:t>
            </a:r>
            <a:r>
              <a:rPr lang="en-GB" dirty="0"/>
              <a:t>was the peak flow? </a:t>
            </a:r>
          </a:p>
          <a:p>
            <a:pPr lvl="1"/>
            <a:r>
              <a:rPr lang="en-GB" dirty="0" smtClean="0"/>
              <a:t>21 </a:t>
            </a:r>
            <a:r>
              <a:rPr lang="en-GB" dirty="0"/>
              <a:t>hours</a:t>
            </a:r>
          </a:p>
          <a:p>
            <a:r>
              <a:rPr lang="en-GB" dirty="0"/>
              <a:t>What was the peak flow?</a:t>
            </a:r>
          </a:p>
          <a:p>
            <a:pPr lvl="1"/>
            <a:r>
              <a:rPr lang="en-GB" dirty="0" smtClean="0"/>
              <a:t>4.5m</a:t>
            </a:r>
            <a:r>
              <a:rPr lang="en-GB" baseline="30000" dirty="0" smtClean="0"/>
              <a:t>3</a:t>
            </a:r>
            <a:r>
              <a:rPr lang="en-GB" dirty="0" smtClean="0"/>
              <a:t>s</a:t>
            </a:r>
            <a:r>
              <a:rPr lang="en-GB" baseline="30000" dirty="0" smtClean="0"/>
              <a:t>-1</a:t>
            </a:r>
            <a:endParaRPr lang="en-GB" baseline="30000" dirty="0"/>
          </a:p>
          <a:p>
            <a:r>
              <a:rPr lang="en-GB" dirty="0"/>
              <a:t>What is the lag time </a:t>
            </a:r>
          </a:p>
          <a:p>
            <a:pPr lvl="1"/>
            <a:r>
              <a:rPr lang="en-GB" dirty="0" smtClean="0"/>
              <a:t>10 </a:t>
            </a:r>
            <a:r>
              <a:rPr lang="en-GB" dirty="0"/>
              <a:t>hours</a:t>
            </a:r>
          </a:p>
          <a:p>
            <a:r>
              <a:rPr lang="en-GB" dirty="0"/>
              <a:t>How steep is the rising limb?</a:t>
            </a:r>
          </a:p>
          <a:p>
            <a:pPr lvl="1"/>
            <a:r>
              <a:rPr lang="en-GB" dirty="0" smtClean="0"/>
              <a:t>steep</a:t>
            </a:r>
            <a:endParaRPr lang="en-GB" dirty="0"/>
          </a:p>
          <a:p>
            <a:r>
              <a:rPr lang="en-GB" dirty="0"/>
              <a:t>How steep is the recession limb?</a:t>
            </a:r>
          </a:p>
          <a:p>
            <a:pPr lvl="1"/>
            <a:r>
              <a:rPr lang="en-GB" dirty="0" smtClean="0"/>
              <a:t>steep</a:t>
            </a:r>
            <a:endParaRPr lang="en-GB" dirty="0"/>
          </a:p>
          <a:p>
            <a:endParaRPr lang="en-GB" dirty="0"/>
          </a:p>
        </p:txBody>
      </p:sp>
      <p:graphicFrame>
        <p:nvGraphicFramePr>
          <p:cNvPr id="10" name="Table 9"/>
          <p:cNvGraphicFramePr>
            <a:graphicFrameLocks noGrp="1"/>
          </p:cNvGraphicFramePr>
          <p:nvPr>
            <p:extLst/>
          </p:nvPr>
        </p:nvGraphicFramePr>
        <p:xfrm>
          <a:off x="0" y="5847080"/>
          <a:ext cx="12131999" cy="1010920"/>
        </p:xfrm>
        <a:graphic>
          <a:graphicData uri="http://schemas.openxmlformats.org/drawingml/2006/table">
            <a:tbl>
              <a:tblPr firstRow="1" bandRow="1">
                <a:tableStyleId>{5C22544A-7EE6-4342-B048-85BDC9FD1C3A}</a:tableStyleId>
              </a:tblPr>
              <a:tblGrid>
                <a:gridCol w="1478587"/>
                <a:gridCol w="968492"/>
                <a:gridCol w="968492"/>
                <a:gridCol w="968492"/>
                <a:gridCol w="968492"/>
                <a:gridCol w="968492"/>
                <a:gridCol w="968492"/>
                <a:gridCol w="968492"/>
                <a:gridCol w="968492"/>
                <a:gridCol w="968492"/>
                <a:gridCol w="968492"/>
                <a:gridCol w="968492"/>
              </a:tblGrid>
              <a:tr h="370840">
                <a:tc>
                  <a:txBody>
                    <a:bodyPr/>
                    <a:lstStyle/>
                    <a:p>
                      <a:r>
                        <a:rPr lang="en-GB" dirty="0" smtClean="0"/>
                        <a:t>Hours</a:t>
                      </a:r>
                      <a:endParaRPr lang="en-GB" dirty="0"/>
                    </a:p>
                  </a:txBody>
                  <a:tcPr/>
                </a:tc>
                <a:tc>
                  <a:txBody>
                    <a:bodyPr/>
                    <a:lstStyle/>
                    <a:p>
                      <a:r>
                        <a:rPr lang="en-GB" dirty="0" smtClean="0"/>
                        <a:t>5</a:t>
                      </a:r>
                      <a:endParaRPr lang="en-GB" dirty="0"/>
                    </a:p>
                  </a:txBody>
                  <a:tcPr/>
                </a:tc>
                <a:tc>
                  <a:txBody>
                    <a:bodyPr/>
                    <a:lstStyle/>
                    <a:p>
                      <a:r>
                        <a:rPr lang="en-GB" dirty="0" smtClean="0"/>
                        <a:t>6</a:t>
                      </a:r>
                      <a:endParaRPr lang="en-GB" dirty="0"/>
                    </a:p>
                  </a:txBody>
                  <a:tcPr/>
                </a:tc>
                <a:tc>
                  <a:txBody>
                    <a:bodyPr/>
                    <a:lstStyle/>
                    <a:p>
                      <a:r>
                        <a:rPr lang="en-GB" dirty="0" smtClean="0"/>
                        <a:t>7</a:t>
                      </a:r>
                      <a:endParaRPr lang="en-GB" dirty="0"/>
                    </a:p>
                  </a:txBody>
                  <a:tcPr/>
                </a:tc>
                <a:tc>
                  <a:txBody>
                    <a:bodyPr/>
                    <a:lstStyle/>
                    <a:p>
                      <a:r>
                        <a:rPr lang="en-GB" dirty="0" smtClean="0"/>
                        <a:t>8</a:t>
                      </a:r>
                      <a:endParaRPr lang="en-GB" dirty="0"/>
                    </a:p>
                  </a:txBody>
                  <a:tcPr/>
                </a:tc>
                <a:tc>
                  <a:txBody>
                    <a:bodyPr/>
                    <a:lstStyle/>
                    <a:p>
                      <a:r>
                        <a:rPr lang="en-GB" dirty="0" smtClean="0"/>
                        <a:t>9</a:t>
                      </a:r>
                      <a:endParaRPr lang="en-GB" dirty="0"/>
                    </a:p>
                  </a:txBody>
                  <a:tcPr/>
                </a:tc>
                <a:tc>
                  <a:txBody>
                    <a:bodyPr/>
                    <a:lstStyle/>
                    <a:p>
                      <a:r>
                        <a:rPr lang="en-GB" dirty="0" smtClean="0"/>
                        <a:t>10</a:t>
                      </a:r>
                      <a:endParaRPr lang="en-GB" dirty="0"/>
                    </a:p>
                  </a:txBody>
                  <a:tcPr/>
                </a:tc>
                <a:tc>
                  <a:txBody>
                    <a:bodyPr/>
                    <a:lstStyle/>
                    <a:p>
                      <a:r>
                        <a:rPr lang="en-GB" dirty="0" smtClean="0"/>
                        <a:t>11</a:t>
                      </a:r>
                      <a:endParaRPr lang="en-GB" dirty="0"/>
                    </a:p>
                  </a:txBody>
                  <a:tcPr/>
                </a:tc>
                <a:tc>
                  <a:txBody>
                    <a:bodyPr/>
                    <a:lstStyle/>
                    <a:p>
                      <a:r>
                        <a:rPr lang="en-GB" dirty="0" smtClean="0"/>
                        <a:t>12</a:t>
                      </a:r>
                      <a:endParaRPr lang="en-GB" dirty="0"/>
                    </a:p>
                  </a:txBody>
                  <a:tcPr/>
                </a:tc>
                <a:tc>
                  <a:txBody>
                    <a:bodyPr/>
                    <a:lstStyle/>
                    <a:p>
                      <a:r>
                        <a:rPr lang="en-GB" dirty="0" smtClean="0"/>
                        <a:t>13</a:t>
                      </a:r>
                      <a:endParaRPr lang="en-GB" dirty="0"/>
                    </a:p>
                  </a:txBody>
                  <a:tcPr/>
                </a:tc>
                <a:tc>
                  <a:txBody>
                    <a:bodyPr/>
                    <a:lstStyle/>
                    <a:p>
                      <a:r>
                        <a:rPr lang="en-GB" dirty="0" smtClean="0"/>
                        <a:t>14</a:t>
                      </a:r>
                      <a:endParaRPr lang="en-GB" dirty="0"/>
                    </a:p>
                  </a:txBody>
                  <a:tcPr/>
                </a:tc>
                <a:tc>
                  <a:txBody>
                    <a:bodyPr/>
                    <a:lstStyle/>
                    <a:p>
                      <a:r>
                        <a:rPr lang="en-GB" dirty="0" smtClean="0"/>
                        <a:t>15</a:t>
                      </a:r>
                      <a:endParaRPr lang="en-GB" dirty="0"/>
                    </a:p>
                  </a:txBody>
                  <a:tcPr/>
                </a:tc>
              </a:tr>
              <a:tr h="370840">
                <a:tc>
                  <a:txBody>
                    <a:bodyPr/>
                    <a:lstStyle/>
                    <a:p>
                      <a:r>
                        <a:rPr lang="en-GB" dirty="0" smtClean="0"/>
                        <a:t>Precipitation (mm)</a:t>
                      </a:r>
                      <a:endParaRPr lang="en-GB" dirty="0"/>
                    </a:p>
                  </a:txBody>
                  <a:tcPr/>
                </a:tc>
                <a:tc>
                  <a:txBody>
                    <a:bodyPr/>
                    <a:lstStyle/>
                    <a:p>
                      <a:r>
                        <a:rPr lang="en-GB" dirty="0" smtClean="0"/>
                        <a:t>2</a:t>
                      </a:r>
                      <a:endParaRPr lang="en-GB" dirty="0"/>
                    </a:p>
                  </a:txBody>
                  <a:tcPr/>
                </a:tc>
                <a:tc>
                  <a:txBody>
                    <a:bodyPr/>
                    <a:lstStyle/>
                    <a:p>
                      <a:r>
                        <a:rPr lang="en-GB" dirty="0" smtClean="0"/>
                        <a:t>5</a:t>
                      </a:r>
                      <a:endParaRPr lang="en-GB" dirty="0"/>
                    </a:p>
                  </a:txBody>
                  <a:tcPr/>
                </a:tc>
                <a:tc>
                  <a:txBody>
                    <a:bodyPr/>
                    <a:lstStyle/>
                    <a:p>
                      <a:r>
                        <a:rPr lang="en-GB" dirty="0" smtClean="0"/>
                        <a:t>7</a:t>
                      </a:r>
                      <a:endParaRPr lang="en-GB" dirty="0"/>
                    </a:p>
                  </a:txBody>
                  <a:tcPr/>
                </a:tc>
                <a:tc>
                  <a:txBody>
                    <a:bodyPr/>
                    <a:lstStyle/>
                    <a:p>
                      <a:r>
                        <a:rPr lang="en-GB" dirty="0" smtClean="0"/>
                        <a:t>11</a:t>
                      </a:r>
                      <a:endParaRPr lang="en-GB" dirty="0"/>
                    </a:p>
                  </a:txBody>
                  <a:tcPr/>
                </a:tc>
                <a:tc>
                  <a:txBody>
                    <a:bodyPr/>
                    <a:lstStyle/>
                    <a:p>
                      <a:r>
                        <a:rPr lang="en-GB" dirty="0" smtClean="0"/>
                        <a:t>12</a:t>
                      </a:r>
                      <a:endParaRPr lang="en-GB" dirty="0"/>
                    </a:p>
                  </a:txBody>
                  <a:tcPr/>
                </a:tc>
                <a:tc>
                  <a:txBody>
                    <a:bodyPr/>
                    <a:lstStyle/>
                    <a:p>
                      <a:r>
                        <a:rPr lang="en-GB" dirty="0" smtClean="0"/>
                        <a:t>16</a:t>
                      </a:r>
                      <a:endParaRPr lang="en-GB" dirty="0"/>
                    </a:p>
                  </a:txBody>
                  <a:tcPr/>
                </a:tc>
                <a:tc>
                  <a:txBody>
                    <a:bodyPr/>
                    <a:lstStyle/>
                    <a:p>
                      <a:r>
                        <a:rPr lang="en-GB" dirty="0" smtClean="0"/>
                        <a:t>22</a:t>
                      </a:r>
                      <a:endParaRPr lang="en-GB" dirty="0"/>
                    </a:p>
                  </a:txBody>
                  <a:tcPr/>
                </a:tc>
                <a:tc>
                  <a:txBody>
                    <a:bodyPr/>
                    <a:lstStyle/>
                    <a:p>
                      <a:r>
                        <a:rPr lang="en-GB" dirty="0" smtClean="0"/>
                        <a:t>14</a:t>
                      </a:r>
                      <a:endParaRPr lang="en-GB" dirty="0"/>
                    </a:p>
                  </a:txBody>
                  <a:tcPr/>
                </a:tc>
                <a:tc>
                  <a:txBody>
                    <a:bodyPr/>
                    <a:lstStyle/>
                    <a:p>
                      <a:r>
                        <a:rPr lang="en-GB" smtClean="0"/>
                        <a:t>8</a:t>
                      </a:r>
                      <a:endParaRPr lang="en-GB" dirty="0"/>
                    </a:p>
                  </a:txBody>
                  <a:tcPr/>
                </a:tc>
                <a:tc>
                  <a:txBody>
                    <a:bodyPr/>
                    <a:lstStyle/>
                    <a:p>
                      <a:r>
                        <a:rPr lang="en-GB" dirty="0" smtClean="0"/>
                        <a:t>3</a:t>
                      </a:r>
                      <a:endParaRPr lang="en-GB" dirty="0"/>
                    </a:p>
                  </a:txBody>
                  <a:tcPr/>
                </a:tc>
                <a:tc>
                  <a:txBody>
                    <a:bodyPr/>
                    <a:lstStyle/>
                    <a:p>
                      <a:r>
                        <a:rPr lang="en-GB" dirty="0" smtClean="0"/>
                        <a:t>1</a:t>
                      </a:r>
                      <a:endParaRPr lang="en-GB" dirty="0"/>
                    </a:p>
                  </a:txBody>
                  <a:tcPr/>
                </a:tc>
              </a:tr>
            </a:tbl>
          </a:graphicData>
        </a:graphic>
      </p:graphicFrame>
    </p:spTree>
    <p:extLst>
      <p:ext uri="{BB962C8B-B14F-4D97-AF65-F5344CB8AC3E}">
        <p14:creationId xmlns:p14="http://schemas.microsoft.com/office/powerpoint/2010/main" val="32400687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Different shapes of Hydrographs</a:t>
            </a:r>
            <a:endParaRPr lang="en-GB" dirty="0"/>
          </a:p>
        </p:txBody>
      </p:sp>
      <p:sp>
        <p:nvSpPr>
          <p:cNvPr id="8" name="Subtitle 7"/>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374572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04165" y="0"/>
            <a:ext cx="5376041" cy="3429000"/>
          </a:xfrm>
          <a:prstGeom prst="rect">
            <a:avLst/>
          </a:prstGeom>
        </p:spPr>
      </p:pic>
      <p:pic>
        <p:nvPicPr>
          <p:cNvPr id="4" name="Picture 3"/>
          <p:cNvPicPr>
            <a:picLocks noChangeAspect="1"/>
          </p:cNvPicPr>
          <p:nvPr/>
        </p:nvPicPr>
        <p:blipFill>
          <a:blip r:embed="rId3"/>
          <a:stretch>
            <a:fillRect/>
          </a:stretch>
        </p:blipFill>
        <p:spPr>
          <a:xfrm>
            <a:off x="6894130" y="2921000"/>
            <a:ext cx="5297870" cy="3937000"/>
          </a:xfrm>
          <a:prstGeom prst="rect">
            <a:avLst/>
          </a:prstGeom>
        </p:spPr>
      </p:pic>
      <p:pic>
        <p:nvPicPr>
          <p:cNvPr id="6" name="Picture 5"/>
          <p:cNvPicPr>
            <a:picLocks noChangeAspect="1"/>
          </p:cNvPicPr>
          <p:nvPr/>
        </p:nvPicPr>
        <p:blipFill>
          <a:blip r:embed="rId4"/>
          <a:stretch>
            <a:fillRect/>
          </a:stretch>
        </p:blipFill>
        <p:spPr>
          <a:xfrm>
            <a:off x="1" y="2921000"/>
            <a:ext cx="5295900" cy="3937000"/>
          </a:xfrm>
          <a:prstGeom prst="rect">
            <a:avLst/>
          </a:prstGeom>
        </p:spPr>
      </p:pic>
      <p:sp>
        <p:nvSpPr>
          <p:cNvPr id="7" name="TextBox 6"/>
          <p:cNvSpPr txBox="1"/>
          <p:nvPr/>
        </p:nvSpPr>
        <p:spPr>
          <a:xfrm>
            <a:off x="1543051" y="3429000"/>
            <a:ext cx="2209800" cy="646331"/>
          </a:xfrm>
          <a:prstGeom prst="rect">
            <a:avLst/>
          </a:prstGeom>
          <a:noFill/>
        </p:spPr>
        <p:txBody>
          <a:bodyPr wrap="square" rtlCol="0">
            <a:spAutoFit/>
          </a:bodyPr>
          <a:lstStyle/>
          <a:p>
            <a:pPr algn="ctr"/>
            <a:r>
              <a:rPr lang="en-GB" dirty="0" smtClean="0"/>
              <a:t>Long lag time</a:t>
            </a:r>
          </a:p>
          <a:p>
            <a:pPr algn="ctr"/>
            <a:r>
              <a:rPr lang="en-GB" dirty="0" smtClean="0"/>
              <a:t>Low peak discharge</a:t>
            </a:r>
            <a:endParaRPr lang="en-GB" dirty="0"/>
          </a:p>
        </p:txBody>
      </p:sp>
      <p:sp>
        <p:nvSpPr>
          <p:cNvPr id="8" name="TextBox 7"/>
          <p:cNvSpPr txBox="1"/>
          <p:nvPr/>
        </p:nvSpPr>
        <p:spPr>
          <a:xfrm>
            <a:off x="9231203" y="3428999"/>
            <a:ext cx="2209800" cy="646331"/>
          </a:xfrm>
          <a:prstGeom prst="rect">
            <a:avLst/>
          </a:prstGeom>
          <a:noFill/>
        </p:spPr>
        <p:txBody>
          <a:bodyPr wrap="square" rtlCol="0">
            <a:spAutoFit/>
          </a:bodyPr>
          <a:lstStyle/>
          <a:p>
            <a:pPr algn="ctr"/>
            <a:r>
              <a:rPr lang="en-GB" dirty="0" smtClean="0"/>
              <a:t>Short lag time</a:t>
            </a:r>
          </a:p>
          <a:p>
            <a:pPr algn="ctr"/>
            <a:r>
              <a:rPr lang="en-GB" dirty="0" smtClean="0"/>
              <a:t>High peak discharge</a:t>
            </a:r>
            <a:endParaRPr lang="en-GB" dirty="0"/>
          </a:p>
        </p:txBody>
      </p:sp>
      <p:sp>
        <p:nvSpPr>
          <p:cNvPr id="9" name="TextBox 8"/>
          <p:cNvSpPr txBox="1"/>
          <p:nvPr/>
        </p:nvSpPr>
        <p:spPr>
          <a:xfrm>
            <a:off x="5022850" y="75505"/>
            <a:ext cx="2343149" cy="923330"/>
          </a:xfrm>
          <a:prstGeom prst="rect">
            <a:avLst/>
          </a:prstGeom>
          <a:noFill/>
        </p:spPr>
        <p:txBody>
          <a:bodyPr wrap="square" rtlCol="0">
            <a:spAutoFit/>
          </a:bodyPr>
          <a:lstStyle/>
          <a:p>
            <a:pPr algn="ctr"/>
            <a:r>
              <a:rPr lang="en-GB" dirty="0" smtClean="0"/>
              <a:t>Medium lag time</a:t>
            </a:r>
          </a:p>
          <a:p>
            <a:pPr algn="ctr"/>
            <a:r>
              <a:rPr lang="en-GB" dirty="0" smtClean="0"/>
              <a:t>Medium peak discharge</a:t>
            </a:r>
            <a:endParaRPr lang="en-GB" dirty="0"/>
          </a:p>
        </p:txBody>
      </p:sp>
    </p:spTree>
    <p:extLst>
      <p:ext uri="{BB962C8B-B14F-4D97-AF65-F5344CB8AC3E}">
        <p14:creationId xmlns:p14="http://schemas.microsoft.com/office/powerpoint/2010/main" val="1317025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Factors Affecting Hydrograph Shape</a:t>
            </a:r>
            <a:endParaRPr lang="en-GB" dirty="0"/>
          </a:p>
        </p:txBody>
      </p:sp>
      <p:sp>
        <p:nvSpPr>
          <p:cNvPr id="3" name="Content Placeholder 2"/>
          <p:cNvSpPr>
            <a:spLocks noGrp="1"/>
          </p:cNvSpPr>
          <p:nvPr>
            <p:ph sz="half" idx="1"/>
          </p:nvPr>
        </p:nvSpPr>
        <p:spPr/>
        <p:txBody>
          <a:bodyPr>
            <a:normAutofit lnSpcReduction="10000"/>
          </a:bodyPr>
          <a:lstStyle/>
          <a:p>
            <a:r>
              <a:rPr lang="en-GB" dirty="0" smtClean="0"/>
              <a:t>Total volume of precipitation</a:t>
            </a:r>
          </a:p>
          <a:p>
            <a:endParaRPr lang="en-GB" dirty="0"/>
          </a:p>
          <a:p>
            <a:r>
              <a:rPr lang="en-GB" dirty="0" smtClean="0"/>
              <a:t>Length of precipitation</a:t>
            </a:r>
          </a:p>
          <a:p>
            <a:endParaRPr lang="en-GB" dirty="0"/>
          </a:p>
          <a:p>
            <a:r>
              <a:rPr lang="en-GB" dirty="0" smtClean="0"/>
              <a:t>Volume of run-off</a:t>
            </a:r>
          </a:p>
          <a:p>
            <a:pPr lvl="1"/>
            <a:r>
              <a:rPr lang="en-GB" dirty="0" smtClean="0"/>
              <a:t>Vegetation </a:t>
            </a:r>
          </a:p>
          <a:p>
            <a:pPr lvl="1"/>
            <a:r>
              <a:rPr lang="en-GB" dirty="0" smtClean="0"/>
              <a:t>Bedrock</a:t>
            </a:r>
          </a:p>
          <a:p>
            <a:pPr lvl="1"/>
            <a:r>
              <a:rPr lang="en-GB" dirty="0" smtClean="0"/>
              <a:t>Soil</a:t>
            </a:r>
          </a:p>
          <a:p>
            <a:pPr lvl="1"/>
            <a:r>
              <a:rPr lang="en-GB" dirty="0" smtClean="0"/>
              <a:t>Climate/season</a:t>
            </a:r>
          </a:p>
          <a:p>
            <a:pPr lvl="1"/>
            <a:r>
              <a:rPr lang="en-GB" dirty="0" smtClean="0"/>
              <a:t>Land-use</a:t>
            </a:r>
          </a:p>
        </p:txBody>
      </p:sp>
      <p:sp>
        <p:nvSpPr>
          <p:cNvPr id="4" name="Content Placeholder 3"/>
          <p:cNvSpPr>
            <a:spLocks noGrp="1"/>
          </p:cNvSpPr>
          <p:nvPr>
            <p:ph sz="half" idx="2"/>
          </p:nvPr>
        </p:nvSpPr>
        <p:spPr/>
        <p:txBody>
          <a:bodyPr>
            <a:normAutofit lnSpcReduction="10000"/>
          </a:bodyPr>
          <a:lstStyle/>
          <a:p>
            <a:endParaRPr lang="en-GB" dirty="0" smtClean="0"/>
          </a:p>
          <a:p>
            <a:endParaRPr lang="en-GB" dirty="0"/>
          </a:p>
          <a:p>
            <a:endParaRPr lang="en-GB" dirty="0" smtClean="0"/>
          </a:p>
          <a:p>
            <a:endParaRPr lang="en-GB" dirty="0"/>
          </a:p>
          <a:p>
            <a:endParaRPr lang="en-GB" dirty="0" smtClean="0"/>
          </a:p>
          <a:p>
            <a:pPr lvl="1"/>
            <a:r>
              <a:rPr lang="en-GB" dirty="0" smtClean="0"/>
              <a:t>Stream network density</a:t>
            </a:r>
          </a:p>
          <a:p>
            <a:pPr lvl="1"/>
            <a:r>
              <a:rPr lang="en-GB" dirty="0" smtClean="0"/>
              <a:t>Water table</a:t>
            </a:r>
          </a:p>
          <a:p>
            <a:pPr lvl="1"/>
            <a:r>
              <a:rPr lang="en-GB" dirty="0" smtClean="0"/>
              <a:t>Relief</a:t>
            </a:r>
          </a:p>
          <a:p>
            <a:pPr lvl="1"/>
            <a:r>
              <a:rPr lang="en-GB" dirty="0" smtClean="0"/>
              <a:t>Basin size</a:t>
            </a:r>
          </a:p>
          <a:p>
            <a:pPr lvl="1"/>
            <a:r>
              <a:rPr lang="en-GB" dirty="0" smtClean="0"/>
              <a:t>Basin shape</a:t>
            </a:r>
            <a:endParaRPr lang="en-GB" dirty="0"/>
          </a:p>
        </p:txBody>
      </p:sp>
    </p:spTree>
    <p:extLst>
      <p:ext uri="{BB962C8B-B14F-4D97-AF65-F5344CB8AC3E}">
        <p14:creationId xmlns:p14="http://schemas.microsoft.com/office/powerpoint/2010/main" val="3668132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Land cover - Vegetation</a:t>
            </a:r>
            <a:endParaRPr lang="en-GB" dirty="0"/>
          </a:p>
        </p:txBody>
      </p:sp>
      <p:sp>
        <p:nvSpPr>
          <p:cNvPr id="3" name="Content Placeholder 2"/>
          <p:cNvSpPr>
            <a:spLocks noGrp="1"/>
          </p:cNvSpPr>
          <p:nvPr>
            <p:ph sz="half" idx="1"/>
          </p:nvPr>
        </p:nvSpPr>
        <p:spPr>
          <a:xfrm>
            <a:off x="381000" y="1825625"/>
            <a:ext cx="6883400" cy="4351338"/>
          </a:xfrm>
        </p:spPr>
        <p:txBody>
          <a:bodyPr>
            <a:normAutofit fontScale="92500" lnSpcReduction="10000"/>
          </a:bodyPr>
          <a:lstStyle/>
          <a:p>
            <a:r>
              <a:rPr lang="en-GB" sz="3000" dirty="0" smtClean="0"/>
              <a:t>Different types of vegetation cause changes in interception and </a:t>
            </a:r>
            <a:r>
              <a:rPr lang="en-GB" sz="3000" dirty="0" err="1" smtClean="0"/>
              <a:t>evapo</a:t>
            </a:r>
            <a:r>
              <a:rPr lang="en-GB" sz="3000" dirty="0" smtClean="0"/>
              <a:t>-transpiration.</a:t>
            </a:r>
          </a:p>
          <a:p>
            <a:endParaRPr lang="en-GB" sz="3000" dirty="0"/>
          </a:p>
          <a:p>
            <a:r>
              <a:rPr lang="en-GB" sz="3000" dirty="0" smtClean="0"/>
              <a:t>Forested areas:</a:t>
            </a:r>
          </a:p>
          <a:p>
            <a:pPr lvl="1"/>
            <a:r>
              <a:rPr lang="en-GB" sz="3000" dirty="0" smtClean="0"/>
              <a:t>Intercept more precipitation.</a:t>
            </a:r>
          </a:p>
          <a:p>
            <a:pPr lvl="1"/>
            <a:r>
              <a:rPr lang="en-GB" sz="3000" dirty="0" smtClean="0"/>
              <a:t>Evaporation occurs from leaves.</a:t>
            </a:r>
          </a:p>
          <a:p>
            <a:pPr lvl="1"/>
            <a:r>
              <a:rPr lang="en-GB" sz="3000" dirty="0" smtClean="0"/>
              <a:t>Trees use more water and transpire.</a:t>
            </a:r>
          </a:p>
          <a:p>
            <a:pPr lvl="1"/>
            <a:r>
              <a:rPr lang="en-GB" sz="3000" dirty="0" smtClean="0"/>
              <a:t>Coniferous trees use more water than deciduous.</a:t>
            </a:r>
          </a:p>
          <a:p>
            <a:pPr lvl="1"/>
            <a:r>
              <a:rPr lang="en-GB" sz="3000" dirty="0" smtClean="0"/>
              <a:t>Cause </a:t>
            </a:r>
            <a:r>
              <a:rPr lang="en-GB" sz="3000" dirty="0"/>
              <a:t>less run-off and longer lag time.</a:t>
            </a:r>
          </a:p>
          <a:p>
            <a:pPr lvl="1"/>
            <a:endParaRPr lang="en-GB" dirty="0"/>
          </a:p>
        </p:txBody>
      </p:sp>
      <p:pic>
        <p:nvPicPr>
          <p:cNvPr id="5" name="Picture 8" descr="forest-light-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413" y="-53976"/>
            <a:ext cx="4700587" cy="3759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413" y="3689350"/>
            <a:ext cx="4679950" cy="316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6382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Bed Rock</a:t>
            </a:r>
            <a:endParaRPr lang="en-GB" dirty="0"/>
          </a:p>
        </p:txBody>
      </p:sp>
      <p:sp>
        <p:nvSpPr>
          <p:cNvPr id="3" name="Content Placeholder 2"/>
          <p:cNvSpPr>
            <a:spLocks noGrp="1"/>
          </p:cNvSpPr>
          <p:nvPr>
            <p:ph sz="half" idx="1"/>
          </p:nvPr>
        </p:nvSpPr>
        <p:spPr>
          <a:xfrm>
            <a:off x="393700" y="1409700"/>
            <a:ext cx="6284692" cy="5156199"/>
          </a:xfrm>
        </p:spPr>
        <p:txBody>
          <a:bodyPr>
            <a:normAutofit/>
          </a:bodyPr>
          <a:lstStyle/>
          <a:p>
            <a:r>
              <a:rPr lang="en-GB" dirty="0" smtClean="0"/>
              <a:t>Rocks can be:</a:t>
            </a:r>
          </a:p>
          <a:p>
            <a:pPr lvl="1"/>
            <a:r>
              <a:rPr lang="en-GB" sz="2800" b="1" dirty="0"/>
              <a:t>Porosity</a:t>
            </a:r>
            <a:r>
              <a:rPr lang="en-GB" sz="2800" dirty="0"/>
              <a:t> is a measure of how much of a rock is open space. This space can be between grains or within cracks or cavities of the rock.</a:t>
            </a:r>
            <a:r>
              <a:rPr lang="en-GB" sz="2800" b="1" dirty="0"/>
              <a:t/>
            </a:r>
            <a:br>
              <a:rPr lang="en-GB" sz="2800" b="1" dirty="0"/>
            </a:br>
            <a:r>
              <a:rPr lang="en-GB" sz="2800" b="1" dirty="0"/>
              <a:t>Permeability</a:t>
            </a:r>
            <a:r>
              <a:rPr lang="en-GB" sz="2800" dirty="0"/>
              <a:t> is a measure of the ease with which a fluid (water in this case) can move through a porous rock</a:t>
            </a:r>
            <a:r>
              <a:rPr lang="en-GB" sz="2800" dirty="0" smtClean="0"/>
              <a:t>.</a:t>
            </a:r>
          </a:p>
          <a:p>
            <a:pPr lvl="1"/>
            <a:endParaRPr lang="en-GB" sz="2800" dirty="0"/>
          </a:p>
          <a:p>
            <a:r>
              <a:rPr lang="en-GB" dirty="0" smtClean="0"/>
              <a:t>This will either increase or decrease the speed of run-off.</a:t>
            </a:r>
            <a:endParaRPr lang="en-GB" dirty="0"/>
          </a:p>
        </p:txBody>
      </p:sp>
      <p:pic>
        <p:nvPicPr>
          <p:cNvPr id="6146" name="Picture 2" descr="http://www.greenrightnow.com/wp-content/uploads/2009/02/pervious-concret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76149" y="23282"/>
            <a:ext cx="3214686" cy="43391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yorkshire-dales.com/limestone-pavemen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3492" y="4362449"/>
            <a:ext cx="2808507" cy="24955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rocksolid-hosting.net/images/granite-rock_bmp_623_4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392" y="4362448"/>
            <a:ext cx="2808507"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06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trunity.net/files/159101_159200/159153/hydrocycle-hi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187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157948"/>
            <a:ext cx="10515600" cy="1325563"/>
          </a:xfrm>
        </p:spPr>
        <p:txBody>
          <a:bodyPr/>
          <a:lstStyle/>
          <a:p>
            <a:r>
              <a:rPr lang="en-GB" dirty="0" smtClean="0"/>
              <a:t>Soil </a:t>
            </a:r>
            <a:endParaRPr lang="en-GB" dirty="0"/>
          </a:p>
        </p:txBody>
      </p:sp>
      <p:sp>
        <p:nvSpPr>
          <p:cNvPr id="3" name="Content Placeholder 2"/>
          <p:cNvSpPr>
            <a:spLocks noGrp="1"/>
          </p:cNvSpPr>
          <p:nvPr>
            <p:ph sz="half" idx="1"/>
          </p:nvPr>
        </p:nvSpPr>
        <p:spPr>
          <a:xfrm>
            <a:off x="165099" y="85332"/>
            <a:ext cx="6591301" cy="4351338"/>
          </a:xfrm>
        </p:spPr>
        <p:txBody>
          <a:bodyPr>
            <a:noAutofit/>
          </a:bodyPr>
          <a:lstStyle/>
          <a:p>
            <a:r>
              <a:rPr lang="en-GB" dirty="0" smtClean="0"/>
              <a:t>Soil depth</a:t>
            </a:r>
          </a:p>
          <a:p>
            <a:pPr lvl="1"/>
            <a:r>
              <a:rPr lang="en-GB" sz="2800" dirty="0" smtClean="0"/>
              <a:t>Deeper soils can store more water.</a:t>
            </a:r>
          </a:p>
          <a:p>
            <a:pPr lvl="1"/>
            <a:r>
              <a:rPr lang="en-GB" sz="2800" dirty="0" smtClean="0"/>
              <a:t>Long time for groundwater flow to reach channels.</a:t>
            </a:r>
          </a:p>
          <a:p>
            <a:endParaRPr lang="en-GB" dirty="0"/>
          </a:p>
          <a:p>
            <a:r>
              <a:rPr lang="en-GB" dirty="0" smtClean="0"/>
              <a:t>Soil type</a:t>
            </a:r>
          </a:p>
          <a:p>
            <a:pPr lvl="1"/>
            <a:r>
              <a:rPr lang="en-GB" sz="2800" dirty="0" smtClean="0"/>
              <a:t>Soils with high sand content are very free draining.</a:t>
            </a:r>
          </a:p>
          <a:p>
            <a:pPr lvl="1"/>
            <a:r>
              <a:rPr lang="en-GB" sz="2800" dirty="0" smtClean="0"/>
              <a:t>Clay based soils can often become impermeable.</a:t>
            </a:r>
            <a:endParaRPr lang="en-GB" sz="2800" dirty="0"/>
          </a:p>
          <a:p>
            <a:endParaRPr lang="en-GB" dirty="0" smtClean="0"/>
          </a:p>
          <a:p>
            <a:r>
              <a:rPr lang="en-GB" dirty="0" smtClean="0"/>
              <a:t>Soil moisture content</a:t>
            </a:r>
          </a:p>
          <a:p>
            <a:pPr lvl="1"/>
            <a:r>
              <a:rPr lang="en-GB" sz="2800" dirty="0" smtClean="0"/>
              <a:t>As more rain falls soils become saturated causing overland run-off.</a:t>
            </a:r>
            <a:endParaRPr lang="en-GB" sz="2800" dirty="0"/>
          </a:p>
        </p:txBody>
      </p:sp>
      <p:pic>
        <p:nvPicPr>
          <p:cNvPr id="5122" name="Picture 2" descr="http://upload.wikimedia.org/wikipedia/commons/4/46/Stagnogley.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58000" y="3350026"/>
            <a:ext cx="4495800" cy="35079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upload.wikimedia.org/wikipedia/commons/e/e6/SoilComposi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360" y="85332"/>
            <a:ext cx="3731079" cy="3264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5291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700" y="-240508"/>
            <a:ext cx="10515600" cy="1325563"/>
          </a:xfrm>
        </p:spPr>
        <p:txBody>
          <a:bodyPr/>
          <a:lstStyle/>
          <a:p>
            <a:r>
              <a:rPr lang="en-GB" dirty="0" smtClean="0"/>
              <a:t>Climate and Season</a:t>
            </a:r>
            <a:endParaRPr lang="en-GB" dirty="0"/>
          </a:p>
        </p:txBody>
      </p:sp>
      <p:sp>
        <p:nvSpPr>
          <p:cNvPr id="3" name="Content Placeholder 2"/>
          <p:cNvSpPr>
            <a:spLocks noGrp="1"/>
          </p:cNvSpPr>
          <p:nvPr>
            <p:ph sz="half" idx="1"/>
          </p:nvPr>
        </p:nvSpPr>
        <p:spPr>
          <a:xfrm>
            <a:off x="0" y="733424"/>
            <a:ext cx="7760404" cy="5997576"/>
          </a:xfrm>
        </p:spPr>
        <p:txBody>
          <a:bodyPr>
            <a:normAutofit fontScale="77500" lnSpcReduction="20000"/>
          </a:bodyPr>
          <a:lstStyle/>
          <a:p>
            <a:r>
              <a:rPr lang="en-GB" sz="3100" dirty="0"/>
              <a:t>Seasonal changes in vegetation </a:t>
            </a:r>
            <a:r>
              <a:rPr lang="en-GB" sz="3100" dirty="0" smtClean="0"/>
              <a:t>cover</a:t>
            </a:r>
          </a:p>
          <a:p>
            <a:pPr lvl="1"/>
            <a:r>
              <a:rPr lang="en-GB" sz="3100" dirty="0" smtClean="0"/>
              <a:t>Increases and decreases in interception and storage</a:t>
            </a:r>
            <a:endParaRPr lang="en-GB" sz="3100" dirty="0"/>
          </a:p>
          <a:p>
            <a:endParaRPr lang="en-GB" sz="3100" dirty="0"/>
          </a:p>
          <a:p>
            <a:r>
              <a:rPr lang="en-GB" sz="3100" dirty="0"/>
              <a:t>Harvest time on </a:t>
            </a:r>
            <a:r>
              <a:rPr lang="en-GB" sz="3100" dirty="0" smtClean="0"/>
              <a:t>farms</a:t>
            </a:r>
          </a:p>
          <a:p>
            <a:pPr lvl="1"/>
            <a:r>
              <a:rPr lang="en-GB" sz="3100" dirty="0" smtClean="0"/>
              <a:t>Less interception and storage</a:t>
            </a:r>
            <a:endParaRPr lang="en-GB" sz="3100" dirty="0"/>
          </a:p>
          <a:p>
            <a:endParaRPr lang="en-GB" sz="3100" dirty="0"/>
          </a:p>
          <a:p>
            <a:r>
              <a:rPr lang="en-GB" sz="3100" dirty="0"/>
              <a:t>Snow </a:t>
            </a:r>
            <a:r>
              <a:rPr lang="en-GB" sz="3100" dirty="0" smtClean="0"/>
              <a:t>cover</a:t>
            </a:r>
          </a:p>
          <a:p>
            <a:pPr lvl="1"/>
            <a:r>
              <a:rPr lang="en-US" altLang="en-US" sz="3100" dirty="0"/>
              <a:t>P</a:t>
            </a:r>
            <a:r>
              <a:rPr lang="en-US" altLang="en-US" sz="3100" dirty="0" smtClean="0"/>
              <a:t>roducing </a:t>
            </a:r>
            <a:r>
              <a:rPr lang="en-US" altLang="en-US" sz="3100" dirty="0"/>
              <a:t>a long lag time and shallow rising limb. Once a thaw sets in, the rising limb will become steep</a:t>
            </a:r>
            <a:endParaRPr lang="en-GB" altLang="en-US" sz="3100" dirty="0"/>
          </a:p>
          <a:p>
            <a:pPr marL="0" indent="0">
              <a:buNone/>
            </a:pPr>
            <a:endParaRPr lang="en-GB" sz="3100" dirty="0"/>
          </a:p>
          <a:p>
            <a:r>
              <a:rPr lang="en-GB" sz="3100" dirty="0" smtClean="0"/>
              <a:t>Frozen ground</a:t>
            </a:r>
          </a:p>
          <a:p>
            <a:pPr lvl="1"/>
            <a:r>
              <a:rPr lang="en-US" altLang="en-US" sz="3100" dirty="0" smtClean="0"/>
              <a:t>Causing </a:t>
            </a:r>
            <a:r>
              <a:rPr lang="en-US" altLang="en-US" sz="3100" dirty="0"/>
              <a:t>rapid surface run </a:t>
            </a:r>
            <a:r>
              <a:rPr lang="en-US" altLang="en-US" sz="3100" dirty="0" smtClean="0"/>
              <a:t>off</a:t>
            </a:r>
          </a:p>
          <a:p>
            <a:pPr lvl="1"/>
            <a:endParaRPr lang="en-US" altLang="en-US" sz="3100" dirty="0"/>
          </a:p>
          <a:p>
            <a:r>
              <a:rPr lang="en-US" altLang="en-US" sz="3100" dirty="0" smtClean="0"/>
              <a:t>Evaporation rates</a:t>
            </a:r>
          </a:p>
          <a:p>
            <a:pPr lvl="1"/>
            <a:r>
              <a:rPr lang="en-US" altLang="en-US" sz="3100" dirty="0" smtClean="0"/>
              <a:t>Due to warmer weather in summer there will be more evaporation of surface water</a:t>
            </a:r>
            <a:endParaRPr lang="en-GB" altLang="en-US" sz="3100" dirty="0"/>
          </a:p>
          <a:p>
            <a:pPr lvl="1"/>
            <a:endParaRPr lang="en-GB" dirty="0"/>
          </a:p>
          <a:p>
            <a:endParaRPr lang="en-GB" dirty="0"/>
          </a:p>
        </p:txBody>
      </p:sp>
      <p:pic>
        <p:nvPicPr>
          <p:cNvPr id="1026" name="Picture 2" descr="http://printreranduri.eu/wp-content/uploads/Snow-Mountain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60404" y="3615531"/>
            <a:ext cx="4431596" cy="2769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0.gstatic.com/images?q=tbn:ANd9GcQimhtv2vosXlVwbcKXxOMBGpL5AGPsS7GyCT7Znu_vDBqS17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404" y="-46781"/>
            <a:ext cx="4342695" cy="306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946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800" y="-371475"/>
            <a:ext cx="10515600" cy="1325563"/>
          </a:xfrm>
        </p:spPr>
        <p:txBody>
          <a:bodyPr/>
          <a:lstStyle/>
          <a:p>
            <a:r>
              <a:rPr lang="en-GB" dirty="0" smtClean="0"/>
              <a:t>Land Use – Rural </a:t>
            </a:r>
            <a:endParaRPr lang="en-GB" dirty="0"/>
          </a:p>
        </p:txBody>
      </p:sp>
      <p:sp>
        <p:nvSpPr>
          <p:cNvPr id="3" name="Content Placeholder 2"/>
          <p:cNvSpPr>
            <a:spLocks noGrp="1"/>
          </p:cNvSpPr>
          <p:nvPr>
            <p:ph sz="half" idx="1"/>
          </p:nvPr>
        </p:nvSpPr>
        <p:spPr>
          <a:xfrm>
            <a:off x="203200" y="631824"/>
            <a:ext cx="5943600" cy="5857875"/>
          </a:xfrm>
        </p:spPr>
        <p:txBody>
          <a:bodyPr>
            <a:normAutofit/>
          </a:bodyPr>
          <a:lstStyle/>
          <a:p>
            <a:pPr marL="228600" lvl="1">
              <a:spcBef>
                <a:spcPts val="1000"/>
              </a:spcBef>
            </a:pPr>
            <a:r>
              <a:rPr lang="en-GB" sz="2800" dirty="0" smtClean="0"/>
              <a:t>Lots of storage in vegetation, soils and rocks.</a:t>
            </a:r>
          </a:p>
          <a:p>
            <a:pPr marL="228600" lvl="1">
              <a:spcBef>
                <a:spcPts val="1000"/>
              </a:spcBef>
            </a:pPr>
            <a:endParaRPr lang="en-GB" sz="2800" dirty="0" smtClean="0"/>
          </a:p>
          <a:p>
            <a:pPr marL="228600" lvl="1">
              <a:spcBef>
                <a:spcPts val="1000"/>
              </a:spcBef>
            </a:pPr>
            <a:r>
              <a:rPr lang="en-GB" sz="2800" dirty="0" smtClean="0"/>
              <a:t>Greater potential for </a:t>
            </a:r>
            <a:r>
              <a:rPr lang="en-GB" sz="2800" dirty="0" err="1" smtClean="0"/>
              <a:t>evapo</a:t>
            </a:r>
            <a:r>
              <a:rPr lang="en-GB" sz="2800" dirty="0" smtClean="0"/>
              <a:t>-transpiration.</a:t>
            </a:r>
          </a:p>
          <a:p>
            <a:pPr marL="228600" lvl="1">
              <a:spcBef>
                <a:spcPts val="1000"/>
              </a:spcBef>
            </a:pPr>
            <a:endParaRPr lang="en-GB" sz="2800" dirty="0"/>
          </a:p>
          <a:p>
            <a:pPr marL="228600" lvl="1">
              <a:spcBef>
                <a:spcPts val="1000"/>
              </a:spcBef>
            </a:pPr>
            <a:r>
              <a:rPr lang="en-GB" sz="2800" dirty="0" smtClean="0"/>
              <a:t>Water takes longer to infiltrate soils and percolate rocks</a:t>
            </a:r>
          </a:p>
          <a:p>
            <a:pPr marL="228600" lvl="1">
              <a:spcBef>
                <a:spcPts val="1000"/>
              </a:spcBef>
            </a:pPr>
            <a:endParaRPr lang="en-GB" sz="2800" dirty="0"/>
          </a:p>
          <a:p>
            <a:pPr marL="228600" lvl="1">
              <a:spcBef>
                <a:spcPts val="1000"/>
              </a:spcBef>
            </a:pPr>
            <a:r>
              <a:rPr lang="en-GB" sz="2800" dirty="0" smtClean="0"/>
              <a:t>Decreases run-off and increases lag time.</a:t>
            </a:r>
            <a:endParaRPr lang="en-GB" sz="2800" dirty="0"/>
          </a:p>
          <a:p>
            <a:endParaRPr lang="en-GB" dirty="0"/>
          </a:p>
        </p:txBody>
      </p:sp>
      <p:pic>
        <p:nvPicPr>
          <p:cNvPr id="2050" name="Picture 2" descr="http://cals.arizona.edu/watershedsteward/resources/module/Stream/images/stream_disturbances_pg3_clip_image004.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3999" y="1825624"/>
            <a:ext cx="4863527" cy="43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50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79700" y="-282575"/>
            <a:ext cx="10515600" cy="1325563"/>
          </a:xfrm>
        </p:spPr>
        <p:txBody>
          <a:bodyPr/>
          <a:lstStyle/>
          <a:p>
            <a:r>
              <a:rPr lang="en-GB" dirty="0"/>
              <a:t>Land Use – </a:t>
            </a:r>
            <a:r>
              <a:rPr lang="en-GB" dirty="0" smtClean="0"/>
              <a:t>Urban</a:t>
            </a:r>
            <a:endParaRPr lang="en-GB" dirty="0"/>
          </a:p>
        </p:txBody>
      </p:sp>
      <p:sp>
        <p:nvSpPr>
          <p:cNvPr id="6" name="Content Placeholder 5"/>
          <p:cNvSpPr>
            <a:spLocks noGrp="1"/>
          </p:cNvSpPr>
          <p:nvPr>
            <p:ph sz="half" idx="1"/>
          </p:nvPr>
        </p:nvSpPr>
        <p:spPr>
          <a:xfrm>
            <a:off x="177800" y="835024"/>
            <a:ext cx="5791200" cy="5743575"/>
          </a:xfrm>
        </p:spPr>
        <p:txBody>
          <a:bodyPr>
            <a:normAutofit/>
          </a:bodyPr>
          <a:lstStyle/>
          <a:p>
            <a:r>
              <a:rPr lang="en-GB" dirty="0" smtClean="0"/>
              <a:t>Mainly impermeable surfaces</a:t>
            </a:r>
          </a:p>
          <a:p>
            <a:endParaRPr lang="en-GB" dirty="0" smtClean="0"/>
          </a:p>
          <a:p>
            <a:r>
              <a:rPr lang="en-GB" dirty="0" smtClean="0"/>
              <a:t>No infiltration/percolation</a:t>
            </a:r>
          </a:p>
          <a:p>
            <a:endParaRPr lang="en-GB" dirty="0" smtClean="0"/>
          </a:p>
          <a:p>
            <a:r>
              <a:rPr lang="en-GB" dirty="0"/>
              <a:t>Increased </a:t>
            </a:r>
            <a:r>
              <a:rPr lang="en-GB" dirty="0" smtClean="0"/>
              <a:t>run-off volume</a:t>
            </a:r>
          </a:p>
          <a:p>
            <a:endParaRPr lang="en-GB" dirty="0"/>
          </a:p>
          <a:p>
            <a:r>
              <a:rPr lang="en-GB" dirty="0" smtClean="0"/>
              <a:t>Little storage</a:t>
            </a:r>
          </a:p>
          <a:p>
            <a:pPr marL="0" indent="0">
              <a:buNone/>
            </a:pPr>
            <a:endParaRPr lang="en-GB" dirty="0"/>
          </a:p>
          <a:p>
            <a:r>
              <a:rPr lang="en-GB" dirty="0" smtClean="0"/>
              <a:t>Increases run-off </a:t>
            </a:r>
            <a:r>
              <a:rPr lang="en-GB" dirty="0"/>
              <a:t>and </a:t>
            </a:r>
            <a:r>
              <a:rPr lang="en-GB" dirty="0" smtClean="0"/>
              <a:t>reduces </a:t>
            </a:r>
            <a:r>
              <a:rPr lang="en-GB" dirty="0"/>
              <a:t>lag time.</a:t>
            </a:r>
          </a:p>
          <a:p>
            <a:pPr marL="457200" lvl="1" indent="0">
              <a:buNone/>
            </a:pPr>
            <a:endParaRPr lang="en-GB" dirty="0"/>
          </a:p>
        </p:txBody>
      </p:sp>
      <p:pic>
        <p:nvPicPr>
          <p:cNvPr id="8" name="Content Placeholder 7" descr="urbanrunoffdia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21400" y="1825624"/>
            <a:ext cx="5903064" cy="50323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245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75" t="9114" r="9584" b="18490"/>
          <a:stretch/>
        </p:blipFill>
        <p:spPr>
          <a:xfrm>
            <a:off x="7188201" y="0"/>
            <a:ext cx="5003799" cy="3378201"/>
          </a:xfrm>
          <a:prstGeom prst="rect">
            <a:avLst/>
          </a:prstGeom>
        </p:spPr>
      </p:pic>
      <p:pic>
        <p:nvPicPr>
          <p:cNvPr id="3074"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201" y="3365501"/>
            <a:ext cx="500380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Drainage Density</a:t>
            </a:r>
            <a:endParaRPr lang="en-GB" dirty="0"/>
          </a:p>
        </p:txBody>
      </p:sp>
      <p:sp>
        <p:nvSpPr>
          <p:cNvPr id="3" name="Content Placeholder 2"/>
          <p:cNvSpPr>
            <a:spLocks noGrp="1"/>
          </p:cNvSpPr>
          <p:nvPr>
            <p:ph sz="half" idx="1"/>
          </p:nvPr>
        </p:nvSpPr>
        <p:spPr/>
        <p:txBody>
          <a:bodyPr>
            <a:normAutofit/>
          </a:bodyPr>
          <a:lstStyle/>
          <a:p>
            <a:r>
              <a:rPr lang="en-GB" sz="3200" dirty="0" smtClean="0"/>
              <a:t>A higher drainage density means that water will reach the river faster</a:t>
            </a:r>
          </a:p>
          <a:p>
            <a:endParaRPr lang="en-GB" sz="3200" dirty="0"/>
          </a:p>
          <a:p>
            <a:endParaRPr lang="en-GB" sz="3200" dirty="0" smtClean="0"/>
          </a:p>
          <a:p>
            <a:r>
              <a:rPr lang="en-GB" sz="3200" dirty="0" smtClean="0"/>
              <a:t>This means that the lag time will be reduced and there will be a higher peak flow.</a:t>
            </a:r>
            <a:endParaRPr lang="en-GB" sz="3200" dirty="0"/>
          </a:p>
        </p:txBody>
      </p:sp>
    </p:spTree>
    <p:extLst>
      <p:ext uri="{BB962C8B-B14F-4D97-AF65-F5344CB8AC3E}">
        <p14:creationId xmlns:p14="http://schemas.microsoft.com/office/powerpoint/2010/main" val="24156116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Water Table</a:t>
            </a:r>
            <a:endParaRPr lang="en-GB" dirty="0"/>
          </a:p>
        </p:txBody>
      </p:sp>
      <p:sp>
        <p:nvSpPr>
          <p:cNvPr id="3" name="Content Placeholder 2"/>
          <p:cNvSpPr>
            <a:spLocks noGrp="1"/>
          </p:cNvSpPr>
          <p:nvPr>
            <p:ph sz="half" idx="1"/>
          </p:nvPr>
        </p:nvSpPr>
        <p:spPr/>
        <p:txBody>
          <a:bodyPr>
            <a:normAutofit lnSpcReduction="10000"/>
          </a:bodyPr>
          <a:lstStyle/>
          <a:p>
            <a:r>
              <a:rPr lang="en-GB" sz="3200" dirty="0" smtClean="0"/>
              <a:t>The height of the water table determines how much water can infiltrate/percolate into the soil/rocks</a:t>
            </a:r>
          </a:p>
          <a:p>
            <a:pPr marL="0" indent="0">
              <a:buNone/>
            </a:pPr>
            <a:endParaRPr lang="en-GB" sz="3200" dirty="0" smtClean="0"/>
          </a:p>
          <a:p>
            <a:r>
              <a:rPr lang="en-GB" sz="3200" dirty="0" smtClean="0"/>
              <a:t>The height of the water table can change during the course of a storm due to saturation.</a:t>
            </a:r>
          </a:p>
          <a:p>
            <a:endParaRPr lang="en-GB" dirty="0"/>
          </a:p>
          <a:p>
            <a:endParaRPr lang="en-GB" dirty="0"/>
          </a:p>
        </p:txBody>
      </p:sp>
      <p:sp>
        <p:nvSpPr>
          <p:cNvPr id="7" name="Rectangle 6"/>
          <p:cNvSpPr/>
          <p:nvPr/>
        </p:nvSpPr>
        <p:spPr>
          <a:xfrm>
            <a:off x="6172200" y="5765540"/>
            <a:ext cx="2646386" cy="838460"/>
          </a:xfrm>
          <a:prstGeom prst="rect">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Impermeable Soil/Rock</a:t>
            </a:r>
            <a:endParaRPr lang="en-GB" sz="2800" dirty="0">
              <a:solidFill>
                <a:srgbClr val="FF0000"/>
              </a:solidFill>
            </a:endParaRPr>
          </a:p>
        </p:txBody>
      </p:sp>
      <p:sp>
        <p:nvSpPr>
          <p:cNvPr id="8" name="Rectangle 7"/>
          <p:cNvSpPr/>
          <p:nvPr/>
        </p:nvSpPr>
        <p:spPr>
          <a:xfrm>
            <a:off x="6172200" y="4778321"/>
            <a:ext cx="2646386" cy="98721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Saturated Soil/Rock</a:t>
            </a:r>
            <a:endParaRPr lang="en-GB" sz="2800" dirty="0">
              <a:solidFill>
                <a:srgbClr val="FF0000"/>
              </a:solidFill>
            </a:endParaRPr>
          </a:p>
        </p:txBody>
      </p:sp>
      <p:sp>
        <p:nvSpPr>
          <p:cNvPr id="9" name="Rectangle 8"/>
          <p:cNvSpPr/>
          <p:nvPr/>
        </p:nvSpPr>
        <p:spPr>
          <a:xfrm>
            <a:off x="6172200" y="2641600"/>
            <a:ext cx="2646386" cy="2136721"/>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Unsaturated Soil/Rock</a:t>
            </a:r>
            <a:endParaRPr lang="en-GB" sz="2800" dirty="0">
              <a:solidFill>
                <a:srgbClr val="FF0000"/>
              </a:solidFill>
            </a:endParaRPr>
          </a:p>
        </p:txBody>
      </p:sp>
      <p:sp>
        <p:nvSpPr>
          <p:cNvPr id="10" name="Rectangle 9"/>
          <p:cNvSpPr/>
          <p:nvPr/>
        </p:nvSpPr>
        <p:spPr>
          <a:xfrm>
            <a:off x="6172200" y="2641600"/>
            <a:ext cx="2646386" cy="4868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 name="Rectangle 10"/>
          <p:cNvSpPr/>
          <p:nvPr/>
        </p:nvSpPr>
        <p:spPr>
          <a:xfrm>
            <a:off x="9355114" y="5765540"/>
            <a:ext cx="2646386" cy="838460"/>
          </a:xfrm>
          <a:prstGeom prst="rect">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Impermeable Soil/Rock</a:t>
            </a:r>
            <a:endParaRPr lang="en-GB" sz="2800" dirty="0">
              <a:solidFill>
                <a:srgbClr val="FF0000"/>
              </a:solidFill>
            </a:endParaRPr>
          </a:p>
        </p:txBody>
      </p:sp>
      <p:sp>
        <p:nvSpPr>
          <p:cNvPr id="12" name="Rectangle 11"/>
          <p:cNvSpPr/>
          <p:nvPr/>
        </p:nvSpPr>
        <p:spPr>
          <a:xfrm>
            <a:off x="9355114" y="3520631"/>
            <a:ext cx="2646386" cy="224490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Saturated Soil/Rock</a:t>
            </a:r>
            <a:endParaRPr lang="en-GB" sz="2800" dirty="0">
              <a:solidFill>
                <a:srgbClr val="FF0000"/>
              </a:solidFill>
            </a:endParaRPr>
          </a:p>
        </p:txBody>
      </p:sp>
      <p:sp>
        <p:nvSpPr>
          <p:cNvPr id="13" name="Rectangle 12"/>
          <p:cNvSpPr/>
          <p:nvPr/>
        </p:nvSpPr>
        <p:spPr>
          <a:xfrm>
            <a:off x="9355114" y="2641600"/>
            <a:ext cx="2646386" cy="879031"/>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Unsaturated Soil/Rock</a:t>
            </a:r>
            <a:endParaRPr lang="en-GB" sz="2800" dirty="0">
              <a:solidFill>
                <a:srgbClr val="FF0000"/>
              </a:solidFill>
            </a:endParaRPr>
          </a:p>
        </p:txBody>
      </p:sp>
      <p:sp>
        <p:nvSpPr>
          <p:cNvPr id="14" name="Rectangle 13"/>
          <p:cNvSpPr/>
          <p:nvPr/>
        </p:nvSpPr>
        <p:spPr>
          <a:xfrm>
            <a:off x="9355114" y="2641600"/>
            <a:ext cx="2646386" cy="4868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6" name="Rectangle 25"/>
          <p:cNvSpPr/>
          <p:nvPr/>
        </p:nvSpPr>
        <p:spPr>
          <a:xfrm>
            <a:off x="7495393" y="1724824"/>
            <a:ext cx="2646386" cy="838460"/>
          </a:xfrm>
          <a:prstGeom prst="rect">
            <a:avLst/>
          </a:prstGeom>
          <a:solidFill>
            <a:srgbClr val="B2B2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Impermeable Soil/Rock</a:t>
            </a:r>
            <a:endParaRPr lang="en-GB" sz="2800" dirty="0">
              <a:solidFill>
                <a:srgbClr val="FF0000"/>
              </a:solidFill>
            </a:endParaRPr>
          </a:p>
        </p:txBody>
      </p:sp>
      <p:sp>
        <p:nvSpPr>
          <p:cNvPr id="27" name="Rectangle 26"/>
          <p:cNvSpPr/>
          <p:nvPr/>
        </p:nvSpPr>
        <p:spPr>
          <a:xfrm>
            <a:off x="7495393" y="553563"/>
            <a:ext cx="2646386" cy="117126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0000"/>
                </a:solidFill>
              </a:rPr>
              <a:t>Saturated Soil/Rock</a:t>
            </a:r>
            <a:endParaRPr lang="en-GB" sz="2800" dirty="0">
              <a:solidFill>
                <a:srgbClr val="FF0000"/>
              </a:solidFill>
            </a:endParaRPr>
          </a:p>
        </p:txBody>
      </p:sp>
      <p:sp>
        <p:nvSpPr>
          <p:cNvPr id="28" name="Rectangle 27"/>
          <p:cNvSpPr/>
          <p:nvPr/>
        </p:nvSpPr>
        <p:spPr>
          <a:xfrm>
            <a:off x="7495393" y="512768"/>
            <a:ext cx="2646386" cy="4868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29" name="Straight Arrow Connector 28"/>
          <p:cNvCxnSpPr/>
          <p:nvPr/>
        </p:nvCxnSpPr>
        <p:spPr>
          <a:xfrm>
            <a:off x="7759700" y="365125"/>
            <a:ext cx="1930400" cy="0"/>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927193" y="0"/>
            <a:ext cx="1595414" cy="369332"/>
          </a:xfrm>
          <a:prstGeom prst="rect">
            <a:avLst/>
          </a:prstGeom>
          <a:noFill/>
        </p:spPr>
        <p:txBody>
          <a:bodyPr wrap="square" rtlCol="0">
            <a:spAutoFit/>
          </a:bodyPr>
          <a:lstStyle/>
          <a:p>
            <a:r>
              <a:rPr lang="en-GB" dirty="0" smtClean="0"/>
              <a:t>Overland Flow</a:t>
            </a:r>
            <a:endParaRPr lang="en-GB" dirty="0"/>
          </a:p>
        </p:txBody>
      </p:sp>
    </p:spTree>
    <p:extLst>
      <p:ext uri="{BB962C8B-B14F-4D97-AF65-F5344CB8AC3E}">
        <p14:creationId xmlns:p14="http://schemas.microsoft.com/office/powerpoint/2010/main" val="3629105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Relief</a:t>
            </a:r>
            <a:endParaRPr lang="en-GB" dirty="0"/>
          </a:p>
        </p:txBody>
      </p:sp>
      <p:sp>
        <p:nvSpPr>
          <p:cNvPr id="3" name="Content Placeholder 2"/>
          <p:cNvSpPr>
            <a:spLocks noGrp="1"/>
          </p:cNvSpPr>
          <p:nvPr>
            <p:ph sz="half" idx="1"/>
          </p:nvPr>
        </p:nvSpPr>
        <p:spPr/>
        <p:txBody>
          <a:bodyPr>
            <a:noAutofit/>
          </a:bodyPr>
          <a:lstStyle/>
          <a:p>
            <a:r>
              <a:rPr lang="en-GB" sz="3200" dirty="0" smtClean="0"/>
              <a:t>Relief </a:t>
            </a:r>
            <a:r>
              <a:rPr lang="en-GB" sz="3200" dirty="0"/>
              <a:t>determines the speed with which the runoff will reach a </a:t>
            </a:r>
            <a:r>
              <a:rPr lang="en-GB" sz="3200" dirty="0" smtClean="0"/>
              <a:t>river.</a:t>
            </a:r>
          </a:p>
          <a:p>
            <a:endParaRPr lang="en-GB" sz="3200" dirty="0" smtClean="0"/>
          </a:p>
          <a:p>
            <a:endParaRPr lang="en-GB" sz="3200" dirty="0"/>
          </a:p>
          <a:p>
            <a:r>
              <a:rPr lang="en-GB" sz="3200" dirty="0" smtClean="0"/>
              <a:t>Run-off will travel more quickly on steep slopes therefore reaching the river faster.</a:t>
            </a:r>
            <a:endParaRPr lang="en-GB" sz="3200" dirty="0"/>
          </a:p>
        </p:txBody>
      </p:sp>
      <p:pic>
        <p:nvPicPr>
          <p:cNvPr id="2050" name="Picture 2" descr="Pictu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11421" y="1405779"/>
            <a:ext cx="4842379" cy="519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96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Basin Size</a:t>
            </a:r>
            <a:endParaRPr lang="en-GB" dirty="0"/>
          </a:p>
        </p:txBody>
      </p:sp>
      <p:sp>
        <p:nvSpPr>
          <p:cNvPr id="3" name="Content Placeholder 2"/>
          <p:cNvSpPr>
            <a:spLocks noGrp="1"/>
          </p:cNvSpPr>
          <p:nvPr>
            <p:ph sz="half" idx="1"/>
          </p:nvPr>
        </p:nvSpPr>
        <p:spPr>
          <a:xfrm>
            <a:off x="838200" y="1825624"/>
            <a:ext cx="4533900" cy="4371975"/>
          </a:xfrm>
        </p:spPr>
        <p:txBody>
          <a:bodyPr>
            <a:normAutofit/>
          </a:bodyPr>
          <a:lstStyle/>
          <a:p>
            <a:r>
              <a:rPr lang="en-GB" sz="3200" dirty="0"/>
              <a:t>Size will help determine the amount of water reaching the </a:t>
            </a:r>
            <a:r>
              <a:rPr lang="en-GB" sz="3200" dirty="0" smtClean="0"/>
              <a:t>river</a:t>
            </a:r>
          </a:p>
          <a:p>
            <a:endParaRPr lang="en-GB" sz="3200" dirty="0" smtClean="0"/>
          </a:p>
          <a:p>
            <a:endParaRPr lang="en-GB" sz="3200" dirty="0"/>
          </a:p>
          <a:p>
            <a:r>
              <a:rPr lang="en-GB" sz="3200" dirty="0"/>
              <a:t>T</a:t>
            </a:r>
            <a:r>
              <a:rPr lang="en-GB" sz="3200" dirty="0" smtClean="0"/>
              <a:t>he </a:t>
            </a:r>
            <a:r>
              <a:rPr lang="en-GB" sz="3200" dirty="0"/>
              <a:t>larger the catchment the greater the potential for </a:t>
            </a:r>
            <a:r>
              <a:rPr lang="en-GB" sz="3200" dirty="0" smtClean="0"/>
              <a:t>run-off</a:t>
            </a:r>
            <a:endParaRPr lang="en-GB" sz="3200" dirty="0"/>
          </a:p>
        </p:txBody>
      </p:sp>
      <p:sp>
        <p:nvSpPr>
          <p:cNvPr id="6" name="AutoShape 4" descr="data:image/jpeg;base64,/9j/4AAQSkZJRgABAQAAAQABAAD/2wCEAAkGBxMSEhUTEhMWFhUXGBoZGBcYGBwcHRseHRgeHhwhGh8YHSggGBolHB8fITEiJysrLi4vFyAzODMsNygtLisBCgoKDg0OGxAQGzQkICQtLC0sMi0sLDQrMCwuNCwsLCw3Mi4sLCwsNy40LDQsMiwvLCwvLSwsLCwxLSwsLy0tLP/AABEIANIA8AMBEQACEQEDEQH/xAAcAAACAwEBAQEAAAAAAAAAAAAABAIDBQYHAQj/xABBEAACAQMCAwQHBgUEAQMFAAABAhEAAyESMQRBUQUiYXEGEzJSgZGxFEJykqHwByNiwdEzU+HxghWiwiQ0Q7Li/8QAGgEBAAMBAQEAAAAAAAAAAAAAAAMEBQIBBv/EADwRAAEDAgQDBgQFAwMEAwAAAAEAAhEDIQQSMUFRYXETIoGRofAyscHRBRRCUuEjcvEzYoIVJJLCQ6Ky/9oADAMBAAIRAxEAPwD0GtJYSKIiiIoiKIq79zSrNEwCYwJgeOKL0XWhwXD6UAYDUVGvnJjOYyJnl8Kz3OLjJW0xgYICZrldJSxdARrjcyTjmNUIB4kRjqxr0CTAXhIAkpXsa2qM40hWusbhgYkgSJ5x+snGDUlSmWwoKFYVJWrUSsKri+HW4jW3EqwKkeBoF4RIhIcZ2ddZHCXgrkd06MA+Mlp/eKlfXqEENsVFQwtBtRpqAubNxMSOCoTsi6ttT60vcA7wwqueeQJHh5CuGveCJPXmrFUUTm7NkD9MmY978blUNwF1SdCEuxySVUH7sswJJAHgWwPhLnAHxFViCT/piPfLfy5azb2b2AyObj3e8ywyKoABmQFaASBkSRJxttXPau2Q4dh10Ue1OFKOO9dCOQq6NbEMZwfaMHfVAAzPWu6dSfiKirUIHcaFPhLiEaUcPpgE6gx2xqPWKsgjZUHAjUK+vVyiiIoiKIiiIoiKIiiIoiKIiiKrivYf8J+lCvRqraLxFERREURQa4AYJAME5PIRJ8hI+dJXsFSTg/Xe0SEyNl787+0DCxI5TOORNarW2artDDWl4WsKrK+q76EqQraSecTHXYjMeOKIqFta7bWbkDu6DoJXulYBXOpOcQcFTBMTRCJVPA8FcXSbjAleY+8YIk4AXc4Hz6yvq5gAq9LD9m4uWjUSsIoiKIiiIoiKIiiLJ9KGCcNdvQvrLVt2RjPtRIGGBILADTOcV6HFui5cxrhDglOy+0Ev20dGU6lDQDtIB2MEb8wDWgHArHcwtNwnK9XCKIiiIoiKIiiIoiKIiiIoiq4r2H/CfpQr0aq2i8RREURFESz8Ib8gArpDAOy4mIGnPeGrJ8AVPtGq9WoJEahXsPRcQZ0IW3YTSqqTMACesCKqq+p0RFES1xgLqSQJVgPHK4B8N48fOiJmiIoiKIiiIoiKIiiIoiBREkLfrgGYQk6lAkMSJgk4K/h35E7ivQSNF4QCIKp4m0bZG5U4nmDyB8DtPzqzSrTZyoV8NlGZuijVhUkURFERREURFERREURFEVXFew/4T9KFejVW0XiKIiiIoil2bcIuNb3UjWN+6SYI6QTJHOdXwqV2gGeK0sJULmwdlp1AraKIiiKNxAwg+B+RkfrRFV9lHvP+dvqTI+FEUWBTOoldiDnSOoMSQOck4zOMkUhxlv8A3E/MP80RTt8QrGAcxIwRIG8TvEjbqKIrKIiiIoiKIqOKuEaApUFmjvAnAUscAido3xM52oiOF4YJMbsZbECfADA+vUmiKntjhnu2jbtuUZigLgAlV1gvGrGrRIEg5IwaAwvCJEFL37bIe9lTswBx4NEx+LA8sTcp1g6x1WdWwxZdtwiplURFERREURFERREURFEVXFew/wCE/ShXo1VtF4iiIoiKIvnCf/cLP+28fmTVOcgysYxpPUVXxGyvYKJK1qqq+iiJe/xBVgNDEYyB5/4HzrguIMQp6dJrmzmAPPw9+CqHHyuoW3IzsPPaN8iK87S0wuzhYdlLwPHonakVVFERREvbWbjMfugIvxAZj8ZUf+FETFERREURFEVV60SQy+0MeYMSPCYGeRA5SCRc9wXpvw97iF4e2r6iWDMwChdIPU5yI+NVxiWlwaF26k9rBUIgHS4397wumqwuEn2jclGQAsWhSFmQHOkmRGmFJMkj2aIpv2faIICBZx3JQ/NINdB7huuDTYdQF9+wWv8AbTaPZH0iOVeZjxXuRvBLLwQYlkJRdlAypgmTB2E9ImPGu21XDdRvw9N23kqeIBtR6yNPvgEKD/Vk6fAzHiMTYZWDrGypVcKWXbcKVTKqiiIoiKIquK9h/wAJ+lCvRqraLxFERREURLDivV8TaDIxVwUV1g6WPeIfMwQoggHZpiBVfETA4K7gy2TxW9VVaCKIkex+y14a36tGdhqLS7ajnxgYrljcogKfE4h1d+dwAsBYQLJ6ulAiiIoiKIqLTQ7qdzDDygKfkR/7l60RX0RIdtcRet29di2LrA5QmCV56f6tsedR1XOa2WiV4Z29+/HoVyI/iQNDA8Oy3wY0E93fIJwQY5RvVU42B8N/T7+is/lKxALYIO4Nvvy0Wpx/pmqkCzZa93VZirgadUcoJJBMHAivKuPYwiLrmhh6lYEtgRxn7FYXaXG9pcarepX1VoyugESessQCOmKpVvxEExMBXqWBpsvUM8tv59OiyeA9BXLrrJ0FNTGIIaMDEzn6VTdjBFh/hX3OZlgr1HsfV6izrMt6tNR8dImvpaU5BOsBfNN0Cs4U5ed9ZkeEAL5yoB8yRyrtdK+iIoio4RvaTYqTj+ksSpHhGPMEcqIr6IsN7RtFmWTZ1qAIYtqd9LaYmLYYjwA1HAAJsUqpkNKp4jDggvar6tLORREURVcV7D/hP0oV6NVbReIoiKIq713TyJJmAFLHAk4UEx/wNyK8c4NEldspueYaEx2XZYlrjqVzptg7hYEkjkzNP/iF2M1Tq1MxtotLD0ezbfVaNRKwsHifSm2vG2+DClmb2mUiEMEwRvOP1qE1gHhi7FNxYamwt/j6reqZcIoiKIoX76oJdgo2kmB+tcve1glxgc0WT2p6QpbAFlTfckABMqJMd5wCB5ZPzqnWx9GmLEE8ipaVB9U93zOiqXtK5rUuin2tCI2zR95n06sTt8m3Fej+J58zi2zRtr/jQTsSJ1XVTDVGRN596/4PJO/+oOh/moqjmVYnSPEECY69JPLKj+LMe7K8R8l4/DvaM2o5LRrWUK8N9L7Trx/ETJm4WBg7fHp+8VkVhDzPFa+ArUxSDSQCCd+Jkecp/wBH+OCvP8rUREyQT5/pWdXZIi60CvReGZSsXikgTpjYR05gAdKgw76zX5aJILiBax5X281QxDWQS4SBdY9/tP1lu4LNwqbWsMMjTkwCCMwBpnYQYqXFwa8i4MX2JgAnxN/G8KenRdh8PmrNiQXDpeN9uC6xeHYKFDAAYEe7A0jxIgZ6E+dfT5TEArGa6k3Ruw89/T1hU3OFuzr1SwHdAJEkEGDEAgwRn3q9aHTcpUdSLYaIKZu8ZbW36xnCpAOo4Gdt/OvXODRJUKWbt3hgwX7Rak7Q4PzIMD4/3qPt6UxmHmvJESmLGWdjtOlekAZj/wAtWf6egFSr1S4h9lU5Y7jkB7R+WJ6laIjirGq2yLg6SF8DHdPwMfKvQYMrxwkELOtvqAbqJrRBkSsQiDBUqLxFEVXFew/4T9KFejVW0XiKIiiKvsm9qusdQgakCx7RBElW1Q4GVIABVgQdhVSu6THBaeEZDc3FPdq9o2+HtNduMAqgnJiSBMCdyaqveGCSrXIa7Lzyz/Ex2sODaAvzCMB3ADzIJmR+/GmcU4Agi6vD8Oq5gCbcR62+Wq5rsbgrrP65S2tXDa9zqmZzzms2pXynVaposNPs4sur43t/iwIN58TOlUB//UUGOrO/Uqw/D6M7nx+yX7J9I71pp1u2qSVukwRHdIOYYbGDy6RV/C131BkEFw0vGa+lzqJEcWyDcCa2IwTGd5thvqY8NY56gxtp03CelxYQ1kBs51wkR1gkHwj416/HPYQx1M5zo3czpFpPgFXGFcZIcMo/VNv4jf5qb8S91wdWqNlWNKyMeJMcz1MRMVl46piqgHaMLQZgQdtfLwVvDUqTDmzSfQTw9+SYu9m3GiLmOkR+uazYhWhWbwSadlXAZ7zOmUY4BgyoMdcAx0q1hKrKdYF/wmzv7TY+QuOajxDs9Ihuu3UXHvgmPSz0htWLaXYBJVWVCY1AkSNjkAz8K5OHd2ppHUEg9R/hcYVpe2diuX4j+ILraRLaAPAGo94+EDA2jJ6HFbQxdTIGgXGpKhZ+GnMcxgbRrG3u6+dmtxHG22HE8U6HICQqEg9TAlScadsVRxGNqaTI98FY/JUmGYJ8V87D9H3tNdW7ZLhUUoAASHJGAyxMAiSDFV6tXPEHqrLqggEFdlw/DXDatpdVUdlLOoMhQCJUZzkgE7EA11QikH1mm4s3q4Ov4AEjeY4FZ1Z4fUDNtT0EfP5Sud7U4F1u3GQFdSw9yBGAe9nEwTuf7VWaZaGlaBhzImJ8/fgnewPShU4dm4q4TdDYtBYYCBpVRpAPnJ3EmvoqGMb2ZL3XWG6g8VTTaDynhpPCN+UhS4n0kuXu5Yi2ZHeOlmjMxuPrgeOKeI/FXAdwQOO/lordP8Pcf9Qx0189PRc12j2teuo1prk2ydUBFEmdU4HNs+fyrrFVajT2bnSf1CIgjUTvff6KXCYRtqhJ4jS42OkjpP2WXa4YLPOfCusDWaXGk8TmiJ3PCdpBIB2cQdJVnFB2UPB016cecQCRuJHBbnY6LpOuSijAIlF5mAcLtk7eNVK1Ht4bRJn9jj3p5aB08BDptlOpgFOlR+NgA4gd2Ol8vXTedh1HoQpW0yOsOjEFgMEN3gAfCTjx8a1fw+oH0oG1lm16Yp1XNbpqPG/vlC6OryiWLxXB+pdrgcabjgFGkHUxA7hmN5OmPvHMAAT0ahBhVcTRBbmGytq2sxFEVXFew/4T9KFejVW0XiKIpcJwyuzl1DAQADkbScHB5Zic1VruMxK0cIxuXMReU3xOmNHdmJC4BgblRIOBzEVWJV5gE97ReM+knpBd4y6VDt6lG7i85iCSdzOcGdzWccRWB7VsiNxtPPn/AAtzDYHDAS90l2gItl6b7HlyUuD4BiQxOCcqdv15VNUxtSu4mi8km+R1x4TIMf8AFwGigbQZSAD2gf7m2PjEEeoO67HsrhVQCRAYYMiCckjGxxNYdel2smmIc34mQ6R8IkTJIk3BMg8RcSisWEBxkHR1r6mDEDbax6qzt3strls+rj1gykmJMc6p0Xhrr6KwHLnuwOzbv8z1qlpaXU4z18x8qsV6jLZV2Sug/wDSYXukEAEk6u8MCMAd4E7zAE869o4+tTENdbYQCAeImYPMXVapSpvdLhfxE+UT0KY4bh+8NSrKiO/zHyqJuKrMGVryATNiddOK6qUqbrloO2gWpwzNbABAKFmh1MwCWYSIwsQoieW1XarWYw56bu/DZDoEkBrSQZudXGYMSblZrS6j3XC0m42kk3EW4bqfF8UIQd9RqGow64g6e8OZbSImcx4V7hsM6m2o8ZXENMAFrryJOUyTDZMwRF5i64q1A5zWmQCeY4xfmY35LI9JvR77ZaRLeDbYaRsANjMiSI8apMxDhUc91yZnrqfVaNJzaQjZY/AegrWbis7jukFWjfE4B6Qd+lTGq+qCGDr8vqu3YlgC7Edl2WXvhDJ1HMZ2kZlTHSq4o1f2nyKrHFCbFaNuxpAicVFC4L82qoW5r1OWAyyAdApP6sRM9NPSav4mm+mxtEA6Bx5lwH/5nLHHNxgV6BBcXHp5ffXpCyO0D34ycbztHl51nlrgJWrSIIWMvA23JLnSw7peSMRHd1GAPDImfOpA8i2ylcTFlJLFpbhWAXDSW57agfBeXxiuXF8cl6DISV0WQSWViNJOBgqpEc8wsHfkfKr2MFQ1jNiYJ/uc0F3/ANieXC11Dhv9IAaXA6AkD0WTxN1VKsJYSdWIJzHdnlv8RsK8plwMixEEeF1MRIIK0OybtvJghTg6uXy61NiO/Nen3XtIcRqLmxFtjFjOsyVXAc2KT7giB5aHw3EdF0HBXbloG5bYGfaViYI2BO8EKVMjcAgzyDFnD1A5oGVzQYFhMQ6Bt3gRGnC0Kk7C9pMWcCRfcbekX85XR8NbuMpa5cCAA5QKBtuS4bHPlHjXR/E69QhtMRPiSVVfQDBd30+65ntK9c+1L61ma1b76SAgPdIDFdcu8nHdPskhRKmt3BufGZ9+mgPCdCdCbwJjWVm1ZdLJ6Ta3z+S1+G4gOARIMSVYQy+DKcqQcVqAgiQs9zS0wVbXq5VXFew/4T9KFejVW0Xig7xAAkkwBIHznl/kVy5waJK7psL3ZQtLgrBS2qEglRBIET4wScnfc5rPWyBAheW/xR7cC8UbSIhf1IQ3JbUoYkwIOnYkbT3j4VRrmXmOnv8AwtTBCpUpOp5u5mBIgXIg/Zcz6P2IJONgKpurmmbAGbEHQ/LeD1C0nsDxw6e/BdjwfDs23/Hz5VTfiKD7VKYA4smfIuIPS39wvMRp1G3a6eRiPQSOt+hWxYtEscBWgEf1dZ5Ms8uUjYxXbKtSmAS8vpTBgnu6iwN2Oi4gQdJcJCrvax8w3K/Xa/lZw47jWxhPcOgOFJRgJ08h5Bh7M+7Aryu5479ZoqNmz9CddXNOtph8nio2BujCWnh/B26QE41lyI1A7brE9cjl8KriphnHvUyOjvWCNero6L2KrdHeY9/JfbFwAiQyZjvARPQEYzgjlkjwHr8EYJpuD7TbWOMaiNxqNSIIK8/MTZ4I68evueqv44IAC7Kvi2IjnJ2g1DRw9WuYpNLugnVemu2l8RhFpGAgmenyqBSkgmyWe6SYIBH9WP8AvyNd0xUnOybbjZdODIh2/qmOzuHtEZED3dR05Pug6f05+Jq+MXjCZPxDU5RmtxdE25mfIRRq0aLdNOE28tE/c7LQ82jmuowdusxtyj9aM/EarbwCeMCd+ETrvPLQKA0geMdffoq27Ftx3WuA4g62bbkQxIYHmD+kCJR+K1p77WkcMoHjIAII2I9bzGcM3YnzP1Vi8VpxeGkj74B0HODOdHLDRBMSdzC7CCpfDnMP2z3xa4i2bq0GRcgGw7FYttUtz2/jx9dUnw/DW/VI2mZ72558t8wMfCp8fi67K725tLaDbfTfX+LLrDUmOaD4pe3asuSF0sfBpIz54zVTEfmgwdsCGnSWxNugmyt0nUw7uG/VWLwSldMbc/IzzqmrBqGZSN/sIMxNse0IYR/TGPCIx4CupJXQrho7yx7/AGNfu2z3YBRtG0gnJDSekjwJq5istLEFv7creuVobI5GJHIrnD1mlgM6yekkmPCVz1zsm68MWCREluTKIjxEZnz8a5FVrbaq5KY4llts1sS4PyB8SJMAdM+Vd0Khb3iLEQRxFvIyAQdiBqLHiozOLGCLj36LS4Lse4/rA7M4kSgBbu6gRBGWEQfInnVp8NBoNPdcM1NxMCRqLkNE3a7TvBp0F6LqwkVdCO64e721HInddhw6LpW1aYhZ7oOrJLEvIMFlXaJ0yYM7DuhQOHYX1G3vJkWEDKAbgF06xmgS2NVmV63bPsfe/l5cVbxPC2zcRQFcrr9aWAbDKJ1dHLBMdFOwiusA+rUrZ4hsRyA2A98STJvG5rQQB4+/JUdo2eHsWi5tWlCyV7iAAmciRA5k+E1tDXVeEWgCeSQt8PxLqGtlVUgFAyzKz97vA6tOZwBMEHeu3YipJgIzA4YtBe4zvA3j7+90px3GcVaRjf4UldOXsOLgE4JZG0vA37oYx44qRmIJ+IQq9fAsbek/N1EfdbNWlmKu60FDy1qSeQAMkmPCYOwMbb1HV+AqfDwKgJTadsWDxB4UXFN9U9YbfPTMT0+G+aorWXk38WeFQcaHRgWdBqUDYr3RnnMfpVCtAeY97fRan4Y8kObtM/x6LM7C3GDWbXWou/7IiKy6gJMBclPlw2khgCpkSPAiD03PkflV+jhqtIuY9hIcIMETYtdImx0FtwbEaihUqtfBabgzfoRHLXwPkrRe1DEq6yQI3IBGNQ7y55dRtXdPD/l6kPh1Nxa1xnQSDfK6WuEaHnEhR1KnaNtIcJIHHUbi46ctE6/EKdiwPLuN+gIzVYYGry652QOsOt9dpXQxDBx8j9lL7RKwyOcd4aPn4N5Amum4VzXAtqN5HNvt/ub1cGxuQuHVQQZaeYj2D4SrOGt286QvQgD5gjl4ivMRVxQLRWJkXE+hB35GTyRjKRByAcD72VlrhY//ACPpHl8iSpJ6bz9aHEsJzGm2d/i14wCGjpEToALLk03AQHH0+cSvt7sxWgq7AmIDEsJEnmZnyMd0VYofiDmggsEbloDTFuAyxtds3IBEqB9K+vncff1VB4aypKG+ysMZ0iCYPNYMmN5yOs1dZXxRpio2iC08JMjTZ0iOQEDlCrllOS0uM+H2WnwfEksyllYjmojwIjUcg7/iFZmIoBlNtRrS0HZxnmDMNs4aW/Sbqdj5JBIPT5anT6pyqi7X0URIX7IttqAGhyqsNoYmFYeZIU/A8jN4OOJp5HElzQSDrLRctPSC4HqNxEU9k6RodevH6JDtFAAdWIwGG6kmJB5fTriquHrvouluh1B0cOBG/wAxtBWh2IrW32O46e76Kjg+1gMupmJMAxkA7bjHIjkRnnYdhabnTSeIOgcYI5HYxxBvra8eOp1h3XNM6SIIPrPvpLp7TtBoDJkBhnlMT0GTHxrhuBxLpLaZtbT3Omyic5jW99yR+38O15rVv/V9osAIHMnUPaIkY2JjoYu0vzNFmfEEhgtldN/9oB9SIgbyQDRNWlVqGlTAzcR859/a5rAVf5wDg/eRSuTv3CSdsmCZAOBUDcNQxBJoEti8PPl3oAvpcC8XKtfma9IDPfmPtJUeH7Mtrc1pAEQGKEY6KJAYznWRG2+Yj7JlEf1rnZocPNxE9MtjrJEX7diatYQyw3MfJMns9CrldRuaCqmdJyDAhIETnI+gqfDfiHZua0NDWZgXACZuJPezHS1iFXr0HOBLiSYMX+0KvsywjqXE+24AA0AAOQMLGdIGTJyeprXp0S9oNeXOEi5nfabX1kbKowDUfZXX+EuYFq6LSAYUW1MnxJO3gADM5O1WgABAXcLMT0c9Ybg4u499C38tWaO7oXLBAqh9YYjSAACOexwDm5TopKNV9GoKlMw4aLdsWVRVRBCqAoHQAQK9AiwXj3ue4ucZJuepSna+bekbnPLZe8ZnyjzIouVRWksJRdwBJ/QEn4AZJ8BQkC5XoaXGAkOxuzltC/cuD1MesTWfVhgpbUW/ljSF2KjJznOBn1nNIMW5rVpscG947LxjtCyi8RdFtzcQOwVzuwnfFY5tYL6fCz2LZEH3Houn7E4c6FOmIxtyIkfMfSs2s65Vhdf2ZZI3G9UXuvZclai2x0Hy/f7NdCvVAgOMdT79hVyxusL7ft90sDBQEj4DbyP7irGCdmrCm+4eQD4nWdZGvzBFlDiLMzDUXH29+ivs33jNlgfxLHxzI+XzrqphcO10Nrgj+18+FiDy7wnkoRWqEXYR4j7/AETPDXw4BEbZHMdQehG3wqHEYd9B5Y4b2MWI4jiDrbiumVGvbI/wo3FRu/IBH3xEgCZz0gn51NSqYikRRiQf0kGCTEWtuBf+Vw9lNwz8Nwghj/ugnYs1sAfBQf1BqznoMsckb5WvJPi6PRw4quBUdcT4kfT6hRuWiSq3NJZgxLRqCqCBpQNhSZGYzpPhEjcUyk11ShIY0tAEwS4hxlxFyBB7s6ECdZ57FziGv1Mk8haw+/JMBV0rZRQFYwVHuDLEjmDGmer1BRq1HvfiqpJLRYn9xs0Da05o4N0hdVabWAU2jX5b+enir7nA6WD2YUjJSIDd2OXsmAM59lZGBCnjA9hpYiSDo7UtvP8AyEzaxu6CJM8Oo5TmZblx299AvtrtLUSoRpESIyPMfueUjNdP/D8jGvLxBm82PQ+yN4NlyK0kgBSvdo6ILIRyzAJPKJMfvnmPKWA7SzHg9JMDeYv6dYtJ1bLqF9ucZacMjAtghk0FjB21AA6ZHXeuWYWvTc2owgXs7MAJHAkiY3iYR1RjgWkTxET7lIN2fxTXLZF1VsAENbcC4xkYk6Rtj7x2yWpWqYYvzATxgZQTxF3RPCByA2sUHhlFzSDmtlM6cZEX8/HjceGOr1ei0TEs0GAJxKxk7wNXI5p2OG7PtSXATAFpPG9tLScu4sufzNecoN+N7f56pi3wnqxKQHPtNsDucAzpGozAqCviDVMRDRoLaczAk8yucryNZO/u6UucMwf1kWtZABYDLbe0Yk86gc8mASuqdN4JMCUslgvcfXsMGOc8s7GADnlc+d2lUOGpB4F3GRPBoifEuPizy7cO0OUnQbcz9h6q67wkn/UcDwbfH6b8qjGMAJmm3y09854LoUjFnHzSvEnSVAZ9ROO9EncKJ6wf15Axbws1gX5Gho17ug3dxtPyHxEZuK0MMZjJ0vvw8Y9jSfZavauFTOlzGeTqssQT7SkYB/o5zNarMVSfUysMlwJtpGgtsY1EkTwVBtNzNdPrv1C2atLtFERREgw1C7cIiUKL4hdWegknHgAZzAIqa0lhKzgFBuEtuANI8ObDxzp8I5as1cQTMbLQwbWwTulOPvHg+Fd7mm6qqSwPdLcokzqx1yYPXFSo7K0lXYmw3t5rw7hbYe40DSMkCfZHL4cqzmUy/cAASSZsNNpJuQF9DmNKm0O7xsOpjn0JufVdv6KglmZTsotmNsDBCzONtj8pqN1LBFsF15tmtP0E83TbiYEFV+IG3lePvxsPQSeoW6cZVSesg/ANE1XOAotlzWueBwLXDxLJj3xUX5l5EEgHnI+eqvtXXOygjqZX5Yz8vjUVfDYWnYvIOkCHHxggC+tyeAi6Mq1XaCR4j6fTxX21ea62iAAPbKtMCNtomceVWHYWngmDEBxLj8Ac2JM/F8UwBcSImAeBh7V1Z3ZwI3gz4acVovfAMAam6Dl+I/dH69AazaWGLm53nK3id+g1cfQHUhTOqQYFz714e4lVvwpf2/Vj/wAdR+DNgflNWaWMZhxFIvPV2Vvi1tz/AOYUL6LqnxR5SfM/ZT+wE64unS40ldImNpBEQ2YkzsOlSN/EWQwmkMzDIMmOhBm1pgEXkyJUbsO6SM1iINvd/wCE1e4kKQILMdgN/MzgDxNUqVA1AXEhrRqTp0tJJ5AHjopnOy21PBfOEswGZ9IZiSx6DkJ8BA8TJ51JiKnaFtKnJa0QBxO5jmZPECBso2DIC52p1+g8B9184ZgQbi/fjSeqD2fmST5MK9xYNIDD/tmf7jr5QG9QUo98mpx06bfdNJcPWqalICvuWFf21VvxAH61NSrVKX+m4t6Ej5Ku9jXaiUoptrqW3bLMBBwTO4gu+DtESYir57eplfWqZWkzqORkNbcayDAmZlQjIJDRJ97n7qfC2Rb20yeQEAZmFA2E/E86q4nFurGLwOJknaSdz6AWCmpUQ0T/AIXzieLMhFbvHcwSFGTJj8JAyMnnShRaWGrU+EcCASbCBM6TJsYC9eSDlbr8tV8ChO6CSTu3Nj1PwAxsBgQBFRV67qrpNgLADQDgPckySSSSpKVINHzUb16Bv4z+/wB4qNrS4wFLAFys88aWBZZCgwWwY8ADucjkRg77VdfhW4X/AF4J2aCb8yY05AhxtoLqNrzW7tO3E/bn4Qlftr6YTfJ73NiZqlVrGq/M700AFgB0Fldp4djBCu4Ti1Ik3C0YIOIgxmc7gj4Vwbar1zDsEs3FzcLsZ0BjB5TEEfANtWvWqsZggyn+ogdYku8jl18N1SZQca/e2+sR6SocV2shs+uVoK5tt/VBEZwQcgjxNZ1GpUpVJbqFYr4XO2N9Qui4LjEvLrtsGHgZgxMHoc7GvrmPa8S0ysUFX12vUvdYv3VnSd3BjH9MZJ5TiJkExRF94hALTAAABCABsBpoiRrSWEvliReSMSCGJ+8IMAYgsGgjYwTE5qDERCuYMnMbpD+IvBPd4C6ttNbCGjnAOdMbn+01m4hpLLLVouDarXHQH374LxNHItmDBmG8ByB8CSa4AP5U5Ly7vcgPh8CSb8QPHaMHECdh3eBJ18gB4Em+1/Adp3bUi25Wc/oR9DWc+k13xBWV6L2J2kLtpJctq9vUcqR904HdJ2J8udVaVM0zUez42ju22/U4c2jbac/6SquIuWtd8J167Dx/jdbXr3Y6FGcS3IZ5+JAOBJ22mmGw9GlTFeu6xnKBqTxG1jqXQJBFyFBWqvc806Yvudh/nlJ00TnCXFtW4JkgSSOZqKs/87iu7bMYE3gcPDgL9Tr42maNK9415lQ4JoBY7wSegJyYxkk1XxFYVapeNNG8mizR5KdlLIwM335ndNWb4AAZpaoUc0zYKdziwp0r3nOyg8up6L4/UwKs0cOXtNRxysGrotPAcTy8SQJIr1HhpjU8PryHP5my+2LZEkmWO58tgPAf3J50r1g/KxghrdBvfUnmfkANkYzLJOp1+ylY/m5J7gPdECGgDvGRJEzEQDHMGrTnflAGAd8jvGbtknu2MAxEzJBMd0iFXjtTm/Ttz5/bbqrH4U7+sPl571E7EsIP9MfX5efHkum03DdX8HZ0jckiT8zNQ1XipULgImPsurtbGqr4a/eIDFred10kaTzEhjMHHKY3FXK7cJTeWQ62hzAyNQYLREi+pjgVWYKrhmt5aep0VnrFtp3mBzLM0ASTk9AJ/fOq1RzsTVim3kAJJgept7AsJmtFNsuPilX49mIFuNMkahk4xIAgRnBnlsauDBU6DM9c3gEN0HQnWeIAtOogqLtXVHQzz9/P0Rwp9WzgZB0sSckkrpgk7mEBnx8KgxdU1qdOo63xNgCBAOYQNh3yPCZmVJRpBr3N6GfCPp6qbtpkmSf1+Aqk1uZwExPHRWttFnXWZ2A0mI1deYyRzBnA5wfjsUm0sNRc8mT8JtedYB2iLnUWMEwBUeXVXhotv76/e6aRltqAMrAEAatz7RjrmT1NZVas6tUNR2p9x0GgGwsrdOkGtDW7LB7ZK+sCqwgsA4YxGSZUndpjG+BXLRurlMnLdS7eYLLqPbIDFdxBgknBwM/GvGiSlLSFk2OPwQNOrTlS5mIJkmO7z+BExV4M7Sg5p/QcwPIkNcIn+08oPFcOGWqHfusfCSPqOcjgquyOJa5p4aEBchQwMqMEkjG8bda5p4ftKrQDqvMXWNKnmaL6fyvReC4RLKC3bWFH7JPUnrX07GNY3K3RYKlxPDrcUo06TvBj59R1GxGDiukSfDd22rywyBHIqX0gxELg6pUKOoAEUROcX/pv+FvoaIs+tJYShdthhDKD4Gi9BhMcJeKkKTKnAn7p5fA7eBjrirWpADMFfw1cuORy85/il2Cth04m1bC2z3LgQADPUTuRjb7vjVBruwrB/wCk2I5bjxHy4rWwpc4mjOo7vJwuD7tbeVwNm33ipOx36jkfiKqYmkaTy3X6jY+IutulUFRgcP8AB3HgbLas3mtsqWmCtuWMAEgyJJ5V7iT2ANEbSHGLknUA6xEDab2gqCk0Vv6rtDBaJMRtbSd94svQuyuJZLYN3JbSSVkjIwfLG/hWPiwDSpZNAHCbTOYkt42kETxtZeU2/wBV/UeUAT6bcFZrYuyMZUiQQIBncE9R+s1DSqtotD2Dvzqf0xEEDSZnUGIEXMiR9PPZ3wxpx/jpreebF3iCAFg+Q/vNR0qBqNLi4NA3MxNzFgSTbYfML1zg0xEnl7Cipc8wv/uP9gD86l/7Rn7nnwaPD4ieUhvMbKP+s7YN9T9APXqviIFIVXYTJYDHI81zM+OYNXDi87HV3ME2a3MS69iQGuJbAbrDQBLYglVzQ7wYDzMWt1Am553grYt8ImxluoZmI+RMVVGNrD4Yb/a1oPmAD6rw0WnW/Uk/MpwEDlVUmTJXUWhV8T3xEx5eRH9/0qahXNI5wJ29Qfp5bFcPpBwiUveuNlFuPrIGy+zkZk91cSYOfOtHDCmA2rUpgMBOpHesbRZzr2kW5hVaoJJY1xnkNPoOh9U6gCwBsAAOf6nJrLqVHVHl7tSrTWBrcoSN3iHLAKMBjp5yV1AlugVsRjOZ5Vq0KNGjRLqhuQJHAGC0C+rhcm/dlsTdVXue98N025kWM9D63TFiwFB69eZPL4VnYjEGs+Xabcvf8aQrNOn2YtqqeDfu6zA194jpIAAnngCpMdlbV7JujBl6wSSeUkm3DmlAEtzHU3X3iVLr3Tnzjl1AqCi9jKjXPEgG4969NDopXA5SBayQu8eLSqyW5R4EqPZY470TOcTy54ip8Y2sKzmVnElvHhynQbwvMM2m9gLLLH4rtsC6SCGUIABvJ2nyyD/bnUApkhXWstCmnbXrHEZJtyokSSrENvzAyP7V46mQLr0MAELH4zjfXW9DLN1WLJBiWEkwI3Kg7+6OtTMZkdOy6iDKyuDusFJkACQREkls5kf35VfoNh5qZoDRM68oiQDM6GBEzwMVeCAyJJ5xzmdo4jeFfwr6GW4mlXDB994bBOc+PxqOpVHbF9MQJkDhy99Fy+galHs3G9r8wvRfRftz7UjSALiHvQO73idMSTyFbGFxHbNvqPYWHVpupPLHexstJhrYrPdWJAjJ3IaeW2B13zFWlwvnFsBoWIBZRPIQQQMdSABy+hIrOL/03/C30NEWfWksJFEUXWRGfMbjxHjQiRC9BIMhfON4G3xth+HvjpJXB6qyzMcx5hh41m16P6StihWLgHtMEe/fJeIek3AfZeKeypYi0QoLbkbg48DHwqpVqmWgatEeRJHpC38GTUpOLtyZjwHrr4qDOCQwAIJmD1nIPh/mosW0E9q3R0nodx9RyIU1AkA03att1Gx+nUFeldh8QWtK7MgIUSiclHnJkT/bnNZNMCofy0aklpvIcY4WgxBtI+LaDHXBY7tQdNeY+4m3HRRPFMvEEPhDgd3wByTt/wA1TLBlgajn7lWRcSnbT5ODliNRgbYiDnl/fnU+MMNp0wbNY0xzd3j5yDynLsq9C5c7i4+lvp467pmazzZWFTYz3/eAgdBmPjmr2LIp/wDbN/QXSeLrBx5AZYHISbmBXojN/VP6gI5C8fOT5bLS7OvQxBO/X99Kq5SACRY6c17VAOmyY4q4O6uoAE94zGIPPlJgct6t4WAH1YktAjcZiQBbkJO9xcEKpUa5xawb/IBF3hLUZVFkjMKNjP7+NPz2J3qOPUkjyK6ZQYHS1l+n2QnB6RCsVHIDlnzqB9V1R2Z5k81M17R+kJDtzihaiPWMXYKFQTEzBbouoHxyYGMS0KOaHOs2YJ8pjiQD8p1UlF2aWjLmDSe8Y9zp4dUyLhskh8hiNJBxJ3Gc6pk+M+BqauxtamKlKTlEOB1gaOtaIseESdZVRju9kcAJJjgSdveu3BN8NxOomJ3OYx/3WfKleyAqjg/y+8hGVBGOhWTgCMifLnN7tGYhpFUgP2dBvrIdE30h0cQTERXyOpmWiRw+0/LyS40IjOmrSVnVmdu7EjG81HSouGJbRcL5g0g6TMQVNUqZqRfO0jpEyluJuEWmFoSzICFiMqFBAnwjH9JqetUGIZ2k/C4iTrlcS4T4z59FzRZ2VQNO49Rb7eS8343h7yMwKNBPMH68/nXbHMI1WioWOOdTgmRiDy5bV6aYK9THZaLcuD1jFVmcdcAeVc1CWtsF4nCZtsyDPrGLJjuggGesYb5VYosNSm6mNe6RxdAcCOcTIAvrrtBUIZUa46QRPDTymPkklcHUV7x2C7+Ax41Xg2Cme4MaXO0C9S9EOyTw3DhXUC4x1NHKdgTzjbpvW7haXZsg6lfOVX9pUc/itTh8l2GxMDx04JjkZkeOkVYXCtu2wylWEgiCKIkW1w41MyhHBYhQJgREZJiZO0ztsCKqtJYSKIiiKCErdRwx0nuOsCDqPcPWQ2MYi407AiGuyRPBW8JUyuy8Vwf8YexIZOKRWOoabkbDSMHrt9Kx8Q2HTx+a+hwFYMeWOMA6dbCPH6Lz/gidDDkDIM8xuPOD9Klp03Pw9QHSxE8RqB4H5clfquDazCNdD0Oh8x8+a6jh+JbhrCXFG90avFVEgDw1Z+ArHoub2/euINuRkH0KlqsztLfLqLha3GekD2372l0aCARy5jHOfpUFXAdm4sm434g3B8R5aJSeKjcwt9xqpXu2AyhUxJBG8iAP8H511XokMpvOmUgnmHOt4At8IXNL43t5z4ED6z4ymuF7VJw7QIGQM+Jnry25461IME2k/LAdUvae42P3HeNwDAi5PwqJ9QvbmFm8Yueg58xJ2A1WrwnfRW1GCNhiPDr8f+qqVsQxtRwYwOue84SSeMWbf9uW28m66bSdlGYkchoOU624z5Cyv9QsDEEcxg+I8f3zrgY6uZDzmBuQ64nY8o5Ra2lk/LskFoiOFv8APjvfW6otK5vafVD1RWTdJzIO3WNuteVMTUqMhztNGizR0AsOsSpmUqVNvaNPf00kxxn6LVYLgKmoYJMkTgjHwJ/ear5lzmfqSs1LbM5mFAYAwdhGB8iPDaRjN/JSpMbUqHNmbIbcbkaxoIM3BkQLHMoziKr5Yy0GCbddOJm3WeS2+Ha3aBVT0JJ3J8f8VUq1nVImwGgGg3t9zJO5Ki7NxublL8ZxIMrAIP75/CK4bVdSdnYYI3Ugohw7yyuE4oqCFJGp1aJJOk4G5kdfCau493fDDEsGUwGgZpJd8IAsTExeFzh6Yy5tjcSSbWjXkJjmn+0+KaAUIVg0NzlT0jJz9Ko7FS02DdY/2p3ZVKgKqgCYgkEYPiP7eNa1eoyliqj5N5uNRmHxi+hmYkWdrKgp0s1BoHKx5beHTUKkdqqHVSW0MJJ1eydvMGOYP1qvkqYaq8NN2kt0s4A7i4IMaGVNlbXphxGonmJHFX8RebSdZUgkrk7SSJg4PXbnGK87PD1DNM5DwdJHg4Cf/ICB+orwGoyxGbmNfEE/I+C4/tbssWwGUsZzJxz2A/fIdasAua4seII99OhFiL6Kdjw8SErwd0J3uY/Tr8aPE2Xab7N4e47E6istIE5bluSKkazu58waAQMxnXW2UEkjW2lpIkKGrUA7uXMY0Eac5IF9OfgU52fwBucXbFkqpnUcE4U6pEAnMdNzUjD29clu7iRyEyquKcaWGDDckZfGNfTxXq1y6GIQE5ktuCFA8YIklR5E+dbSx0yBGBtREURIXO76xIwUZwfP2h45zP8AUPCSKmtJYSKIiiKNxAwIOx/eOhoRNl6CQZCaQC/aa3cEyDbucpkZIg4kEEdJ8KzqtPVpWuxwqsnivGvSv0MucDZFxriMDdOBuJkLyiI/xVV5yUOzdrm+n8eO+gWthsU59docNWxruL+728SsdOLc2vVTIkGJ89vnWaWDNmWsn1uK6IrEqR3dum3wq0QzEPaAYdAaLDLIsLzIn+03vMaVu9RDjEtknW97m0XjqLWjiW1KkgtGedeYaoWtcMwa7aZtxiAYOl7ERYpXaHQcpcOUX4TJEjlpxWjb4sGANuc4/wC6j7EFjm0bk2LnOa0m4MAF25AuZJ0tcLwuIcHVLRoACeVyB9gOa3OD7W9Xb07nlsAP89ax6tAioWuEEWI3VlpDwHNMgp3g+2FMB8Hry/461E6gblu3ohstG1xSNkHUPInY9BXYwdeMxblHFxDQehcQD4SoHVmAxMnlJ+Uwvv8A6hLd1WY/IDzJ2jn+xV7/AKPUp0+1xDgxvWXcoAsZ2v1gSRWOMa45KQLj5DxJ4b29VB+IyVOSbntR3Z0qdgcQIGTyqvjA0imWCG5LAm/xPBk7yZNrXhS4YHv5tZv5D6W8FkdsdrXkgPbIBZe+sEFRk4BJE+NQ06THXBVsAK/g+0PWHGSW7x2hep8Yio3syCeC9hZ1oEXrlxYIVQVkiASIAM8wvltWhjiDVc065iDzIs4/8nSfFQYYf0W9LdNh4Cy2G4/UwXBlZBHUb77mMj+9Z3ZEj0U2ipTUVw4gWwTme8AZ2O5n9K06oa78SIcLGrEcswAsZ22020VNktwgO+T1jl80h2rw/eNy2UgGNMhSGHIYEnM7zVRtQvJz3JkzrM78VcaMoACzOLu62EmM6ipzmeRmOlWcM1gqND/hkA9Jv6LmrmDHZdYMddkXO0HgIRCbadM5mcEZqbFUX5+0fBnQgtiBaO7awhcUCyMrZtrMzf8AuulE7P1EMogTt+zVc1coup0/eaPVz4DyzH+KnxYykUh+hsH+4kud6npbxVeh3gX/ALjPhoPQLu/RLsVEC8TrLvctiZEATBMYmQcTz6VpYPDtY0PBmQsKpXqVoNTbaNOPPkt2xlnbx0jyX/8AotV1cK+iIoiS7YANsiCSQwEEiO6ZMrBAA+sc6Il60lhIoiKIiiJHtHtH7PpuaHZWbTc07BSp77chEDJ5YmquKFhAJm1lp/hjc73AvDQAT3jEkbDmeC5v+JHofdun7TYhyq/zFYgYVcFeWANuc1lV6Ny8eK3cJ+IigSHMBGsxf7kfbQryW25mZqIgRC1itG5xGVJzsY5VFT7pmJg7rhwkETCc4vjwO6xJG+3I5E86kxdAjEPI3Mjo7vDYXg35qHCmaTeVvEWPHcWTPZt0Fhp+IqqaNSpIa0mL2E2UrntZ8Rja/FdHw/DFvZ+XKoPz1ZrcpdI4GHDydIHguDh6czEHlY+YgrX4fhTlrpJgQEkx+pyT51xSxNeq8UqLsu/dAaOZOQCwGpgwFHUp0qbS5wnrc9BmO/Dinyvd70ERheQA5eP08K8biR2oFH4iY7QyXkmxcJPd5D4gNXSuDR7hz6ft26c+e3JTsrgTB2/6E7DwFQ4yu51QsHwgnYXItmMDvE6kmbk7LujSDW5tyPYHAdFVwb790sBknfScgHJyIHKSI5zWnjaAqgNkNdJa0aAiAS3SAZcIJIDsxs0iDUpVDTcTcggE8tp6QNpIjcKri+BS9pyTDbgHPiD08axwX05BEdVohwiUr2jwrcOqvaSSsAgZLTAj/nevWEPJa8roGVlNxyXFKtbKmYKgxtvgzEf3rUGasx5cQXABwMAEwRmkiM1r3k2mdZr5BSc3LobReOXTha20cMJ7+hoBO0fDlUWXMFaTNq8SSxGnp1NaGZr64rT3KZYL6mNBxl2UngOIsqRaW0+zjvOzHkJ18BIHE8NUweODSCCRcAB2wQcN51lZDM7j2VciEmLzaynyJ888t67IGWV6vnE3mRvhAq9jWDtA0CAGtgbiRMHnJJPMyq2Fuwk6kmTx2npAEclqcJbMSTmKo0n021QXju+Y0MSNwDBI3EhS1Q4sIbr7n005qFw6hpYf2r2u2oyq7OZM3OoM3nodRySkWlgLdPdvBdh/D/jbzC5acaraRpeTidlAPKM+Hxxp/h9RzgW7D3CxcZSbSqw3QiY4f59F1HBNKn8dz9Ljf9/GtFVUxREURZ/bSn1ZKf6kMq5jBEsDMiIWdjtgURVVpLCRREURFERRFbwIBQ2WlhpIzzQyI+A7vy61RrUwDGxWrh6naMg6jVeG+nfYCcDxXqrZcoyhlLRzJ2jeNtuVZb25SWr6PA13VWEPNx5+PvwWJbuECPGRUcXlXVe971gElQ2Znuz8QI+daL8uKaCS0PvMiJneQI846mVSa04dxABLbRF4jaCc3lPQRedq/pWMqVYT8jHyg/Oo3teygWiWua4TzMd3n3YPnK6GV9WbOBbbzE+cjyhbfB9uuDvNZ76jicxDZ45GzPGwE+Mjku/y7IgEx/cfv8ls9n+kIaBcUAlvaG4HhOevzqriH4ioCC8kcNvIQPRdNoU2mQ0T6+a6u+4KxI7wifA8/wB9RVX8PpONYVAPgId1IuG+MeDQ47Qo8S4ZC391vufD5wN1YrjrPOqww9ScrgRcCTope0bEgqPAOwJK7AEfODny/wDlWt+KkNaAdXEO4gAAt117x5D4fAUcMMxPAW+vp1385XwDJ0gHqBB+YyD4is5mOxLf/kJHAmR4gyCOREKycLSP6R4WPmLhL/aYMlgQuwYgGPxEZO+/xO5Mo7CsRn7hOpAlk8YmW84kDZsWHmWrTbDe8OevSd/HxO6R7Y4K3cGtAA3MxBM8j1PnU9DD4ykXNDSZBFoNt4g7xtqLbr3tqLgC487/AF/nQri+0eDewVLCGM4jxwRXVN7agsrSg1/A5kk/pV1zYwrRxcT5AD628eKri9c8mj1J+3yUUuzVQhWEzq0kP8P7VGRIhF9N8ag+/Tw/5q9jaZc41m/C+8/7jdwPObxwiLKthyGt7I6ttHLY9I9bap+xxcwJzzrMcxWVZeuTmrVWRRpNdr3iP7TGUeYcRyI4qCmP6jyNLee5+Q6hd7/D63/9Jr/3HZhtsIX/AOPOtLAty0upKxMS7NXeZ3+QA+a0+G4P+Y91TkllXUJAUkFgCIIm4GMmd+kVcUKtvG8NTrBj2bWO9A96cEmc+C43BIvv2x/9i57URKZEHvAho3jBI3MTGSJPt4XjYcgosQdOkvORpB7y51QYHSJE6gRTrSWEiiIoiKIiiKPCv6u6SfZuBVkk4ZS2nBwA2qJxmBmcV67T8SvYOoB3SlfTT0ZHHWCgKpcBBVyoJxPdJjUFkzis+rSD7jUe4WlSeadQPGy8d4/0K460XBsMwWDK51AsVBEbyRtvVQtcNQtdn4jRMB1j8vH34LG4zgb1kxdtuk+8pHOOfiDXltFZp16VSzHStH0Y7GPH8RbszpwdTeAk7czGPhuN6mqVDVyNGsRPT7C3gFVxFQ4ZhyauNuA4/U9SvSeJ/hTZLsbfEXLaGNKaQ0GMySczvyro4bgfT+VSZj6zRFj1H2IXmHEKbVx7ZJlGZfkYqmWrXo1O0ptfxH+V2Xov2szqtpjme6T0A1HxmoK7Oyw/aN/ceH7QN+vrzXBAdVIPAfP+PRdbYFtY2EYrLq4mvVnO4mdV62ixsZREJpCNWPvAk/CBPyMfAV18eGv+hwA6OzEjzbI6u4qKMtW24k+ECfWPAJHj3jaq7ArQWHxXDrcK6uRBGelWWuLRZerZ4phdtMAJkHFV2DI8FedVyPChb3DkXN7ZjUQcZxJGQM9PpW3iHOqDttXAgO5gzlPWxB/47lQUwKT+zGhEjlGo9ZHis3s3sW/xDC1aSXGomSABkCZPLarzqZdhqRaNS7/1HvoVA/FU6VdwdrDdPHw347hdZ2d/DO4RN6+EPIINXzJgfKo24Nx1Meqrv/EXk9xoHW/yj6qXaf8AD++kCw4uqd9UIVjbc5Hl8q4fgng9266p/iRH+o3y/krN7U9ELvD2wxJuap1C2pK24ySzeB+hqxh6Ja7s3aPEHgDqCeh9J6GOpjiXAlsZb7z003B6aGbLl7d6GBJxv/iKo02McQHmBudevj9dYWu9xDSWiSPKeZ25/Jdr6K+itzig1ziC9tPuiAC2875EQOWZq12P5io57hA26aAeAgLIq4osb2VIyIu7iTrHzJ5r0p4t2zpAARe6IxgYECr4AAgKgBFlOxa0qqj7oA+QivV6p0RFESfahBRl1AOVZlB3OnJxuRyMcmoiWrSWEiiIoiKIiiINEX3heJa3IaWT7pAyogYI3cAgkEZyBBiTWqUTq1aFHFCA1/mtKzdDCVII6j9fj4VW0VwEG4SXbfZNrirTWrqhgQYJAJUxgrOxFcPYHiCvQSDIMEaLD9F/Qezwhs3Jm9bVgzAQH1TvOcTjaoqeHykOJv6LupUqVHFzjvMbe/JdXVhcLw/0t9HLtm/cvMhNm5FwOJ0LqGzHJEbDrvVelRp5yKvheBfnBuNhFz5G/QxRbTFNtjJ2mZuIuB1kjTnbLtXYANs5BOknG4iMc84P0qavSw1TDinTdMEwSI4Et5zYgkX0tvaotxIrF1RtobMGYk2d8wQJjW+1nZ3FXg2mTv15896w61NrZDhBHmtLszlzC44g293Xo/ZjFEV3IjbwAMf3Aqph6Zr56DAST3hGpLQbeIJ8YVHEuFMiobAWPQx9QPBfeOU6seyw35VTgtOVwgjbdWGkESFhNxA1R+x59KsZbLtQ/wDVdDQOYM9cV72WYSvE3rRw1woA5UA8ies9fKvaVV9E5RBB1BEg7+yII2K4fTD4nbSPf8Lb/h1wHcbiiI9Z3VBGdIO8zzOP/Gvo8I49lAaGidBN9p7znfTdYWKdmqm8xYTHjoB08F2VWFAke1uNuWght2WvFnVSFMaQd22OB8N9xXLnERAlT0KTKhIe8NgEiZueFuKsfgFIglojTGNojpnGK5NMEQV6MS4GYGs+7qi12HYVtXqkJiMqvw5cq8FGmDMLipWL25SBrP09/ZaDuACSYAyTUqiS1tfWEswOkEaAQRtnVBgzq2n3ARvRE1REURKtxRCl9I0qWnvGYViDjTE42n40RKcRYS9avnVq1K6qwIYAFMFNUpIneNxBnMkRWksJFERREURFERREURQ9XnUpKsdyp38xs3xBrlzGu1UtOq9mhTFvjyI9YBHvLP6rmB4yfgJis+gRcXV2limus63yT6sCJBBB2IqBW0MwAkkADcmiLOv8G121eVTo9apCyJCgjcqdiSSSPEcxXL25mkLumWB4LxIm40kcJ2X5+7Ss3LFxrF1ShRiNPTPXnyzWeXOLQ07fM6++C+hpVmVQalOwO0kxG1+HrM7o4fjswxyNiPoevnUz3sq04q6gWPTY8eR1GlxpwGPpu/p/CdRtfccOJGh1sZn0/szt23dRRq20k84AIO29YmHoObWM6lrgLgAkgtiTYak7SQBuucSO7PME72BnTw+qjx9u2IAiImV5GT05eB64jndoYyriP6OJBc4Wvra0X+F3BwiXAB4dqKxw7aX9SjYctOttRxGwktjfE7Q7ODnWjFX55wes+MVUcDROR1xqDxGxHX0Mg3BV6nUDxPmOB4e9ddFj8RwlzXAwd6ka9sKRd36H8Fwl9dF0M14SSpZlGkRldBAIzsTO/KrOEo0Kghwl3jp78Vh4t9cPyvMDaJg+9wfkuy4uyEtsVLDSpiGbEDpPL/qthU05FEXxmA3Mcs0RfaIiiJWPWPP3EkZ5vIyPwwRnmeUSSJqiIoiKIlOO4RCjSqbSSQB4mTynaeUzRFZffVaZsiUJgiDleYOQfCiJGtJYSKIiiIoiKIiiIoiKIiiL5ZuG2xIWVaNQGDImWHvEiJ/CPKoKtLNcK3h8QGd12iY4h1vLoR5DSGKxKiD1BCsGgZyPhipotEEG4TPD3Cw7whhhuk+GTg7icwRRepftPsmzxClb1sMCCs8wD0O4rh9Nr9QvIuDuF+fbljRdvWB912AJAkwYgjMiM4kiusCXPY6iLE726QRqeNpLddJWq9/cp133tfbxmwB2vY6TpK2lrZgkgiqGIoOpPNOoIK0KNVlVgewyCtTh+0rhPtHSMnwHT+wFShgrYk4gCA0hxNrRoOE2gDfzVdwFOiKRuSCBz58eZO3kt/hOLJRSeeazcWBkpgCLOMbXcft8lLSHef4DyA+6YZsE7+FUYU62vRTsFeJtvcZrltlcBWXGwBMePKeWK08LhRUaXEkGbQsX8QquNQ09gOANz8jwhehgVsKikdLW3VEI0spgMSdJU7jnEEDTgd0ZHMiutcGoGQGYzqYgEmd9+WSI2AxtRF8HCRhXdV90RG/LUCVHgI8IoirNp0YMC9wAMNMqI2I30htoliTt1Y0RT7NuSkH2lLAiRPtHJjYneiJqiIoihcvKuGZQTsCQPrREp2lcVrYAILMf5cZl1yNjkAiTOBGYoiZ4z2H/AAt9DRFn1pLCRREURFERREURFERREURFETXZh7rDo5/UA58pjyAqlWHfK1cKZpBTnQ5kd1yM9GiM+BAEHz8KiVhMURcH6Sfw6XiuM9f6zRbeDdUe0SPd8xv0qs+gS6QbFWaWLqUmFjfA8OP389Vy3pX6EX+EV7tpxc4dBJLadQBJEEH2gMfPauzXxFJsAyNNBpwM6jlpN4UtGrSqPAqt7xOokCdJibHaR8pXK22T2oPUqNp8+nwrio/Du75mTfKLNnrsOQE7SNVfDa47giB+o3MdNzzJ5wdFt9lh79xbSAanOkDYD/gCs2oHVqk7ny4AdALdF29zcPSnh5kn7m5XcWvQhlgXOJQL5Z8hqIG3P9KmH4aSbu9Fm/8AUauWIE8b/L+V1vZtq3Ytrbt6iq8wrNJ5mVEEz0rSp0xTaGtVJxLiSdSm0vKTGQehBBPlqAmu14oplyeQGkecy3w9keamiK6iIoiKIqbliTqBKtjMyDG0g4IyfnRFA32QTcXA3ZciBzIPeHkNUdaIi2vrO8SwU+yAxGI3OggyZ2kwANjNEVnD8OqTpETvkn9TmPCiKa2lBLBQCdzAk+Z50RQ4v/Tf8LfQ0RZ9aSwkURFERREURFERREURFERRFd2b7Vzp3fnmf0IqpiPiWlg/gPVXcT/qWpwJbl94iAJmBILcuQEjYwK2maIiiJftHhBetXLTbOrKT0kRXL25mkJfZeP2f4ccb631ZVAsn+ZqGmOsb/CKodhUJiPstX/qTcs5Tm4bT14eE8l6T6O+jlngbchdV0wGfckkwAs+ysn/ADtVqjQbTvus2pVfVdmef4W3YshRy1HcxuTk/CanXCsoi+OgIggEdDmiJPslCqFS2oq7DeSM4kkkkkQ2ff5CBRE7REURFERREn2ld7rIPaZSOXdBBEmfpz+ZHbKZeVFVrCmLpUs+/rHB690/oVIHwFWuwZCofmqkyhOLvKdMBwT7bEAgQMaVAnM/Oozh720UzcZ3bi6i3E3wCdSEgSFW2RMEmO853EL8zzAHv5cRqvPzhkWWjfuBrTMpkFCQeoKyKqq+uO+1P77fmNX5KyYCPtT++35jSSkBH2p/fb8xpJSAj7U/vt+Y0kpAR9qf32/MaSUgI+1P77fmNJKQEfan99vzGklICPtT++35jSSkBH2p/fb8xpJSAj7U/vt+Y0kpAVnA8U+t++2yH2j1b/H6VWrfEruF+E9VPj+MuD1cXH/1F+8ecg8+lQqymvtdz32/MaIj7Xc99vzGiI+13Pfb8xoiPtdz32/MaIquI4q5A77e0v3j74oit+13Pfb8xoiPtdz32/MaIj7Xc99vzGiJbhuJcPd77ZZScnJ9Wo+gA+AoiZ+13Pfb8xoiPtdz32/MaIj7Xc99vzGiI+13Pfb8xoiz7/FXPWN322X7x8as0NCqWKHeC+fan99vzGppKrQEfan99vzGklIC+NxLwe+3zNJK8gJheLuep9tv9P3j7tUFr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descr="http://www.extremescience.com/graphics/amazon-river-bas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049" y="1485900"/>
            <a:ext cx="3273951" cy="53721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upload.wikimedia.org/wikipedia/commons/5/59/Clyde.catchment.Scot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664" y="1485900"/>
            <a:ext cx="3097097" cy="53721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sz="half" idx="1"/>
          </p:nvPr>
        </p:nvSpPr>
        <p:spPr>
          <a:xfrm>
            <a:off x="6364760" y="500062"/>
            <a:ext cx="5827240" cy="1325562"/>
          </a:xfrm>
        </p:spPr>
        <p:txBody>
          <a:bodyPr>
            <a:normAutofit/>
          </a:bodyPr>
          <a:lstStyle/>
          <a:p>
            <a:pPr marL="0" indent="0">
              <a:buNone/>
            </a:pPr>
            <a:endParaRPr lang="en-GB" dirty="0" smtClean="0"/>
          </a:p>
          <a:p>
            <a:pPr marL="0" indent="0">
              <a:buNone/>
            </a:pPr>
            <a:r>
              <a:rPr lang="en-GB" dirty="0" smtClean="0"/>
              <a:t>River Clyde	  	    River Amazon</a:t>
            </a:r>
            <a:endParaRPr lang="en-GB" dirty="0"/>
          </a:p>
        </p:txBody>
      </p:sp>
    </p:spTree>
    <p:extLst>
      <p:ext uri="{BB962C8B-B14F-4D97-AF65-F5344CB8AC3E}">
        <p14:creationId xmlns:p14="http://schemas.microsoft.com/office/powerpoint/2010/main" val="15391011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Basin Shape</a:t>
            </a:r>
            <a:endParaRPr lang="en-GB" dirty="0"/>
          </a:p>
        </p:txBody>
      </p:sp>
      <p:sp>
        <p:nvSpPr>
          <p:cNvPr id="3" name="Content Placeholder 2"/>
          <p:cNvSpPr>
            <a:spLocks noGrp="1"/>
          </p:cNvSpPr>
          <p:nvPr>
            <p:ph sz="half" idx="1"/>
          </p:nvPr>
        </p:nvSpPr>
        <p:spPr/>
        <p:txBody>
          <a:bodyPr>
            <a:normAutofit/>
          </a:bodyPr>
          <a:lstStyle/>
          <a:p>
            <a:endParaRPr lang="en-GB" sz="3200" dirty="0" smtClean="0"/>
          </a:p>
          <a:p>
            <a:r>
              <a:rPr lang="en-GB" sz="3200" dirty="0" smtClean="0"/>
              <a:t>Shape </a:t>
            </a:r>
            <a:r>
              <a:rPr lang="en-GB" sz="3200" dirty="0"/>
              <a:t>will contribute to the speed with which the runoff reaches a river. </a:t>
            </a:r>
            <a:endParaRPr lang="en-GB" sz="3200" dirty="0" smtClean="0"/>
          </a:p>
          <a:p>
            <a:endParaRPr lang="en-GB" sz="3200" dirty="0"/>
          </a:p>
          <a:p>
            <a:r>
              <a:rPr lang="en-GB" sz="3200" dirty="0" smtClean="0"/>
              <a:t>A </a:t>
            </a:r>
            <a:r>
              <a:rPr lang="en-GB" sz="3200" dirty="0"/>
              <a:t>long thin catchment will take longer to drain than a circular catchment.</a:t>
            </a:r>
          </a:p>
        </p:txBody>
      </p:sp>
      <p:pic>
        <p:nvPicPr>
          <p:cNvPr id="4098" name="Picture 2" descr="Pictu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97675" y="613570"/>
            <a:ext cx="5189732" cy="5563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1801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Factors Affecting Hydrograph Shape</a:t>
            </a:r>
            <a:endParaRPr lang="en-GB" dirty="0"/>
          </a:p>
        </p:txBody>
      </p:sp>
      <p:sp>
        <p:nvSpPr>
          <p:cNvPr id="3" name="Content Placeholder 2"/>
          <p:cNvSpPr>
            <a:spLocks noGrp="1"/>
          </p:cNvSpPr>
          <p:nvPr>
            <p:ph sz="half" idx="1"/>
          </p:nvPr>
        </p:nvSpPr>
        <p:spPr>
          <a:xfrm>
            <a:off x="838200" y="1825624"/>
            <a:ext cx="5181600" cy="4676776"/>
          </a:xfrm>
        </p:spPr>
        <p:txBody>
          <a:bodyPr>
            <a:normAutofit fontScale="92500" lnSpcReduction="10000"/>
          </a:bodyPr>
          <a:lstStyle/>
          <a:p>
            <a:r>
              <a:rPr lang="en-GB" b="1" dirty="0" smtClean="0"/>
              <a:t>In groups of three rank these factors from most important to least important</a:t>
            </a:r>
          </a:p>
          <a:p>
            <a:endParaRPr lang="en-GB" dirty="0"/>
          </a:p>
          <a:p>
            <a:pPr lvl="1"/>
            <a:r>
              <a:rPr lang="en-GB" dirty="0" smtClean="0"/>
              <a:t>Total volume of precipitation</a:t>
            </a:r>
            <a:endParaRPr lang="en-GB" dirty="0"/>
          </a:p>
          <a:p>
            <a:pPr lvl="1"/>
            <a:r>
              <a:rPr lang="en-GB" dirty="0" smtClean="0"/>
              <a:t>Vegetation </a:t>
            </a:r>
          </a:p>
          <a:p>
            <a:pPr lvl="1"/>
            <a:r>
              <a:rPr lang="en-GB" dirty="0" smtClean="0"/>
              <a:t>Bedrock and Soil</a:t>
            </a:r>
          </a:p>
          <a:p>
            <a:pPr lvl="1"/>
            <a:r>
              <a:rPr lang="en-GB" dirty="0" smtClean="0"/>
              <a:t>Climate</a:t>
            </a:r>
          </a:p>
          <a:p>
            <a:pPr lvl="1"/>
            <a:r>
              <a:rPr lang="en-GB" dirty="0" smtClean="0"/>
              <a:t>Land-use</a:t>
            </a:r>
          </a:p>
          <a:p>
            <a:pPr lvl="1"/>
            <a:r>
              <a:rPr lang="en-GB" dirty="0" smtClean="0"/>
              <a:t>Stream </a:t>
            </a:r>
            <a:r>
              <a:rPr lang="en-GB" dirty="0"/>
              <a:t>network density</a:t>
            </a:r>
          </a:p>
          <a:p>
            <a:pPr lvl="1"/>
            <a:r>
              <a:rPr lang="en-GB" dirty="0"/>
              <a:t>Water table</a:t>
            </a:r>
          </a:p>
          <a:p>
            <a:pPr lvl="1"/>
            <a:r>
              <a:rPr lang="en-GB" dirty="0"/>
              <a:t>Relief</a:t>
            </a:r>
          </a:p>
          <a:p>
            <a:pPr lvl="1"/>
            <a:r>
              <a:rPr lang="en-GB" dirty="0"/>
              <a:t>Basin </a:t>
            </a:r>
            <a:r>
              <a:rPr lang="en-GB" dirty="0" smtClean="0"/>
              <a:t>size and shape</a:t>
            </a:r>
            <a:endParaRPr lang="en-GB" dirty="0"/>
          </a:p>
          <a:p>
            <a:pPr lvl="1"/>
            <a:endParaRPr lang="en-GB" dirty="0" smtClean="0"/>
          </a:p>
        </p:txBody>
      </p:sp>
      <p:sp>
        <p:nvSpPr>
          <p:cNvPr id="5" name="Isosceles Triangle 4"/>
          <p:cNvSpPr/>
          <p:nvPr/>
        </p:nvSpPr>
        <p:spPr>
          <a:xfrm>
            <a:off x="6426200" y="2032000"/>
            <a:ext cx="5575300" cy="4292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210550" y="1573490"/>
            <a:ext cx="2006600" cy="369332"/>
          </a:xfrm>
          <a:prstGeom prst="rect">
            <a:avLst/>
          </a:prstGeom>
          <a:noFill/>
        </p:spPr>
        <p:txBody>
          <a:bodyPr wrap="square" rtlCol="0">
            <a:spAutoFit/>
          </a:bodyPr>
          <a:lstStyle/>
          <a:p>
            <a:pPr algn="ctr"/>
            <a:r>
              <a:rPr lang="en-GB" dirty="0" smtClean="0"/>
              <a:t>Most Important</a:t>
            </a:r>
            <a:endParaRPr lang="en-GB" dirty="0"/>
          </a:p>
        </p:txBody>
      </p:sp>
      <p:sp>
        <p:nvSpPr>
          <p:cNvPr id="7" name="TextBox 6"/>
          <p:cNvSpPr txBox="1"/>
          <p:nvPr/>
        </p:nvSpPr>
        <p:spPr>
          <a:xfrm>
            <a:off x="6426200" y="6413778"/>
            <a:ext cx="5575300" cy="369332"/>
          </a:xfrm>
          <a:prstGeom prst="rect">
            <a:avLst/>
          </a:prstGeom>
          <a:noFill/>
        </p:spPr>
        <p:txBody>
          <a:bodyPr wrap="square" rtlCol="0">
            <a:spAutoFit/>
          </a:bodyPr>
          <a:lstStyle/>
          <a:p>
            <a:pPr algn="ctr"/>
            <a:r>
              <a:rPr lang="en-GB" dirty="0" smtClean="0"/>
              <a:t>Least Important</a:t>
            </a:r>
            <a:endParaRPr lang="en-GB" dirty="0"/>
          </a:p>
        </p:txBody>
      </p:sp>
    </p:spTree>
    <p:extLst>
      <p:ext uri="{BB962C8B-B14F-4D97-AF65-F5344CB8AC3E}">
        <p14:creationId xmlns:p14="http://schemas.microsoft.com/office/powerpoint/2010/main" val="3675843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Evaporation</a:t>
            </a:r>
            <a:endParaRPr lang="en-GB" dirty="0"/>
          </a:p>
        </p:txBody>
      </p:sp>
      <p:sp>
        <p:nvSpPr>
          <p:cNvPr id="3" name="Content Placeholder 2"/>
          <p:cNvSpPr>
            <a:spLocks noGrp="1"/>
          </p:cNvSpPr>
          <p:nvPr>
            <p:ph idx="1"/>
          </p:nvPr>
        </p:nvSpPr>
        <p:spPr>
          <a:xfrm>
            <a:off x="838200" y="1825625"/>
            <a:ext cx="6235700" cy="4351338"/>
          </a:xfrm>
        </p:spPr>
        <p:txBody>
          <a:bodyPr>
            <a:normAutofit/>
          </a:bodyPr>
          <a:lstStyle/>
          <a:p>
            <a:r>
              <a:rPr lang="en-GB" dirty="0" smtClean="0"/>
              <a:t>The cycle begins with energy from the sun heating the oceans.</a:t>
            </a:r>
          </a:p>
          <a:p>
            <a:endParaRPr lang="en-GB" dirty="0"/>
          </a:p>
          <a:p>
            <a:r>
              <a:rPr lang="en-GB" dirty="0" smtClean="0"/>
              <a:t>This causes evaporation.</a:t>
            </a:r>
          </a:p>
          <a:p>
            <a:endParaRPr lang="en-GB" dirty="0"/>
          </a:p>
          <a:p>
            <a:r>
              <a:rPr lang="en-GB" dirty="0" smtClean="0"/>
              <a:t>As the warm moist air rises it cools causing condensation which forms clouds.</a:t>
            </a:r>
          </a:p>
          <a:p>
            <a:endParaRPr lang="en-GB" dirty="0"/>
          </a:p>
        </p:txBody>
      </p:sp>
      <p:pic>
        <p:nvPicPr>
          <p:cNvPr id="2050" name="Picture 2" descr="https://encrypted-tbn2.gstatic.com/images?q=tbn:ANd9GcSJFpxtQWRRjCVc8QBY9st-ClqRD79P0F29trAV2QxI4_KWIF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813" y="1690688"/>
            <a:ext cx="5000188"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533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Past Paper Questions</a:t>
            </a:r>
            <a:endParaRPr lang="en-GB" dirty="0"/>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128727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t>Practice SQA Question</a:t>
            </a:r>
            <a:endParaRPr lang="en-GB" b="1" u="sng" dirty="0"/>
          </a:p>
        </p:txBody>
      </p:sp>
      <p:sp>
        <p:nvSpPr>
          <p:cNvPr id="3" name="Content Placeholder 2"/>
          <p:cNvSpPr>
            <a:spLocks noGrp="1"/>
          </p:cNvSpPr>
          <p:nvPr>
            <p:ph idx="1"/>
          </p:nvPr>
        </p:nvSpPr>
        <p:spPr/>
        <p:txBody>
          <a:bodyPr>
            <a:normAutofit/>
          </a:bodyPr>
          <a:lstStyle/>
          <a:p>
            <a:r>
              <a:rPr lang="en-GB" sz="4400" dirty="0" smtClean="0"/>
              <a:t>Explain the movement of water throughout the  water cycle.</a:t>
            </a:r>
          </a:p>
          <a:p>
            <a:endParaRPr lang="en-GB" sz="4400" dirty="0"/>
          </a:p>
          <a:p>
            <a:endParaRPr lang="en-GB" sz="4400" dirty="0" smtClean="0"/>
          </a:p>
          <a:p>
            <a:r>
              <a:rPr lang="en-GB" sz="4400" dirty="0"/>
              <a:t>8</a:t>
            </a:r>
            <a:r>
              <a:rPr lang="en-GB" sz="4400" dirty="0" smtClean="0"/>
              <a:t> marks</a:t>
            </a:r>
            <a:endParaRPr lang="en-GB" sz="4400" dirty="0"/>
          </a:p>
        </p:txBody>
      </p:sp>
    </p:spTree>
    <p:extLst>
      <p:ext uri="{BB962C8B-B14F-4D97-AF65-F5344CB8AC3E}">
        <p14:creationId xmlns:p14="http://schemas.microsoft.com/office/powerpoint/2010/main" val="16146579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Past Paper Questions</a:t>
            </a:r>
            <a:endParaRPr lang="en-GB" dirty="0"/>
          </a:p>
        </p:txBody>
      </p:sp>
      <p:sp>
        <p:nvSpPr>
          <p:cNvPr id="3" name="Content Placeholder 2"/>
          <p:cNvSpPr>
            <a:spLocks noGrp="1"/>
          </p:cNvSpPr>
          <p:nvPr>
            <p:ph idx="1"/>
          </p:nvPr>
        </p:nvSpPr>
        <p:spPr/>
        <p:txBody>
          <a:bodyPr/>
          <a:lstStyle/>
          <a:p>
            <a:r>
              <a:rPr lang="en-GB" dirty="0" smtClean="0"/>
              <a:t>With the aid of a diagram describe the Global Hydrological Cycle     </a:t>
            </a:r>
            <a:r>
              <a:rPr lang="en-GB" b="1" dirty="0" smtClean="0"/>
              <a:t>(6)</a:t>
            </a:r>
          </a:p>
          <a:p>
            <a:endParaRPr lang="en-GB" dirty="0"/>
          </a:p>
          <a:p>
            <a:endParaRPr lang="en-GB" dirty="0" smtClean="0"/>
          </a:p>
          <a:p>
            <a:r>
              <a:rPr lang="en-GB" dirty="0" smtClean="0"/>
              <a:t>Explain how balance is maintained in the Global Hydrological Cycle </a:t>
            </a:r>
            <a:r>
              <a:rPr lang="en-GB" b="1" dirty="0" smtClean="0"/>
              <a:t>(6)</a:t>
            </a:r>
            <a:endParaRPr lang="en-GB" b="1" dirty="0"/>
          </a:p>
        </p:txBody>
      </p:sp>
    </p:spTree>
    <p:extLst>
      <p:ext uri="{BB962C8B-B14F-4D97-AF65-F5344CB8AC3E}">
        <p14:creationId xmlns:p14="http://schemas.microsoft.com/office/powerpoint/2010/main" val="35553200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a:t>Model Answer - 1</a:t>
            </a:r>
            <a:endParaRPr lang="en-US" altLang="en-US"/>
          </a:p>
        </p:txBody>
      </p:sp>
      <p:sp>
        <p:nvSpPr>
          <p:cNvPr id="27651" name="Rectangle 3"/>
          <p:cNvSpPr>
            <a:spLocks noGrp="1" noChangeArrowheads="1"/>
          </p:cNvSpPr>
          <p:nvPr>
            <p:ph idx="1"/>
          </p:nvPr>
        </p:nvSpPr>
        <p:spPr>
          <a:xfrm>
            <a:off x="1981200" y="1600200"/>
            <a:ext cx="8229600" cy="5257800"/>
          </a:xfrm>
          <a:prstGeom prst="rect">
            <a:avLst/>
          </a:prstGeom>
        </p:spPr>
        <p:txBody>
          <a:bodyPr>
            <a:normAutofit/>
          </a:bodyPr>
          <a:lstStyle/>
          <a:p>
            <a:pPr>
              <a:lnSpc>
                <a:spcPct val="90000"/>
              </a:lnSpc>
              <a:buFont typeface="Wingdings" panose="05000000000000000000" pitchFamily="2" charset="2"/>
              <a:buNone/>
            </a:pPr>
            <a:r>
              <a:rPr lang="en-GB" altLang="en-US" sz="2500"/>
              <a:t>   The global hydrological cycle describes the distribution and movement of water in our environment. The sun provides the energy to wet surfaces to cause evaporation, this moist air then rises to form clouds. Advection will allow the clouds to move across the land picking up more moisture from surface storage such as lakes and transpiration from plants. As the moist air moves upwards into the atmosphere it may be unable to hold any more moisture when this happens the water will return to the Earth’s surface as precipitation. The water will then make its way back to the sea as either surface run-off or it will infiltrate down and make its way back as through groundwater flow. The cycle will then repeat itself. The hydrological cycle is a closed system.</a:t>
            </a:r>
            <a:endParaRPr lang="en-US" altLang="en-US" sz="2500"/>
          </a:p>
        </p:txBody>
      </p:sp>
    </p:spTree>
    <p:extLst>
      <p:ext uri="{BB962C8B-B14F-4D97-AF65-F5344CB8AC3E}">
        <p14:creationId xmlns:p14="http://schemas.microsoft.com/office/powerpoint/2010/main" val="2149821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GB" altLang="en-US"/>
              <a:t>Model Answer - 1</a:t>
            </a:r>
            <a:endParaRPr lang="en-US" altLang="en-US"/>
          </a:p>
        </p:txBody>
      </p:sp>
      <p:pic>
        <p:nvPicPr>
          <p:cNvPr id="28677" name="Picture 5" descr="http://www.connectedwater.gov.au/images/Processes_fig1_resiz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4000" y="1719264"/>
            <a:ext cx="914400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081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altLang="en-US"/>
              <a:t>Model Answer - 2</a:t>
            </a:r>
            <a:endParaRPr lang="en-US" altLang="en-US"/>
          </a:p>
        </p:txBody>
      </p:sp>
      <p:sp>
        <p:nvSpPr>
          <p:cNvPr id="30723" name="Rectangle 3"/>
          <p:cNvSpPr>
            <a:spLocks noGrp="1" noChangeArrowheads="1"/>
          </p:cNvSpPr>
          <p:nvPr>
            <p:ph idx="1"/>
          </p:nvPr>
        </p:nvSpPr>
        <p:spPr>
          <a:xfrm>
            <a:off x="1524000" y="1600200"/>
            <a:ext cx="9144000" cy="5257800"/>
          </a:xfrm>
          <a:prstGeom prst="rect">
            <a:avLst/>
          </a:prstGeom>
        </p:spPr>
        <p:txBody>
          <a:bodyPr>
            <a:normAutofit/>
          </a:bodyPr>
          <a:lstStyle/>
          <a:p>
            <a:pPr>
              <a:lnSpc>
                <a:spcPct val="80000"/>
              </a:lnSpc>
              <a:buFont typeface="Wingdings" panose="05000000000000000000" pitchFamily="2" charset="2"/>
              <a:buNone/>
            </a:pPr>
            <a:r>
              <a:rPr lang="en-US" altLang="en-US" sz="2100">
                <a:latin typeface="Times New Roman" panose="02020603050405020304" pitchFamily="18" charset="0"/>
              </a:rPr>
              <a:t>     Most water is stored (99%) within the cycle, leaving approximately 1% in circulatory flow. Solar energy powers a continuous circulation that maintains the hydrological cycle in balance. The rate of evaporation is also dependent upon winds, which are needed to replace moist air with dry air, in order that the air does not become saturated and therefore unable to hold any more moisture. Water vapour may condense and remain suspended in the air (cloud, fog) or it may be returned as precipitation. The most simplistic ‘circularity of flow’ is evaporation over the sea, condensation into rain clouds and a direct return to its source. On land, surface water will mainly be returned to the oceans by way of river flow. Again another simple ‘circularity of flow’ exists: evaporation from the ocean, precipitation over land, surface flow back to the oceans. As a result the initial losses from the ocean are compensated for and the hydrological system will tend towards a condition of equilibrium or steady state balance. Longer ‘circulations of flow’ occur when water is stored as ice or when it percolates into either soil (making water available for plant roots and therefore transpiration) or moves into deeper groundwater supplies. In these situations the water will eventually be returned to the oceans.</a:t>
            </a:r>
          </a:p>
        </p:txBody>
      </p:sp>
    </p:spTree>
    <p:extLst>
      <p:ext uri="{BB962C8B-B14F-4D97-AF65-F5344CB8AC3E}">
        <p14:creationId xmlns:p14="http://schemas.microsoft.com/office/powerpoint/2010/main" val="2030157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p:txBody>
          <a:bodyPr anchor="ctr" anchorCtr="1"/>
          <a:lstStyle/>
          <a:p>
            <a:r>
              <a:rPr lang="en-GB" altLang="en-US">
                <a:effectLst>
                  <a:outerShdw blurRad="38100" dist="38100" dir="2700000" algn="tl">
                    <a:srgbClr val="C0C0C0"/>
                  </a:outerShdw>
                </a:effectLst>
              </a:rPr>
              <a:t>Past paper question</a:t>
            </a:r>
            <a:endParaRPr lang="en-US" altLang="en-US">
              <a:effectLst>
                <a:outerShdw blurRad="38100" dist="38100" dir="2700000" algn="tl">
                  <a:srgbClr val="C0C0C0"/>
                </a:outerShdw>
              </a:effectLst>
            </a:endParaRPr>
          </a:p>
        </p:txBody>
      </p:sp>
      <p:sp>
        <p:nvSpPr>
          <p:cNvPr id="76803" name="Rectangle 3"/>
          <p:cNvSpPr>
            <a:spLocks noGrp="1" noChangeArrowheads="1"/>
          </p:cNvSpPr>
          <p:nvPr>
            <p:ph type="body" idx="4294967295"/>
          </p:nvPr>
        </p:nvSpPr>
        <p:spPr/>
        <p:txBody>
          <a:bodyPr>
            <a:normAutofit/>
          </a:bodyPr>
          <a:lstStyle/>
          <a:p>
            <a:r>
              <a:rPr lang="en-GB" altLang="en-US" dirty="0">
                <a:effectLst>
                  <a:outerShdw blurRad="38100" dist="38100" dir="2700000" algn="tl">
                    <a:srgbClr val="C0C0C0"/>
                  </a:outerShdw>
                </a:effectLst>
              </a:rPr>
              <a:t>Describe how water moves through a drainage basin		</a:t>
            </a:r>
            <a:r>
              <a:rPr lang="en-GB" altLang="en-US" dirty="0" smtClean="0">
                <a:effectLst>
                  <a:outerShdw blurRad="38100" dist="38100" dir="2700000" algn="tl">
                    <a:srgbClr val="C0C0C0"/>
                  </a:outerShdw>
                </a:effectLst>
              </a:rPr>
              <a:t>(</a:t>
            </a:r>
            <a:r>
              <a:rPr lang="en-GB" altLang="en-US" dirty="0">
                <a:effectLst>
                  <a:outerShdw blurRad="38100" dist="38100" dir="2700000" algn="tl">
                    <a:srgbClr val="C0C0C0"/>
                  </a:outerShdw>
                </a:effectLst>
              </a:rPr>
              <a:t>8</a:t>
            </a:r>
            <a:r>
              <a:rPr lang="en-GB" altLang="en-US" dirty="0" smtClean="0">
                <a:effectLst>
                  <a:outerShdw blurRad="38100" dist="38100" dir="2700000" algn="tl">
                    <a:srgbClr val="C0C0C0"/>
                  </a:outerShdw>
                </a:effectLst>
              </a:rPr>
              <a:t>)</a:t>
            </a:r>
          </a:p>
          <a:p>
            <a:endParaRPr lang="en-GB" altLang="en-US" dirty="0">
              <a:effectLst>
                <a:outerShdw blurRad="38100" dist="38100" dir="2700000" algn="tl">
                  <a:srgbClr val="C0C0C0"/>
                </a:outerShdw>
              </a:effectLst>
            </a:endParaRPr>
          </a:p>
          <a:p>
            <a:endParaRPr lang="en-GB" altLang="en-US" dirty="0" smtClean="0">
              <a:effectLst>
                <a:outerShdw blurRad="38100" dist="38100" dir="2700000" algn="tl">
                  <a:srgbClr val="C0C0C0"/>
                </a:outerShdw>
              </a:effectLst>
            </a:endParaRPr>
          </a:p>
          <a:p>
            <a:r>
              <a:rPr lang="en-GB" altLang="en-US" sz="2600" dirty="0" smtClean="0">
                <a:effectLst>
                  <a:outerShdw blurRad="38100" dist="38100" dir="2700000" algn="tl">
                    <a:srgbClr val="C0C0C0"/>
                  </a:outerShdw>
                </a:effectLst>
              </a:rPr>
              <a:t>Extension:</a:t>
            </a:r>
          </a:p>
          <a:p>
            <a:pPr lvl="1"/>
            <a:r>
              <a:rPr lang="en-GB" altLang="en-US" sz="2200" dirty="0" smtClean="0">
                <a:effectLst>
                  <a:outerShdw blurRad="38100" dist="38100" dir="2700000" algn="tl">
                    <a:srgbClr val="C0C0C0"/>
                  </a:outerShdw>
                </a:effectLst>
              </a:rPr>
              <a:t>How might the flow chart change if the drainage basin was man made?</a:t>
            </a:r>
            <a:endParaRPr lang="en-GB" altLang="en-US" sz="2600" dirty="0" smtClean="0">
              <a:effectLst>
                <a:outerShdw blurRad="38100" dist="38100" dir="2700000" algn="tl">
                  <a:srgbClr val="C0C0C0"/>
                </a:outerShdw>
              </a:effectLst>
            </a:endParaRPr>
          </a:p>
          <a:p>
            <a:pPr lvl="2"/>
            <a:r>
              <a:rPr lang="en-GB" altLang="en-US" sz="1600" dirty="0" smtClean="0">
                <a:effectLst>
                  <a:outerShdw blurRad="38100" dist="38100" dir="2700000" algn="tl">
                    <a:srgbClr val="C0C0C0"/>
                  </a:outerShdw>
                </a:effectLst>
              </a:rPr>
              <a:t>Can water infiltrate or percolate through roads and pavements?</a:t>
            </a:r>
            <a:endParaRPr lang="en-GB" altLang="en-US" sz="2000" dirty="0" smtClean="0">
              <a:effectLst>
                <a:outerShdw blurRad="38100" dist="38100" dir="2700000" algn="tl">
                  <a:srgbClr val="C0C0C0"/>
                </a:outerShdw>
              </a:effectLst>
            </a:endParaRPr>
          </a:p>
          <a:p>
            <a:pPr lvl="2"/>
            <a:r>
              <a:rPr lang="en-GB" altLang="en-US" sz="1600" dirty="0" smtClean="0">
                <a:effectLst>
                  <a:outerShdw blurRad="38100" dist="38100" dir="2700000" algn="tl">
                    <a:srgbClr val="C0C0C0"/>
                  </a:outerShdw>
                </a:effectLst>
              </a:rPr>
              <a:t>Would evaporation and storage increase?</a:t>
            </a:r>
            <a:endParaRPr lang="en-GB" altLang="en-US" sz="2000" dirty="0" smtClean="0">
              <a:effectLst>
                <a:outerShdw blurRad="38100" dist="38100" dir="2700000" algn="tl">
                  <a:srgbClr val="C0C0C0"/>
                </a:outerShdw>
              </a:effectLst>
            </a:endParaRPr>
          </a:p>
          <a:p>
            <a:pPr lvl="2"/>
            <a:r>
              <a:rPr lang="en-GB" altLang="en-US" sz="1600" dirty="0" smtClean="0">
                <a:effectLst>
                  <a:outerShdw blurRad="38100" dist="38100" dir="2700000" algn="tl">
                    <a:srgbClr val="C0C0C0"/>
                  </a:outerShdw>
                </a:effectLst>
              </a:rPr>
              <a:t>How would run-off be affected?</a:t>
            </a:r>
            <a:endParaRPr lang="en-US" altLang="en-US" sz="1600" dirty="0" smtClean="0">
              <a:effectLst>
                <a:outerShdw blurRad="38100" dist="38100" dir="2700000" algn="tl">
                  <a:srgbClr val="C0C0C0"/>
                </a:outerShdw>
              </a:effectLst>
            </a:endParaRPr>
          </a:p>
          <a:p>
            <a:pPr lvl="1"/>
            <a:endParaRPr lang="en-US" altLang="en-US" dirty="0">
              <a:effectLst>
                <a:outerShdw blurRad="38100" dist="38100" dir="2700000" algn="tl">
                  <a:srgbClr val="C0C0C0"/>
                </a:outerShdw>
              </a:effectLst>
            </a:endParaRPr>
          </a:p>
          <a:p>
            <a:endParaRPr lang="en-US" altLang="en-US" dirty="0">
              <a:effectLst>
                <a:outerShdw blurRad="38100" dist="38100" dir="2700000" algn="tl">
                  <a:srgbClr val="C0C0C0"/>
                </a:outerShdw>
              </a:effectLst>
            </a:endParaRPr>
          </a:p>
        </p:txBody>
      </p:sp>
    </p:spTree>
    <p:extLst>
      <p:ext uri="{BB962C8B-B14F-4D97-AF65-F5344CB8AC3E}">
        <p14:creationId xmlns:p14="http://schemas.microsoft.com/office/powerpoint/2010/main" val="3266201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825500" y="-3968"/>
            <a:ext cx="10515600" cy="1325563"/>
          </a:xfrm>
        </p:spPr>
        <p:txBody>
          <a:bodyPr anchorCtr="1"/>
          <a:lstStyle/>
          <a:p>
            <a:r>
              <a:rPr lang="en-GB" altLang="en-US" dirty="0">
                <a:effectLst>
                  <a:outerShdw blurRad="38100" dist="38100" dir="2700000" algn="tl">
                    <a:srgbClr val="C0C0C0"/>
                  </a:outerShdw>
                </a:effectLst>
              </a:rPr>
              <a:t>Model answer</a:t>
            </a:r>
            <a:endParaRPr lang="en-US" altLang="en-US" dirty="0">
              <a:effectLst>
                <a:outerShdw blurRad="38100" dist="38100" dir="2700000" algn="tl">
                  <a:srgbClr val="C0C0C0"/>
                </a:outerShdw>
              </a:effectLst>
            </a:endParaRPr>
          </a:p>
        </p:txBody>
      </p:sp>
      <p:sp>
        <p:nvSpPr>
          <p:cNvPr id="36867" name="Text Box 3"/>
          <p:cNvSpPr txBox="1">
            <a:spLocks noChangeArrowheads="1"/>
          </p:cNvSpPr>
          <p:nvPr/>
        </p:nvSpPr>
        <p:spPr bwMode="auto">
          <a:xfrm>
            <a:off x="8985250" y="6211888"/>
            <a:ext cx="1682750" cy="646112"/>
          </a:xfrm>
          <a:prstGeom prst="rect">
            <a:avLst/>
          </a:prstGeom>
          <a:solidFill>
            <a:srgbClr val="FFFFFF"/>
          </a:solidFill>
          <a:ln w="76200">
            <a:solidFill>
              <a:srgbClr val="FF33CC"/>
            </a:solidFill>
            <a:miter lim="800000"/>
            <a:headEnd/>
            <a:tailEnd/>
          </a:ln>
        </p:spPr>
        <p:txBody>
          <a:bodyPr/>
          <a:lstStyle/>
          <a:p>
            <a:pPr algn="ctr"/>
            <a:r>
              <a:rPr lang="en-GB" altLang="en-US" sz="2000" b="1">
                <a:solidFill>
                  <a:srgbClr val="000000"/>
                </a:solidFill>
              </a:rPr>
              <a:t>Channel Flow</a:t>
            </a:r>
            <a:endParaRPr lang="en-US" altLang="en-US" sz="2000" b="1">
              <a:solidFill>
                <a:srgbClr val="000000"/>
              </a:solidFill>
            </a:endParaRPr>
          </a:p>
        </p:txBody>
      </p:sp>
      <p:sp>
        <p:nvSpPr>
          <p:cNvPr id="36868" name="Text Box 4"/>
          <p:cNvSpPr txBox="1">
            <a:spLocks noChangeArrowheads="1"/>
          </p:cNvSpPr>
          <p:nvPr/>
        </p:nvSpPr>
        <p:spPr bwMode="auto">
          <a:xfrm>
            <a:off x="6294438" y="4495801"/>
            <a:ext cx="1682750" cy="715963"/>
          </a:xfrm>
          <a:prstGeom prst="rect">
            <a:avLst/>
          </a:prstGeom>
          <a:solidFill>
            <a:srgbClr val="FFFFFF"/>
          </a:solidFill>
          <a:ln w="76200">
            <a:solidFill>
              <a:srgbClr val="66FF66"/>
            </a:solidFill>
            <a:miter lim="800000"/>
            <a:headEnd/>
            <a:tailEnd/>
          </a:ln>
        </p:spPr>
        <p:txBody>
          <a:bodyPr/>
          <a:lstStyle/>
          <a:p>
            <a:pPr algn="ctr"/>
            <a:r>
              <a:rPr lang="en-GB" altLang="en-US" sz="2000" b="1">
                <a:solidFill>
                  <a:srgbClr val="000000"/>
                </a:solidFill>
              </a:rPr>
              <a:t>Through flow</a:t>
            </a:r>
            <a:endParaRPr lang="en-US" altLang="en-US" sz="2000" b="1">
              <a:solidFill>
                <a:srgbClr val="000000"/>
              </a:solidFill>
            </a:endParaRPr>
          </a:p>
        </p:txBody>
      </p:sp>
      <p:sp>
        <p:nvSpPr>
          <p:cNvPr id="36869" name="Text Box 5"/>
          <p:cNvSpPr txBox="1">
            <a:spLocks noChangeArrowheads="1"/>
          </p:cNvSpPr>
          <p:nvPr/>
        </p:nvSpPr>
        <p:spPr bwMode="auto">
          <a:xfrm>
            <a:off x="6294439" y="5719764"/>
            <a:ext cx="1889125" cy="833437"/>
          </a:xfrm>
          <a:prstGeom prst="rect">
            <a:avLst/>
          </a:prstGeom>
          <a:solidFill>
            <a:srgbClr val="FFFFFF"/>
          </a:solidFill>
          <a:ln w="76200">
            <a:solidFill>
              <a:srgbClr val="66FF66"/>
            </a:solidFill>
            <a:miter lim="800000"/>
            <a:headEnd/>
            <a:tailEnd/>
          </a:ln>
        </p:spPr>
        <p:txBody>
          <a:bodyPr/>
          <a:lstStyle/>
          <a:p>
            <a:pPr algn="ctr"/>
            <a:r>
              <a:rPr lang="en-GB" altLang="en-US" sz="2000" b="1">
                <a:solidFill>
                  <a:srgbClr val="000000"/>
                </a:solidFill>
              </a:rPr>
              <a:t>Groundwater flow</a:t>
            </a:r>
            <a:endParaRPr lang="en-US" altLang="en-US" sz="2000" b="1">
              <a:solidFill>
                <a:srgbClr val="000000"/>
              </a:solidFill>
            </a:endParaRPr>
          </a:p>
        </p:txBody>
      </p:sp>
      <p:sp>
        <p:nvSpPr>
          <p:cNvPr id="36870" name="Line 6"/>
          <p:cNvSpPr>
            <a:spLocks noChangeShapeType="1"/>
          </p:cNvSpPr>
          <p:nvPr/>
        </p:nvSpPr>
        <p:spPr bwMode="auto">
          <a:xfrm>
            <a:off x="5621338" y="5391151"/>
            <a:ext cx="673100" cy="49212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1" name="Line 7"/>
          <p:cNvSpPr>
            <a:spLocks noChangeShapeType="1"/>
          </p:cNvSpPr>
          <p:nvPr/>
        </p:nvSpPr>
        <p:spPr bwMode="auto">
          <a:xfrm>
            <a:off x="8256589" y="5876925"/>
            <a:ext cx="1570037" cy="63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2" name="Line 8"/>
          <p:cNvSpPr>
            <a:spLocks noChangeShapeType="1"/>
          </p:cNvSpPr>
          <p:nvPr/>
        </p:nvSpPr>
        <p:spPr bwMode="auto">
          <a:xfrm>
            <a:off x="7977189" y="3760789"/>
            <a:ext cx="1849437" cy="808037"/>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3" name="Line 9"/>
          <p:cNvSpPr>
            <a:spLocks noChangeShapeType="1"/>
          </p:cNvSpPr>
          <p:nvPr/>
        </p:nvSpPr>
        <p:spPr bwMode="auto">
          <a:xfrm>
            <a:off x="7977189" y="4911726"/>
            <a:ext cx="1849437" cy="47942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4" name="Line 10"/>
          <p:cNvSpPr>
            <a:spLocks noChangeShapeType="1"/>
          </p:cNvSpPr>
          <p:nvPr/>
        </p:nvSpPr>
        <p:spPr bwMode="auto">
          <a:xfrm flipH="1">
            <a:off x="9826625" y="4568826"/>
            <a:ext cx="0" cy="164306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5" name="Text Box 11"/>
          <p:cNvSpPr txBox="1">
            <a:spLocks noChangeArrowheads="1"/>
          </p:cNvSpPr>
          <p:nvPr/>
        </p:nvSpPr>
        <p:spPr bwMode="auto">
          <a:xfrm>
            <a:off x="6294438" y="3429001"/>
            <a:ext cx="1682750" cy="720725"/>
          </a:xfrm>
          <a:prstGeom prst="rect">
            <a:avLst/>
          </a:prstGeom>
          <a:solidFill>
            <a:srgbClr val="FFFFFF"/>
          </a:solidFill>
          <a:ln w="76200">
            <a:solidFill>
              <a:srgbClr val="66FF66"/>
            </a:solidFill>
            <a:miter lim="800000"/>
            <a:headEnd/>
            <a:tailEnd/>
          </a:ln>
        </p:spPr>
        <p:txBody>
          <a:bodyPr/>
          <a:lstStyle/>
          <a:p>
            <a:pPr algn="ctr"/>
            <a:r>
              <a:rPr lang="en-GB" altLang="en-US" sz="2000" b="1">
                <a:solidFill>
                  <a:srgbClr val="000000"/>
                </a:solidFill>
              </a:rPr>
              <a:t>Overland flow</a:t>
            </a:r>
            <a:endParaRPr lang="en-US" altLang="en-US" sz="2000" b="1">
              <a:solidFill>
                <a:srgbClr val="000000"/>
              </a:solidFill>
            </a:endParaRPr>
          </a:p>
        </p:txBody>
      </p:sp>
      <p:sp>
        <p:nvSpPr>
          <p:cNvPr id="36876" name="Line 12"/>
          <p:cNvSpPr>
            <a:spLocks noChangeShapeType="1"/>
          </p:cNvSpPr>
          <p:nvPr/>
        </p:nvSpPr>
        <p:spPr bwMode="auto">
          <a:xfrm>
            <a:off x="5621338" y="3252788"/>
            <a:ext cx="673100" cy="493712"/>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7" name="Line 13"/>
          <p:cNvSpPr>
            <a:spLocks noChangeShapeType="1"/>
          </p:cNvSpPr>
          <p:nvPr/>
        </p:nvSpPr>
        <p:spPr bwMode="auto">
          <a:xfrm>
            <a:off x="5621338" y="4583114"/>
            <a:ext cx="673100" cy="314325"/>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8" name="Text Box 14"/>
          <p:cNvSpPr txBox="1">
            <a:spLocks noChangeArrowheads="1"/>
          </p:cNvSpPr>
          <p:nvPr/>
        </p:nvSpPr>
        <p:spPr bwMode="auto">
          <a:xfrm>
            <a:off x="3938588" y="5226050"/>
            <a:ext cx="1682750" cy="723900"/>
          </a:xfrm>
          <a:prstGeom prst="rect">
            <a:avLst/>
          </a:prstGeom>
          <a:solidFill>
            <a:srgbClr val="FFFFFF"/>
          </a:solidFill>
          <a:ln w="76200">
            <a:solidFill>
              <a:srgbClr val="0033CC"/>
            </a:solidFill>
            <a:miter lim="800000"/>
            <a:headEnd/>
            <a:tailEnd/>
          </a:ln>
        </p:spPr>
        <p:txBody>
          <a:bodyPr/>
          <a:lstStyle/>
          <a:p>
            <a:pPr algn="ctr"/>
            <a:r>
              <a:rPr lang="en-GB" altLang="en-US" sz="2000" b="1">
                <a:solidFill>
                  <a:srgbClr val="000000"/>
                </a:solidFill>
              </a:rPr>
              <a:t>Ground water</a:t>
            </a:r>
            <a:endParaRPr lang="en-US" altLang="en-US" sz="2000" b="1">
              <a:solidFill>
                <a:srgbClr val="000000"/>
              </a:solidFill>
            </a:endParaRPr>
          </a:p>
        </p:txBody>
      </p:sp>
      <p:sp>
        <p:nvSpPr>
          <p:cNvPr id="36879" name="Text Box 15"/>
          <p:cNvSpPr txBox="1">
            <a:spLocks noChangeArrowheads="1"/>
          </p:cNvSpPr>
          <p:nvPr/>
        </p:nvSpPr>
        <p:spPr bwMode="auto">
          <a:xfrm>
            <a:off x="3938588" y="4114800"/>
            <a:ext cx="1682750" cy="685800"/>
          </a:xfrm>
          <a:prstGeom prst="rect">
            <a:avLst/>
          </a:prstGeom>
          <a:solidFill>
            <a:srgbClr val="FFFFFF"/>
          </a:solidFill>
          <a:ln w="76200">
            <a:solidFill>
              <a:srgbClr val="0033CC"/>
            </a:solidFill>
            <a:miter lim="800000"/>
            <a:headEnd/>
            <a:tailEnd/>
          </a:ln>
        </p:spPr>
        <p:txBody>
          <a:bodyPr/>
          <a:lstStyle/>
          <a:p>
            <a:pPr algn="ctr"/>
            <a:r>
              <a:rPr lang="en-GB" altLang="en-US" sz="2000" b="1">
                <a:solidFill>
                  <a:srgbClr val="000000"/>
                </a:solidFill>
              </a:rPr>
              <a:t>Soil moisture</a:t>
            </a:r>
            <a:endParaRPr lang="en-US" altLang="en-US" sz="2000" b="1">
              <a:solidFill>
                <a:srgbClr val="000000"/>
              </a:solidFill>
            </a:endParaRPr>
          </a:p>
        </p:txBody>
      </p:sp>
      <p:sp>
        <p:nvSpPr>
          <p:cNvPr id="36880" name="Line 16"/>
          <p:cNvSpPr>
            <a:spLocks noChangeShapeType="1"/>
          </p:cNvSpPr>
          <p:nvPr/>
        </p:nvSpPr>
        <p:spPr bwMode="auto">
          <a:xfrm>
            <a:off x="4779963" y="3733800"/>
            <a:ext cx="0" cy="3048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1" name="Line 17"/>
          <p:cNvSpPr>
            <a:spLocks noChangeShapeType="1"/>
          </p:cNvSpPr>
          <p:nvPr/>
        </p:nvSpPr>
        <p:spPr bwMode="auto">
          <a:xfrm>
            <a:off x="4779963" y="4800600"/>
            <a:ext cx="0" cy="42545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2" name="Text Box 18"/>
          <p:cNvSpPr txBox="1">
            <a:spLocks noChangeArrowheads="1"/>
          </p:cNvSpPr>
          <p:nvPr/>
        </p:nvSpPr>
        <p:spPr bwMode="auto">
          <a:xfrm>
            <a:off x="1353344" y="1195389"/>
            <a:ext cx="1828800" cy="827087"/>
          </a:xfrm>
          <a:prstGeom prst="rect">
            <a:avLst/>
          </a:prstGeom>
          <a:solidFill>
            <a:srgbClr val="FFFFFF"/>
          </a:solidFill>
          <a:ln w="76200">
            <a:solidFill>
              <a:srgbClr val="FF33CC"/>
            </a:solidFill>
            <a:miter lim="800000"/>
            <a:headEnd/>
            <a:tailEnd/>
          </a:ln>
        </p:spPr>
        <p:txBody>
          <a:bodyPr/>
          <a:lstStyle/>
          <a:p>
            <a:r>
              <a:rPr lang="en-GB" altLang="en-US" sz="2000" b="1">
                <a:solidFill>
                  <a:srgbClr val="000000"/>
                </a:solidFill>
              </a:rPr>
              <a:t>Evapo-transpiration</a:t>
            </a:r>
            <a:endParaRPr lang="en-US" altLang="en-US" sz="2000" b="1">
              <a:solidFill>
                <a:srgbClr val="000000"/>
              </a:solidFill>
            </a:endParaRPr>
          </a:p>
        </p:txBody>
      </p:sp>
      <p:sp>
        <p:nvSpPr>
          <p:cNvPr id="36883" name="Line 19"/>
          <p:cNvSpPr>
            <a:spLocks noChangeShapeType="1"/>
          </p:cNvSpPr>
          <p:nvPr/>
        </p:nvSpPr>
        <p:spPr bwMode="auto">
          <a:xfrm flipH="1" flipV="1">
            <a:off x="2425700" y="2022476"/>
            <a:ext cx="0" cy="2546349"/>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4" name="Text Box 20"/>
          <p:cNvSpPr txBox="1">
            <a:spLocks noChangeArrowheads="1"/>
          </p:cNvSpPr>
          <p:nvPr/>
        </p:nvSpPr>
        <p:spPr bwMode="auto">
          <a:xfrm>
            <a:off x="3938588" y="1295400"/>
            <a:ext cx="1928812" cy="477838"/>
          </a:xfrm>
          <a:prstGeom prst="rect">
            <a:avLst/>
          </a:prstGeom>
          <a:solidFill>
            <a:srgbClr val="FFFFFF"/>
          </a:solidFill>
          <a:ln w="76200">
            <a:solidFill>
              <a:srgbClr val="FFCC00"/>
            </a:solidFill>
            <a:miter lim="800000"/>
            <a:headEnd/>
            <a:tailEnd/>
          </a:ln>
        </p:spPr>
        <p:txBody>
          <a:bodyPr/>
          <a:lstStyle/>
          <a:p>
            <a:pPr algn="ctr"/>
            <a:r>
              <a:rPr lang="en-GB" altLang="en-US" sz="2000" b="1">
                <a:solidFill>
                  <a:srgbClr val="000000"/>
                </a:solidFill>
              </a:rPr>
              <a:t>Precipitation</a:t>
            </a:r>
            <a:endParaRPr lang="en-US" altLang="en-US" sz="2000" b="1">
              <a:solidFill>
                <a:srgbClr val="000000"/>
              </a:solidFill>
            </a:endParaRPr>
          </a:p>
        </p:txBody>
      </p:sp>
      <p:sp>
        <p:nvSpPr>
          <p:cNvPr id="36885" name="Text Box 21"/>
          <p:cNvSpPr txBox="1">
            <a:spLocks noChangeArrowheads="1"/>
          </p:cNvSpPr>
          <p:nvPr/>
        </p:nvSpPr>
        <p:spPr bwMode="auto">
          <a:xfrm>
            <a:off x="3938588" y="2117725"/>
            <a:ext cx="1852612" cy="477838"/>
          </a:xfrm>
          <a:prstGeom prst="rect">
            <a:avLst/>
          </a:prstGeom>
          <a:solidFill>
            <a:srgbClr val="FFFFFF"/>
          </a:solidFill>
          <a:ln w="76200">
            <a:solidFill>
              <a:srgbClr val="0033CC"/>
            </a:solidFill>
            <a:miter lim="800000"/>
            <a:headEnd/>
            <a:tailEnd/>
          </a:ln>
        </p:spPr>
        <p:txBody>
          <a:bodyPr/>
          <a:lstStyle/>
          <a:p>
            <a:pPr algn="ctr"/>
            <a:r>
              <a:rPr lang="en-GB" altLang="en-US" sz="2000" b="1">
                <a:solidFill>
                  <a:srgbClr val="000000"/>
                </a:solidFill>
              </a:rPr>
              <a:t>Interception</a:t>
            </a:r>
            <a:endParaRPr lang="en-US" altLang="en-US" sz="2000" b="1">
              <a:solidFill>
                <a:srgbClr val="000000"/>
              </a:solidFill>
            </a:endParaRPr>
          </a:p>
        </p:txBody>
      </p:sp>
      <p:sp>
        <p:nvSpPr>
          <p:cNvPr id="36886" name="Line 22"/>
          <p:cNvSpPr>
            <a:spLocks noChangeShapeType="1"/>
          </p:cNvSpPr>
          <p:nvPr/>
        </p:nvSpPr>
        <p:spPr bwMode="auto">
          <a:xfrm>
            <a:off x="4779964" y="2595563"/>
            <a:ext cx="20637" cy="328612"/>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7" name="Line 23"/>
          <p:cNvSpPr>
            <a:spLocks noChangeShapeType="1"/>
          </p:cNvSpPr>
          <p:nvPr/>
        </p:nvSpPr>
        <p:spPr bwMode="auto">
          <a:xfrm>
            <a:off x="4779963" y="1789114"/>
            <a:ext cx="0" cy="312737"/>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88" name="Text Box 24"/>
          <p:cNvSpPr txBox="1">
            <a:spLocks noChangeArrowheads="1"/>
          </p:cNvSpPr>
          <p:nvPr/>
        </p:nvSpPr>
        <p:spPr bwMode="auto">
          <a:xfrm>
            <a:off x="3938588" y="2997200"/>
            <a:ext cx="1682750" cy="736600"/>
          </a:xfrm>
          <a:prstGeom prst="rect">
            <a:avLst/>
          </a:prstGeom>
          <a:solidFill>
            <a:srgbClr val="FFFFFF"/>
          </a:solidFill>
          <a:ln w="76200">
            <a:solidFill>
              <a:srgbClr val="0033CC"/>
            </a:solidFill>
            <a:miter lim="800000"/>
            <a:headEnd/>
            <a:tailEnd/>
          </a:ln>
        </p:spPr>
        <p:txBody>
          <a:bodyPr/>
          <a:lstStyle/>
          <a:p>
            <a:pPr algn="ctr"/>
            <a:r>
              <a:rPr lang="en-GB" altLang="en-US" sz="2000" b="1">
                <a:solidFill>
                  <a:srgbClr val="000000"/>
                </a:solidFill>
              </a:rPr>
              <a:t>Surface storage</a:t>
            </a:r>
            <a:endParaRPr lang="en-US" altLang="en-US" sz="2000" b="1">
              <a:solidFill>
                <a:srgbClr val="000000"/>
              </a:solidFill>
            </a:endParaRPr>
          </a:p>
        </p:txBody>
      </p:sp>
      <p:sp>
        <p:nvSpPr>
          <p:cNvPr id="36889" name="Line 25"/>
          <p:cNvSpPr>
            <a:spLocks noChangeShapeType="1"/>
          </p:cNvSpPr>
          <p:nvPr/>
        </p:nvSpPr>
        <p:spPr bwMode="auto">
          <a:xfrm flipH="1">
            <a:off x="2425700" y="4403725"/>
            <a:ext cx="1512888" cy="1651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90" name="Line 26"/>
          <p:cNvSpPr>
            <a:spLocks noChangeShapeType="1"/>
          </p:cNvSpPr>
          <p:nvPr/>
        </p:nvSpPr>
        <p:spPr bwMode="auto">
          <a:xfrm flipH="1">
            <a:off x="2425700" y="3417888"/>
            <a:ext cx="1512888" cy="163512"/>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91" name="Line 27"/>
          <p:cNvSpPr>
            <a:spLocks noChangeShapeType="1"/>
          </p:cNvSpPr>
          <p:nvPr/>
        </p:nvSpPr>
        <p:spPr bwMode="auto">
          <a:xfrm flipH="1">
            <a:off x="2425700" y="2432051"/>
            <a:ext cx="1512888" cy="16351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92" name="Rectangle 28"/>
          <p:cNvSpPr>
            <a:spLocks noChangeArrowheads="1"/>
          </p:cNvSpPr>
          <p:nvPr/>
        </p:nvSpPr>
        <p:spPr bwMode="auto">
          <a:xfrm>
            <a:off x="7894639" y="1755776"/>
            <a:ext cx="433387" cy="377825"/>
          </a:xfrm>
          <a:prstGeom prst="rect">
            <a:avLst/>
          </a:prstGeom>
          <a:solidFill>
            <a:srgbClr val="0033CC"/>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893" name="Rectangle 29"/>
          <p:cNvSpPr>
            <a:spLocks noChangeArrowheads="1"/>
          </p:cNvSpPr>
          <p:nvPr/>
        </p:nvSpPr>
        <p:spPr bwMode="auto">
          <a:xfrm>
            <a:off x="7894639" y="1341439"/>
            <a:ext cx="433387" cy="377825"/>
          </a:xfrm>
          <a:prstGeom prst="rect">
            <a:avLst/>
          </a:prstGeom>
          <a:solidFill>
            <a:srgbClr val="FFCC00"/>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894" name="Rectangle 30"/>
          <p:cNvSpPr>
            <a:spLocks noChangeArrowheads="1"/>
          </p:cNvSpPr>
          <p:nvPr/>
        </p:nvSpPr>
        <p:spPr bwMode="auto">
          <a:xfrm>
            <a:off x="7894639" y="2636839"/>
            <a:ext cx="433387" cy="377825"/>
          </a:xfrm>
          <a:prstGeom prst="rect">
            <a:avLst/>
          </a:prstGeom>
          <a:solidFill>
            <a:srgbClr val="FF33CC"/>
          </a:solidFill>
          <a:ln w="9525">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895" name="Rectangle 31"/>
          <p:cNvSpPr>
            <a:spLocks noChangeArrowheads="1"/>
          </p:cNvSpPr>
          <p:nvPr/>
        </p:nvSpPr>
        <p:spPr bwMode="auto">
          <a:xfrm>
            <a:off x="7894639" y="2205039"/>
            <a:ext cx="433387" cy="377825"/>
          </a:xfrm>
          <a:prstGeom prst="rect">
            <a:avLst/>
          </a:prstGeom>
          <a:solidFill>
            <a:srgbClr val="66FF66"/>
          </a:solidFill>
          <a:ln w="9525">
            <a:solidFill>
              <a:srgbClr val="66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896" name="Text Box 32"/>
          <p:cNvSpPr txBox="1">
            <a:spLocks noChangeArrowheads="1"/>
          </p:cNvSpPr>
          <p:nvPr/>
        </p:nvSpPr>
        <p:spPr bwMode="auto">
          <a:xfrm>
            <a:off x="8401050" y="1341438"/>
            <a:ext cx="1798638"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Inputs</a:t>
            </a:r>
          </a:p>
          <a:p>
            <a:pPr>
              <a:spcBef>
                <a:spcPct val="50000"/>
              </a:spcBef>
            </a:pPr>
            <a:r>
              <a:rPr lang="en-GB" altLang="en-US"/>
              <a:t>Storage</a:t>
            </a:r>
          </a:p>
          <a:p>
            <a:pPr>
              <a:spcBef>
                <a:spcPct val="50000"/>
              </a:spcBef>
            </a:pPr>
            <a:r>
              <a:rPr lang="en-GB" altLang="en-US"/>
              <a:t>Transfers</a:t>
            </a:r>
          </a:p>
          <a:p>
            <a:pPr>
              <a:spcBef>
                <a:spcPct val="50000"/>
              </a:spcBef>
            </a:pPr>
            <a:r>
              <a:rPr lang="en-GB" altLang="en-US"/>
              <a:t>Outputs</a:t>
            </a:r>
            <a:endParaRPr lang="en-US" altLang="en-US"/>
          </a:p>
        </p:txBody>
      </p:sp>
    </p:spTree>
    <p:extLst>
      <p:ext uri="{BB962C8B-B14F-4D97-AF65-F5344CB8AC3E}">
        <p14:creationId xmlns:p14="http://schemas.microsoft.com/office/powerpoint/2010/main" val="2252587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GB" altLang="en-US">
                <a:effectLst>
                  <a:outerShdw blurRad="38100" dist="38100" dir="2700000" algn="tl">
                    <a:srgbClr val="C0C0C0"/>
                  </a:outerShdw>
                </a:effectLst>
              </a:rPr>
              <a:t>Model answer</a:t>
            </a:r>
            <a:endParaRPr lang="en-US" altLang="en-US">
              <a:effectLst>
                <a:outerShdw blurRad="38100" dist="38100" dir="2700000" algn="tl">
                  <a:srgbClr val="C0C0C0"/>
                </a:outerShdw>
              </a:effectLst>
            </a:endParaRPr>
          </a:p>
        </p:txBody>
      </p:sp>
      <p:sp>
        <p:nvSpPr>
          <p:cNvPr id="34819" name="Rectangle 3"/>
          <p:cNvSpPr>
            <a:spLocks noGrp="1" noChangeArrowheads="1"/>
          </p:cNvSpPr>
          <p:nvPr>
            <p:ph type="body" idx="1"/>
          </p:nvPr>
        </p:nvSpPr>
        <p:spPr/>
        <p:txBody>
          <a:bodyPr/>
          <a:lstStyle/>
          <a:p>
            <a:pPr>
              <a:lnSpc>
                <a:spcPct val="90000"/>
              </a:lnSpc>
            </a:pPr>
            <a:r>
              <a:rPr lang="en-US" altLang="en-US" sz="2600" dirty="0">
                <a:effectLst>
                  <a:outerShdw blurRad="38100" dist="38100" dir="2700000" algn="tl">
                    <a:srgbClr val="C0C0C0"/>
                  </a:outerShdw>
                </a:effectLst>
              </a:rPr>
              <a:t>Drainage basins are an open system. They have 4 main </a:t>
            </a:r>
            <a:r>
              <a:rPr lang="en-US" altLang="en-US" sz="2600" dirty="0" err="1">
                <a:effectLst>
                  <a:outerShdw blurRad="38100" dist="38100" dir="2700000" algn="tl">
                    <a:srgbClr val="C0C0C0"/>
                  </a:outerShdw>
                </a:effectLst>
              </a:rPr>
              <a:t>charactaristics</a:t>
            </a:r>
            <a:r>
              <a:rPr lang="en-US" altLang="en-US" sz="2600" dirty="0">
                <a:effectLst>
                  <a:outerShdw blurRad="38100" dist="38100" dir="2700000" algn="tl">
                    <a:srgbClr val="C0C0C0"/>
                  </a:outerShdw>
                </a:effectLst>
              </a:rPr>
              <a:t>. These are: Inputs, storage, transfers and outputs.</a:t>
            </a:r>
            <a:endParaRPr lang="en-US" altLang="en-US" sz="2600" b="1" dirty="0">
              <a:effectLst>
                <a:outerShdw blurRad="38100" dist="38100" dir="2700000" algn="tl">
                  <a:srgbClr val="C0C0C0"/>
                </a:outerShdw>
              </a:effectLst>
            </a:endParaRPr>
          </a:p>
          <a:p>
            <a:pPr>
              <a:lnSpc>
                <a:spcPct val="90000"/>
              </a:lnSpc>
            </a:pPr>
            <a:r>
              <a:rPr lang="en-US" altLang="en-US" sz="2600" b="1" dirty="0">
                <a:effectLst>
                  <a:outerShdw blurRad="38100" dist="38100" dir="2700000" algn="tl">
                    <a:srgbClr val="C0C0C0"/>
                  </a:outerShdw>
                </a:effectLst>
              </a:rPr>
              <a:t>Inputs </a:t>
            </a:r>
            <a:r>
              <a:rPr lang="en-US" altLang="en-US" sz="2600" dirty="0">
                <a:effectLst>
                  <a:outerShdw blurRad="38100" dist="38100" dir="2700000" algn="tl">
                    <a:srgbClr val="C0C0C0"/>
                  </a:outerShdw>
                </a:effectLst>
              </a:rPr>
              <a:t>- This is any type of precipitation (rain, snow, hail etc.) that enters the </a:t>
            </a:r>
            <a:r>
              <a:rPr lang="en-US" altLang="en-US" sz="2600" dirty="0" smtClean="0">
                <a:effectLst>
                  <a:outerShdw blurRad="38100" dist="38100" dir="2700000" algn="tl">
                    <a:srgbClr val="C0C0C0"/>
                  </a:outerShdw>
                </a:effectLst>
              </a:rPr>
              <a:t>system</a:t>
            </a:r>
          </a:p>
          <a:p>
            <a:pPr marL="0" indent="0">
              <a:lnSpc>
                <a:spcPct val="90000"/>
              </a:lnSpc>
              <a:buNone/>
            </a:pPr>
            <a:endParaRPr lang="en-US" altLang="en-US" sz="2600" b="1" dirty="0">
              <a:effectLst>
                <a:outerShdw blurRad="38100" dist="38100" dir="2700000" algn="tl">
                  <a:srgbClr val="C0C0C0"/>
                </a:outerShdw>
              </a:effectLst>
            </a:endParaRPr>
          </a:p>
          <a:p>
            <a:pPr>
              <a:lnSpc>
                <a:spcPct val="90000"/>
              </a:lnSpc>
            </a:pPr>
            <a:r>
              <a:rPr lang="en-US" altLang="en-US" sz="2600" b="1" dirty="0">
                <a:effectLst>
                  <a:outerShdw blurRad="38100" dist="38100" dir="2700000" algn="tl">
                    <a:srgbClr val="C0C0C0"/>
                  </a:outerShdw>
                </a:effectLst>
              </a:rPr>
              <a:t>Storage</a:t>
            </a:r>
            <a:r>
              <a:rPr lang="en-US" altLang="en-US" sz="2600" dirty="0">
                <a:effectLst>
                  <a:outerShdw blurRad="38100" dist="38100" dir="2700000" algn="tl">
                    <a:srgbClr val="C0C0C0"/>
                  </a:outerShdw>
                </a:effectLst>
              </a:rPr>
              <a:t> – This can happen in 5 ways:</a:t>
            </a:r>
          </a:p>
          <a:p>
            <a:pPr lvl="2">
              <a:lnSpc>
                <a:spcPct val="90000"/>
              </a:lnSpc>
            </a:pPr>
            <a:r>
              <a:rPr lang="en-US" altLang="en-US" dirty="0">
                <a:effectLst>
                  <a:outerShdw blurRad="38100" dist="38100" dir="2700000" algn="tl">
                    <a:srgbClr val="C0C0C0"/>
                  </a:outerShdw>
                </a:effectLst>
              </a:rPr>
              <a:t>Interception – water is stored on the leaves of plants and trees</a:t>
            </a:r>
          </a:p>
          <a:p>
            <a:pPr lvl="2">
              <a:lnSpc>
                <a:spcPct val="90000"/>
              </a:lnSpc>
            </a:pPr>
            <a:r>
              <a:rPr lang="en-US" altLang="en-US" dirty="0">
                <a:effectLst>
                  <a:outerShdw blurRad="38100" dist="38100" dir="2700000" algn="tl">
                    <a:srgbClr val="C0C0C0"/>
                  </a:outerShdw>
                </a:effectLst>
              </a:rPr>
              <a:t>Surface storage – water stored in puddles, pool and lakes.</a:t>
            </a:r>
          </a:p>
          <a:p>
            <a:pPr lvl="2">
              <a:lnSpc>
                <a:spcPct val="90000"/>
              </a:lnSpc>
            </a:pPr>
            <a:r>
              <a:rPr lang="en-US" altLang="en-US" dirty="0">
                <a:effectLst>
                  <a:outerShdw blurRad="38100" dist="38100" dir="2700000" algn="tl">
                    <a:srgbClr val="C0C0C0"/>
                  </a:outerShdw>
                </a:effectLst>
              </a:rPr>
              <a:t>Soil moisture – water stored in the gaps of the soil..</a:t>
            </a:r>
          </a:p>
          <a:p>
            <a:pPr lvl="2">
              <a:lnSpc>
                <a:spcPct val="90000"/>
              </a:lnSpc>
            </a:pPr>
            <a:r>
              <a:rPr lang="en-US" altLang="en-US" dirty="0">
                <a:effectLst>
                  <a:outerShdw blurRad="38100" dist="38100" dir="2700000" algn="tl">
                    <a:srgbClr val="C0C0C0"/>
                  </a:outerShdw>
                </a:effectLst>
              </a:rPr>
              <a:t>Ground water – water </a:t>
            </a:r>
            <a:r>
              <a:rPr lang="en-US" altLang="en-US" dirty="0" smtClean="0">
                <a:effectLst>
                  <a:outerShdw blurRad="38100" dist="38100" dir="2700000" algn="tl">
                    <a:srgbClr val="C0C0C0"/>
                  </a:outerShdw>
                </a:effectLst>
              </a:rPr>
              <a:t>which </a:t>
            </a:r>
            <a:r>
              <a:rPr lang="en-US" altLang="en-US" dirty="0">
                <a:effectLst>
                  <a:outerShdw blurRad="38100" dist="38100" dir="2700000" algn="tl">
                    <a:srgbClr val="C0C0C0"/>
                  </a:outerShdw>
                </a:effectLst>
              </a:rPr>
              <a:t>is stored in permeable rock.</a:t>
            </a:r>
          </a:p>
          <a:p>
            <a:pPr lvl="2">
              <a:lnSpc>
                <a:spcPct val="90000"/>
              </a:lnSpc>
            </a:pPr>
            <a:r>
              <a:rPr lang="en-US" altLang="en-US" dirty="0">
                <a:effectLst>
                  <a:outerShdw blurRad="38100" dist="38100" dir="2700000" algn="tl">
                    <a:srgbClr val="C0C0C0"/>
                  </a:outerShdw>
                </a:effectLst>
              </a:rPr>
              <a:t>Channel – water which is in rivers and streams.</a:t>
            </a:r>
            <a:endParaRPr lang="en-US" altLang="en-US" b="1" dirty="0">
              <a:effectLst>
                <a:outerShdw blurRad="38100" dist="38100" dir="2700000" algn="tl">
                  <a:srgbClr val="C0C0C0"/>
                </a:outerShdw>
              </a:effectLst>
            </a:endParaRPr>
          </a:p>
          <a:p>
            <a:pPr>
              <a:lnSpc>
                <a:spcPct val="90000"/>
              </a:lnSpc>
            </a:pPr>
            <a:endParaRPr lang="en-US" altLang="en-US" sz="2600" dirty="0"/>
          </a:p>
        </p:txBody>
      </p:sp>
    </p:spTree>
    <p:extLst>
      <p:ext uri="{BB962C8B-B14F-4D97-AF65-F5344CB8AC3E}">
        <p14:creationId xmlns:p14="http://schemas.microsoft.com/office/powerpoint/2010/main" val="402834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GB" altLang="en-US">
                <a:effectLst>
                  <a:outerShdw blurRad="38100" dist="38100" dir="2700000" algn="tl">
                    <a:srgbClr val="C0C0C0"/>
                  </a:outerShdw>
                </a:effectLst>
              </a:rPr>
              <a:t>Model answer</a:t>
            </a:r>
            <a:endParaRPr lang="en-US" altLang="en-US">
              <a:effectLst>
                <a:outerShdw blurRad="38100" dist="38100" dir="2700000" algn="tl">
                  <a:srgbClr val="C0C0C0"/>
                </a:outerShdw>
              </a:effectLst>
            </a:endParaRPr>
          </a:p>
        </p:txBody>
      </p:sp>
      <p:sp>
        <p:nvSpPr>
          <p:cNvPr id="35843" name="Rectangle 3"/>
          <p:cNvSpPr>
            <a:spLocks noGrp="1" noChangeArrowheads="1"/>
          </p:cNvSpPr>
          <p:nvPr>
            <p:ph type="body" idx="1"/>
          </p:nvPr>
        </p:nvSpPr>
        <p:spPr/>
        <p:txBody>
          <a:bodyPr/>
          <a:lstStyle/>
          <a:p>
            <a:pPr>
              <a:lnSpc>
                <a:spcPct val="80000"/>
              </a:lnSpc>
            </a:pPr>
            <a:r>
              <a:rPr lang="en-US" altLang="en-US" sz="2600" b="1" dirty="0">
                <a:effectLst>
                  <a:outerShdw blurRad="38100" dist="38100" dir="2700000" algn="tl">
                    <a:srgbClr val="C0C0C0"/>
                  </a:outerShdw>
                </a:effectLst>
              </a:rPr>
              <a:t>Transfers </a:t>
            </a:r>
            <a:r>
              <a:rPr lang="en-US" altLang="en-US" sz="2600" dirty="0">
                <a:effectLst>
                  <a:outerShdw blurRad="38100" dist="38100" dir="2700000" algn="tl">
                    <a:srgbClr val="C0C0C0"/>
                  </a:outerShdw>
                </a:effectLst>
              </a:rPr>
              <a:t>– Water is transferred through the system in 3 ways:</a:t>
            </a:r>
          </a:p>
          <a:p>
            <a:pPr lvl="2">
              <a:lnSpc>
                <a:spcPct val="80000"/>
              </a:lnSpc>
            </a:pPr>
            <a:r>
              <a:rPr lang="en-US" altLang="en-US" dirty="0">
                <a:effectLst>
                  <a:outerShdw blurRad="38100" dist="38100" dir="2700000" algn="tl">
                    <a:srgbClr val="C0C0C0"/>
                  </a:outerShdw>
                </a:effectLst>
              </a:rPr>
              <a:t>Overland flow or run-off - </a:t>
            </a:r>
            <a:r>
              <a:rPr lang="en-GB" altLang="en-US" dirty="0">
                <a:effectLst>
                  <a:outerShdw blurRad="38100" dist="38100" dir="2700000" algn="tl">
                    <a:srgbClr val="C0C0C0"/>
                  </a:outerShdw>
                </a:effectLst>
              </a:rPr>
              <a:t>The movement of water over the surface.  It occurs when the ground cannot absorb all the rain falling on it.</a:t>
            </a:r>
            <a:endParaRPr lang="en-US" altLang="en-US" dirty="0">
              <a:effectLst>
                <a:outerShdw blurRad="38100" dist="38100" dir="2700000" algn="tl">
                  <a:srgbClr val="C0C0C0"/>
                </a:outerShdw>
              </a:effectLst>
            </a:endParaRPr>
          </a:p>
          <a:p>
            <a:pPr lvl="2">
              <a:lnSpc>
                <a:spcPct val="80000"/>
              </a:lnSpc>
            </a:pPr>
            <a:r>
              <a:rPr lang="en-US" altLang="en-US" dirty="0">
                <a:effectLst>
                  <a:outerShdw blurRad="38100" dist="38100" dir="2700000" algn="tl">
                    <a:srgbClr val="C0C0C0"/>
                  </a:outerShdw>
                </a:effectLst>
              </a:rPr>
              <a:t>Through flow – water that has collected in the soil moves sideways</a:t>
            </a:r>
          </a:p>
          <a:p>
            <a:pPr lvl="2">
              <a:lnSpc>
                <a:spcPct val="80000"/>
              </a:lnSpc>
            </a:pPr>
            <a:r>
              <a:rPr lang="en-US" altLang="en-US" dirty="0">
                <a:effectLst>
                  <a:outerShdw blurRad="38100" dist="38100" dir="2700000" algn="tl">
                    <a:srgbClr val="C0C0C0"/>
                  </a:outerShdw>
                </a:effectLst>
              </a:rPr>
              <a:t>Groundwater flow – water that is stored in the rock flows towards channel storage</a:t>
            </a:r>
            <a:r>
              <a:rPr lang="en-US" altLang="en-US" dirty="0" smtClean="0">
                <a:effectLst>
                  <a:outerShdw blurRad="38100" dist="38100" dir="2700000" algn="tl">
                    <a:srgbClr val="C0C0C0"/>
                  </a:outerShdw>
                </a:effectLst>
              </a:rPr>
              <a:t>.</a:t>
            </a:r>
          </a:p>
          <a:p>
            <a:pPr lvl="2">
              <a:lnSpc>
                <a:spcPct val="80000"/>
              </a:lnSpc>
            </a:pPr>
            <a:endParaRPr lang="en-US" altLang="en-US" b="1" dirty="0">
              <a:effectLst>
                <a:outerShdw blurRad="38100" dist="38100" dir="2700000" algn="tl">
                  <a:srgbClr val="C0C0C0"/>
                </a:outerShdw>
              </a:effectLst>
            </a:endParaRPr>
          </a:p>
          <a:p>
            <a:pPr marL="914400" lvl="2" indent="0">
              <a:lnSpc>
                <a:spcPct val="80000"/>
              </a:lnSpc>
              <a:buNone/>
            </a:pPr>
            <a:endParaRPr lang="en-US" altLang="en-US" b="1" dirty="0">
              <a:effectLst>
                <a:outerShdw blurRad="38100" dist="38100" dir="2700000" algn="tl">
                  <a:srgbClr val="C0C0C0"/>
                </a:outerShdw>
              </a:effectLst>
            </a:endParaRPr>
          </a:p>
          <a:p>
            <a:pPr>
              <a:lnSpc>
                <a:spcPct val="80000"/>
              </a:lnSpc>
            </a:pPr>
            <a:r>
              <a:rPr lang="en-US" altLang="en-US" sz="2600" b="1" dirty="0">
                <a:effectLst>
                  <a:outerShdw blurRad="38100" dist="38100" dir="2700000" algn="tl">
                    <a:srgbClr val="C0C0C0"/>
                  </a:outerShdw>
                </a:effectLst>
              </a:rPr>
              <a:t>Outputs –</a:t>
            </a:r>
            <a:r>
              <a:rPr lang="en-US" altLang="en-US" sz="2600" dirty="0">
                <a:effectLst>
                  <a:outerShdw blurRad="38100" dist="38100" dir="2700000" algn="tl">
                    <a:srgbClr val="C0C0C0"/>
                  </a:outerShdw>
                </a:effectLst>
              </a:rPr>
              <a:t> This is when the water is lost to the system. It happens either through </a:t>
            </a:r>
            <a:r>
              <a:rPr lang="en-US" altLang="en-US" sz="2600" dirty="0" err="1">
                <a:effectLst>
                  <a:outerShdw blurRad="38100" dist="38100" dir="2700000" algn="tl">
                    <a:srgbClr val="C0C0C0"/>
                  </a:outerShdw>
                </a:effectLst>
              </a:rPr>
              <a:t>evapo</a:t>
            </a:r>
            <a:r>
              <a:rPr lang="en-US" altLang="en-US" sz="2600" dirty="0">
                <a:effectLst>
                  <a:outerShdw blurRad="38100" dist="38100" dir="2700000" algn="tl">
                    <a:srgbClr val="C0C0C0"/>
                  </a:outerShdw>
                </a:effectLst>
              </a:rPr>
              <a:t>-transpiration or channel flow (which is when water flows though rivers into the sea).</a:t>
            </a:r>
            <a:endParaRPr lang="en-GB" altLang="en-US" sz="2600" dirty="0">
              <a:effectLst>
                <a:outerShdw blurRad="38100" dist="38100" dir="2700000" algn="tl">
                  <a:srgbClr val="C0C0C0"/>
                </a:outerShdw>
              </a:effectLst>
            </a:endParaRPr>
          </a:p>
          <a:p>
            <a:pPr>
              <a:lnSpc>
                <a:spcPct val="80000"/>
              </a:lnSpc>
            </a:pPr>
            <a:endParaRPr lang="en-US" altLang="en-US" sz="2600" dirty="0"/>
          </a:p>
        </p:txBody>
      </p:sp>
    </p:spTree>
    <p:extLst>
      <p:ext uri="{BB962C8B-B14F-4D97-AF65-F5344CB8AC3E}">
        <p14:creationId xmlns:p14="http://schemas.microsoft.com/office/powerpoint/2010/main" val="4068558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Advection</a:t>
            </a:r>
            <a:endParaRPr lang="en-GB" dirty="0"/>
          </a:p>
        </p:txBody>
      </p:sp>
      <p:sp>
        <p:nvSpPr>
          <p:cNvPr id="3" name="Content Placeholder 2"/>
          <p:cNvSpPr>
            <a:spLocks noGrp="1"/>
          </p:cNvSpPr>
          <p:nvPr>
            <p:ph idx="1"/>
          </p:nvPr>
        </p:nvSpPr>
        <p:spPr>
          <a:xfrm>
            <a:off x="838200" y="1825625"/>
            <a:ext cx="4838700" cy="4351338"/>
          </a:xfrm>
        </p:spPr>
        <p:txBody>
          <a:bodyPr/>
          <a:lstStyle/>
          <a:p>
            <a:r>
              <a:rPr lang="en-GB" dirty="0" smtClean="0"/>
              <a:t>Advection occurs – this is the process whereby the clouds are moved towards land.</a:t>
            </a:r>
          </a:p>
          <a:p>
            <a:endParaRPr lang="en-GB" dirty="0" smtClean="0"/>
          </a:p>
          <a:p>
            <a:endParaRPr lang="en-GB" dirty="0"/>
          </a:p>
          <a:p>
            <a:r>
              <a:rPr lang="en-GB" dirty="0" smtClean="0"/>
              <a:t>Once these clouds reach land then precipitation can occur.</a:t>
            </a:r>
            <a:endParaRPr lang="en-GB" dirty="0"/>
          </a:p>
        </p:txBody>
      </p:sp>
      <p:pic>
        <p:nvPicPr>
          <p:cNvPr id="3076" name="Picture 4" descr="http://www.weather-forecast.com/system/images/2982/original/Storm-Clouds-Sunset-Great-Sand-Dunes-NP-Colorado.jpg?1314679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825625"/>
            <a:ext cx="6019800" cy="503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6450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scan0008"/>
          <p:cNvPicPr>
            <a:picLocks noChangeAspect="1" noChangeArrowheads="1"/>
          </p:cNvPicPr>
          <p:nvPr/>
        </p:nvPicPr>
        <p:blipFill>
          <a:blip r:embed="rId2">
            <a:lum bright="-18000" contrast="60000"/>
            <a:grayscl/>
            <a:extLst>
              <a:ext uri="{28A0092B-C50C-407E-A947-70E740481C1C}">
                <a14:useLocalDpi xmlns:a14="http://schemas.microsoft.com/office/drawing/2010/main" val="0"/>
              </a:ext>
            </a:extLst>
          </a:blip>
          <a:srcRect l="10851" t="20020" r="4692" b="38248"/>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112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type="title"/>
          </p:nvPr>
        </p:nvSpPr>
        <p:spPr/>
        <p:txBody>
          <a:bodyPr/>
          <a:lstStyle/>
          <a:p>
            <a:r>
              <a:rPr lang="en-GB" altLang="en-US"/>
              <a:t>Answer</a:t>
            </a:r>
            <a:endParaRPr lang="en-US" altLang="en-US"/>
          </a:p>
        </p:txBody>
      </p:sp>
      <p:sp>
        <p:nvSpPr>
          <p:cNvPr id="186372" name="Rectangle 4"/>
          <p:cNvSpPr>
            <a:spLocks noGrp="1" noChangeArrowheads="1"/>
          </p:cNvSpPr>
          <p:nvPr>
            <p:ph idx="1"/>
          </p:nvPr>
        </p:nvSpPr>
        <p:spPr/>
        <p:txBody>
          <a:bodyPr/>
          <a:lstStyle/>
          <a:p>
            <a:r>
              <a:rPr lang="en-GB" altLang="en-US" sz="2600">
                <a:latin typeface="Georgia" panose="02040502050405020303" pitchFamily="18" charset="0"/>
              </a:rPr>
              <a:t>In the Rural hydrograph there is a longer ‘lag time’ between the rainfall and peak discharge</a:t>
            </a:r>
          </a:p>
          <a:p>
            <a:pPr lvl="1"/>
            <a:r>
              <a:rPr lang="en-GB" altLang="en-US" sz="2200">
                <a:latin typeface="Georgia" panose="02040502050405020303" pitchFamily="18" charset="0"/>
              </a:rPr>
              <a:t>Vegetation (eg woodland) will intercept precipitation and store/absorb or alow it to be evapo-transpired</a:t>
            </a:r>
          </a:p>
          <a:p>
            <a:pPr lvl="1"/>
            <a:r>
              <a:rPr lang="en-GB" altLang="en-US" sz="2200">
                <a:latin typeface="Georgia" panose="02040502050405020303" pitchFamily="18" charset="0"/>
              </a:rPr>
              <a:t>This will preventing the water reaching the soil/ground water/river quickly.</a:t>
            </a:r>
          </a:p>
          <a:p>
            <a:pPr lvl="1"/>
            <a:endParaRPr lang="en-GB" altLang="en-US" sz="2200">
              <a:latin typeface="Georgia" panose="02040502050405020303" pitchFamily="18" charset="0"/>
            </a:endParaRPr>
          </a:p>
          <a:p>
            <a:r>
              <a:rPr lang="en-GB" altLang="en-US" sz="2600">
                <a:latin typeface="Georgia" panose="02040502050405020303" pitchFamily="18" charset="0"/>
              </a:rPr>
              <a:t> However in the Urban hydrograph, concrete, tarmac and buildings will channel the precipitation.</a:t>
            </a:r>
          </a:p>
          <a:p>
            <a:pPr lvl="1"/>
            <a:r>
              <a:rPr lang="en-GB" altLang="en-US" sz="2200">
                <a:latin typeface="Georgia" panose="02040502050405020303" pitchFamily="18" charset="0"/>
              </a:rPr>
              <a:t>Into gutters/drains and straight into the sewer/river system with a correspondingly shorter ‘lag time’.</a:t>
            </a:r>
          </a:p>
          <a:p>
            <a:endParaRPr lang="en-US" altLang="en-US" sz="2600">
              <a:latin typeface="Georgia" panose="02040502050405020303" pitchFamily="18" charset="0"/>
            </a:endParaRPr>
          </a:p>
        </p:txBody>
      </p:sp>
    </p:spTree>
    <p:extLst>
      <p:ext uri="{BB962C8B-B14F-4D97-AF65-F5344CB8AC3E}">
        <p14:creationId xmlns:p14="http://schemas.microsoft.com/office/powerpoint/2010/main" val="15791829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GB" altLang="en-US"/>
              <a:t>Answer</a:t>
            </a:r>
            <a:endParaRPr lang="en-US" altLang="en-US"/>
          </a:p>
        </p:txBody>
      </p:sp>
      <p:sp>
        <p:nvSpPr>
          <p:cNvPr id="189443" name="Rectangle 3"/>
          <p:cNvSpPr>
            <a:spLocks noGrp="1" noChangeArrowheads="1"/>
          </p:cNvSpPr>
          <p:nvPr>
            <p:ph idx="1"/>
          </p:nvPr>
        </p:nvSpPr>
        <p:spPr/>
        <p:txBody>
          <a:bodyPr>
            <a:normAutofit/>
          </a:bodyPr>
          <a:lstStyle/>
          <a:p>
            <a:pPr>
              <a:lnSpc>
                <a:spcPct val="90000"/>
              </a:lnSpc>
            </a:pPr>
            <a:r>
              <a:rPr lang="en-GB" altLang="en-US" sz="2100">
                <a:latin typeface="Georgia" panose="02040502050405020303" pitchFamily="18" charset="0"/>
              </a:rPr>
              <a:t>The rising limb is less steep in the rural hydrograph natural water courses will overflow and drain into marshy areas and fields on the flood plains in times of flood</a:t>
            </a:r>
          </a:p>
          <a:p>
            <a:pPr>
              <a:lnSpc>
                <a:spcPct val="90000"/>
              </a:lnSpc>
            </a:pPr>
            <a:r>
              <a:rPr lang="en-GB" altLang="en-US" sz="2100">
                <a:latin typeface="Georgia" panose="02040502050405020303" pitchFamily="18" charset="0"/>
              </a:rPr>
              <a:t>Urban water courses will be lined and embanked to contain and speed up the flow of water leading to a steeper rising limb. </a:t>
            </a:r>
          </a:p>
          <a:p>
            <a:pPr>
              <a:lnSpc>
                <a:spcPct val="90000"/>
              </a:lnSpc>
            </a:pPr>
            <a:endParaRPr lang="en-GB" altLang="en-US" sz="2100">
              <a:latin typeface="Georgia" panose="02040502050405020303" pitchFamily="18" charset="0"/>
            </a:endParaRPr>
          </a:p>
          <a:p>
            <a:pPr>
              <a:lnSpc>
                <a:spcPct val="90000"/>
              </a:lnSpc>
            </a:pPr>
            <a:r>
              <a:rPr lang="en-GB" altLang="en-US" sz="2100">
                <a:latin typeface="Georgia" panose="02040502050405020303" pitchFamily="18" charset="0"/>
              </a:rPr>
              <a:t>The falling limb on the urban hydrograph is much steeper due to the lack of infiltration/percolation/underground storage of water. </a:t>
            </a:r>
          </a:p>
          <a:p>
            <a:pPr>
              <a:lnSpc>
                <a:spcPct val="90000"/>
              </a:lnSpc>
            </a:pPr>
            <a:r>
              <a:rPr lang="en-GB" altLang="en-US" sz="2100">
                <a:latin typeface="Georgia" panose="02040502050405020303" pitchFamily="18" charset="0"/>
              </a:rPr>
              <a:t>In rural areas water will continue to flow into the river many hours after the rainstorm through underground and through flow via the soil and rocks. The return of the river to the base flow will therefore be much slower with a more gentle falling limb. </a:t>
            </a:r>
          </a:p>
          <a:p>
            <a:pPr>
              <a:lnSpc>
                <a:spcPct val="90000"/>
              </a:lnSpc>
            </a:pPr>
            <a:endParaRPr lang="en-US" altLang="en-US" sz="2100">
              <a:latin typeface="Georgia" panose="02040502050405020303" pitchFamily="18" charset="0"/>
            </a:endParaRPr>
          </a:p>
        </p:txBody>
      </p:sp>
    </p:spTree>
    <p:extLst>
      <p:ext uri="{BB962C8B-B14F-4D97-AF65-F5344CB8AC3E}">
        <p14:creationId xmlns:p14="http://schemas.microsoft.com/office/powerpoint/2010/main" val="1343478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Freeform 3"/>
          <p:cNvSpPr>
            <a:spLocks/>
          </p:cNvSpPr>
          <p:nvPr/>
        </p:nvSpPr>
        <p:spPr bwMode="auto">
          <a:xfrm>
            <a:off x="2268539" y="3517900"/>
            <a:ext cx="3087687"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68" name="Line 4"/>
          <p:cNvSpPr>
            <a:spLocks noChangeShapeType="1"/>
          </p:cNvSpPr>
          <p:nvPr/>
        </p:nvSpPr>
        <p:spPr bwMode="auto">
          <a:xfrm>
            <a:off x="2217738" y="3517900"/>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69" name="Line 5"/>
          <p:cNvSpPr>
            <a:spLocks noChangeShapeType="1"/>
          </p:cNvSpPr>
          <p:nvPr/>
        </p:nvSpPr>
        <p:spPr bwMode="auto">
          <a:xfrm rot="-5400000">
            <a:off x="2243932"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Line 6"/>
          <p:cNvSpPr>
            <a:spLocks noChangeShapeType="1"/>
          </p:cNvSpPr>
          <p:nvPr/>
        </p:nvSpPr>
        <p:spPr bwMode="auto">
          <a:xfrm rot="-5400000">
            <a:off x="2756694"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1" name="Line 7"/>
          <p:cNvSpPr>
            <a:spLocks noChangeShapeType="1"/>
          </p:cNvSpPr>
          <p:nvPr/>
        </p:nvSpPr>
        <p:spPr bwMode="auto">
          <a:xfrm rot="-5400000">
            <a:off x="3271044"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2" name="Line 8"/>
          <p:cNvSpPr>
            <a:spLocks noChangeShapeType="1"/>
          </p:cNvSpPr>
          <p:nvPr/>
        </p:nvSpPr>
        <p:spPr bwMode="auto">
          <a:xfrm rot="-5400000">
            <a:off x="3783807"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3" name="Line 9"/>
          <p:cNvSpPr>
            <a:spLocks noChangeShapeType="1"/>
          </p:cNvSpPr>
          <p:nvPr/>
        </p:nvSpPr>
        <p:spPr bwMode="auto">
          <a:xfrm rot="-5400000">
            <a:off x="4296569"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4" name="Line 10"/>
          <p:cNvSpPr>
            <a:spLocks noChangeShapeType="1"/>
          </p:cNvSpPr>
          <p:nvPr/>
        </p:nvSpPr>
        <p:spPr bwMode="auto">
          <a:xfrm rot="-5400000">
            <a:off x="4860132"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5" name="Line 11"/>
          <p:cNvSpPr>
            <a:spLocks noChangeShapeType="1"/>
          </p:cNvSpPr>
          <p:nvPr/>
        </p:nvSpPr>
        <p:spPr bwMode="auto">
          <a:xfrm rot="-5400000">
            <a:off x="5322094"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6" name="Text Box 12"/>
          <p:cNvSpPr txBox="1">
            <a:spLocks noChangeArrowheads="1"/>
          </p:cNvSpPr>
          <p:nvPr/>
        </p:nvSpPr>
        <p:spPr bwMode="auto">
          <a:xfrm>
            <a:off x="2063751" y="3567113"/>
            <a:ext cx="3744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0        12      24     36       48      60     72</a:t>
            </a:r>
          </a:p>
        </p:txBody>
      </p:sp>
      <p:sp>
        <p:nvSpPr>
          <p:cNvPr id="190478" name="Freeform 14"/>
          <p:cNvSpPr>
            <a:spLocks/>
          </p:cNvSpPr>
          <p:nvPr/>
        </p:nvSpPr>
        <p:spPr bwMode="auto">
          <a:xfrm>
            <a:off x="2279650" y="923926"/>
            <a:ext cx="1588" cy="2593975"/>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9" name="Line 15"/>
          <p:cNvSpPr>
            <a:spLocks noChangeShapeType="1"/>
          </p:cNvSpPr>
          <p:nvPr/>
        </p:nvSpPr>
        <p:spPr bwMode="auto">
          <a:xfrm>
            <a:off x="2228850" y="2767013"/>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80" name="Line 16"/>
          <p:cNvSpPr>
            <a:spLocks noChangeShapeType="1"/>
          </p:cNvSpPr>
          <p:nvPr/>
        </p:nvSpPr>
        <p:spPr bwMode="auto">
          <a:xfrm>
            <a:off x="2228850" y="1266825"/>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81" name="Line 17"/>
          <p:cNvSpPr>
            <a:spLocks noChangeShapeType="1"/>
          </p:cNvSpPr>
          <p:nvPr/>
        </p:nvSpPr>
        <p:spPr bwMode="auto">
          <a:xfrm>
            <a:off x="2228850" y="2016125"/>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82" name="Text Box 18"/>
          <p:cNvSpPr txBox="1">
            <a:spLocks noChangeArrowheads="1"/>
          </p:cNvSpPr>
          <p:nvPr/>
        </p:nvSpPr>
        <p:spPr bwMode="auto">
          <a:xfrm>
            <a:off x="1847851" y="1116013"/>
            <a:ext cx="257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latin typeface="Comic Sans MS" panose="030F0702030302020204" pitchFamily="66" charset="0"/>
              </a:rPr>
              <a:t>3</a:t>
            </a:r>
          </a:p>
        </p:txBody>
      </p:sp>
      <p:sp>
        <p:nvSpPr>
          <p:cNvPr id="190483" name="Text Box 19"/>
          <p:cNvSpPr txBox="1">
            <a:spLocks noChangeArrowheads="1"/>
          </p:cNvSpPr>
          <p:nvPr/>
        </p:nvSpPr>
        <p:spPr bwMode="auto">
          <a:xfrm>
            <a:off x="1847851" y="1866900"/>
            <a:ext cx="257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latin typeface="Comic Sans MS" panose="030F0702030302020204" pitchFamily="66" charset="0"/>
              </a:rPr>
              <a:t>2</a:t>
            </a:r>
          </a:p>
        </p:txBody>
      </p:sp>
      <p:sp>
        <p:nvSpPr>
          <p:cNvPr id="190484" name="Text Box 20"/>
          <p:cNvSpPr txBox="1">
            <a:spLocks noChangeArrowheads="1"/>
          </p:cNvSpPr>
          <p:nvPr/>
        </p:nvSpPr>
        <p:spPr bwMode="auto">
          <a:xfrm>
            <a:off x="1919289" y="2616200"/>
            <a:ext cx="257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latin typeface="Comic Sans MS" panose="030F0702030302020204" pitchFamily="66" charset="0"/>
              </a:rPr>
              <a:t>1</a:t>
            </a:r>
          </a:p>
        </p:txBody>
      </p:sp>
      <p:sp>
        <p:nvSpPr>
          <p:cNvPr id="190485" name="Text Box 21"/>
          <p:cNvSpPr txBox="1">
            <a:spLocks noChangeArrowheads="1"/>
          </p:cNvSpPr>
          <p:nvPr/>
        </p:nvSpPr>
        <p:spPr bwMode="auto">
          <a:xfrm>
            <a:off x="5375276" y="2420938"/>
            <a:ext cx="328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4</a:t>
            </a:r>
          </a:p>
        </p:txBody>
      </p:sp>
      <p:sp>
        <p:nvSpPr>
          <p:cNvPr id="190486" name="Freeform 22"/>
          <p:cNvSpPr>
            <a:spLocks/>
          </p:cNvSpPr>
          <p:nvPr/>
        </p:nvSpPr>
        <p:spPr bwMode="auto">
          <a:xfrm flipH="1">
            <a:off x="5289551" y="1401763"/>
            <a:ext cx="47625" cy="2106612"/>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87" name="Text Box 23"/>
          <p:cNvSpPr txBox="1">
            <a:spLocks noChangeArrowheads="1"/>
          </p:cNvSpPr>
          <p:nvPr/>
        </p:nvSpPr>
        <p:spPr bwMode="auto">
          <a:xfrm>
            <a:off x="5375275" y="2708275"/>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3</a:t>
            </a:r>
          </a:p>
        </p:txBody>
      </p:sp>
      <p:sp>
        <p:nvSpPr>
          <p:cNvPr id="190489" name="Text Box 25"/>
          <p:cNvSpPr txBox="1">
            <a:spLocks noChangeArrowheads="1"/>
          </p:cNvSpPr>
          <p:nvPr/>
        </p:nvSpPr>
        <p:spPr bwMode="auto">
          <a:xfrm>
            <a:off x="5362576" y="3213100"/>
            <a:ext cx="373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1</a:t>
            </a:r>
          </a:p>
        </p:txBody>
      </p:sp>
      <p:sp>
        <p:nvSpPr>
          <p:cNvPr id="190490" name="Text Box 26"/>
          <p:cNvSpPr txBox="1">
            <a:spLocks noChangeArrowheads="1"/>
          </p:cNvSpPr>
          <p:nvPr/>
        </p:nvSpPr>
        <p:spPr bwMode="auto">
          <a:xfrm>
            <a:off x="5359400" y="1401763"/>
            <a:ext cx="26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8</a:t>
            </a:r>
          </a:p>
        </p:txBody>
      </p:sp>
      <p:sp>
        <p:nvSpPr>
          <p:cNvPr id="190491" name="Text Box 27"/>
          <p:cNvSpPr txBox="1">
            <a:spLocks noChangeArrowheads="1"/>
          </p:cNvSpPr>
          <p:nvPr/>
        </p:nvSpPr>
        <p:spPr bwMode="auto">
          <a:xfrm>
            <a:off x="5375276" y="1651000"/>
            <a:ext cx="220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7</a:t>
            </a:r>
          </a:p>
        </p:txBody>
      </p:sp>
      <p:sp>
        <p:nvSpPr>
          <p:cNvPr id="190492" name="Text Box 28"/>
          <p:cNvSpPr txBox="1">
            <a:spLocks noChangeArrowheads="1"/>
          </p:cNvSpPr>
          <p:nvPr/>
        </p:nvSpPr>
        <p:spPr bwMode="auto">
          <a:xfrm>
            <a:off x="5357814" y="1901825"/>
            <a:ext cx="269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6</a:t>
            </a:r>
          </a:p>
        </p:txBody>
      </p:sp>
      <p:sp>
        <p:nvSpPr>
          <p:cNvPr id="190493" name="Text Box 29"/>
          <p:cNvSpPr txBox="1">
            <a:spLocks noChangeArrowheads="1"/>
          </p:cNvSpPr>
          <p:nvPr/>
        </p:nvSpPr>
        <p:spPr bwMode="auto">
          <a:xfrm>
            <a:off x="5376864" y="2171700"/>
            <a:ext cx="250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5</a:t>
            </a:r>
          </a:p>
        </p:txBody>
      </p:sp>
      <p:sp>
        <p:nvSpPr>
          <p:cNvPr id="190494" name="Line 30"/>
          <p:cNvSpPr>
            <a:spLocks noChangeShapeType="1"/>
          </p:cNvSpPr>
          <p:nvPr/>
        </p:nvSpPr>
        <p:spPr bwMode="auto">
          <a:xfrm>
            <a:off x="5335588" y="2516188"/>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95" name="Line 31"/>
          <p:cNvSpPr>
            <a:spLocks noChangeShapeType="1"/>
          </p:cNvSpPr>
          <p:nvPr/>
        </p:nvSpPr>
        <p:spPr bwMode="auto">
          <a:xfrm>
            <a:off x="5335588" y="2767013"/>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96" name="Line 32"/>
          <p:cNvSpPr>
            <a:spLocks noChangeShapeType="1"/>
          </p:cNvSpPr>
          <p:nvPr/>
        </p:nvSpPr>
        <p:spPr bwMode="auto">
          <a:xfrm>
            <a:off x="5335588" y="3016250"/>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97" name="Line 33"/>
          <p:cNvSpPr>
            <a:spLocks noChangeShapeType="1"/>
          </p:cNvSpPr>
          <p:nvPr/>
        </p:nvSpPr>
        <p:spPr bwMode="auto">
          <a:xfrm>
            <a:off x="5359400" y="3267075"/>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98" name="Line 34"/>
          <p:cNvSpPr>
            <a:spLocks noChangeShapeType="1"/>
          </p:cNvSpPr>
          <p:nvPr/>
        </p:nvSpPr>
        <p:spPr bwMode="auto">
          <a:xfrm>
            <a:off x="5337175" y="2300288"/>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99" name="Line 35"/>
          <p:cNvSpPr>
            <a:spLocks noChangeShapeType="1"/>
          </p:cNvSpPr>
          <p:nvPr/>
        </p:nvSpPr>
        <p:spPr bwMode="auto">
          <a:xfrm>
            <a:off x="5337175" y="2016125"/>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00" name="Line 36"/>
          <p:cNvSpPr>
            <a:spLocks noChangeShapeType="1"/>
          </p:cNvSpPr>
          <p:nvPr/>
        </p:nvSpPr>
        <p:spPr bwMode="auto">
          <a:xfrm>
            <a:off x="5337175" y="1779588"/>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01" name="Line 37"/>
          <p:cNvSpPr>
            <a:spLocks noChangeShapeType="1"/>
          </p:cNvSpPr>
          <p:nvPr/>
        </p:nvSpPr>
        <p:spPr bwMode="auto">
          <a:xfrm>
            <a:off x="5337175" y="1497013"/>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02" name="Text Box 38"/>
          <p:cNvSpPr txBox="1">
            <a:spLocks noChangeArrowheads="1"/>
          </p:cNvSpPr>
          <p:nvPr/>
        </p:nvSpPr>
        <p:spPr bwMode="auto">
          <a:xfrm rot="-5400000">
            <a:off x="620713" y="2005013"/>
            <a:ext cx="2243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Discharge (m3/s)</a:t>
            </a:r>
          </a:p>
        </p:txBody>
      </p:sp>
      <p:sp>
        <p:nvSpPr>
          <p:cNvPr id="190503" name="Text Box 39"/>
          <p:cNvSpPr txBox="1">
            <a:spLocks noChangeArrowheads="1"/>
          </p:cNvSpPr>
          <p:nvPr/>
        </p:nvSpPr>
        <p:spPr bwMode="auto">
          <a:xfrm rot="5400000">
            <a:off x="4869657" y="2386807"/>
            <a:ext cx="1893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Precipitation (mm)</a:t>
            </a:r>
          </a:p>
        </p:txBody>
      </p:sp>
      <p:sp>
        <p:nvSpPr>
          <p:cNvPr id="190504" name="Rectangle 40"/>
          <p:cNvSpPr>
            <a:spLocks noChangeArrowheads="1"/>
          </p:cNvSpPr>
          <p:nvPr/>
        </p:nvSpPr>
        <p:spPr bwMode="auto">
          <a:xfrm>
            <a:off x="2428875" y="2416176"/>
            <a:ext cx="103188" cy="110172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505" name="Rectangle 41"/>
          <p:cNvSpPr>
            <a:spLocks noChangeArrowheads="1"/>
          </p:cNvSpPr>
          <p:nvPr/>
        </p:nvSpPr>
        <p:spPr bwMode="auto">
          <a:xfrm>
            <a:off x="2525713" y="1922464"/>
            <a:ext cx="112712" cy="1595437"/>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506" name="Rectangle 42"/>
          <p:cNvSpPr>
            <a:spLocks noChangeArrowheads="1"/>
          </p:cNvSpPr>
          <p:nvPr/>
        </p:nvSpPr>
        <p:spPr bwMode="auto">
          <a:xfrm>
            <a:off x="2670176" y="2016125"/>
            <a:ext cx="98425" cy="151288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507" name="Rectangle 43"/>
          <p:cNvSpPr>
            <a:spLocks noChangeArrowheads="1"/>
          </p:cNvSpPr>
          <p:nvPr/>
        </p:nvSpPr>
        <p:spPr bwMode="auto">
          <a:xfrm>
            <a:off x="2768600" y="2205039"/>
            <a:ext cx="96838" cy="132397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508" name="Rectangle 44"/>
          <p:cNvSpPr>
            <a:spLocks noChangeArrowheads="1"/>
          </p:cNvSpPr>
          <p:nvPr/>
        </p:nvSpPr>
        <p:spPr bwMode="auto">
          <a:xfrm>
            <a:off x="2865439" y="2582863"/>
            <a:ext cx="96837" cy="912812"/>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511" name="Text Box 47"/>
          <p:cNvSpPr txBox="1">
            <a:spLocks noChangeArrowheads="1"/>
          </p:cNvSpPr>
          <p:nvPr/>
        </p:nvSpPr>
        <p:spPr bwMode="auto">
          <a:xfrm>
            <a:off x="3071813" y="188913"/>
            <a:ext cx="387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3600" b="1"/>
              <a:t>A</a:t>
            </a:r>
            <a:endParaRPr lang="en-US" altLang="en-US" sz="3600" b="1"/>
          </a:p>
        </p:txBody>
      </p:sp>
      <p:sp>
        <p:nvSpPr>
          <p:cNvPr id="190488" name="Text Box 24"/>
          <p:cNvSpPr txBox="1">
            <a:spLocks noChangeArrowheads="1"/>
          </p:cNvSpPr>
          <p:nvPr/>
        </p:nvSpPr>
        <p:spPr bwMode="auto">
          <a:xfrm>
            <a:off x="5375276" y="2908300"/>
            <a:ext cx="328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2</a:t>
            </a:r>
          </a:p>
        </p:txBody>
      </p:sp>
      <p:sp>
        <p:nvSpPr>
          <p:cNvPr id="190514" name="Text Box 50"/>
          <p:cNvSpPr txBox="1">
            <a:spLocks noChangeArrowheads="1"/>
          </p:cNvSpPr>
          <p:nvPr/>
        </p:nvSpPr>
        <p:spPr bwMode="auto">
          <a:xfrm>
            <a:off x="2351088" y="4437063"/>
            <a:ext cx="7848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3600"/>
              <a:t>Describe and explain the differences between the discharge in A and B and why these might occur.</a:t>
            </a:r>
            <a:endParaRPr lang="en-US" altLang="en-US" sz="3600"/>
          </a:p>
        </p:txBody>
      </p:sp>
      <p:sp>
        <p:nvSpPr>
          <p:cNvPr id="190561" name="Freeform 97"/>
          <p:cNvSpPr>
            <a:spLocks/>
          </p:cNvSpPr>
          <p:nvPr/>
        </p:nvSpPr>
        <p:spPr bwMode="auto">
          <a:xfrm>
            <a:off x="6789739" y="3517900"/>
            <a:ext cx="3087687" cy="1588"/>
          </a:xfrm>
          <a:custGeom>
            <a:avLst/>
            <a:gdLst>
              <a:gd name="T0" fmla="*/ 0 w 2888"/>
              <a:gd name="T1" fmla="*/ 0 h 1"/>
              <a:gd name="T2" fmla="*/ 2888 w 2888"/>
              <a:gd name="T3" fmla="*/ 0 h 1"/>
            </a:gdLst>
            <a:ahLst/>
            <a:cxnLst>
              <a:cxn ang="0">
                <a:pos x="T0" y="T1"/>
              </a:cxn>
              <a:cxn ang="0">
                <a:pos x="T2" y="T3"/>
              </a:cxn>
            </a:cxnLst>
            <a:rect l="0" t="0" r="r" b="b"/>
            <a:pathLst>
              <a:path w="2888" h="1">
                <a:moveTo>
                  <a:pt x="0" y="0"/>
                </a:moveTo>
                <a:lnTo>
                  <a:pt x="2888" y="0"/>
                </a:lnTo>
              </a:path>
            </a:pathLst>
          </a:custGeom>
          <a:solidFill>
            <a:schemeClr val="accent1"/>
          </a:solidFill>
          <a:ln w="28575" cmpd="sng">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2" name="Line 98"/>
          <p:cNvSpPr>
            <a:spLocks noChangeShapeType="1"/>
          </p:cNvSpPr>
          <p:nvPr/>
        </p:nvSpPr>
        <p:spPr bwMode="auto">
          <a:xfrm>
            <a:off x="6738938" y="3517900"/>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3" name="Line 99"/>
          <p:cNvSpPr>
            <a:spLocks noChangeShapeType="1"/>
          </p:cNvSpPr>
          <p:nvPr/>
        </p:nvSpPr>
        <p:spPr bwMode="auto">
          <a:xfrm rot="-5400000">
            <a:off x="6765132"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4" name="Line 100"/>
          <p:cNvSpPr>
            <a:spLocks noChangeShapeType="1"/>
          </p:cNvSpPr>
          <p:nvPr/>
        </p:nvSpPr>
        <p:spPr bwMode="auto">
          <a:xfrm rot="-5400000">
            <a:off x="7277894"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5" name="Line 101"/>
          <p:cNvSpPr>
            <a:spLocks noChangeShapeType="1"/>
          </p:cNvSpPr>
          <p:nvPr/>
        </p:nvSpPr>
        <p:spPr bwMode="auto">
          <a:xfrm rot="-5400000">
            <a:off x="7792244"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6" name="Line 102"/>
          <p:cNvSpPr>
            <a:spLocks noChangeShapeType="1"/>
          </p:cNvSpPr>
          <p:nvPr/>
        </p:nvSpPr>
        <p:spPr bwMode="auto">
          <a:xfrm rot="-5400000">
            <a:off x="8305007"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7" name="Line 103"/>
          <p:cNvSpPr>
            <a:spLocks noChangeShapeType="1"/>
          </p:cNvSpPr>
          <p:nvPr/>
        </p:nvSpPr>
        <p:spPr bwMode="auto">
          <a:xfrm rot="-5400000">
            <a:off x="8817769"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8" name="Line 104"/>
          <p:cNvSpPr>
            <a:spLocks noChangeShapeType="1"/>
          </p:cNvSpPr>
          <p:nvPr/>
        </p:nvSpPr>
        <p:spPr bwMode="auto">
          <a:xfrm rot="-5400000">
            <a:off x="9381332"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69" name="Line 105"/>
          <p:cNvSpPr>
            <a:spLocks noChangeShapeType="1"/>
          </p:cNvSpPr>
          <p:nvPr/>
        </p:nvSpPr>
        <p:spPr bwMode="auto">
          <a:xfrm rot="-5400000">
            <a:off x="9843294" y="3542507"/>
            <a:ext cx="492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70" name="Text Box 106"/>
          <p:cNvSpPr txBox="1">
            <a:spLocks noChangeArrowheads="1"/>
          </p:cNvSpPr>
          <p:nvPr/>
        </p:nvSpPr>
        <p:spPr bwMode="auto">
          <a:xfrm>
            <a:off x="6584951" y="3567113"/>
            <a:ext cx="3744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0        12      24     36       48      60     72</a:t>
            </a:r>
          </a:p>
        </p:txBody>
      </p:sp>
      <p:sp>
        <p:nvSpPr>
          <p:cNvPr id="190572" name="Freeform 108"/>
          <p:cNvSpPr>
            <a:spLocks/>
          </p:cNvSpPr>
          <p:nvPr/>
        </p:nvSpPr>
        <p:spPr bwMode="auto">
          <a:xfrm>
            <a:off x="6800850" y="923926"/>
            <a:ext cx="1588" cy="2593975"/>
          </a:xfrm>
          <a:custGeom>
            <a:avLst/>
            <a:gdLst>
              <a:gd name="T0" fmla="*/ 0 w 1"/>
              <a:gd name="T1" fmla="*/ 0 h 2488"/>
              <a:gd name="T2" fmla="*/ 1 w 1"/>
              <a:gd name="T3" fmla="*/ 2488 h 2488"/>
            </a:gdLst>
            <a:ahLst/>
            <a:cxnLst>
              <a:cxn ang="0">
                <a:pos x="T0" y="T1"/>
              </a:cxn>
              <a:cxn ang="0">
                <a:pos x="T2" y="T3"/>
              </a:cxn>
            </a:cxnLst>
            <a:rect l="0" t="0" r="r" b="b"/>
            <a:pathLst>
              <a:path w="1" h="2488">
                <a:moveTo>
                  <a:pt x="0" y="0"/>
                </a:moveTo>
                <a:lnTo>
                  <a:pt x="1" y="2488"/>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73" name="Line 109"/>
          <p:cNvSpPr>
            <a:spLocks noChangeShapeType="1"/>
          </p:cNvSpPr>
          <p:nvPr/>
        </p:nvSpPr>
        <p:spPr bwMode="auto">
          <a:xfrm>
            <a:off x="6750050" y="2767013"/>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74" name="Line 110"/>
          <p:cNvSpPr>
            <a:spLocks noChangeShapeType="1"/>
          </p:cNvSpPr>
          <p:nvPr/>
        </p:nvSpPr>
        <p:spPr bwMode="auto">
          <a:xfrm>
            <a:off x="6750050" y="1266825"/>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75" name="Line 111"/>
          <p:cNvSpPr>
            <a:spLocks noChangeShapeType="1"/>
          </p:cNvSpPr>
          <p:nvPr/>
        </p:nvSpPr>
        <p:spPr bwMode="auto">
          <a:xfrm>
            <a:off x="6750050" y="2016125"/>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76" name="Text Box 112"/>
          <p:cNvSpPr txBox="1">
            <a:spLocks noChangeArrowheads="1"/>
          </p:cNvSpPr>
          <p:nvPr/>
        </p:nvSpPr>
        <p:spPr bwMode="auto">
          <a:xfrm>
            <a:off x="6369051" y="1116013"/>
            <a:ext cx="257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latin typeface="Comic Sans MS" panose="030F0702030302020204" pitchFamily="66" charset="0"/>
              </a:rPr>
              <a:t>3</a:t>
            </a:r>
          </a:p>
        </p:txBody>
      </p:sp>
      <p:sp>
        <p:nvSpPr>
          <p:cNvPr id="190577" name="Text Box 113"/>
          <p:cNvSpPr txBox="1">
            <a:spLocks noChangeArrowheads="1"/>
          </p:cNvSpPr>
          <p:nvPr/>
        </p:nvSpPr>
        <p:spPr bwMode="auto">
          <a:xfrm>
            <a:off x="6369051" y="1866900"/>
            <a:ext cx="257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latin typeface="Comic Sans MS" panose="030F0702030302020204" pitchFamily="66" charset="0"/>
              </a:rPr>
              <a:t>2</a:t>
            </a:r>
          </a:p>
        </p:txBody>
      </p:sp>
      <p:sp>
        <p:nvSpPr>
          <p:cNvPr id="190578" name="Text Box 114"/>
          <p:cNvSpPr txBox="1">
            <a:spLocks noChangeArrowheads="1"/>
          </p:cNvSpPr>
          <p:nvPr/>
        </p:nvSpPr>
        <p:spPr bwMode="auto">
          <a:xfrm>
            <a:off x="6440489" y="2616200"/>
            <a:ext cx="257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latin typeface="Comic Sans MS" panose="030F0702030302020204" pitchFamily="66" charset="0"/>
              </a:rPr>
              <a:t>1</a:t>
            </a:r>
          </a:p>
        </p:txBody>
      </p:sp>
      <p:sp>
        <p:nvSpPr>
          <p:cNvPr id="190579" name="Text Box 115"/>
          <p:cNvSpPr txBox="1">
            <a:spLocks noChangeArrowheads="1"/>
          </p:cNvSpPr>
          <p:nvPr/>
        </p:nvSpPr>
        <p:spPr bwMode="auto">
          <a:xfrm>
            <a:off x="9896476" y="2420938"/>
            <a:ext cx="328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4</a:t>
            </a:r>
          </a:p>
        </p:txBody>
      </p:sp>
      <p:sp>
        <p:nvSpPr>
          <p:cNvPr id="190580" name="Freeform 116"/>
          <p:cNvSpPr>
            <a:spLocks/>
          </p:cNvSpPr>
          <p:nvPr/>
        </p:nvSpPr>
        <p:spPr bwMode="auto">
          <a:xfrm flipH="1">
            <a:off x="9810751" y="1401763"/>
            <a:ext cx="47625" cy="2106612"/>
          </a:xfrm>
          <a:custGeom>
            <a:avLst/>
            <a:gdLst>
              <a:gd name="T0" fmla="*/ 0 w 1"/>
              <a:gd name="T1" fmla="*/ 1120 h 1120"/>
              <a:gd name="T2" fmla="*/ 0 w 1"/>
              <a:gd name="T3" fmla="*/ 0 h 1120"/>
            </a:gdLst>
            <a:ahLst/>
            <a:cxnLst>
              <a:cxn ang="0">
                <a:pos x="T0" y="T1"/>
              </a:cxn>
              <a:cxn ang="0">
                <a:pos x="T2" y="T3"/>
              </a:cxn>
            </a:cxnLst>
            <a:rect l="0" t="0" r="r" b="b"/>
            <a:pathLst>
              <a:path w="1" h="1120">
                <a:moveTo>
                  <a:pt x="0" y="1120"/>
                </a:moveTo>
                <a:lnTo>
                  <a:pt x="0" y="0"/>
                </a:lnTo>
              </a:path>
            </a:pathLst>
          </a:custGeom>
          <a:noFill/>
          <a:ln w="28575"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81" name="Text Box 117"/>
          <p:cNvSpPr txBox="1">
            <a:spLocks noChangeArrowheads="1"/>
          </p:cNvSpPr>
          <p:nvPr/>
        </p:nvSpPr>
        <p:spPr bwMode="auto">
          <a:xfrm>
            <a:off x="9896475" y="2708275"/>
            <a:ext cx="287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3</a:t>
            </a:r>
          </a:p>
        </p:txBody>
      </p:sp>
      <p:sp>
        <p:nvSpPr>
          <p:cNvPr id="190582" name="Text Box 118"/>
          <p:cNvSpPr txBox="1">
            <a:spLocks noChangeArrowheads="1"/>
          </p:cNvSpPr>
          <p:nvPr/>
        </p:nvSpPr>
        <p:spPr bwMode="auto">
          <a:xfrm>
            <a:off x="9883776" y="3213100"/>
            <a:ext cx="373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1</a:t>
            </a:r>
          </a:p>
        </p:txBody>
      </p:sp>
      <p:sp>
        <p:nvSpPr>
          <p:cNvPr id="190583" name="Text Box 119"/>
          <p:cNvSpPr txBox="1">
            <a:spLocks noChangeArrowheads="1"/>
          </p:cNvSpPr>
          <p:nvPr/>
        </p:nvSpPr>
        <p:spPr bwMode="auto">
          <a:xfrm>
            <a:off x="9880600" y="1401763"/>
            <a:ext cx="26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8</a:t>
            </a:r>
          </a:p>
        </p:txBody>
      </p:sp>
      <p:sp>
        <p:nvSpPr>
          <p:cNvPr id="190584" name="Text Box 120"/>
          <p:cNvSpPr txBox="1">
            <a:spLocks noChangeArrowheads="1"/>
          </p:cNvSpPr>
          <p:nvPr/>
        </p:nvSpPr>
        <p:spPr bwMode="auto">
          <a:xfrm>
            <a:off x="9879013" y="1651000"/>
            <a:ext cx="220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7</a:t>
            </a:r>
          </a:p>
        </p:txBody>
      </p:sp>
      <p:sp>
        <p:nvSpPr>
          <p:cNvPr id="190585" name="Text Box 121"/>
          <p:cNvSpPr txBox="1">
            <a:spLocks noChangeArrowheads="1"/>
          </p:cNvSpPr>
          <p:nvPr/>
        </p:nvSpPr>
        <p:spPr bwMode="auto">
          <a:xfrm>
            <a:off x="9879014" y="1901825"/>
            <a:ext cx="269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6</a:t>
            </a:r>
          </a:p>
        </p:txBody>
      </p:sp>
      <p:sp>
        <p:nvSpPr>
          <p:cNvPr id="190586" name="Text Box 122"/>
          <p:cNvSpPr txBox="1">
            <a:spLocks noChangeArrowheads="1"/>
          </p:cNvSpPr>
          <p:nvPr/>
        </p:nvSpPr>
        <p:spPr bwMode="auto">
          <a:xfrm>
            <a:off x="9898064" y="2171700"/>
            <a:ext cx="250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5</a:t>
            </a:r>
          </a:p>
        </p:txBody>
      </p:sp>
      <p:sp>
        <p:nvSpPr>
          <p:cNvPr id="190587" name="Line 123"/>
          <p:cNvSpPr>
            <a:spLocks noChangeShapeType="1"/>
          </p:cNvSpPr>
          <p:nvPr/>
        </p:nvSpPr>
        <p:spPr bwMode="auto">
          <a:xfrm>
            <a:off x="9856788" y="2516188"/>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88" name="Line 124"/>
          <p:cNvSpPr>
            <a:spLocks noChangeShapeType="1"/>
          </p:cNvSpPr>
          <p:nvPr/>
        </p:nvSpPr>
        <p:spPr bwMode="auto">
          <a:xfrm>
            <a:off x="9856788" y="2767013"/>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89" name="Line 125"/>
          <p:cNvSpPr>
            <a:spLocks noChangeShapeType="1"/>
          </p:cNvSpPr>
          <p:nvPr/>
        </p:nvSpPr>
        <p:spPr bwMode="auto">
          <a:xfrm>
            <a:off x="9856788" y="3016250"/>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90" name="Line 126"/>
          <p:cNvSpPr>
            <a:spLocks noChangeShapeType="1"/>
          </p:cNvSpPr>
          <p:nvPr/>
        </p:nvSpPr>
        <p:spPr bwMode="auto">
          <a:xfrm>
            <a:off x="9880600" y="3267075"/>
            <a:ext cx="5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91" name="Line 127"/>
          <p:cNvSpPr>
            <a:spLocks noChangeShapeType="1"/>
          </p:cNvSpPr>
          <p:nvPr/>
        </p:nvSpPr>
        <p:spPr bwMode="auto">
          <a:xfrm>
            <a:off x="9858375" y="2300288"/>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92" name="Line 128"/>
          <p:cNvSpPr>
            <a:spLocks noChangeShapeType="1"/>
          </p:cNvSpPr>
          <p:nvPr/>
        </p:nvSpPr>
        <p:spPr bwMode="auto">
          <a:xfrm>
            <a:off x="9858375" y="2016125"/>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93" name="Line 129"/>
          <p:cNvSpPr>
            <a:spLocks noChangeShapeType="1"/>
          </p:cNvSpPr>
          <p:nvPr/>
        </p:nvSpPr>
        <p:spPr bwMode="auto">
          <a:xfrm>
            <a:off x="9858375" y="1779588"/>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94" name="Line 130"/>
          <p:cNvSpPr>
            <a:spLocks noChangeShapeType="1"/>
          </p:cNvSpPr>
          <p:nvPr/>
        </p:nvSpPr>
        <p:spPr bwMode="auto">
          <a:xfrm>
            <a:off x="9858375" y="1497013"/>
            <a:ext cx="523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595" name="Text Box 131"/>
          <p:cNvSpPr txBox="1">
            <a:spLocks noChangeArrowheads="1"/>
          </p:cNvSpPr>
          <p:nvPr/>
        </p:nvSpPr>
        <p:spPr bwMode="auto">
          <a:xfrm rot="-5400000">
            <a:off x="5157789" y="2003426"/>
            <a:ext cx="22431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Discharge (m3/s)</a:t>
            </a:r>
          </a:p>
        </p:txBody>
      </p:sp>
      <p:sp>
        <p:nvSpPr>
          <p:cNvPr id="190596" name="Text Box 132"/>
          <p:cNvSpPr txBox="1">
            <a:spLocks noChangeArrowheads="1"/>
          </p:cNvSpPr>
          <p:nvPr/>
        </p:nvSpPr>
        <p:spPr bwMode="auto">
          <a:xfrm rot="5400000">
            <a:off x="9533732" y="2386807"/>
            <a:ext cx="1893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Precipitation (mm)</a:t>
            </a:r>
          </a:p>
        </p:txBody>
      </p:sp>
      <p:sp>
        <p:nvSpPr>
          <p:cNvPr id="190597" name="Rectangle 133"/>
          <p:cNvSpPr>
            <a:spLocks noChangeArrowheads="1"/>
          </p:cNvSpPr>
          <p:nvPr/>
        </p:nvSpPr>
        <p:spPr bwMode="auto">
          <a:xfrm>
            <a:off x="6950075" y="2416176"/>
            <a:ext cx="103188" cy="110172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598" name="Rectangle 134"/>
          <p:cNvSpPr>
            <a:spLocks noChangeArrowheads="1"/>
          </p:cNvSpPr>
          <p:nvPr/>
        </p:nvSpPr>
        <p:spPr bwMode="auto">
          <a:xfrm>
            <a:off x="7046913" y="1922464"/>
            <a:ext cx="112712" cy="1595437"/>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599" name="Rectangle 135"/>
          <p:cNvSpPr>
            <a:spLocks noChangeArrowheads="1"/>
          </p:cNvSpPr>
          <p:nvPr/>
        </p:nvSpPr>
        <p:spPr bwMode="auto">
          <a:xfrm>
            <a:off x="7191376" y="2016125"/>
            <a:ext cx="98425" cy="151288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600" name="Rectangle 136"/>
          <p:cNvSpPr>
            <a:spLocks noChangeArrowheads="1"/>
          </p:cNvSpPr>
          <p:nvPr/>
        </p:nvSpPr>
        <p:spPr bwMode="auto">
          <a:xfrm>
            <a:off x="7289800" y="2205039"/>
            <a:ext cx="96838" cy="1323975"/>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601" name="Rectangle 137"/>
          <p:cNvSpPr>
            <a:spLocks noChangeArrowheads="1"/>
          </p:cNvSpPr>
          <p:nvPr/>
        </p:nvSpPr>
        <p:spPr bwMode="auto">
          <a:xfrm>
            <a:off x="7386639" y="2582863"/>
            <a:ext cx="96837" cy="912812"/>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0603" name="Text Box 139"/>
          <p:cNvSpPr txBox="1">
            <a:spLocks noChangeArrowheads="1"/>
          </p:cNvSpPr>
          <p:nvPr/>
        </p:nvSpPr>
        <p:spPr bwMode="auto">
          <a:xfrm>
            <a:off x="7940675" y="115888"/>
            <a:ext cx="387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3600" b="1"/>
              <a:t>B</a:t>
            </a:r>
            <a:endParaRPr lang="en-US" altLang="en-US" sz="3600" b="1"/>
          </a:p>
        </p:txBody>
      </p:sp>
      <p:sp>
        <p:nvSpPr>
          <p:cNvPr id="190604" name="Text Box 140"/>
          <p:cNvSpPr txBox="1">
            <a:spLocks noChangeArrowheads="1"/>
          </p:cNvSpPr>
          <p:nvPr/>
        </p:nvSpPr>
        <p:spPr bwMode="auto">
          <a:xfrm>
            <a:off x="9896476" y="2908300"/>
            <a:ext cx="328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latin typeface="Comic Sans MS" panose="030F0702030302020204" pitchFamily="66" charset="0"/>
              </a:rPr>
              <a:t>2</a:t>
            </a:r>
          </a:p>
        </p:txBody>
      </p:sp>
      <p:sp>
        <p:nvSpPr>
          <p:cNvPr id="190605" name="Line 141"/>
          <p:cNvSpPr>
            <a:spLocks noChangeShapeType="1"/>
          </p:cNvSpPr>
          <p:nvPr/>
        </p:nvSpPr>
        <p:spPr bwMode="auto">
          <a:xfrm>
            <a:off x="6096000" y="0"/>
            <a:ext cx="0" cy="4292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606" name="Freeform 142"/>
          <p:cNvSpPr>
            <a:spLocks/>
          </p:cNvSpPr>
          <p:nvPr/>
        </p:nvSpPr>
        <p:spPr bwMode="auto">
          <a:xfrm>
            <a:off x="6816725" y="1903413"/>
            <a:ext cx="3024188" cy="1020762"/>
          </a:xfrm>
          <a:custGeom>
            <a:avLst/>
            <a:gdLst>
              <a:gd name="T0" fmla="*/ 0 w 1905"/>
              <a:gd name="T1" fmla="*/ 643 h 643"/>
              <a:gd name="T2" fmla="*/ 317 w 1905"/>
              <a:gd name="T3" fmla="*/ 553 h 643"/>
              <a:gd name="T4" fmla="*/ 589 w 1905"/>
              <a:gd name="T5" fmla="*/ 462 h 643"/>
              <a:gd name="T6" fmla="*/ 816 w 1905"/>
              <a:gd name="T7" fmla="*/ 326 h 643"/>
              <a:gd name="T8" fmla="*/ 1043 w 1905"/>
              <a:gd name="T9" fmla="*/ 145 h 643"/>
              <a:gd name="T10" fmla="*/ 1315 w 1905"/>
              <a:gd name="T11" fmla="*/ 8 h 643"/>
              <a:gd name="T12" fmla="*/ 1633 w 1905"/>
              <a:gd name="T13" fmla="*/ 99 h 643"/>
              <a:gd name="T14" fmla="*/ 1905 w 1905"/>
              <a:gd name="T15" fmla="*/ 235 h 6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5" h="643">
                <a:moveTo>
                  <a:pt x="0" y="643"/>
                </a:moveTo>
                <a:cubicBezTo>
                  <a:pt x="109" y="613"/>
                  <a:pt x="219" y="583"/>
                  <a:pt x="317" y="553"/>
                </a:cubicBezTo>
                <a:cubicBezTo>
                  <a:pt x="415" y="523"/>
                  <a:pt x="506" y="500"/>
                  <a:pt x="589" y="462"/>
                </a:cubicBezTo>
                <a:cubicBezTo>
                  <a:pt x="672" y="424"/>
                  <a:pt x="740" y="379"/>
                  <a:pt x="816" y="326"/>
                </a:cubicBezTo>
                <a:cubicBezTo>
                  <a:pt x="892" y="273"/>
                  <a:pt x="960" y="198"/>
                  <a:pt x="1043" y="145"/>
                </a:cubicBezTo>
                <a:cubicBezTo>
                  <a:pt x="1126" y="92"/>
                  <a:pt x="1217" y="16"/>
                  <a:pt x="1315" y="8"/>
                </a:cubicBezTo>
                <a:cubicBezTo>
                  <a:pt x="1413" y="0"/>
                  <a:pt x="1535" y="61"/>
                  <a:pt x="1633" y="99"/>
                </a:cubicBezTo>
                <a:cubicBezTo>
                  <a:pt x="1731" y="137"/>
                  <a:pt x="1818" y="186"/>
                  <a:pt x="1905" y="235"/>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608" name="Freeform 144"/>
          <p:cNvSpPr>
            <a:spLocks/>
          </p:cNvSpPr>
          <p:nvPr/>
        </p:nvSpPr>
        <p:spPr bwMode="auto">
          <a:xfrm>
            <a:off x="2279651" y="873126"/>
            <a:ext cx="3095625" cy="2339975"/>
          </a:xfrm>
          <a:custGeom>
            <a:avLst/>
            <a:gdLst>
              <a:gd name="T0" fmla="*/ 0 w 1950"/>
              <a:gd name="T1" fmla="*/ 1474 h 1474"/>
              <a:gd name="T2" fmla="*/ 136 w 1950"/>
              <a:gd name="T3" fmla="*/ 1338 h 1474"/>
              <a:gd name="T4" fmla="*/ 227 w 1950"/>
              <a:gd name="T5" fmla="*/ 1111 h 1474"/>
              <a:gd name="T6" fmla="*/ 408 w 1950"/>
              <a:gd name="T7" fmla="*/ 159 h 1474"/>
              <a:gd name="T8" fmla="*/ 544 w 1950"/>
              <a:gd name="T9" fmla="*/ 159 h 1474"/>
              <a:gd name="T10" fmla="*/ 771 w 1950"/>
              <a:gd name="T11" fmla="*/ 794 h 1474"/>
              <a:gd name="T12" fmla="*/ 862 w 1950"/>
              <a:gd name="T13" fmla="*/ 1111 h 1474"/>
              <a:gd name="T14" fmla="*/ 998 w 1950"/>
              <a:gd name="T15" fmla="*/ 1202 h 1474"/>
              <a:gd name="T16" fmla="*/ 1451 w 1950"/>
              <a:gd name="T17" fmla="*/ 1292 h 1474"/>
              <a:gd name="T18" fmla="*/ 1950 w 1950"/>
              <a:gd name="T19" fmla="*/ 1338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0" h="1474">
                <a:moveTo>
                  <a:pt x="0" y="1474"/>
                </a:moveTo>
                <a:cubicBezTo>
                  <a:pt x="49" y="1436"/>
                  <a:pt x="98" y="1398"/>
                  <a:pt x="136" y="1338"/>
                </a:cubicBezTo>
                <a:cubicBezTo>
                  <a:pt x="174" y="1278"/>
                  <a:pt x="182" y="1307"/>
                  <a:pt x="227" y="1111"/>
                </a:cubicBezTo>
                <a:cubicBezTo>
                  <a:pt x="272" y="915"/>
                  <a:pt x="355" y="318"/>
                  <a:pt x="408" y="159"/>
                </a:cubicBezTo>
                <a:cubicBezTo>
                  <a:pt x="461" y="0"/>
                  <a:pt x="484" y="53"/>
                  <a:pt x="544" y="159"/>
                </a:cubicBezTo>
                <a:cubicBezTo>
                  <a:pt x="604" y="265"/>
                  <a:pt x="718" y="635"/>
                  <a:pt x="771" y="794"/>
                </a:cubicBezTo>
                <a:cubicBezTo>
                  <a:pt x="824" y="953"/>
                  <a:pt x="824" y="1043"/>
                  <a:pt x="862" y="1111"/>
                </a:cubicBezTo>
                <a:cubicBezTo>
                  <a:pt x="900" y="1179"/>
                  <a:pt x="900" y="1172"/>
                  <a:pt x="998" y="1202"/>
                </a:cubicBezTo>
                <a:cubicBezTo>
                  <a:pt x="1096" y="1232"/>
                  <a:pt x="1292" y="1269"/>
                  <a:pt x="1451" y="1292"/>
                </a:cubicBezTo>
                <a:cubicBezTo>
                  <a:pt x="1610" y="1315"/>
                  <a:pt x="1780" y="1326"/>
                  <a:pt x="1950" y="133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609" name="Text Box 145"/>
          <p:cNvSpPr txBox="1">
            <a:spLocks noChangeArrowheads="1"/>
          </p:cNvSpPr>
          <p:nvPr/>
        </p:nvSpPr>
        <p:spPr bwMode="auto">
          <a:xfrm>
            <a:off x="1524000" y="3860800"/>
            <a:ext cx="472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a:latin typeface="Comic Sans MS" panose="030F0702030302020204" pitchFamily="66" charset="0"/>
              </a:rPr>
              <a:t>Time (Hours)</a:t>
            </a:r>
          </a:p>
        </p:txBody>
      </p:sp>
      <p:sp>
        <p:nvSpPr>
          <p:cNvPr id="190610" name="Text Box 146"/>
          <p:cNvSpPr txBox="1">
            <a:spLocks noChangeArrowheads="1"/>
          </p:cNvSpPr>
          <p:nvPr/>
        </p:nvSpPr>
        <p:spPr bwMode="auto">
          <a:xfrm>
            <a:off x="5943600" y="3860800"/>
            <a:ext cx="472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a:latin typeface="Comic Sans MS" panose="030F0702030302020204" pitchFamily="66" charset="0"/>
              </a:rPr>
              <a:t>Time (Hours)</a:t>
            </a:r>
          </a:p>
        </p:txBody>
      </p:sp>
    </p:spTree>
    <p:extLst>
      <p:ext uri="{BB962C8B-B14F-4D97-AF65-F5344CB8AC3E}">
        <p14:creationId xmlns:p14="http://schemas.microsoft.com/office/powerpoint/2010/main" val="100461617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p:cNvSpPr>
            <a:spLocks noGrp="1" noChangeArrowheads="1"/>
          </p:cNvSpPr>
          <p:nvPr>
            <p:ph type="title"/>
          </p:nvPr>
        </p:nvSpPr>
        <p:spPr/>
        <p:txBody>
          <a:bodyPr/>
          <a:lstStyle/>
          <a:p>
            <a:r>
              <a:rPr lang="en-GB" altLang="en-US"/>
              <a:t>Answer</a:t>
            </a:r>
            <a:endParaRPr lang="en-US" altLang="en-US"/>
          </a:p>
        </p:txBody>
      </p:sp>
      <p:sp>
        <p:nvSpPr>
          <p:cNvPr id="204805" name="Rectangle 5"/>
          <p:cNvSpPr>
            <a:spLocks noGrp="1" noChangeArrowheads="1"/>
          </p:cNvSpPr>
          <p:nvPr>
            <p:ph sz="half" idx="1"/>
          </p:nvPr>
        </p:nvSpPr>
        <p:spPr/>
        <p:txBody>
          <a:bodyPr>
            <a:normAutofit lnSpcReduction="10000"/>
          </a:bodyPr>
          <a:lstStyle/>
          <a:p>
            <a:pPr>
              <a:lnSpc>
                <a:spcPct val="90000"/>
              </a:lnSpc>
            </a:pPr>
            <a:r>
              <a:rPr lang="en-GB" altLang="en-US" sz="2900"/>
              <a:t>Vegetation</a:t>
            </a:r>
          </a:p>
          <a:p>
            <a:pPr>
              <a:lnSpc>
                <a:spcPct val="90000"/>
              </a:lnSpc>
            </a:pPr>
            <a:endParaRPr lang="en-GB" altLang="en-US" sz="2900"/>
          </a:p>
          <a:p>
            <a:pPr>
              <a:lnSpc>
                <a:spcPct val="90000"/>
              </a:lnSpc>
            </a:pPr>
            <a:r>
              <a:rPr lang="en-GB" altLang="en-US" sz="2900"/>
              <a:t>Rock type</a:t>
            </a:r>
          </a:p>
          <a:p>
            <a:pPr>
              <a:lnSpc>
                <a:spcPct val="90000"/>
              </a:lnSpc>
            </a:pPr>
            <a:endParaRPr lang="en-GB" altLang="en-US" sz="2900"/>
          </a:p>
          <a:p>
            <a:pPr>
              <a:lnSpc>
                <a:spcPct val="90000"/>
              </a:lnSpc>
            </a:pPr>
            <a:r>
              <a:rPr lang="en-GB" altLang="en-US" sz="2900"/>
              <a:t>Slope</a:t>
            </a:r>
          </a:p>
          <a:p>
            <a:pPr>
              <a:lnSpc>
                <a:spcPct val="90000"/>
              </a:lnSpc>
            </a:pPr>
            <a:endParaRPr lang="en-GB" altLang="en-US" sz="2900"/>
          </a:p>
          <a:p>
            <a:pPr>
              <a:lnSpc>
                <a:spcPct val="90000"/>
              </a:lnSpc>
            </a:pPr>
            <a:r>
              <a:rPr lang="en-GB" altLang="en-US" sz="2900"/>
              <a:t>Ground cover</a:t>
            </a:r>
          </a:p>
          <a:p>
            <a:pPr>
              <a:lnSpc>
                <a:spcPct val="90000"/>
              </a:lnSpc>
            </a:pPr>
            <a:endParaRPr lang="en-GB" altLang="en-US" sz="2900"/>
          </a:p>
          <a:p>
            <a:pPr>
              <a:lnSpc>
                <a:spcPct val="90000"/>
              </a:lnSpc>
            </a:pPr>
            <a:r>
              <a:rPr lang="en-GB" altLang="en-US" sz="2900"/>
              <a:t>Depth of water table</a:t>
            </a:r>
          </a:p>
          <a:p>
            <a:pPr>
              <a:lnSpc>
                <a:spcPct val="90000"/>
              </a:lnSpc>
            </a:pPr>
            <a:endParaRPr lang="en-US" altLang="en-US" sz="2200"/>
          </a:p>
        </p:txBody>
      </p:sp>
      <p:sp>
        <p:nvSpPr>
          <p:cNvPr id="204806" name="Rectangle 6"/>
          <p:cNvSpPr>
            <a:spLocks noGrp="1" noChangeArrowheads="1"/>
          </p:cNvSpPr>
          <p:nvPr>
            <p:ph sz="half" idx="2"/>
          </p:nvPr>
        </p:nvSpPr>
        <p:spPr/>
        <p:txBody>
          <a:bodyPr>
            <a:normAutofit lnSpcReduction="10000"/>
          </a:bodyPr>
          <a:lstStyle/>
          <a:p>
            <a:pPr>
              <a:lnSpc>
                <a:spcPct val="90000"/>
              </a:lnSpc>
            </a:pPr>
            <a:r>
              <a:rPr lang="en-GB" altLang="en-US" sz="2900"/>
              <a:t>Precipitation</a:t>
            </a:r>
          </a:p>
          <a:p>
            <a:pPr>
              <a:lnSpc>
                <a:spcPct val="90000"/>
              </a:lnSpc>
            </a:pPr>
            <a:endParaRPr lang="en-GB" altLang="en-US" sz="2900"/>
          </a:p>
          <a:p>
            <a:pPr>
              <a:lnSpc>
                <a:spcPct val="90000"/>
              </a:lnSpc>
            </a:pPr>
            <a:r>
              <a:rPr lang="en-GB" altLang="en-US" sz="2900"/>
              <a:t>Evaporation</a:t>
            </a:r>
          </a:p>
          <a:p>
            <a:pPr>
              <a:lnSpc>
                <a:spcPct val="90000"/>
              </a:lnSpc>
            </a:pPr>
            <a:endParaRPr lang="en-GB" altLang="en-US" sz="2900"/>
          </a:p>
          <a:p>
            <a:pPr>
              <a:lnSpc>
                <a:spcPct val="90000"/>
              </a:lnSpc>
            </a:pPr>
            <a:r>
              <a:rPr lang="en-GB" altLang="en-US" sz="2900"/>
              <a:t>Seasonal</a:t>
            </a:r>
          </a:p>
          <a:p>
            <a:pPr>
              <a:lnSpc>
                <a:spcPct val="90000"/>
              </a:lnSpc>
            </a:pPr>
            <a:endParaRPr lang="en-GB" altLang="en-US" sz="2900"/>
          </a:p>
          <a:p>
            <a:pPr>
              <a:lnSpc>
                <a:spcPct val="90000"/>
              </a:lnSpc>
            </a:pPr>
            <a:r>
              <a:rPr lang="en-GB" altLang="en-US" sz="2900"/>
              <a:t>Soil</a:t>
            </a:r>
          </a:p>
          <a:p>
            <a:pPr>
              <a:lnSpc>
                <a:spcPct val="90000"/>
              </a:lnSpc>
            </a:pPr>
            <a:endParaRPr lang="en-GB" altLang="en-US" sz="2900"/>
          </a:p>
          <a:p>
            <a:pPr>
              <a:lnSpc>
                <a:spcPct val="90000"/>
              </a:lnSpc>
            </a:pPr>
            <a:r>
              <a:rPr lang="en-GB" altLang="en-US" sz="2900"/>
              <a:t>Density</a:t>
            </a:r>
            <a:endParaRPr lang="en-US" altLang="en-US" sz="2900"/>
          </a:p>
          <a:p>
            <a:pPr>
              <a:lnSpc>
                <a:spcPct val="90000"/>
              </a:lnSpc>
            </a:pPr>
            <a:endParaRPr lang="en-US" altLang="en-US" sz="2200"/>
          </a:p>
        </p:txBody>
      </p:sp>
    </p:spTree>
    <p:extLst>
      <p:ext uri="{BB962C8B-B14F-4D97-AF65-F5344CB8AC3E}">
        <p14:creationId xmlns:p14="http://schemas.microsoft.com/office/powerpoint/2010/main" val="6127490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9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286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7989"/>
            <a:ext cx="9144000" cy="5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94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Precipitation</a:t>
            </a:r>
            <a:endParaRPr lang="en-GB" dirty="0"/>
          </a:p>
        </p:txBody>
      </p:sp>
      <p:sp>
        <p:nvSpPr>
          <p:cNvPr id="3" name="Content Placeholder 2"/>
          <p:cNvSpPr>
            <a:spLocks noGrp="1"/>
          </p:cNvSpPr>
          <p:nvPr>
            <p:ph idx="1"/>
          </p:nvPr>
        </p:nvSpPr>
        <p:spPr>
          <a:xfrm>
            <a:off x="275573" y="1427967"/>
            <a:ext cx="5774497" cy="5336088"/>
          </a:xfrm>
        </p:spPr>
        <p:txBody>
          <a:bodyPr>
            <a:normAutofit/>
          </a:bodyPr>
          <a:lstStyle/>
          <a:p>
            <a:r>
              <a:rPr lang="en-GB" sz="3600" dirty="0" smtClean="0"/>
              <a:t>Sometimes this is a easy as rain falling on the oceans, then it has returned to its original starting position. </a:t>
            </a:r>
          </a:p>
          <a:p>
            <a:endParaRPr lang="en-GB" sz="3600" dirty="0"/>
          </a:p>
          <a:p>
            <a:r>
              <a:rPr lang="en-GB" sz="3600" dirty="0" smtClean="0"/>
              <a:t>Sometimes it can fall on plants, trees, soil, houses, peoples hair, cars, drains… etc…</a:t>
            </a:r>
            <a:endParaRPr lang="en-GB"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164" y="150311"/>
            <a:ext cx="5721263" cy="38141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035" y="4149814"/>
            <a:ext cx="2336860" cy="15443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200" y="4755896"/>
            <a:ext cx="3606800" cy="2032000"/>
          </a:xfrm>
          <a:prstGeom prst="rect">
            <a:avLst/>
          </a:prstGeom>
        </p:spPr>
      </p:pic>
    </p:spTree>
    <p:extLst>
      <p:ext uri="{BB962C8B-B14F-4D97-AF65-F5344CB8AC3E}">
        <p14:creationId xmlns:p14="http://schemas.microsoft.com/office/powerpoint/2010/main" val="595721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rgbClr val="F3FFFE"/>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528</TotalTime>
  <Words>3624</Words>
  <Application>Microsoft Office PowerPoint</Application>
  <PresentationFormat>Widescreen</PresentationFormat>
  <Paragraphs>742</Paragraphs>
  <Slides>86</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86</vt:i4>
      </vt:variant>
    </vt:vector>
  </HeadingPairs>
  <TitlesOfParts>
    <vt:vector size="96" baseType="lpstr">
      <vt:lpstr>ＭＳ Ｐゴシック</vt:lpstr>
      <vt:lpstr>Arial</vt:lpstr>
      <vt:lpstr>Calibri</vt:lpstr>
      <vt:lpstr>Calibri Light</vt:lpstr>
      <vt:lpstr>Comic Sans MS</vt:lpstr>
      <vt:lpstr>Georgia</vt:lpstr>
      <vt:lpstr>Times New Roman</vt:lpstr>
      <vt:lpstr>Trebuchet MS</vt:lpstr>
      <vt:lpstr>Wingdings</vt:lpstr>
      <vt:lpstr>Office Theme</vt:lpstr>
      <vt:lpstr>Hydrosphere</vt:lpstr>
      <vt:lpstr>Hydrosphere</vt:lpstr>
      <vt:lpstr>Lesson 1. Hydrological Cycle</vt:lpstr>
      <vt:lpstr>The Hydrological Cycle</vt:lpstr>
      <vt:lpstr>Water Storage</vt:lpstr>
      <vt:lpstr>PowerPoint Presentation</vt:lpstr>
      <vt:lpstr>1. Evaporation</vt:lpstr>
      <vt:lpstr>2. Advection</vt:lpstr>
      <vt:lpstr>3. Precipitation</vt:lpstr>
      <vt:lpstr>4. Surface Run Off</vt:lpstr>
      <vt:lpstr>5. Interception</vt:lpstr>
      <vt:lpstr>6. Transpiration</vt:lpstr>
      <vt:lpstr>7. Through flow</vt:lpstr>
      <vt:lpstr>8. Storage</vt:lpstr>
      <vt:lpstr>PowerPoint Presentation</vt:lpstr>
      <vt:lpstr>Water Balance</vt:lpstr>
      <vt:lpstr>PowerPoint Presentation</vt:lpstr>
      <vt:lpstr>Glossary – Know the definitions of these words</vt:lpstr>
      <vt:lpstr>Lesson 2. Human Impacts on the Hydrological Cycle</vt:lpstr>
      <vt:lpstr>Human Inputs to the Hydrological Cycle</vt:lpstr>
      <vt:lpstr>1. Deforestation</vt:lpstr>
      <vt:lpstr>2. Urbanisation</vt:lpstr>
      <vt:lpstr>3. Mining</vt:lpstr>
      <vt:lpstr>4. Irrigation</vt:lpstr>
      <vt:lpstr>5. Reservoirs and Dams</vt:lpstr>
      <vt:lpstr>6. Other Human Activities</vt:lpstr>
      <vt:lpstr>Impacts </vt:lpstr>
      <vt:lpstr>Lesson 3. Drainage Basins</vt:lpstr>
      <vt:lpstr>Drainage Basins</vt:lpstr>
      <vt:lpstr>PowerPoint Presentation</vt:lpstr>
      <vt:lpstr>Drainage Basin Size</vt:lpstr>
      <vt:lpstr>Drainage Basins of the World</vt:lpstr>
      <vt:lpstr>Drainage Basins</vt:lpstr>
      <vt:lpstr>PowerPoint Presentation</vt:lpstr>
      <vt:lpstr>Inputs and Outputs</vt:lpstr>
      <vt:lpstr>Storages and Transfers</vt:lpstr>
      <vt:lpstr>Storage and Transfers</vt:lpstr>
      <vt:lpstr>Storage and Transfers</vt:lpstr>
      <vt:lpstr>Processes within a drainage basin</vt:lpstr>
      <vt:lpstr>Hydrographs</vt:lpstr>
      <vt:lpstr>Glossary</vt:lpstr>
      <vt:lpstr>Constructing Hydrographs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Hydrograph 1</vt:lpstr>
      <vt:lpstr>Draw your own hydrograph</vt:lpstr>
      <vt:lpstr>Different shapes of Hydrographs</vt:lpstr>
      <vt:lpstr>PowerPoint Presentation</vt:lpstr>
      <vt:lpstr>Factors Affecting Hydrograph Shape</vt:lpstr>
      <vt:lpstr>Land cover - Vegetation</vt:lpstr>
      <vt:lpstr>Bed Rock</vt:lpstr>
      <vt:lpstr>Soil </vt:lpstr>
      <vt:lpstr>Climate and Season</vt:lpstr>
      <vt:lpstr>Land Use – Rural </vt:lpstr>
      <vt:lpstr>Land Use – Urban</vt:lpstr>
      <vt:lpstr>Drainage Density</vt:lpstr>
      <vt:lpstr>Water Table</vt:lpstr>
      <vt:lpstr>Relief</vt:lpstr>
      <vt:lpstr>Basin Size</vt:lpstr>
      <vt:lpstr>Basin Shape</vt:lpstr>
      <vt:lpstr>Factors Affecting Hydrograph Shape</vt:lpstr>
      <vt:lpstr>Past Paper Questions</vt:lpstr>
      <vt:lpstr>Practice SQA Question</vt:lpstr>
      <vt:lpstr>Past Paper Questions</vt:lpstr>
      <vt:lpstr>Model Answer - 1</vt:lpstr>
      <vt:lpstr>Model Answer - 1</vt:lpstr>
      <vt:lpstr>Model Answer - 2</vt:lpstr>
      <vt:lpstr>Past paper question</vt:lpstr>
      <vt:lpstr>Model answer</vt:lpstr>
      <vt:lpstr>Model answer</vt:lpstr>
      <vt:lpstr>Model answer</vt:lpstr>
      <vt:lpstr>PowerPoint Presentation</vt:lpstr>
      <vt:lpstr>Answer</vt:lpstr>
      <vt:lpstr>Answer</vt:lpstr>
      <vt:lpstr>PowerPoint Presentation</vt:lpstr>
      <vt:lpstr>Answer</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Constructing Hydrographs</dc:title>
  <dc:creator>richard mcinnes</dc:creator>
  <cp:lastModifiedBy>Heather James</cp:lastModifiedBy>
  <cp:revision>36</cp:revision>
  <dcterms:created xsi:type="dcterms:W3CDTF">2014-03-27T11:48:00Z</dcterms:created>
  <dcterms:modified xsi:type="dcterms:W3CDTF">2016-02-19T10:51:33Z</dcterms:modified>
</cp:coreProperties>
</file>