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45"/>
  </p:notesMasterIdLst>
  <p:handoutMasterIdLst>
    <p:handoutMasterId r:id="rId46"/>
  </p:handoutMasterIdLst>
  <p:sldIdLst>
    <p:sldId id="274" r:id="rId2"/>
    <p:sldId id="268" r:id="rId3"/>
    <p:sldId id="271" r:id="rId4"/>
    <p:sldId id="276" r:id="rId5"/>
    <p:sldId id="316" r:id="rId6"/>
    <p:sldId id="260" r:id="rId7"/>
    <p:sldId id="277" r:id="rId8"/>
    <p:sldId id="275" r:id="rId9"/>
    <p:sldId id="278" r:id="rId10"/>
    <p:sldId id="282" r:id="rId11"/>
    <p:sldId id="266" r:id="rId12"/>
    <p:sldId id="279" r:id="rId13"/>
    <p:sldId id="280" r:id="rId14"/>
    <p:sldId id="326" r:id="rId15"/>
    <p:sldId id="283" r:id="rId16"/>
    <p:sldId id="258" r:id="rId17"/>
    <p:sldId id="285" r:id="rId18"/>
    <p:sldId id="286" r:id="rId19"/>
    <p:sldId id="287" r:id="rId20"/>
    <p:sldId id="288" r:id="rId21"/>
    <p:sldId id="257" r:id="rId22"/>
    <p:sldId id="302" r:id="rId23"/>
    <p:sldId id="298" r:id="rId24"/>
    <p:sldId id="299" r:id="rId25"/>
    <p:sldId id="300" r:id="rId26"/>
    <p:sldId id="301" r:id="rId27"/>
    <p:sldId id="259" r:id="rId28"/>
    <p:sldId id="290" r:id="rId29"/>
    <p:sldId id="292" r:id="rId30"/>
    <p:sldId id="293" r:id="rId31"/>
    <p:sldId id="295" r:id="rId32"/>
    <p:sldId id="315" r:id="rId33"/>
    <p:sldId id="330" r:id="rId34"/>
    <p:sldId id="314" r:id="rId35"/>
    <p:sldId id="317" r:id="rId36"/>
    <p:sldId id="318" r:id="rId37"/>
    <p:sldId id="306" r:id="rId38"/>
    <p:sldId id="307" r:id="rId39"/>
    <p:sldId id="308" r:id="rId40"/>
    <p:sldId id="309" r:id="rId41"/>
    <p:sldId id="311" r:id="rId42"/>
    <p:sldId id="312" r:id="rId43"/>
    <p:sldId id="313" r:id="rId4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3D1E"/>
    <a:srgbClr val="A6A200"/>
    <a:srgbClr val="681900"/>
    <a:srgbClr val="624120"/>
    <a:srgbClr val="9E4700"/>
    <a:srgbClr val="B42B00"/>
    <a:srgbClr val="9E2600"/>
    <a:srgbClr val="54381C"/>
    <a:srgbClr val="9966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explosion val="1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4902307524059494"/>
                  <c:y val="4.4553264900776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3267716535433073E-2"/>
                  <c:y val="-0.182465360821190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2133136482939633"/>
                  <c:y val="9.5500384916570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Sheet1!$A$1:$A$4</c:f>
              <c:strCache>
                <c:ptCount val="4"/>
                <c:pt idx="0">
                  <c:v>Minerals</c:v>
                </c:pt>
                <c:pt idx="1">
                  <c:v>Gases</c:v>
                </c:pt>
                <c:pt idx="2">
                  <c:v>Water</c:v>
                </c:pt>
                <c:pt idx="3">
                  <c:v>Organic Matter</c:v>
                </c:pt>
              </c:strCache>
            </c:strRef>
          </c:cat>
          <c:val>
            <c:numRef>
              <c:f>Sheet1!$B$1:$B$4</c:f>
              <c:numCache>
                <c:formatCode>General</c:formatCode>
                <c:ptCount val="4"/>
                <c:pt idx="0">
                  <c:v>45</c:v>
                </c:pt>
                <c:pt idx="1">
                  <c:v>25</c:v>
                </c:pt>
                <c:pt idx="2">
                  <c:v>25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439A-A201-4B2D-B391-CE29153AF534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2D144-FD0E-4BBD-8129-43A516C90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46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E6C19-92D0-4D9E-B060-4A8D62B47700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7FA2E-8521-49E0-B805-6C2445E220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458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7FA2E-8521-49E0-B805-6C2445E220F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739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65A182-18C9-43CB-8D11-6207F4C35805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89815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006D32-4413-4AA5-AFFE-EAC0651E5C27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4973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0D64F3-ACA8-4CAC-9E9C-854709B5C787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30095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ED73BB-C566-4D6B-9C92-541F14AFD7D9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02922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57162E-47DE-44F6-A379-C59300436F3A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05224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83E400-C40F-4F7C-8FA7-AC5EDAD51C86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23554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86F3E50-F48D-4C89-A97B-B43592238BC8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65687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490A76-338D-48C4-AB5F-C3A87159AC8B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6" y="4715154"/>
            <a:ext cx="3398838" cy="4963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Thin section of soil showing enchytraeid faecal matter</a:t>
            </a:r>
          </a:p>
        </p:txBody>
      </p:sp>
    </p:spTree>
    <p:extLst>
      <p:ext uri="{BB962C8B-B14F-4D97-AF65-F5344CB8AC3E}">
        <p14:creationId xmlns:p14="http://schemas.microsoft.com/office/powerpoint/2010/main" val="285586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AD337B-9FD8-434D-ABAB-EE8EFFC96F38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79816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6400C8-04B2-40BC-BBAB-216542984194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68900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E9BB00-BD8B-4314-94F4-5C92A1D250DE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58285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8FD5C6-67B0-49B3-AB4B-63D2C0DD4B01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39720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524D78-FFBC-4551-A984-51560C05D200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2001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6DE6-8AA3-4A22-BEDB-A3491857FC2A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582A-FE5C-4B2D-BAB6-17B2215607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99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6DE6-8AA3-4A22-BEDB-A3491857FC2A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582A-FE5C-4B2D-BAB6-17B2215607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285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6DE6-8AA3-4A22-BEDB-A3491857FC2A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582A-FE5C-4B2D-BAB6-17B2215607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639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A2CBF-3AF7-4419-813F-9A15B459853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40451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2E5220-0BF9-442C-9EAB-2BAD2B5C81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150464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A1B28-2C58-49BC-B30D-2B5A0628B60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39261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6DE6-8AA3-4A22-BEDB-A3491857FC2A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582A-FE5C-4B2D-BAB6-17B2215607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861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6DE6-8AA3-4A22-BEDB-A3491857FC2A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582A-FE5C-4B2D-BAB6-17B2215607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85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6DE6-8AA3-4A22-BEDB-A3491857FC2A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582A-FE5C-4B2D-BAB6-17B2215607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98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6DE6-8AA3-4A22-BEDB-A3491857FC2A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582A-FE5C-4B2D-BAB6-17B2215607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45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6DE6-8AA3-4A22-BEDB-A3491857FC2A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582A-FE5C-4B2D-BAB6-17B2215607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70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6DE6-8AA3-4A22-BEDB-A3491857FC2A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582A-FE5C-4B2D-BAB6-17B2215607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69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6DE6-8AA3-4A22-BEDB-A3491857FC2A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582A-FE5C-4B2D-BAB6-17B2215607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032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6DE6-8AA3-4A22-BEDB-A3491857FC2A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582A-FE5C-4B2D-BAB6-17B2215607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17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A6DE6-8AA3-4A22-BEDB-A3491857FC2A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A582A-FE5C-4B2D-BAB6-17B2215607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78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9" r:id="rId12"/>
    <p:sldLayoutId id="2147484010" r:id="rId13"/>
    <p:sldLayoutId id="214748401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soil?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Soil is a combination of four main components:</a:t>
            </a:r>
          </a:p>
          <a:p>
            <a:pPr lvl="1"/>
            <a:r>
              <a:rPr lang="en-GB" dirty="0" smtClean="0"/>
              <a:t>Minerals – this a combination of clay, silt and sand.</a:t>
            </a:r>
          </a:p>
          <a:p>
            <a:pPr lvl="1"/>
            <a:r>
              <a:rPr lang="en-GB" dirty="0" smtClean="0"/>
              <a:t>Gases – these fill the space between the soil.</a:t>
            </a:r>
          </a:p>
          <a:p>
            <a:pPr lvl="1"/>
            <a:r>
              <a:rPr lang="en-GB" dirty="0" smtClean="0"/>
              <a:t>Water – held within the spaces in the soil.</a:t>
            </a:r>
          </a:p>
          <a:p>
            <a:pPr lvl="1"/>
            <a:r>
              <a:rPr lang="en-GB" dirty="0" smtClean="0"/>
              <a:t>Organic matter – the remains of animals and plants which are being broken down into humus.</a:t>
            </a:r>
          </a:p>
          <a:p>
            <a:pPr lvl="1"/>
            <a:endParaRPr lang="en-GB" dirty="0"/>
          </a:p>
        </p:txBody>
      </p:sp>
      <p:sp>
        <p:nvSpPr>
          <p:cNvPr id="6" name="Right Brace 5"/>
          <p:cNvSpPr/>
          <p:nvPr/>
        </p:nvSpPr>
        <p:spPr>
          <a:xfrm>
            <a:off x="6400800" y="2208810"/>
            <a:ext cx="4405745" cy="1249394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Brace 6"/>
          <p:cNvSpPr/>
          <p:nvPr/>
        </p:nvSpPr>
        <p:spPr>
          <a:xfrm>
            <a:off x="10619510" y="3458204"/>
            <a:ext cx="734290" cy="543090"/>
          </a:xfrm>
          <a:prstGeom prst="rightBrace">
            <a:avLst>
              <a:gd name="adj1" fmla="val 8333"/>
              <a:gd name="adj2" fmla="val 5352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1353800" y="3518271"/>
            <a:ext cx="102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Organic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0890662" y="2648841"/>
            <a:ext cx="125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Inorganic</a:t>
            </a:r>
            <a:endParaRPr lang="en-GB" dirty="0"/>
          </a:p>
        </p:txBody>
      </p:sp>
      <p:pic>
        <p:nvPicPr>
          <p:cNvPr id="10" name="Picture 2" descr="https://encrypted-tbn0.gstatic.com/images?q=tbn:ANd9GcR5hLTpJKO0up1FWlZCcmCFO0tsSDXnb7cjSKTi7iZBE9w2Nbh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0" b="14574"/>
          <a:stretch/>
        </p:blipFill>
        <p:spPr bwMode="auto">
          <a:xfrm>
            <a:off x="0" y="4566061"/>
            <a:ext cx="3016332" cy="208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kgi.org/sites/default/files/styles/large/public/2205003791_1ac9fcebfd.jpg?itok=ZY2VTQ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32" y="4358243"/>
            <a:ext cx="4897582" cy="24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6117939"/>
              </p:ext>
            </p:extLst>
          </p:nvPr>
        </p:nvGraphicFramePr>
        <p:xfrm>
          <a:off x="7786255" y="3947670"/>
          <a:ext cx="4572000" cy="3018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8030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GB" dirty="0" smtClean="0"/>
              <a:t>iota – Types of Humus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0695" y="1583810"/>
            <a:ext cx="7238010" cy="5167312"/>
          </a:xfrm>
        </p:spPr>
        <p:txBody>
          <a:bodyPr>
            <a:normAutofit fontScale="77500" lnSpcReduction="20000"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Largely occur under coniferous forest soils and the moorlands soils</a:t>
            </a:r>
            <a:r>
              <a:rPr lang="en-US" altLang="en-US" dirty="0" smtClean="0"/>
              <a:t>.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/>
              <a:t>Below this surface-litter layer is a distinct, strongly compacted humus layer; a layer of mineral soil underlies the humus. </a:t>
            </a:r>
            <a:endParaRPr lang="en-GB" dirty="0" smtClean="0"/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Fe</a:t>
            </a:r>
            <a:r>
              <a:rPr lang="en-GB" dirty="0"/>
              <a:t>w </a:t>
            </a:r>
            <a:r>
              <a:rPr lang="en-GB" dirty="0" smtClean="0"/>
              <a:t>micro-organisms </a:t>
            </a:r>
            <a:r>
              <a:rPr lang="en-GB" dirty="0"/>
              <a:t>or animals, such as earthworms, to decompose the organic matter that lies on the soil surface.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/>
              <a:t>pH is low (acid</a:t>
            </a:r>
            <a:r>
              <a:rPr lang="en-GB" dirty="0" smtClean="0"/>
              <a:t>)</a:t>
            </a:r>
            <a:endParaRPr lang="en-US" dirty="0"/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</a:t>
            </a:r>
            <a:endParaRPr lang="en-US" alt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intermediate humus between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mull.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Mull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 smtClean="0"/>
              <a:t>Found under hardwood </a:t>
            </a:r>
            <a:r>
              <a:rPr lang="en-GB" dirty="0"/>
              <a:t>forests, deciduous forests, or grasslands in warm, humid climates. </a:t>
            </a:r>
            <a:endParaRPr lang="en-GB" dirty="0" smtClean="0"/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 smtClean="0"/>
              <a:t>It is a </a:t>
            </a:r>
            <a:r>
              <a:rPr lang="en-GB" dirty="0"/>
              <a:t>porous, crumbly humus </a:t>
            </a:r>
            <a:r>
              <a:rPr lang="en-GB" dirty="0" smtClean="0"/>
              <a:t>rapidly which </a:t>
            </a:r>
            <a:r>
              <a:rPr lang="en-GB" dirty="0"/>
              <a:t>decomposes and becomes well mixed into the mineral soil, so that </a:t>
            </a:r>
            <a:r>
              <a:rPr lang="en-GB" dirty="0" smtClean="0"/>
              <a:t>there are no distinct layers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 smtClean="0"/>
              <a:t>Bacteria</a:t>
            </a:r>
            <a:r>
              <a:rPr lang="en-GB" dirty="0"/>
              <a:t>, earthworms, and larger insects are </a:t>
            </a:r>
            <a:r>
              <a:rPr lang="en-GB" dirty="0" smtClean="0"/>
              <a:t>abundant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 smtClean="0"/>
              <a:t>pH is neutral to slightly acid/alkaline</a:t>
            </a:r>
            <a:endParaRPr lang="en-US" altLang="en-US" dirty="0"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490857" y="660481"/>
            <a:ext cx="1674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/>
              <a:t>L - Litter</a:t>
            </a:r>
          </a:p>
          <a:p>
            <a:pPr algn="r"/>
            <a:endParaRPr lang="en-GB" sz="800" dirty="0" smtClean="0"/>
          </a:p>
          <a:p>
            <a:pPr algn="r"/>
            <a:endParaRPr lang="en-GB" sz="1200" dirty="0"/>
          </a:p>
          <a:p>
            <a:pPr algn="r"/>
            <a:r>
              <a:rPr lang="en-GB" sz="1400" dirty="0" smtClean="0"/>
              <a:t>F – fermentation</a:t>
            </a:r>
          </a:p>
          <a:p>
            <a:pPr algn="r"/>
            <a:endParaRPr lang="en-GB" sz="1400" dirty="0" smtClean="0"/>
          </a:p>
          <a:p>
            <a:pPr algn="r"/>
            <a:endParaRPr lang="en-GB" sz="1400" dirty="0"/>
          </a:p>
          <a:p>
            <a:pPr algn="r"/>
            <a:r>
              <a:rPr lang="en-GB" sz="1400" dirty="0" smtClean="0"/>
              <a:t>H - Humus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165278" y="538373"/>
            <a:ext cx="1840675" cy="310717"/>
          </a:xfrm>
          <a:prstGeom prst="rect">
            <a:avLst/>
          </a:prstGeom>
          <a:solidFill>
            <a:srgbClr val="A6A2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0165278" y="851048"/>
            <a:ext cx="1840675" cy="613601"/>
          </a:xfrm>
          <a:prstGeom prst="rect">
            <a:avLst/>
          </a:prstGeom>
          <a:solidFill>
            <a:srgbClr val="5C3D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0165278" y="1464649"/>
            <a:ext cx="1840675" cy="8312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Left Brace 3"/>
          <p:cNvSpPr/>
          <p:nvPr/>
        </p:nvSpPr>
        <p:spPr>
          <a:xfrm>
            <a:off x="8288977" y="538373"/>
            <a:ext cx="1163783" cy="1721545"/>
          </a:xfrm>
          <a:prstGeom prst="leftBrace">
            <a:avLst>
              <a:gd name="adj1" fmla="val 50985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614556" y="1245256"/>
            <a:ext cx="167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 smtClean="0"/>
              <a:t>O</a:t>
            </a:r>
          </a:p>
        </p:txBody>
      </p:sp>
      <p:pic>
        <p:nvPicPr>
          <p:cNvPr id="2050" name="Picture 2" descr="http://www.landfood.ubc.ca/soil200/images/hum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0" t="4191"/>
          <a:stretch/>
        </p:blipFill>
        <p:spPr bwMode="auto">
          <a:xfrm>
            <a:off x="9904021" y="3356494"/>
            <a:ext cx="2287980" cy="350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landfood.ubc.ca/soil200/images/hum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8" t="3730" r="71558" b="-3730"/>
          <a:stretch/>
        </p:blipFill>
        <p:spPr bwMode="auto">
          <a:xfrm>
            <a:off x="7616041" y="3356494"/>
            <a:ext cx="2287980" cy="362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37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450" y="0"/>
            <a:ext cx="10515600" cy="1325563"/>
          </a:xfrm>
        </p:spPr>
        <p:txBody>
          <a:bodyPr/>
          <a:lstStyle/>
          <a:p>
            <a:r>
              <a:rPr lang="en-GB" dirty="0"/>
              <a:t>B</a:t>
            </a:r>
            <a:r>
              <a:rPr lang="en-GB" dirty="0" smtClean="0"/>
              <a:t>iota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278"/>
            <a:ext cx="6222670" cy="5836722"/>
          </a:xfrm>
        </p:spPr>
      </p:pic>
      <p:pic>
        <p:nvPicPr>
          <p:cNvPr id="1028" name="Picture 4" descr="http://www.macaulay.ac.uk/explorescotland/images/lcs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670" y="1016950"/>
            <a:ext cx="5969331" cy="584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20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Relief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1881" y="1425039"/>
            <a:ext cx="6436425" cy="5296395"/>
          </a:xfrm>
        </p:spPr>
        <p:txBody>
          <a:bodyPr>
            <a:normAutofit fontScale="77500" lnSpcReduction="20000"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Slope</a:t>
            </a:r>
            <a:r>
              <a:rPr lang="en-GB" altLang="en-US" dirty="0"/>
              <a:t> </a:t>
            </a:r>
            <a:r>
              <a:rPr lang="en-GB" altLang="en-US" dirty="0" smtClean="0"/>
              <a:t>s</a:t>
            </a:r>
            <a:r>
              <a:rPr lang="en-GB" dirty="0" smtClean="0"/>
              <a:t>teepness</a:t>
            </a:r>
            <a:r>
              <a:rPr lang="en-GB" dirty="0"/>
              <a:t>, shape, and length of slope are important </a:t>
            </a:r>
            <a:endParaRPr lang="en-GB" dirty="0" smtClean="0"/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 smtClean="0"/>
              <a:t>they </a:t>
            </a:r>
            <a:r>
              <a:rPr lang="en-GB" dirty="0"/>
              <a:t>influence the rate at which water flows into or off the soil. </a:t>
            </a:r>
            <a:endParaRPr lang="en-GB" dirty="0" smtClean="0"/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 smtClean="0"/>
              <a:t>Soils on slopes are more susceptible to erosion. Eroded </a:t>
            </a:r>
            <a:r>
              <a:rPr lang="en-GB" dirty="0"/>
              <a:t>soils tend to be less fertile and have less available water than </a:t>
            </a:r>
            <a:r>
              <a:rPr lang="en-GB" dirty="0" smtClean="0"/>
              <a:t>non-eroded soils.</a:t>
            </a:r>
            <a:endParaRPr lang="en-US" altLang="en-US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Aspect </a:t>
            </a:r>
            <a:r>
              <a:rPr lang="en-US" altLang="en-US" dirty="0"/>
              <a:t>influences the angle at which the </a:t>
            </a:r>
            <a:r>
              <a:rPr lang="en-US" altLang="en-US" dirty="0" smtClean="0"/>
              <a:t>sun’s </a:t>
            </a:r>
            <a:r>
              <a:rPr lang="en-US" altLang="en-US" dirty="0"/>
              <a:t>rays strike the </a:t>
            </a:r>
            <a:r>
              <a:rPr lang="en-US" altLang="en-US" dirty="0" smtClean="0"/>
              <a:t>earth’s </a:t>
            </a:r>
            <a:r>
              <a:rPr lang="en-US" altLang="en-US" dirty="0"/>
              <a:t>surface. e</a:t>
            </a:r>
            <a:r>
              <a:rPr lang="en-US" altLang="en-US" dirty="0" smtClean="0"/>
              <a:t>.g.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in </a:t>
            </a:r>
            <a:r>
              <a:rPr lang="en-US" altLang="en-US" dirty="0"/>
              <a:t>the Northern Hemisphere cooler north-facing slopes are usually forested with slower soil development than on warmer south-facing grasslands </a:t>
            </a:r>
            <a:r>
              <a:rPr lang="en-US" altLang="en-US" dirty="0" smtClean="0"/>
              <a:t>.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 smtClean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Slope and aspect together influence soil temperature, soil water content and vegetation, which in turn affects soil formation.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Elevation influences vegetation and soil type. </a:t>
            </a:r>
            <a:endParaRPr lang="en-US" altLang="en-US" dirty="0" smtClean="0"/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Climate </a:t>
            </a:r>
            <a:r>
              <a:rPr lang="en-US" altLang="en-US" dirty="0"/>
              <a:t>becomes cooler and more wet as elevation increases from valley bottoms to mountain tops. 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266" t="30221" r="18496" b="23250"/>
          <a:stretch/>
        </p:blipFill>
        <p:spPr>
          <a:xfrm>
            <a:off x="6764977" y="1425039"/>
            <a:ext cx="5427023" cy="52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6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04460" cy="4351338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All soils begin as parent material. It is only though time that they become soils.</a:t>
            </a:r>
          </a:p>
          <a:p>
            <a:endParaRPr lang="en-GB" dirty="0"/>
          </a:p>
          <a:p>
            <a:r>
              <a:rPr lang="en-GB" dirty="0" smtClean="0"/>
              <a:t>Longer timescales allow for more erosion of the parent material and accumulation of organic matter. But they also mean that more leaching is possible.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Soil </a:t>
            </a:r>
            <a:r>
              <a:rPr lang="en-GB" dirty="0"/>
              <a:t>formation processes are continuous. </a:t>
            </a:r>
            <a:r>
              <a:rPr lang="en-GB" dirty="0" smtClean="0"/>
              <a:t>Floods can deposit new material which causes the </a:t>
            </a:r>
            <a:r>
              <a:rPr lang="en-GB" dirty="0"/>
              <a:t>previous soil surface and underlying </a:t>
            </a:r>
            <a:r>
              <a:rPr lang="en-GB" dirty="0" smtClean="0"/>
              <a:t>horizons to </a:t>
            </a:r>
            <a:r>
              <a:rPr lang="en-GB" dirty="0"/>
              <a:t>become buried. </a:t>
            </a:r>
          </a:p>
        </p:txBody>
      </p:sp>
      <p:pic>
        <p:nvPicPr>
          <p:cNvPr id="4100" name="Picture 4" descr="https://encrypted-tbn2.gstatic.com/images?q=tbn:ANd9GcRW0-sSo4_CuKZUA-h8CQV06v1t3rpw6AUA3Q-6To6CbRoetIyuB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2"/>
          <a:stretch/>
        </p:blipFill>
        <p:spPr bwMode="auto">
          <a:xfrm>
            <a:off x="9003092" y="3394914"/>
            <a:ext cx="3275993" cy="346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ile:Entisol profi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394914"/>
            <a:ext cx="3024250" cy="34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oils.ifas.ufl.edu/faculty/grunwald/teaching/eSoilScience/images/tim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660" y="44955"/>
            <a:ext cx="6349340" cy="342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06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Rupert Bear Has Come To </a:t>
            </a:r>
            <a:r>
              <a:rPr lang="en-US" dirty="0" smtClean="0"/>
              <a:t>Play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31" y="1588168"/>
            <a:ext cx="11670631" cy="4993105"/>
          </a:xfrm>
        </p:spPr>
        <p:txBody>
          <a:bodyPr>
            <a:normAutofit/>
          </a:bodyPr>
          <a:lstStyle/>
          <a:p>
            <a:r>
              <a:rPr lang="en-US" b="1" dirty="0"/>
              <a:t>Soil Forming </a:t>
            </a:r>
            <a:r>
              <a:rPr lang="en-US" b="1" dirty="0" smtClean="0"/>
              <a:t>Factors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US" dirty="0"/>
              <a:t>R – Relief </a:t>
            </a:r>
            <a:endParaRPr lang="en-GB" dirty="0"/>
          </a:p>
          <a:p>
            <a:r>
              <a:rPr lang="en-US" dirty="0"/>
              <a:t>B – Biota </a:t>
            </a:r>
            <a:endParaRPr lang="en-GB" dirty="0"/>
          </a:p>
          <a:p>
            <a:r>
              <a:rPr lang="en-US" dirty="0"/>
              <a:t>H – Human Activity</a:t>
            </a:r>
            <a:endParaRPr lang="en-GB" dirty="0"/>
          </a:p>
          <a:p>
            <a:r>
              <a:rPr lang="en-US" dirty="0"/>
              <a:t>C – Climate</a:t>
            </a:r>
            <a:endParaRPr lang="en-GB" dirty="0"/>
          </a:p>
          <a:p>
            <a:r>
              <a:rPr lang="en-US" dirty="0"/>
              <a:t>T – Time </a:t>
            </a:r>
            <a:endParaRPr lang="en-GB" dirty="0"/>
          </a:p>
          <a:p>
            <a:r>
              <a:rPr lang="en-US" dirty="0"/>
              <a:t>P – Parent material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89" y="2913731"/>
            <a:ext cx="3826043" cy="3826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78" y="929499"/>
            <a:ext cx="2773779" cy="247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29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14455" cy="1325563"/>
          </a:xfrm>
        </p:spPr>
        <p:txBody>
          <a:bodyPr/>
          <a:lstStyle/>
          <a:p>
            <a:r>
              <a:rPr lang="en-GB" dirty="0" smtClean="0"/>
              <a:t>Soils of Scotland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14455" cy="4351338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There are three major soil sub-groups in Scotland.</a:t>
            </a:r>
          </a:p>
          <a:p>
            <a:pPr lvl="1"/>
            <a:r>
              <a:rPr lang="en-GB" dirty="0" smtClean="0"/>
              <a:t>Brown Earth</a:t>
            </a:r>
          </a:p>
          <a:p>
            <a:pPr lvl="1"/>
            <a:r>
              <a:rPr lang="en-GB" dirty="0" smtClean="0"/>
              <a:t>Podzol</a:t>
            </a:r>
          </a:p>
          <a:p>
            <a:pPr lvl="1"/>
            <a:r>
              <a:rPr lang="en-GB" dirty="0" smtClean="0"/>
              <a:t>Gley</a:t>
            </a:r>
          </a:p>
          <a:p>
            <a:pPr lvl="1"/>
            <a:endParaRPr lang="en-GB" dirty="0"/>
          </a:p>
        </p:txBody>
      </p:sp>
      <p:pic>
        <p:nvPicPr>
          <p:cNvPr id="2050" name="Picture 2" descr="http://www.landwirtschaft.sachsen.de/de/wu/Landwirtschaft/lfl/inhalt/images/4PseudogleyBraunerdeAusLosshaltigemGneisersatz4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536" y="1027906"/>
            <a:ext cx="2280558" cy="49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1562" t="40270" r="59607" b="25590"/>
          <a:stretch/>
        </p:blipFill>
        <p:spPr>
          <a:xfrm>
            <a:off x="7992094" y="1027906"/>
            <a:ext cx="2244436" cy="4927044"/>
          </a:xfrm>
          <a:prstGeom prst="rect">
            <a:avLst/>
          </a:prstGeom>
        </p:spPr>
      </p:pic>
      <p:pic>
        <p:nvPicPr>
          <p:cNvPr id="2054" name="Picture 6" descr="http://www.soil-net.com/album/Soils_Rocks/slides/Irish%20Gley%20soil%20profi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530" y="1027906"/>
            <a:ext cx="1955470" cy="492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7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Brown Earth Soils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altLang="en-US" dirty="0">
                <a:latin typeface="Arial" panose="020B0604020202020204" pitchFamily="34" charset="0"/>
              </a:rPr>
              <a:t>Free draining</a:t>
            </a:r>
          </a:p>
          <a:p>
            <a:r>
              <a:rPr lang="en-GB" altLang="en-US" dirty="0" smtClean="0">
                <a:latin typeface="Arial" panose="020B0604020202020204" pitchFamily="34" charset="0"/>
              </a:rPr>
              <a:t>Well mixed undefined layers</a:t>
            </a:r>
            <a:endParaRPr lang="en-GB" altLang="en-US" dirty="0">
              <a:latin typeface="Arial" panose="020B0604020202020204" pitchFamily="34" charset="0"/>
            </a:endParaRPr>
          </a:p>
          <a:p>
            <a:r>
              <a:rPr lang="en-GB" altLang="en-US" dirty="0">
                <a:latin typeface="Arial" panose="020B0604020202020204" pitchFamily="34" charset="0"/>
              </a:rPr>
              <a:t>Deciduous woodland</a:t>
            </a:r>
          </a:p>
          <a:p>
            <a:r>
              <a:rPr lang="en-GB" altLang="en-US" dirty="0">
                <a:latin typeface="Arial" panose="020B0604020202020204" pitchFamily="34" charset="0"/>
              </a:rPr>
              <a:t>Litter rich in nutrients</a:t>
            </a:r>
          </a:p>
          <a:p>
            <a:r>
              <a:rPr lang="en-GB" altLang="en-US" dirty="0">
                <a:latin typeface="Arial" panose="020B0604020202020204" pitchFamily="34" charset="0"/>
              </a:rPr>
              <a:t>Intense biological activity e.g. earthworms</a:t>
            </a:r>
          </a:p>
          <a:p>
            <a:r>
              <a:rPr lang="en-GB" altLang="en-US" dirty="0">
                <a:latin typeface="Arial" panose="020B0604020202020204" pitchFamily="34" charset="0"/>
              </a:rPr>
              <a:t>Mull humus</a:t>
            </a:r>
            <a:endParaRPr lang="en-GB" altLang="en-US" dirty="0"/>
          </a:p>
          <a:p>
            <a:pPr marL="0" indent="0">
              <a:buNone/>
            </a:pPr>
            <a:endParaRPr lang="en-GB" altLang="en-US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"/>
            <a:ext cx="6096000" cy="6833915"/>
          </a:xfrm>
        </p:spPr>
      </p:pic>
    </p:spTree>
    <p:extLst>
      <p:ext uri="{BB962C8B-B14F-4D97-AF65-F5344CB8AC3E}">
        <p14:creationId xmlns:p14="http://schemas.microsoft.com/office/powerpoint/2010/main" val="371669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426" y="19050"/>
            <a:ext cx="4619625" cy="683895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36358" y="-297658"/>
            <a:ext cx="10515600" cy="1325563"/>
          </a:xfrm>
        </p:spPr>
        <p:txBody>
          <a:bodyPr>
            <a:normAutofit/>
          </a:bodyPr>
          <a:lstStyle/>
          <a:p>
            <a:r>
              <a:rPr lang="en-GB" altLang="en-US" dirty="0"/>
              <a:t>Brown Earth Profile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44379" y="757989"/>
            <a:ext cx="6327668" cy="5955631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sz="2400" dirty="0" err="1" smtClean="0">
                <a:latin typeface="Arial" panose="020B0604020202020204" pitchFamily="34" charset="0"/>
              </a:rPr>
              <a:t>Oa</a:t>
            </a:r>
            <a:r>
              <a:rPr lang="en-GB" altLang="en-US" sz="2400" dirty="0" smtClean="0"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GB" altLang="en-US" sz="2000" dirty="0" smtClean="0">
                <a:latin typeface="Arial" panose="020B0604020202020204" pitchFamily="34" charset="0"/>
              </a:rPr>
              <a:t> Thick, well decomposed mull humus</a:t>
            </a:r>
          </a:p>
          <a:p>
            <a:r>
              <a:rPr lang="en-GB" altLang="en-US" sz="2400" dirty="0" smtClean="0">
                <a:latin typeface="Arial" panose="020B0604020202020204" pitchFamily="34" charset="0"/>
              </a:rPr>
              <a:t>Ah</a:t>
            </a:r>
          </a:p>
          <a:p>
            <a:pPr lvl="1"/>
            <a:r>
              <a:rPr lang="en-GB" altLang="en-US" sz="2000" dirty="0" smtClean="0">
                <a:latin typeface="Arial" panose="020B0604020202020204" pitchFamily="34" charset="0"/>
              </a:rPr>
              <a:t>topsoil </a:t>
            </a:r>
            <a:r>
              <a:rPr lang="en-GB" altLang="en-US" sz="2000" dirty="0">
                <a:latin typeface="Arial" panose="020B0604020202020204" pitchFamily="34" charset="0"/>
              </a:rPr>
              <a:t>dark coloured  enriched with mull humus, variable </a:t>
            </a:r>
            <a:r>
              <a:rPr lang="en-GB" altLang="en-US" sz="2000" dirty="0" smtClean="0">
                <a:latin typeface="Arial" panose="020B0604020202020204" pitchFamily="34" charset="0"/>
              </a:rPr>
              <a:t>depth</a:t>
            </a:r>
            <a:endParaRPr lang="en-GB" altLang="en-US" sz="2400" dirty="0">
              <a:latin typeface="Arial" panose="020B0604020202020204" pitchFamily="34" charset="0"/>
            </a:endParaRPr>
          </a:p>
          <a:p>
            <a:r>
              <a:rPr lang="en-GB" altLang="en-US" sz="2400" dirty="0" smtClean="0">
                <a:latin typeface="Arial" panose="020B0604020202020204" pitchFamily="34" charset="0"/>
              </a:rPr>
              <a:t>AB</a:t>
            </a:r>
          </a:p>
          <a:p>
            <a:pPr lvl="1"/>
            <a:r>
              <a:rPr lang="en-GB" altLang="en-US" sz="2000" dirty="0" smtClean="0">
                <a:latin typeface="Arial" panose="020B0604020202020204" pitchFamily="34" charset="0"/>
              </a:rPr>
              <a:t>no defined boundary between A and B horizons</a:t>
            </a:r>
          </a:p>
          <a:p>
            <a:pPr lvl="1"/>
            <a:r>
              <a:rPr lang="en-GB" altLang="en-US" sz="2000" dirty="0" smtClean="0">
                <a:latin typeface="Arial" panose="020B0604020202020204" pitchFamily="34" charset="0"/>
              </a:rPr>
              <a:t>Leaching occurs in wetter months but capillary action from roots when warmer.</a:t>
            </a:r>
            <a:endParaRPr lang="en-GB" altLang="en-US" sz="2400" dirty="0">
              <a:latin typeface="Arial" panose="020B0604020202020204" pitchFamily="34" charset="0"/>
            </a:endParaRPr>
          </a:p>
          <a:p>
            <a:r>
              <a:rPr lang="en-GB" altLang="en-US" sz="2400" dirty="0">
                <a:latin typeface="Arial" panose="020B0604020202020204" pitchFamily="34" charset="0"/>
              </a:rPr>
              <a:t>B </a:t>
            </a:r>
          </a:p>
          <a:p>
            <a:pPr lvl="1"/>
            <a:r>
              <a:rPr lang="en-GB" altLang="en-US" sz="2000" dirty="0" smtClean="0">
                <a:latin typeface="Arial" panose="020B0604020202020204" pitchFamily="34" charset="0"/>
              </a:rPr>
              <a:t>subsoil </a:t>
            </a:r>
            <a:r>
              <a:rPr lang="en-GB" altLang="en-US" sz="2000" dirty="0">
                <a:latin typeface="Arial" panose="020B0604020202020204" pitchFamily="34" charset="0"/>
              </a:rPr>
              <a:t>with distinctive brown/red brown </a:t>
            </a:r>
            <a:r>
              <a:rPr lang="en-GB" altLang="en-US" sz="2000" dirty="0" smtClean="0">
                <a:latin typeface="Arial" panose="020B0604020202020204" pitchFamily="34" charset="0"/>
              </a:rPr>
              <a:t>colours</a:t>
            </a:r>
          </a:p>
          <a:p>
            <a:pPr lvl="1"/>
            <a:r>
              <a:rPr lang="en-GB" altLang="en-US" sz="2100" dirty="0" smtClean="0">
                <a:latin typeface="Arial" panose="020B0604020202020204" pitchFamily="34" charset="0"/>
              </a:rPr>
              <a:t>Lightening in colour as organic matter/iron content decreases with depth</a:t>
            </a:r>
          </a:p>
          <a:p>
            <a:r>
              <a:rPr lang="en-GB" altLang="en-US" sz="2500" dirty="0" smtClean="0">
                <a:latin typeface="Arial" panose="020B0604020202020204" pitchFamily="34" charset="0"/>
              </a:rPr>
              <a:t>C</a:t>
            </a:r>
          </a:p>
          <a:p>
            <a:pPr lvl="1"/>
            <a:r>
              <a:rPr lang="en-GB" altLang="en-US" sz="2100" dirty="0" smtClean="0">
                <a:latin typeface="Arial" panose="020B0604020202020204" pitchFamily="34" charset="0"/>
              </a:rPr>
              <a:t>Permeable free draining and unconsolidated.</a:t>
            </a:r>
          </a:p>
          <a:p>
            <a:pPr lvl="1"/>
            <a:r>
              <a:rPr lang="en-GB" altLang="en-US" sz="2100" dirty="0" smtClean="0">
                <a:latin typeface="Arial" panose="020B0604020202020204" pitchFamily="34" charset="0"/>
              </a:rPr>
              <a:t>Broken up by deep tree roots</a:t>
            </a:r>
          </a:p>
          <a:p>
            <a:r>
              <a:rPr lang="en-GB" altLang="en-US" sz="2500" dirty="0" smtClean="0">
                <a:latin typeface="Arial" panose="020B0604020202020204" pitchFamily="34" charset="0"/>
              </a:rPr>
              <a:t>Texture</a:t>
            </a:r>
          </a:p>
          <a:p>
            <a:pPr lvl="1"/>
            <a:r>
              <a:rPr lang="en-GB" altLang="en-US" sz="2100" dirty="0" smtClean="0">
                <a:latin typeface="Arial" panose="020B0604020202020204" pitchFamily="34" charset="0"/>
              </a:rPr>
              <a:t>Loamy throughout equal amounts of clay, silt and sand with many pores</a:t>
            </a:r>
            <a:endParaRPr lang="en-GB" altLang="en-US" sz="21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932717" y="1027905"/>
            <a:ext cx="190005" cy="3496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ft Brace 14"/>
          <p:cNvSpPr/>
          <p:nvPr/>
        </p:nvSpPr>
        <p:spPr>
          <a:xfrm>
            <a:off x="7362701" y="4619500"/>
            <a:ext cx="178130" cy="845561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Left Brace 15"/>
          <p:cNvSpPr/>
          <p:nvPr/>
        </p:nvSpPr>
        <p:spPr>
          <a:xfrm>
            <a:off x="7362701" y="4037610"/>
            <a:ext cx="178130" cy="58189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Left Brace 16"/>
          <p:cNvSpPr/>
          <p:nvPr/>
        </p:nvSpPr>
        <p:spPr>
          <a:xfrm>
            <a:off x="7362701" y="3528715"/>
            <a:ext cx="178130" cy="491699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Left Brace 17"/>
          <p:cNvSpPr/>
          <p:nvPr/>
        </p:nvSpPr>
        <p:spPr>
          <a:xfrm>
            <a:off x="7338949" y="1825625"/>
            <a:ext cx="201881" cy="170309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Left Brace 18"/>
          <p:cNvSpPr/>
          <p:nvPr/>
        </p:nvSpPr>
        <p:spPr>
          <a:xfrm>
            <a:off x="7362700" y="1377537"/>
            <a:ext cx="178130" cy="444985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6863935" y="1415363"/>
            <a:ext cx="49876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Oa</a:t>
            </a:r>
            <a:endParaRPr lang="en-GB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863935" y="2492504"/>
            <a:ext cx="47501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Ah</a:t>
            </a:r>
            <a:endParaRPr lang="en-GB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863934" y="3566119"/>
            <a:ext cx="47501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AB</a:t>
            </a:r>
            <a:endParaRPr lang="en-GB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947063" y="4143889"/>
            <a:ext cx="3325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46075" y="4857614"/>
            <a:ext cx="3325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6431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1404"/>
            <a:ext cx="10515600" cy="1325563"/>
          </a:xfrm>
        </p:spPr>
        <p:txBody>
          <a:bodyPr>
            <a:normAutofit/>
          </a:bodyPr>
          <a:lstStyle/>
          <a:p>
            <a:r>
              <a:rPr lang="en-GB" altLang="en-US" dirty="0"/>
              <a:t>Soil F</a:t>
            </a:r>
            <a:r>
              <a:rPr lang="en-GB" altLang="en-US" dirty="0" smtClean="0"/>
              <a:t>orming Factors</a:t>
            </a:r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-1" y="818146"/>
            <a:ext cx="6733309" cy="6039853"/>
          </a:xfrm>
        </p:spPr>
        <p:txBody>
          <a:bodyPr>
            <a:normAutofit/>
          </a:bodyPr>
          <a:lstStyle/>
          <a:p>
            <a:r>
              <a:rPr lang="en-GB" dirty="0" smtClean="0"/>
              <a:t>Parent Material</a:t>
            </a:r>
          </a:p>
          <a:p>
            <a:pPr lvl="1"/>
            <a:r>
              <a:rPr lang="en-GB" dirty="0" smtClean="0"/>
              <a:t>Permeable</a:t>
            </a:r>
          </a:p>
          <a:p>
            <a:pPr lvl="1"/>
            <a:r>
              <a:rPr lang="en-GB" dirty="0" smtClean="0"/>
              <a:t>Non/slightly acidic</a:t>
            </a:r>
          </a:p>
          <a:p>
            <a:r>
              <a:rPr lang="en-GB" dirty="0" smtClean="0"/>
              <a:t>Climate</a:t>
            </a:r>
          </a:p>
          <a:p>
            <a:pPr lvl="1"/>
            <a:r>
              <a:rPr lang="en-GB" dirty="0" smtClean="0"/>
              <a:t>Mild/warm temperatures with moderate rainfall</a:t>
            </a:r>
            <a:endParaRPr lang="en-GB" sz="1500" dirty="0" smtClean="0"/>
          </a:p>
          <a:p>
            <a:r>
              <a:rPr lang="en-GB" dirty="0"/>
              <a:t>B</a:t>
            </a:r>
            <a:r>
              <a:rPr lang="en-GB" dirty="0" smtClean="0"/>
              <a:t>iota</a:t>
            </a:r>
          </a:p>
          <a:p>
            <a:pPr lvl="1"/>
            <a:r>
              <a:rPr lang="en-GB" dirty="0" smtClean="0"/>
              <a:t>Broadleaf woodland</a:t>
            </a:r>
          </a:p>
          <a:p>
            <a:pPr lvl="1"/>
            <a:r>
              <a:rPr lang="en-GB" dirty="0" smtClean="0"/>
              <a:t>Mull humus</a:t>
            </a:r>
          </a:p>
          <a:p>
            <a:pPr lvl="1"/>
            <a:r>
              <a:rPr lang="en-GB" dirty="0" smtClean="0"/>
              <a:t>Many earthworms and other mixers</a:t>
            </a:r>
          </a:p>
          <a:p>
            <a:r>
              <a:rPr lang="en-GB" dirty="0" smtClean="0"/>
              <a:t>Topography</a:t>
            </a:r>
          </a:p>
          <a:p>
            <a:pPr lvl="1"/>
            <a:r>
              <a:rPr lang="en-GB" dirty="0" smtClean="0"/>
              <a:t>Generally low lying</a:t>
            </a:r>
          </a:p>
          <a:p>
            <a:r>
              <a:rPr lang="en-GB" dirty="0" smtClean="0"/>
              <a:t>Time</a:t>
            </a:r>
          </a:p>
          <a:p>
            <a:pPr lvl="1"/>
            <a:r>
              <a:rPr lang="en-GB" dirty="0" smtClean="0"/>
              <a:t>Since the end of the last ice-age c10,000 </a:t>
            </a:r>
            <a:r>
              <a:rPr lang="en-GB" dirty="0" err="1" smtClean="0"/>
              <a:t>ya</a:t>
            </a:r>
            <a:endParaRPr lang="en-GB" dirty="0"/>
          </a:p>
        </p:txBody>
      </p:sp>
      <p:pic>
        <p:nvPicPr>
          <p:cNvPr id="20" name="Picture 6" descr="brown 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"/>
            <a:ext cx="5458691" cy="68786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11439" y="1204159"/>
            <a:ext cx="3325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O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399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Organisms in Brown </a:t>
            </a:r>
            <a:r>
              <a:rPr lang="en-GB" altLang="en-US" dirty="0" smtClean="0"/>
              <a:t>Earths</a:t>
            </a:r>
            <a:endParaRPr lang="en-GB" dirty="0"/>
          </a:p>
        </p:txBody>
      </p:sp>
      <p:pic>
        <p:nvPicPr>
          <p:cNvPr id="7170" name="Picture 6" descr="earthworm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7" y="4185445"/>
            <a:ext cx="3589337" cy="20113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845469"/>
            <a:ext cx="5181600" cy="4351338"/>
          </a:xfrm>
        </p:spPr>
        <p:txBody>
          <a:bodyPr>
            <a:normAutofit/>
          </a:bodyPr>
          <a:lstStyle/>
          <a:p>
            <a:r>
              <a:rPr lang="en-GB" altLang="en-US" dirty="0" smtClean="0"/>
              <a:t>Soil fungi and bacteria</a:t>
            </a:r>
          </a:p>
          <a:p>
            <a:endParaRPr lang="en-GB" altLang="en-US" dirty="0"/>
          </a:p>
          <a:p>
            <a:r>
              <a:rPr lang="en-GB" altLang="en-US" dirty="0" smtClean="0"/>
              <a:t>Earthworms</a:t>
            </a:r>
          </a:p>
          <a:p>
            <a:endParaRPr lang="en-GB" altLang="en-US" dirty="0"/>
          </a:p>
          <a:p>
            <a:r>
              <a:rPr lang="en-GB" altLang="en-US" dirty="0" smtClean="0"/>
              <a:t>Moles/rabbits</a:t>
            </a:r>
            <a:endParaRPr lang="en-GB" altLang="en-US" dirty="0"/>
          </a:p>
          <a:p>
            <a:endParaRPr lang="en-GB" altLang="en-US" dirty="0" smtClean="0"/>
          </a:p>
          <a:p>
            <a:r>
              <a:rPr lang="en-GB" altLang="en-US" dirty="0" smtClean="0"/>
              <a:t>They help to create </a:t>
            </a:r>
            <a:r>
              <a:rPr lang="en-GB" altLang="en-US" dirty="0"/>
              <a:t>a good and well aggregated, aerated and fertile crumb structured soil</a:t>
            </a:r>
            <a:endParaRPr lang="en-US" altLang="en-US" sz="1600" dirty="0"/>
          </a:p>
          <a:p>
            <a:endParaRPr lang="en-GB" dirty="0"/>
          </a:p>
        </p:txBody>
      </p:sp>
      <p:pic>
        <p:nvPicPr>
          <p:cNvPr id="7171" name="Picture 7" descr="false colo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1263043"/>
            <a:ext cx="3589337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11"/>
          <p:cNvSpPr txBox="1">
            <a:spLocks noChangeArrowheads="1"/>
          </p:cNvSpPr>
          <p:nvPr/>
        </p:nvSpPr>
        <p:spPr bwMode="auto">
          <a:xfrm>
            <a:off x="1524000" y="3340100"/>
            <a:ext cx="436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7" name="Text Box 13"/>
          <p:cNvSpPr txBox="1">
            <a:spLocks noChangeArrowheads="1"/>
          </p:cNvSpPr>
          <p:nvPr/>
        </p:nvSpPr>
        <p:spPr bwMode="auto">
          <a:xfrm>
            <a:off x="7996237" y="3153123"/>
            <a:ext cx="3589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dirty="0" smtClean="0"/>
              <a:t>Soil </a:t>
            </a:r>
            <a:r>
              <a:rPr lang="en-US" altLang="en-US" sz="1400" dirty="0"/>
              <a:t>fungi and bacteria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178" name="Text Box 14"/>
          <p:cNvSpPr txBox="1">
            <a:spLocks noChangeArrowheads="1"/>
          </p:cNvSpPr>
          <p:nvPr/>
        </p:nvSpPr>
        <p:spPr bwMode="auto">
          <a:xfrm>
            <a:off x="7996237" y="6003004"/>
            <a:ext cx="3589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dirty="0"/>
              <a:t>Earthworm activity is important in soil mixing</a:t>
            </a:r>
            <a:r>
              <a:rPr lang="en-US" alt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212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Soil profile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Below the surface all soils are made up of several layers.</a:t>
            </a:r>
          </a:p>
          <a:p>
            <a:endParaRPr lang="en-GB" dirty="0"/>
          </a:p>
          <a:p>
            <a:r>
              <a:rPr lang="en-GB" dirty="0" smtClean="0"/>
              <a:t>These layers and their composition varies between different soil types.</a:t>
            </a:r>
          </a:p>
          <a:p>
            <a:endParaRPr lang="en-GB" dirty="0"/>
          </a:p>
          <a:p>
            <a:r>
              <a:rPr lang="en-GB" dirty="0" smtClean="0"/>
              <a:t>Some soils can be very deep (several metres) with many layers others can be one very shallow layer.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The composition of the soil determines the land-cover above and the organisms that are able to survive.</a:t>
            </a:r>
            <a:endParaRPr lang="en-GB" dirty="0"/>
          </a:p>
        </p:txBody>
      </p:sp>
      <p:pic>
        <p:nvPicPr>
          <p:cNvPr id="1026" name="Picture 2" descr="http://imgcdn.geocaching.com/cache/large/22ec5017-9b88-4468-a483-fc014ca3c8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69" y="-1"/>
            <a:ext cx="4207081" cy="345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2.gstatic.com/images?q=tbn:ANd9GcTivBR_XQZs5FtH_dd0Tu8N46Pxj1_FwbTTXbrXZWdrpUAxU2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-1"/>
            <a:ext cx="1809750" cy="345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978" t="26018" r="43681" b="11779"/>
          <a:stretch/>
        </p:blipFill>
        <p:spPr>
          <a:xfrm>
            <a:off x="9092541" y="3455718"/>
            <a:ext cx="3099459" cy="3402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7837" t="35008" r="55662" b="21036"/>
          <a:stretch/>
        </p:blipFill>
        <p:spPr>
          <a:xfrm>
            <a:off x="6175169" y="3403366"/>
            <a:ext cx="2959751" cy="345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0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Uses of Brown Earths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7296397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altLang="en-US" dirty="0">
                <a:latin typeface="Arial" panose="020B0604020202020204" pitchFamily="34" charset="0"/>
              </a:rPr>
              <a:t>Amongst the most fertile soils in Scotland</a:t>
            </a:r>
          </a:p>
          <a:p>
            <a:pPr>
              <a:lnSpc>
                <a:spcPct val="30000"/>
              </a:lnSpc>
            </a:pPr>
            <a:endParaRPr lang="en-GB" altLang="en-US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Arial" panose="020B0604020202020204" pitchFamily="34" charset="0"/>
              </a:rPr>
              <a:t>Used extensively for agriculture e.g. winter vegetables</a:t>
            </a:r>
          </a:p>
          <a:p>
            <a:pPr>
              <a:lnSpc>
                <a:spcPct val="20000"/>
              </a:lnSpc>
            </a:pPr>
            <a:endParaRPr lang="en-GB" altLang="en-US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Arial" panose="020B0604020202020204" pitchFamily="34" charset="0"/>
              </a:rPr>
              <a:t>Fertilisers required to maintain nutrient levels under agriculture</a:t>
            </a:r>
          </a:p>
          <a:p>
            <a:pPr>
              <a:lnSpc>
                <a:spcPct val="30000"/>
              </a:lnSpc>
            </a:pPr>
            <a:endParaRPr lang="en-GB" altLang="en-US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altLang="en-US" dirty="0" smtClean="0">
                <a:latin typeface="Arial" panose="020B0604020202020204" pitchFamily="34" charset="0"/>
              </a:rPr>
              <a:t>Used </a:t>
            </a:r>
            <a:r>
              <a:rPr lang="en-GB" altLang="en-US" dirty="0">
                <a:latin typeface="Arial" panose="020B0604020202020204" pitchFamily="34" charset="0"/>
              </a:rPr>
              <a:t>extensively for settlement and industry</a:t>
            </a:r>
          </a:p>
          <a:p>
            <a:pPr>
              <a:lnSpc>
                <a:spcPct val="30000"/>
              </a:lnSpc>
            </a:pPr>
            <a:endParaRPr lang="en-GB" altLang="en-US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Arial" panose="020B0604020202020204" pitchFamily="34" charset="0"/>
              </a:rPr>
              <a:t>Sheltered sites suit growth of trees</a:t>
            </a:r>
            <a:endParaRPr lang="en-GB" altLang="en-US" dirty="0" smtClean="0">
              <a:latin typeface="Arial" panose="020B0604020202020204" pitchFamily="34" charset="0"/>
            </a:endParaRPr>
          </a:p>
        </p:txBody>
      </p:sp>
      <p:pic>
        <p:nvPicPr>
          <p:cNvPr id="2050" name="Picture 2" descr="http://upload.wikimedia.org/wikipedia/commons/thumb/c/c4/BrownSoil.jpg/220px-BrownSo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602" y="1690688"/>
            <a:ext cx="3546764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63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Gley Soil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381000" indent="-381000"/>
            <a:r>
              <a:rPr lang="en-GB" altLang="en-US" dirty="0">
                <a:latin typeface="Arial" panose="020B0604020202020204" pitchFamily="34" charset="0"/>
              </a:rPr>
              <a:t>Poorly drained</a:t>
            </a:r>
          </a:p>
          <a:p>
            <a:pPr marL="381000" indent="-381000"/>
            <a:r>
              <a:rPr lang="en-GB" altLang="en-US" dirty="0">
                <a:latin typeface="Arial" panose="020B0604020202020204" pitchFamily="34" charset="0"/>
              </a:rPr>
              <a:t>Periodic or permanent waterlogging </a:t>
            </a:r>
          </a:p>
          <a:p>
            <a:pPr marL="381000" indent="-381000">
              <a:buFont typeface="Times" panose="02020603050405020304" pitchFamily="18" charset="0"/>
              <a:buChar char="•"/>
            </a:pPr>
            <a:r>
              <a:rPr lang="en-GB" altLang="en-US" dirty="0">
                <a:latin typeface="Arial" panose="020B0604020202020204" pitchFamily="34" charset="0"/>
              </a:rPr>
              <a:t>Lack of oxygen in pore space </a:t>
            </a:r>
            <a:r>
              <a:rPr lang="en-GB" altLang="en-US" dirty="0" smtClean="0">
                <a:latin typeface="Arial" panose="020B0604020202020204" pitchFamily="34" charset="0"/>
              </a:rPr>
              <a:t>so anaerobic </a:t>
            </a:r>
            <a:r>
              <a:rPr lang="en-GB" altLang="en-US" dirty="0">
                <a:latin typeface="Arial" panose="020B0604020202020204" pitchFamily="34" charset="0"/>
              </a:rPr>
              <a:t>conditions</a:t>
            </a:r>
          </a:p>
          <a:p>
            <a:pPr marL="381000" indent="-381000"/>
            <a:r>
              <a:rPr lang="en-GB" altLang="en-US" dirty="0" smtClean="0">
                <a:latin typeface="Arial" panose="020B0604020202020204" pitchFamily="34" charset="0"/>
              </a:rPr>
              <a:t>Well defined profile layers</a:t>
            </a:r>
          </a:p>
          <a:p>
            <a:pPr marL="381000" indent="-381000"/>
            <a:r>
              <a:rPr lang="en-GB" altLang="en-US" dirty="0" smtClean="0">
                <a:latin typeface="Arial" panose="020B0604020202020204" pitchFamily="34" charset="0"/>
              </a:rPr>
              <a:t>Gleying and orange/yellow </a:t>
            </a:r>
            <a:r>
              <a:rPr lang="en-GB" altLang="en-US" dirty="0">
                <a:latin typeface="Arial" panose="020B0604020202020204" pitchFamily="34" charset="0"/>
              </a:rPr>
              <a:t>coloured mottling </a:t>
            </a:r>
            <a:r>
              <a:rPr lang="en-GB" altLang="en-US" dirty="0" smtClean="0">
                <a:latin typeface="Arial" panose="020B0604020202020204" pitchFamily="34" charset="0"/>
              </a:rPr>
              <a:t>in sub-soil</a:t>
            </a:r>
            <a:endParaRPr lang="en-GB" altLang="en-US" dirty="0">
              <a:latin typeface="Arial" panose="020B0604020202020204" pitchFamily="34" charset="0"/>
            </a:endParaRPr>
          </a:p>
          <a:p>
            <a:pPr marL="381000" indent="-381000"/>
            <a:r>
              <a:rPr lang="en-GB" altLang="en-US" dirty="0">
                <a:latin typeface="Arial" panose="020B0604020202020204" pitchFamily="34" charset="0"/>
              </a:rPr>
              <a:t>Horizons generally rich in organic </a:t>
            </a:r>
            <a:r>
              <a:rPr lang="en-GB" altLang="en-US" dirty="0" smtClean="0">
                <a:latin typeface="Arial" panose="020B0604020202020204" pitchFamily="34" charset="0"/>
              </a:rPr>
              <a:t>matter – Mor humus</a:t>
            </a:r>
            <a:endParaRPr lang="en-GB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97" y="0"/>
            <a:ext cx="5933704" cy="6858000"/>
          </a:xfrm>
        </p:spPr>
      </p:pic>
    </p:spTree>
    <p:extLst>
      <p:ext uri="{BB962C8B-B14F-4D97-AF65-F5344CB8AC3E}">
        <p14:creationId xmlns:p14="http://schemas.microsoft.com/office/powerpoint/2010/main" val="320031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b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029" y="1094873"/>
            <a:ext cx="5137201" cy="489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0373"/>
            <a:ext cx="10515600" cy="1325563"/>
          </a:xfrm>
        </p:spPr>
        <p:txBody>
          <a:bodyPr/>
          <a:lstStyle/>
          <a:p>
            <a:r>
              <a:rPr lang="en-GB" dirty="0" err="1" smtClean="0"/>
              <a:t>Gleying</a:t>
            </a:r>
            <a:r>
              <a:rPr lang="en-GB" dirty="0" smtClean="0"/>
              <a:t>/mottling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347" y="974558"/>
            <a:ext cx="6565335" cy="5675624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Gleying </a:t>
            </a:r>
            <a:r>
              <a:rPr lang="en-GB" dirty="0"/>
              <a:t>is </a:t>
            </a:r>
            <a:r>
              <a:rPr lang="en-GB" dirty="0" smtClean="0"/>
              <a:t>the </a:t>
            </a:r>
            <a:r>
              <a:rPr lang="en-GB" dirty="0"/>
              <a:t>process of waterlogging and reduction in soils.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In </a:t>
            </a:r>
            <a:r>
              <a:rPr lang="en-GB" dirty="0"/>
              <a:t>waterlogged soils where water replaces air in pores, oxygen is quickly used up by microbes feeding on soil organic matter.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Iron is reduced from its </a:t>
            </a:r>
            <a:r>
              <a:rPr lang="en-GB" dirty="0"/>
              <a:t>oxidised (ferric) Fe</a:t>
            </a:r>
            <a:r>
              <a:rPr lang="en-GB" baseline="30000" dirty="0"/>
              <a:t>3+</a:t>
            </a:r>
            <a:r>
              <a:rPr lang="en-GB" dirty="0"/>
              <a:t> state to its reduced (ferrous) Fe</a:t>
            </a:r>
            <a:r>
              <a:rPr lang="en-GB" baseline="30000" dirty="0"/>
              <a:t>2+</a:t>
            </a:r>
            <a:r>
              <a:rPr lang="en-GB" dirty="0"/>
              <a:t> state, which is soluble in the soil water.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>
                <a:solidFill>
                  <a:srgbClr val="7030A0"/>
                </a:solidFill>
              </a:rPr>
              <a:t>The </a:t>
            </a:r>
            <a:r>
              <a:rPr lang="en-GB" dirty="0">
                <a:solidFill>
                  <a:srgbClr val="7030A0"/>
                </a:solidFill>
              </a:rPr>
              <a:t>removal of iron leaves the soil a grey or bluish colour.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>
                <a:solidFill>
                  <a:srgbClr val="7030A0"/>
                </a:solidFill>
              </a:rPr>
              <a:t>Orange/red mottling appears when soil layer is exposed to oxygen due to the oxidisation of remaining iron.</a:t>
            </a:r>
            <a:endParaRPr lang="en-GB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869" y="0"/>
            <a:ext cx="4266116" cy="6858000"/>
          </a:xfrm>
          <a:prstGeom prst="rect">
            <a:avLst/>
          </a:prstGeom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-124326" y="-127901"/>
            <a:ext cx="10515600" cy="1325563"/>
          </a:xfrm>
        </p:spPr>
        <p:txBody>
          <a:bodyPr/>
          <a:lstStyle/>
          <a:p>
            <a:r>
              <a:rPr lang="en-GB" altLang="en-US" dirty="0"/>
              <a:t>Gley</a:t>
            </a:r>
            <a:r>
              <a:rPr lang="en-GB" altLang="en-US" sz="4000" b="1" dirty="0">
                <a:latin typeface="Arial" panose="020B0604020202020204" pitchFamily="34" charset="0"/>
              </a:rPr>
              <a:t> </a:t>
            </a:r>
            <a:r>
              <a:rPr lang="en-GB" altLang="en-US" dirty="0"/>
              <a:t>profile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0" y="1022684"/>
            <a:ext cx="7002886" cy="5642811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sz="2400" dirty="0" smtClean="0">
                <a:latin typeface="Arial" panose="020B0604020202020204" pitchFamily="34" charset="0"/>
              </a:rPr>
              <a:t>O  </a:t>
            </a:r>
          </a:p>
          <a:p>
            <a:pPr lvl="1"/>
            <a:r>
              <a:rPr lang="en-GB" altLang="en-US" sz="2000" dirty="0" smtClean="0">
                <a:latin typeface="Arial" panose="020B0604020202020204" pitchFamily="34" charset="0"/>
              </a:rPr>
              <a:t>slowly decomposing organic layer.</a:t>
            </a:r>
          </a:p>
          <a:p>
            <a:pPr lvl="1"/>
            <a:r>
              <a:rPr lang="en-GB" altLang="en-US" sz="2000" dirty="0" smtClean="0">
                <a:latin typeface="Arial" panose="020B0604020202020204" pitchFamily="34" charset="0"/>
              </a:rPr>
              <a:t>Thin Mor humus</a:t>
            </a:r>
            <a:endParaRPr lang="en-GB" altLang="en-US" sz="2000" dirty="0">
              <a:latin typeface="Arial" panose="020B0604020202020204" pitchFamily="34" charset="0"/>
            </a:endParaRPr>
          </a:p>
          <a:p>
            <a:r>
              <a:rPr lang="en-GB" altLang="en-US" sz="2400" dirty="0" smtClean="0">
                <a:latin typeface="Arial" panose="020B0604020202020204" pitchFamily="34" charset="0"/>
              </a:rPr>
              <a:t>Ah </a:t>
            </a:r>
            <a:endParaRPr lang="en-GB" altLang="en-US" sz="2400" dirty="0">
              <a:latin typeface="Arial" panose="020B0604020202020204" pitchFamily="34" charset="0"/>
            </a:endParaRPr>
          </a:p>
          <a:p>
            <a:pPr lvl="1"/>
            <a:r>
              <a:rPr lang="en-GB" altLang="en-US" sz="2000" dirty="0">
                <a:latin typeface="Arial" panose="020B0604020202020204" pitchFamily="34" charset="0"/>
              </a:rPr>
              <a:t>Build-up of organic matter in anaerobic layer</a:t>
            </a:r>
          </a:p>
          <a:p>
            <a:pPr lvl="1"/>
            <a:r>
              <a:rPr lang="en-GB" altLang="en-US" sz="2000" dirty="0" smtClean="0">
                <a:latin typeface="Arial" panose="020B0604020202020204" pitchFamily="34" charset="0"/>
              </a:rPr>
              <a:t>Peat formation</a:t>
            </a:r>
          </a:p>
          <a:p>
            <a:r>
              <a:rPr lang="en-GB" altLang="en-US" sz="2400" dirty="0" err="1" smtClean="0">
                <a:latin typeface="Arial" panose="020B0604020202020204" pitchFamily="34" charset="0"/>
              </a:rPr>
              <a:t>Bg</a:t>
            </a:r>
            <a:r>
              <a:rPr lang="en-GB" altLang="en-US" sz="2400" dirty="0" smtClean="0">
                <a:latin typeface="Arial" panose="020B0604020202020204" pitchFamily="34" charset="0"/>
              </a:rPr>
              <a:t> </a:t>
            </a:r>
            <a:endParaRPr lang="en-GB" altLang="en-US" sz="2400" dirty="0">
              <a:latin typeface="Arial" panose="020B0604020202020204" pitchFamily="34" charset="0"/>
            </a:endParaRPr>
          </a:p>
          <a:p>
            <a:pPr lvl="1"/>
            <a:r>
              <a:rPr lang="en-GB" altLang="en-US" sz="2000" dirty="0" smtClean="0">
                <a:latin typeface="Arial" panose="020B0604020202020204" pitchFamily="34" charset="0"/>
              </a:rPr>
              <a:t>Evidence </a:t>
            </a:r>
            <a:r>
              <a:rPr lang="en-GB" altLang="en-US" sz="2000" dirty="0">
                <a:latin typeface="Arial" panose="020B0604020202020204" pitchFamily="34" charset="0"/>
              </a:rPr>
              <a:t>of </a:t>
            </a:r>
            <a:r>
              <a:rPr lang="en-GB" altLang="en-US" sz="2000" dirty="0" smtClean="0">
                <a:latin typeface="Arial" panose="020B0604020202020204" pitchFamily="34" charset="0"/>
              </a:rPr>
              <a:t>gleying</a:t>
            </a:r>
          </a:p>
          <a:p>
            <a:pPr lvl="1"/>
            <a:r>
              <a:rPr lang="en-GB" altLang="en-US" sz="2000" dirty="0" smtClean="0">
                <a:latin typeface="Arial" panose="020B0604020202020204" pitchFamily="34" charset="0"/>
              </a:rPr>
              <a:t>Sometimes waterlogged</a:t>
            </a:r>
          </a:p>
          <a:p>
            <a:pPr lvl="1"/>
            <a:r>
              <a:rPr lang="en-GB" altLang="en-US" sz="2000" dirty="0" smtClean="0">
                <a:latin typeface="Arial" panose="020B0604020202020204" pitchFamily="34" charset="0"/>
              </a:rPr>
              <a:t>Orange/red mottling of Fe oxides</a:t>
            </a:r>
          </a:p>
          <a:p>
            <a:r>
              <a:rPr lang="en-GB" altLang="en-US" sz="2400" dirty="0" smtClean="0">
                <a:latin typeface="Arial" panose="020B0604020202020204" pitchFamily="34" charset="0"/>
              </a:rPr>
              <a:t>Cg </a:t>
            </a:r>
            <a:endParaRPr lang="en-GB" altLang="en-US" sz="2400" dirty="0">
              <a:latin typeface="Arial" panose="020B0604020202020204" pitchFamily="34" charset="0"/>
            </a:endParaRPr>
          </a:p>
          <a:p>
            <a:pPr lvl="1"/>
            <a:r>
              <a:rPr lang="en-GB" altLang="en-US" sz="2000" dirty="0" smtClean="0">
                <a:latin typeface="Arial" panose="020B0604020202020204" pitchFamily="34" charset="0"/>
              </a:rPr>
              <a:t>Evidence </a:t>
            </a:r>
            <a:r>
              <a:rPr lang="en-GB" altLang="en-US" sz="2000" dirty="0">
                <a:latin typeface="Arial" panose="020B0604020202020204" pitchFamily="34" charset="0"/>
              </a:rPr>
              <a:t>of </a:t>
            </a:r>
            <a:r>
              <a:rPr lang="en-GB" altLang="en-US" sz="2000" dirty="0" smtClean="0">
                <a:latin typeface="Arial" panose="020B0604020202020204" pitchFamily="34" charset="0"/>
              </a:rPr>
              <a:t>gleying</a:t>
            </a:r>
            <a:endParaRPr lang="en-GB" altLang="en-US" sz="2000" dirty="0">
              <a:latin typeface="Arial" panose="020B0604020202020204" pitchFamily="34" charset="0"/>
            </a:endParaRPr>
          </a:p>
          <a:p>
            <a:pPr lvl="1"/>
            <a:r>
              <a:rPr lang="en-GB" altLang="en-US" sz="2000" dirty="0" smtClean="0">
                <a:latin typeface="Arial" panose="020B0604020202020204" pitchFamily="34" charset="0"/>
              </a:rPr>
              <a:t>Always waterlogged</a:t>
            </a:r>
          </a:p>
          <a:p>
            <a:r>
              <a:rPr lang="en-GB" altLang="en-US" sz="2500" dirty="0">
                <a:latin typeface="Arial" panose="020B0604020202020204" pitchFamily="34" charset="0"/>
              </a:rPr>
              <a:t>Texture</a:t>
            </a:r>
          </a:p>
          <a:p>
            <a:pPr lvl="1"/>
            <a:r>
              <a:rPr lang="en-GB" altLang="en-US" sz="2100" dirty="0">
                <a:latin typeface="Arial" panose="020B0604020202020204" pitchFamily="34" charset="0"/>
              </a:rPr>
              <a:t>Ah – silty </a:t>
            </a:r>
          </a:p>
          <a:p>
            <a:pPr lvl="1"/>
            <a:r>
              <a:rPr lang="en-GB" altLang="en-US" sz="2100" dirty="0" err="1">
                <a:latin typeface="Arial" panose="020B0604020202020204" pitchFamily="34" charset="0"/>
              </a:rPr>
              <a:t>Bg</a:t>
            </a:r>
            <a:r>
              <a:rPr lang="en-GB" altLang="en-US" sz="2100" dirty="0">
                <a:latin typeface="Arial" panose="020B0604020202020204" pitchFamily="34" charset="0"/>
              </a:rPr>
              <a:t> – Clayey </a:t>
            </a:r>
            <a:r>
              <a:rPr lang="en-GB" altLang="en-US" dirty="0" smtClean="0">
                <a:latin typeface="Arial" panose="020B0604020202020204" pitchFamily="34" charset="0"/>
              </a:rPr>
              <a:t>	</a:t>
            </a:r>
          </a:p>
          <a:p>
            <a:pPr lvl="1"/>
            <a:endParaRPr lang="en-GB" altLang="en-US" sz="2000" dirty="0">
              <a:latin typeface="Arial" panose="020B0604020202020204" pitchFamily="34" charset="0"/>
            </a:endParaRPr>
          </a:p>
        </p:txBody>
      </p:sp>
      <p:sp>
        <p:nvSpPr>
          <p:cNvPr id="17" name="Left Brace 16"/>
          <p:cNvSpPr/>
          <p:nvPr/>
        </p:nvSpPr>
        <p:spPr>
          <a:xfrm>
            <a:off x="7768443" y="365126"/>
            <a:ext cx="198793" cy="277526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7394495" y="338985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</a:t>
            </a:r>
          </a:p>
        </p:txBody>
      </p:sp>
      <p:sp>
        <p:nvSpPr>
          <p:cNvPr id="19" name="Left Brace 18"/>
          <p:cNvSpPr/>
          <p:nvPr/>
        </p:nvSpPr>
        <p:spPr>
          <a:xfrm>
            <a:off x="7759293" y="1355223"/>
            <a:ext cx="218267" cy="210805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Left Brace 19"/>
          <p:cNvSpPr/>
          <p:nvPr/>
        </p:nvSpPr>
        <p:spPr>
          <a:xfrm>
            <a:off x="7808524" y="3463273"/>
            <a:ext cx="145344" cy="1761869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7353056" y="4065914"/>
            <a:ext cx="43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Cg</a:t>
            </a:r>
            <a:endParaRPr lang="en-GB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193607" y="2207648"/>
            <a:ext cx="486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err="1" smtClean="0"/>
              <a:t>Bg</a:t>
            </a:r>
            <a:endParaRPr lang="en-GB" b="1" dirty="0"/>
          </a:p>
        </p:txBody>
      </p:sp>
      <p:sp>
        <p:nvSpPr>
          <p:cNvPr id="23" name="Left Brace 22"/>
          <p:cNvSpPr/>
          <p:nvPr/>
        </p:nvSpPr>
        <p:spPr>
          <a:xfrm>
            <a:off x="7740239" y="646306"/>
            <a:ext cx="226997" cy="70280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7242398" y="843254"/>
            <a:ext cx="45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Ah</a:t>
            </a:r>
            <a:endParaRPr lang="en-GB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698971" y="1229716"/>
            <a:ext cx="944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High water table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673536" y="2967335"/>
            <a:ext cx="944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Low water table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7256346" y="3351780"/>
            <a:ext cx="627978" cy="7810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256346" y="1355395"/>
            <a:ext cx="697522" cy="173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5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Gley: Soil</a:t>
            </a:r>
            <a:r>
              <a:rPr lang="en-GB" altLang="en-US" sz="4000" b="1" dirty="0">
                <a:latin typeface="Arial" panose="020B0604020202020204" pitchFamily="34" charset="0"/>
              </a:rPr>
              <a:t> </a:t>
            </a:r>
            <a:r>
              <a:rPr lang="en-GB" altLang="en-US" dirty="0"/>
              <a:t>forming</a:t>
            </a:r>
            <a:r>
              <a:rPr lang="en-GB" altLang="en-US" sz="4000" b="1" dirty="0">
                <a:latin typeface="Arial" panose="020B0604020202020204" pitchFamily="34" charset="0"/>
              </a:rPr>
              <a:t> </a:t>
            </a:r>
            <a:r>
              <a:rPr lang="en-GB" altLang="en-US" dirty="0"/>
              <a:t>factors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Parent Material</a:t>
            </a:r>
          </a:p>
          <a:p>
            <a:pPr lvl="1"/>
            <a:r>
              <a:rPr lang="en-GB" dirty="0" smtClean="0"/>
              <a:t>Coastal sands to glacial till</a:t>
            </a:r>
            <a:endParaRPr lang="en-GB" dirty="0"/>
          </a:p>
          <a:p>
            <a:r>
              <a:rPr lang="en-GB" dirty="0"/>
              <a:t>Climate</a:t>
            </a:r>
          </a:p>
          <a:p>
            <a:pPr lvl="1"/>
            <a:r>
              <a:rPr lang="en-GB" dirty="0" smtClean="0"/>
              <a:t>Relatively mild</a:t>
            </a:r>
          </a:p>
          <a:p>
            <a:pPr lvl="1"/>
            <a:r>
              <a:rPr lang="en-GB" dirty="0" smtClean="0"/>
              <a:t>Precipitation&gt;evaporation</a:t>
            </a:r>
            <a:endParaRPr lang="en-GB" dirty="0"/>
          </a:p>
          <a:p>
            <a:r>
              <a:rPr lang="en-GB" dirty="0"/>
              <a:t>B</a:t>
            </a:r>
            <a:r>
              <a:rPr lang="en-GB" dirty="0" smtClean="0"/>
              <a:t>iota</a:t>
            </a:r>
            <a:endParaRPr lang="en-GB" dirty="0"/>
          </a:p>
          <a:p>
            <a:pPr lvl="1"/>
            <a:r>
              <a:rPr lang="en-GB" dirty="0" smtClean="0"/>
              <a:t>Anaerobic organisms found</a:t>
            </a:r>
            <a:endParaRPr lang="en-GB" dirty="0"/>
          </a:p>
          <a:p>
            <a:r>
              <a:rPr lang="en-GB" dirty="0"/>
              <a:t>Topography</a:t>
            </a:r>
          </a:p>
          <a:p>
            <a:pPr lvl="1"/>
            <a:r>
              <a:rPr lang="en-GB" dirty="0" smtClean="0"/>
              <a:t>Where groundwater is high with an impermeable layer below</a:t>
            </a:r>
            <a:endParaRPr lang="en-GB" dirty="0"/>
          </a:p>
          <a:p>
            <a:r>
              <a:rPr lang="en-GB" dirty="0"/>
              <a:t>Time</a:t>
            </a:r>
          </a:p>
          <a:p>
            <a:pPr lvl="1"/>
            <a:r>
              <a:rPr lang="en-GB" dirty="0"/>
              <a:t>Since the end of the last ice-age c10,000 </a:t>
            </a:r>
            <a:r>
              <a:rPr lang="en-GB" dirty="0" err="1"/>
              <a:t>ya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325" y="0"/>
            <a:ext cx="4638675" cy="685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65819" y="2544657"/>
            <a:ext cx="45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Ah</a:t>
            </a:r>
            <a:endParaRPr lang="en-GB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565819" y="680323"/>
            <a:ext cx="45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O</a:t>
            </a:r>
            <a:endParaRPr lang="en-GB" b="1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980218" y="1258784"/>
            <a:ext cx="2612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913729" y="862442"/>
            <a:ext cx="584242" cy="9966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15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Anaerobic Organisms in </a:t>
            </a:r>
            <a:r>
              <a:rPr lang="en-GB" altLang="en-US" dirty="0" err="1"/>
              <a:t>Gleys</a:t>
            </a:r>
            <a:endParaRPr lang="en-GB" altLang="en-US" dirty="0"/>
          </a:p>
        </p:txBody>
      </p:sp>
      <p:pic>
        <p:nvPicPr>
          <p:cNvPr id="23555" name="Picture 3" descr="bacte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661" y="1294410"/>
            <a:ext cx="3614734" cy="2450667"/>
          </a:xfrm>
        </p:spPr>
      </p:pic>
      <p:pic>
        <p:nvPicPr>
          <p:cNvPr id="23556" name="Picture 4" descr="protoz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661" y="3954484"/>
            <a:ext cx="3810000" cy="255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2.bp.blogspot.com/_O6dPGYOqTDw/TJNBVgpWeHI/AAAAAAAAAmw/1pT53vXyirw/s1600/DSC083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9" y="1963107"/>
            <a:ext cx="6722328" cy="447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33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Uses</a:t>
            </a:r>
            <a:r>
              <a:rPr lang="en-GB" altLang="en-US" sz="4000" b="1" dirty="0">
                <a:latin typeface="Arial" panose="020B0604020202020204" pitchFamily="34" charset="0"/>
              </a:rPr>
              <a:t> </a:t>
            </a:r>
            <a:r>
              <a:rPr lang="en-GB" altLang="en-US" dirty="0"/>
              <a:t>of</a:t>
            </a:r>
            <a:r>
              <a:rPr lang="en-GB" altLang="en-US" sz="4000" b="1" dirty="0">
                <a:latin typeface="Arial" panose="020B0604020202020204" pitchFamily="34" charset="0"/>
              </a:rPr>
              <a:t> </a:t>
            </a:r>
            <a:r>
              <a:rPr lang="en-GB" altLang="en-US" dirty="0" err="1"/>
              <a:t>Gleys</a:t>
            </a:r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In their natural state they can support </a:t>
            </a:r>
            <a:r>
              <a:rPr lang="en-GB" smtClean="0"/>
              <a:t>wet plants </a:t>
            </a:r>
            <a:r>
              <a:rPr lang="en-GB" dirty="0" smtClean="0"/>
              <a:t>species and are used </a:t>
            </a:r>
            <a:r>
              <a:rPr lang="en-GB" altLang="en-US" dirty="0" smtClean="0"/>
              <a:t>for </a:t>
            </a:r>
            <a:r>
              <a:rPr lang="en-GB" altLang="en-US" dirty="0"/>
              <a:t>rough grazing and </a:t>
            </a:r>
            <a:r>
              <a:rPr lang="en-GB" altLang="en-US" dirty="0" smtClean="0"/>
              <a:t>forestry</a:t>
            </a:r>
          </a:p>
          <a:p>
            <a:endParaRPr lang="en-GB" altLang="en-US" sz="2400" dirty="0"/>
          </a:p>
          <a:p>
            <a:r>
              <a:rPr lang="en-GB" altLang="en-US" dirty="0"/>
              <a:t>When drained, the better </a:t>
            </a:r>
            <a:r>
              <a:rPr lang="en-GB" altLang="en-US" dirty="0" err="1"/>
              <a:t>gley</a:t>
            </a:r>
            <a:r>
              <a:rPr lang="en-GB" altLang="en-US" dirty="0"/>
              <a:t> soils can be used </a:t>
            </a:r>
            <a:r>
              <a:rPr lang="en-GB" altLang="en-US" dirty="0" smtClean="0"/>
              <a:t>for animal </a:t>
            </a:r>
            <a:r>
              <a:rPr lang="en-GB" altLang="en-US" dirty="0"/>
              <a:t>agriculture; usually productive grassland for dairy or beef cattle</a:t>
            </a:r>
          </a:p>
          <a:p>
            <a:endParaRPr lang="en-GB" altLang="en-US" sz="2400" dirty="0"/>
          </a:p>
          <a:p>
            <a:endParaRPr lang="en-GB" dirty="0"/>
          </a:p>
        </p:txBody>
      </p:sp>
      <p:pic>
        <p:nvPicPr>
          <p:cNvPr id="11" name="Picture 4" descr="wet pas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187" y="3321802"/>
            <a:ext cx="5351813" cy="353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west co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0187" y="0"/>
            <a:ext cx="5351813" cy="376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1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Podzol Soils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altLang="en-US" dirty="0">
                <a:latin typeface="Arial" panose="020B0604020202020204" pitchFamily="34" charset="0"/>
              </a:rPr>
              <a:t>Extensive group of leached, acidic soils</a:t>
            </a:r>
          </a:p>
          <a:p>
            <a:r>
              <a:rPr lang="en-GB" altLang="en-US" dirty="0" smtClean="0">
                <a:latin typeface="Arial" panose="020B0604020202020204" pitchFamily="34" charset="0"/>
              </a:rPr>
              <a:t>Free </a:t>
            </a:r>
            <a:r>
              <a:rPr lang="en-GB" altLang="en-US" dirty="0">
                <a:latin typeface="Arial" panose="020B0604020202020204" pitchFamily="34" charset="0"/>
              </a:rPr>
              <a:t>draining</a:t>
            </a:r>
          </a:p>
          <a:p>
            <a:r>
              <a:rPr lang="en-GB" altLang="en-US" dirty="0" smtClean="0">
                <a:latin typeface="Arial" panose="020B0604020202020204" pitchFamily="34" charset="0"/>
              </a:rPr>
              <a:t>Well defined layers</a:t>
            </a:r>
            <a:endParaRPr lang="en-GB" altLang="en-US" dirty="0">
              <a:latin typeface="Arial" panose="020B0604020202020204" pitchFamily="34" charset="0"/>
            </a:endParaRPr>
          </a:p>
          <a:p>
            <a:r>
              <a:rPr lang="en-GB" altLang="en-US" dirty="0" smtClean="0">
                <a:latin typeface="Arial" panose="020B0604020202020204" pitchFamily="34" charset="0"/>
              </a:rPr>
              <a:t>Coniferous woodland/ heather moorland</a:t>
            </a:r>
            <a:endParaRPr lang="en-GB" altLang="en-US" dirty="0">
              <a:latin typeface="Arial" panose="020B0604020202020204" pitchFamily="34" charset="0"/>
            </a:endParaRPr>
          </a:p>
          <a:p>
            <a:r>
              <a:rPr lang="en-GB" altLang="en-US" dirty="0">
                <a:latin typeface="Arial" panose="020B0604020202020204" pitchFamily="34" charset="0"/>
              </a:rPr>
              <a:t>Litter </a:t>
            </a:r>
            <a:r>
              <a:rPr lang="en-GB" altLang="en-US" dirty="0" smtClean="0">
                <a:latin typeface="Arial" panose="020B0604020202020204" pitchFamily="34" charset="0"/>
              </a:rPr>
              <a:t>low </a:t>
            </a:r>
            <a:r>
              <a:rPr lang="en-GB" altLang="en-US" dirty="0">
                <a:latin typeface="Arial" panose="020B0604020202020204" pitchFamily="34" charset="0"/>
              </a:rPr>
              <a:t>in nutrients</a:t>
            </a:r>
          </a:p>
          <a:p>
            <a:r>
              <a:rPr lang="en-GB" altLang="en-US" dirty="0" smtClean="0">
                <a:latin typeface="Arial" panose="020B0604020202020204" pitchFamily="34" charset="0"/>
              </a:rPr>
              <a:t>Little </a:t>
            </a:r>
            <a:r>
              <a:rPr lang="en-GB" altLang="en-US" dirty="0">
                <a:latin typeface="Arial" panose="020B0604020202020204" pitchFamily="34" charset="0"/>
              </a:rPr>
              <a:t>biological activity e.g. earthworms</a:t>
            </a:r>
          </a:p>
          <a:p>
            <a:r>
              <a:rPr lang="en-GB" altLang="en-US" dirty="0" smtClean="0">
                <a:latin typeface="Arial" panose="020B0604020202020204" pitchFamily="34" charset="0"/>
              </a:rPr>
              <a:t>Mor </a:t>
            </a:r>
            <a:r>
              <a:rPr lang="en-GB" altLang="en-US" dirty="0">
                <a:latin typeface="Arial" panose="020B0604020202020204" pitchFamily="34" charset="0"/>
              </a:rPr>
              <a:t>humus</a:t>
            </a:r>
            <a:endParaRPr lang="en-GB" altLang="en-US" dirty="0"/>
          </a:p>
          <a:p>
            <a:pPr marL="0" indent="0">
              <a:buNone/>
            </a:pPr>
            <a:endParaRPr lang="en-GB" altLang="en-US" dirty="0"/>
          </a:p>
          <a:p>
            <a:endParaRPr lang="en-GB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301" y="1"/>
            <a:ext cx="5743699" cy="6858000"/>
          </a:xfrm>
        </p:spPr>
      </p:pic>
    </p:spTree>
    <p:extLst>
      <p:ext uri="{BB962C8B-B14F-4D97-AF65-F5344CB8AC3E}">
        <p14:creationId xmlns:p14="http://schemas.microsoft.com/office/powerpoint/2010/main" val="201320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81184"/>
            <a:ext cx="10515600" cy="1325563"/>
          </a:xfrm>
        </p:spPr>
        <p:txBody>
          <a:bodyPr>
            <a:normAutofit/>
          </a:bodyPr>
          <a:lstStyle/>
          <a:p>
            <a:r>
              <a:rPr lang="en-GB" altLang="en-US" dirty="0" smtClean="0"/>
              <a:t>Podzol Profile </a:t>
            </a:r>
            <a:endParaRPr lang="en-GB" altLang="en-US" dirty="0" smtClean="0">
              <a:latin typeface="Arial" panose="020B0604020202020204" pitchFamily="34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950496"/>
            <a:ext cx="6495803" cy="5782814"/>
          </a:xfrm>
        </p:spPr>
        <p:txBody>
          <a:bodyPr>
            <a:normAutofit fontScale="62500" lnSpcReduction="20000"/>
          </a:bodyPr>
          <a:lstStyle/>
          <a:p>
            <a:r>
              <a:rPr lang="en-GB" altLang="en-US" dirty="0" smtClean="0">
                <a:latin typeface="Arial" panose="020B0604020202020204" pitchFamily="34" charset="0"/>
              </a:rPr>
              <a:t>O</a:t>
            </a:r>
          </a:p>
          <a:p>
            <a:pPr lvl="1"/>
            <a:r>
              <a:rPr lang="en-GB" altLang="en-US" dirty="0">
                <a:latin typeface="Arial" panose="020B0604020202020204" pitchFamily="34" charset="0"/>
              </a:rPr>
              <a:t>Mor humus with no recognisable plant remains</a:t>
            </a:r>
          </a:p>
          <a:p>
            <a:pPr lvl="1"/>
            <a:r>
              <a:rPr lang="en-GB" altLang="en-US" dirty="0" smtClean="0">
                <a:latin typeface="Arial" panose="020B0604020202020204" pitchFamily="34" charset="0"/>
              </a:rPr>
              <a:t>Slow decomposition of needles and pine cones</a:t>
            </a:r>
            <a:endParaRPr lang="en-GB" altLang="en-US" dirty="0">
              <a:latin typeface="Arial" panose="020B0604020202020204" pitchFamily="34" charset="0"/>
            </a:endParaRPr>
          </a:p>
          <a:p>
            <a:r>
              <a:rPr lang="en-GB" altLang="en-US" dirty="0" smtClean="0">
                <a:latin typeface="Arial" panose="020B0604020202020204" pitchFamily="34" charset="0"/>
              </a:rPr>
              <a:t>Ah</a:t>
            </a:r>
          </a:p>
          <a:p>
            <a:pPr lvl="1"/>
            <a:r>
              <a:rPr lang="en-GB" altLang="en-US" dirty="0" smtClean="0">
                <a:latin typeface="Arial" panose="020B0604020202020204" pitchFamily="34" charset="0"/>
              </a:rPr>
              <a:t>Stained darker by illuviation of humus</a:t>
            </a:r>
          </a:p>
          <a:p>
            <a:pPr lvl="1"/>
            <a:r>
              <a:rPr lang="en-GB" altLang="en-US" dirty="0" smtClean="0">
                <a:latin typeface="Arial" panose="020B0604020202020204" pitchFamily="34" charset="0"/>
              </a:rPr>
              <a:t>No mixing due to lack of soil organisms</a:t>
            </a:r>
            <a:endParaRPr lang="en-GB" altLang="en-US" dirty="0">
              <a:latin typeface="Arial" panose="020B0604020202020204" pitchFamily="34" charset="0"/>
            </a:endParaRPr>
          </a:p>
          <a:p>
            <a:r>
              <a:rPr lang="en-GB" altLang="en-US" dirty="0" smtClean="0">
                <a:latin typeface="Arial" panose="020B0604020202020204" pitchFamily="34" charset="0"/>
              </a:rPr>
              <a:t>E</a:t>
            </a:r>
          </a:p>
          <a:p>
            <a:pPr lvl="1"/>
            <a:r>
              <a:rPr lang="en-GB" altLang="en-US" dirty="0">
                <a:latin typeface="Arial" panose="020B0604020202020204" pitchFamily="34" charset="0"/>
              </a:rPr>
              <a:t>D</a:t>
            </a:r>
            <a:r>
              <a:rPr lang="en-GB" altLang="en-US" dirty="0" smtClean="0">
                <a:latin typeface="Arial" panose="020B0604020202020204" pitchFamily="34" charset="0"/>
              </a:rPr>
              <a:t>istinctive </a:t>
            </a:r>
            <a:r>
              <a:rPr lang="en-GB" altLang="en-US" dirty="0">
                <a:latin typeface="Arial" panose="020B0604020202020204" pitchFamily="34" charset="0"/>
              </a:rPr>
              <a:t>light coloured horizon found immediately below organic debris </a:t>
            </a:r>
            <a:endParaRPr lang="en-GB" altLang="en-US" dirty="0" smtClean="0">
              <a:latin typeface="Arial" panose="020B0604020202020204" pitchFamily="34" charset="0"/>
            </a:endParaRPr>
          </a:p>
          <a:p>
            <a:pPr lvl="1"/>
            <a:r>
              <a:rPr lang="en-GB" altLang="en-US" dirty="0" err="1" smtClean="0">
                <a:latin typeface="Arial" panose="020B0604020202020204" pitchFamily="34" charset="0"/>
              </a:rPr>
              <a:t>Eluvial</a:t>
            </a:r>
            <a:r>
              <a:rPr lang="en-GB" altLang="en-US" dirty="0" smtClean="0">
                <a:latin typeface="Arial" panose="020B0604020202020204" pitchFamily="34" charset="0"/>
              </a:rPr>
              <a:t> </a:t>
            </a:r>
            <a:r>
              <a:rPr lang="en-GB" altLang="en-US" dirty="0">
                <a:latin typeface="Arial" panose="020B0604020202020204" pitchFamily="34" charset="0"/>
              </a:rPr>
              <a:t>horizon formed due to loss </a:t>
            </a:r>
            <a:r>
              <a:rPr lang="en-GB" altLang="en-US" dirty="0" smtClean="0">
                <a:latin typeface="Arial" panose="020B0604020202020204" pitchFamily="34" charset="0"/>
              </a:rPr>
              <a:t>of iron/ aluminium </a:t>
            </a:r>
            <a:r>
              <a:rPr lang="en-GB" altLang="en-US" dirty="0">
                <a:latin typeface="Arial" panose="020B0604020202020204" pitchFamily="34" charset="0"/>
              </a:rPr>
              <a:t>by leaching</a:t>
            </a:r>
          </a:p>
          <a:p>
            <a:r>
              <a:rPr lang="en-GB" altLang="en-US" dirty="0" err="1" smtClean="0">
                <a:latin typeface="Arial" panose="020B0604020202020204" pitchFamily="34" charset="0"/>
              </a:rPr>
              <a:t>Bs</a:t>
            </a:r>
            <a:endParaRPr lang="en-GB" altLang="en-US" dirty="0" smtClean="0">
              <a:latin typeface="Arial" panose="020B0604020202020204" pitchFamily="34" charset="0"/>
            </a:endParaRPr>
          </a:p>
          <a:p>
            <a:pPr lvl="1"/>
            <a:r>
              <a:rPr lang="en-GB" altLang="en-US" dirty="0" smtClean="0">
                <a:latin typeface="Arial" panose="020B0604020202020204" pitchFamily="34" charset="0"/>
              </a:rPr>
              <a:t>darker </a:t>
            </a:r>
            <a:r>
              <a:rPr lang="en-GB" altLang="en-US" dirty="0">
                <a:latin typeface="Arial" panose="020B0604020202020204" pitchFamily="34" charset="0"/>
              </a:rPr>
              <a:t>zone of organic deposition</a:t>
            </a:r>
          </a:p>
          <a:p>
            <a:pPr lvl="1"/>
            <a:r>
              <a:rPr lang="en-GB" altLang="en-US" dirty="0" smtClean="0">
                <a:latin typeface="Arial" panose="020B0604020202020204" pitchFamily="34" charset="0"/>
              </a:rPr>
              <a:t>brightly </a:t>
            </a:r>
            <a:r>
              <a:rPr lang="en-GB" altLang="en-US" dirty="0">
                <a:latin typeface="Arial" panose="020B0604020202020204" pitchFamily="34" charset="0"/>
              </a:rPr>
              <a:t>coloured zone of iron/aluminium deposition - </a:t>
            </a:r>
            <a:r>
              <a:rPr lang="en-GB" altLang="en-US" dirty="0" err="1">
                <a:latin typeface="Arial" panose="020B0604020202020204" pitchFamily="34" charset="0"/>
              </a:rPr>
              <a:t>illuvial</a:t>
            </a:r>
            <a:r>
              <a:rPr lang="en-GB" altLang="en-US" dirty="0">
                <a:latin typeface="Arial" panose="020B0604020202020204" pitchFamily="34" charset="0"/>
              </a:rPr>
              <a:t> </a:t>
            </a:r>
            <a:r>
              <a:rPr lang="en-GB" altLang="en-US" dirty="0" smtClean="0">
                <a:latin typeface="Arial" panose="020B0604020202020204" pitchFamily="34" charset="0"/>
              </a:rPr>
              <a:t>horizon</a:t>
            </a:r>
          </a:p>
          <a:p>
            <a:pPr lvl="1"/>
            <a:r>
              <a:rPr lang="en-GB" altLang="en-US" dirty="0" smtClean="0">
                <a:latin typeface="Arial" panose="020B0604020202020204" pitchFamily="34" charset="0"/>
              </a:rPr>
              <a:t>Iron pan layer can create waterlogging above</a:t>
            </a:r>
          </a:p>
          <a:p>
            <a:r>
              <a:rPr lang="en-GB" altLang="en-US" dirty="0" smtClean="0">
                <a:latin typeface="Arial" panose="020B0604020202020204" pitchFamily="34" charset="0"/>
              </a:rPr>
              <a:t>B</a:t>
            </a:r>
          </a:p>
          <a:p>
            <a:pPr lvl="1"/>
            <a:r>
              <a:rPr lang="en-GB" altLang="en-US" dirty="0" smtClean="0">
                <a:latin typeface="Arial" panose="020B0604020202020204" pitchFamily="34" charset="0"/>
              </a:rPr>
              <a:t>Orange/red layer due to leaching of Fe and Al oxides from pan layer above.</a:t>
            </a:r>
            <a:endParaRPr lang="en-GB" altLang="en-US" dirty="0">
              <a:latin typeface="Arial" panose="020B0604020202020204" pitchFamily="34" charset="0"/>
            </a:endParaRPr>
          </a:p>
          <a:p>
            <a:r>
              <a:rPr lang="en-GB" altLang="en-US" dirty="0" smtClean="0">
                <a:latin typeface="Arial" panose="020B0604020202020204" pitchFamily="34" charset="0"/>
              </a:rPr>
              <a:t>C</a:t>
            </a:r>
          </a:p>
          <a:p>
            <a:pPr lvl="1"/>
            <a:r>
              <a:rPr lang="en-GB" altLang="en-US" dirty="0" smtClean="0">
                <a:latin typeface="Arial" panose="020B0604020202020204" pitchFamily="34" charset="0"/>
              </a:rPr>
              <a:t>Relatively </a:t>
            </a:r>
            <a:r>
              <a:rPr lang="en-GB" altLang="en-US" dirty="0">
                <a:latin typeface="Arial" panose="020B0604020202020204" pitchFamily="34" charset="0"/>
              </a:rPr>
              <a:t>unaltered </a:t>
            </a:r>
            <a:r>
              <a:rPr lang="en-GB" altLang="en-US" dirty="0" smtClean="0">
                <a:latin typeface="Arial" panose="020B0604020202020204" pitchFamily="34" charset="0"/>
              </a:rPr>
              <a:t>at </a:t>
            </a:r>
            <a:r>
              <a:rPr lang="en-GB" altLang="en-US" dirty="0">
                <a:latin typeface="Arial" panose="020B0604020202020204" pitchFamily="34" charset="0"/>
              </a:rPr>
              <a:t>variable </a:t>
            </a:r>
            <a:r>
              <a:rPr lang="en-GB" altLang="en-US" dirty="0" smtClean="0">
                <a:latin typeface="Arial" panose="020B0604020202020204" pitchFamily="34" charset="0"/>
              </a:rPr>
              <a:t>depth</a:t>
            </a:r>
          </a:p>
          <a:p>
            <a:r>
              <a:rPr lang="en-GB" altLang="en-US" dirty="0" smtClean="0">
                <a:latin typeface="Arial" panose="020B0604020202020204" pitchFamily="34" charset="0"/>
              </a:rPr>
              <a:t>Texture</a:t>
            </a:r>
          </a:p>
          <a:p>
            <a:pPr lvl="1"/>
            <a:r>
              <a:rPr lang="en-GB" altLang="en-US" dirty="0" smtClean="0">
                <a:latin typeface="Arial" panose="020B0604020202020204" pitchFamily="34" charset="0"/>
              </a:rPr>
              <a:t>Sandy loam to loam sand throughout must be coarser than clay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3904"/>
          <a:stretch/>
        </p:blipFill>
        <p:spPr>
          <a:xfrm>
            <a:off x="6388925" y="8960"/>
            <a:ext cx="5803075" cy="6858000"/>
          </a:xfrm>
          <a:prstGeom prst="rect">
            <a:avLst/>
          </a:prstGeom>
        </p:spPr>
      </p:pic>
      <p:sp>
        <p:nvSpPr>
          <p:cNvPr id="7" name="Left Brace 6"/>
          <p:cNvSpPr/>
          <p:nvPr/>
        </p:nvSpPr>
        <p:spPr>
          <a:xfrm>
            <a:off x="7506195" y="4552844"/>
            <a:ext cx="136071" cy="79316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160821" y="4815900"/>
            <a:ext cx="3325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9" name="Left Brace 8"/>
          <p:cNvSpPr/>
          <p:nvPr/>
        </p:nvSpPr>
        <p:spPr>
          <a:xfrm>
            <a:off x="7506195" y="2173184"/>
            <a:ext cx="136071" cy="122012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7155378" y="2620906"/>
            <a:ext cx="3325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sp>
        <p:nvSpPr>
          <p:cNvPr id="13" name="Left Brace 12"/>
          <p:cNvSpPr/>
          <p:nvPr/>
        </p:nvSpPr>
        <p:spPr>
          <a:xfrm>
            <a:off x="7500751" y="1472540"/>
            <a:ext cx="146957" cy="343406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7155378" y="1456293"/>
            <a:ext cx="3325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O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7513615" y="1815946"/>
            <a:ext cx="146957" cy="343406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Left Brace 15"/>
          <p:cNvSpPr/>
          <p:nvPr/>
        </p:nvSpPr>
        <p:spPr>
          <a:xfrm>
            <a:off x="7500752" y="3734930"/>
            <a:ext cx="141514" cy="81791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7155378" y="4022740"/>
            <a:ext cx="3325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8" name="Left Brace 17"/>
          <p:cNvSpPr/>
          <p:nvPr/>
        </p:nvSpPr>
        <p:spPr>
          <a:xfrm>
            <a:off x="7526480" y="3393304"/>
            <a:ext cx="121230" cy="335548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7103918" y="3331864"/>
            <a:ext cx="43542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Bs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06938" y="1784624"/>
            <a:ext cx="4868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/>
              <a:t>Ah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31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Podzol: Soil </a:t>
            </a:r>
            <a:r>
              <a:rPr lang="en-GB" altLang="en-US" dirty="0" smtClean="0"/>
              <a:t>Forming </a:t>
            </a:r>
            <a:r>
              <a:rPr lang="en-GB" altLang="en-US" dirty="0"/>
              <a:t>F</a:t>
            </a:r>
            <a:r>
              <a:rPr lang="en-GB" altLang="en-US" dirty="0" smtClean="0"/>
              <a:t>actors</a:t>
            </a:r>
            <a:endParaRPr lang="en-GB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Parent Material</a:t>
            </a:r>
          </a:p>
          <a:p>
            <a:pPr lvl="1"/>
            <a:r>
              <a:rPr lang="en-GB" dirty="0" smtClean="0"/>
              <a:t>Acid rock often granite or schist</a:t>
            </a:r>
          </a:p>
          <a:p>
            <a:r>
              <a:rPr lang="en-GB" dirty="0" smtClean="0"/>
              <a:t>Climate</a:t>
            </a:r>
          </a:p>
          <a:p>
            <a:pPr lvl="1"/>
            <a:r>
              <a:rPr lang="en-GB" dirty="0" smtClean="0"/>
              <a:t>Cool with high precipitation rates</a:t>
            </a:r>
          </a:p>
          <a:p>
            <a:r>
              <a:rPr lang="en-GB" dirty="0"/>
              <a:t>B</a:t>
            </a:r>
            <a:r>
              <a:rPr lang="en-GB" dirty="0" smtClean="0"/>
              <a:t>iota</a:t>
            </a:r>
          </a:p>
          <a:p>
            <a:pPr lvl="1"/>
            <a:r>
              <a:rPr lang="en-GB" dirty="0" smtClean="0"/>
              <a:t>Coniferous </a:t>
            </a:r>
            <a:r>
              <a:rPr lang="en-GB" dirty="0" err="1" smtClean="0"/>
              <a:t>wooland</a:t>
            </a:r>
            <a:r>
              <a:rPr lang="en-GB" dirty="0" smtClean="0"/>
              <a:t>/heather moorland</a:t>
            </a:r>
          </a:p>
          <a:p>
            <a:pPr lvl="1"/>
            <a:r>
              <a:rPr lang="en-GB" dirty="0" smtClean="0"/>
              <a:t>Limited mixing by organisms</a:t>
            </a:r>
          </a:p>
          <a:p>
            <a:pPr lvl="1"/>
            <a:r>
              <a:rPr lang="en-GB" dirty="0" smtClean="0"/>
              <a:t>Slow organic matter breakdown</a:t>
            </a:r>
          </a:p>
          <a:p>
            <a:r>
              <a:rPr lang="en-GB" dirty="0" smtClean="0"/>
              <a:t>Relief</a:t>
            </a:r>
          </a:p>
          <a:p>
            <a:pPr lvl="1"/>
            <a:r>
              <a:rPr lang="en-GB" dirty="0" smtClean="0"/>
              <a:t>Varying from sea level to mountainous.</a:t>
            </a:r>
          </a:p>
          <a:p>
            <a:r>
              <a:rPr lang="en-GB" dirty="0" smtClean="0"/>
              <a:t>Time</a:t>
            </a:r>
          </a:p>
          <a:p>
            <a:pPr lvl="1"/>
            <a:r>
              <a:rPr lang="en-GB" dirty="0" smtClean="0"/>
              <a:t>Since the end of the last ice age 10,000ya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0" y="1"/>
            <a:ext cx="4857750" cy="6858000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>
          <a:xfrm>
            <a:off x="7475390" y="5640779"/>
            <a:ext cx="160443" cy="42751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7001741" y="5669869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sp>
        <p:nvSpPr>
          <p:cNvPr id="20" name="Left Brace 19"/>
          <p:cNvSpPr/>
          <p:nvPr/>
        </p:nvSpPr>
        <p:spPr>
          <a:xfrm>
            <a:off x="7437040" y="2244436"/>
            <a:ext cx="198793" cy="1105496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7068842" y="2612518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</a:t>
            </a:r>
          </a:p>
        </p:txBody>
      </p:sp>
      <p:sp>
        <p:nvSpPr>
          <p:cNvPr id="22" name="Left Brace 21"/>
          <p:cNvSpPr/>
          <p:nvPr/>
        </p:nvSpPr>
        <p:spPr>
          <a:xfrm>
            <a:off x="7437040" y="3359611"/>
            <a:ext cx="198793" cy="2281168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Left Brace 24"/>
          <p:cNvSpPr/>
          <p:nvPr/>
        </p:nvSpPr>
        <p:spPr>
          <a:xfrm>
            <a:off x="7475390" y="6068291"/>
            <a:ext cx="160443" cy="44422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6930363" y="6105735"/>
            <a:ext cx="43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Bs</a:t>
            </a:r>
            <a:endParaRPr lang="en-GB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933576" y="4315529"/>
            <a:ext cx="486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/>
              <a:t>Ah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4367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Soil Forming Factors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83178"/>
            <a:ext cx="5835888" cy="4144489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In Scotland we have many different types of soil.</a:t>
            </a:r>
          </a:p>
          <a:p>
            <a:endParaRPr lang="en-GB" dirty="0" smtClean="0"/>
          </a:p>
          <a:p>
            <a:r>
              <a:rPr lang="en-GB" dirty="0" smtClean="0"/>
              <a:t>However, they have all formed in the same basic manner.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There are five main factors which affect how a soil will form:</a:t>
            </a:r>
          </a:p>
          <a:p>
            <a:pPr lvl="1"/>
            <a:r>
              <a:rPr lang="en-GB" dirty="0" smtClean="0"/>
              <a:t>Climate</a:t>
            </a:r>
          </a:p>
          <a:p>
            <a:pPr lvl="1"/>
            <a:r>
              <a:rPr lang="en-GB" dirty="0" smtClean="0"/>
              <a:t>biota </a:t>
            </a:r>
          </a:p>
          <a:p>
            <a:pPr lvl="1"/>
            <a:r>
              <a:rPr lang="en-GB" dirty="0" smtClean="0"/>
              <a:t>Relief</a:t>
            </a:r>
          </a:p>
          <a:p>
            <a:pPr lvl="1"/>
            <a:r>
              <a:rPr lang="en-GB" dirty="0" smtClean="0"/>
              <a:t>Parent material</a:t>
            </a:r>
          </a:p>
          <a:p>
            <a:pPr lvl="1"/>
            <a:r>
              <a:rPr lang="en-GB" dirty="0" smtClean="0"/>
              <a:t>Time </a:t>
            </a:r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68" y="0"/>
            <a:ext cx="525883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7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altLang="en-US" dirty="0"/>
              <a:t>Organisms in </a:t>
            </a:r>
            <a:r>
              <a:rPr lang="en-GB" altLang="en-US" dirty="0" err="1"/>
              <a:t>P</a:t>
            </a:r>
            <a:r>
              <a:rPr lang="en-GB" altLang="en-US" dirty="0" err="1" smtClean="0"/>
              <a:t>odzols</a:t>
            </a:r>
            <a:r>
              <a:rPr lang="en-GB" altLang="en-US" dirty="0" smtClean="0"/>
              <a:t> </a:t>
            </a:r>
            <a:endParaRPr lang="en-GB" altLang="en-US" dirty="0"/>
          </a:p>
        </p:txBody>
      </p:sp>
      <p:pic>
        <p:nvPicPr>
          <p:cNvPr id="14339" name="Picture 6" descr="fruiting bod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88" y="1690688"/>
            <a:ext cx="3236976" cy="1984248"/>
          </a:xfrm>
        </p:spPr>
      </p:pic>
      <p:pic>
        <p:nvPicPr>
          <p:cNvPr id="26631" name="Picture 7" descr="root t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657" y="4279948"/>
            <a:ext cx="383063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profil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47"/>
          <a:stretch/>
        </p:blipFill>
        <p:spPr bwMode="auto">
          <a:xfrm>
            <a:off x="7379525" y="1690688"/>
            <a:ext cx="3932302" cy="517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91553" y="1959429"/>
            <a:ext cx="1100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Fresh Vegetation</a:t>
            </a:r>
            <a:endParaRPr lang="en-GB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201690" y="3638990"/>
            <a:ext cx="1100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Litter</a:t>
            </a:r>
            <a:endParaRPr lang="en-GB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083926" y="5130989"/>
            <a:ext cx="1218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Fermenting litter</a:t>
            </a:r>
            <a:endParaRPr lang="en-GB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201690" y="6120876"/>
            <a:ext cx="1100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 smtClean="0"/>
              <a:t>Illuvial</a:t>
            </a:r>
            <a:r>
              <a:rPr lang="en-GB" sz="1600" b="1" dirty="0" smtClean="0"/>
              <a:t> Mor humus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35681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Uses of </a:t>
            </a:r>
            <a:r>
              <a:rPr lang="en-GB" altLang="en-US" dirty="0" err="1"/>
              <a:t>Podzols</a:t>
            </a:r>
            <a:endParaRPr lang="en-GB" alt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altLang="en-US" dirty="0">
                <a:latin typeface="Arial" panose="020B0604020202020204" pitchFamily="34" charset="0"/>
              </a:rPr>
              <a:t>Generally infertile, non-productive </a:t>
            </a:r>
          </a:p>
          <a:p>
            <a:r>
              <a:rPr lang="en-GB" altLang="en-US" dirty="0">
                <a:latin typeface="Arial" panose="020B0604020202020204" pitchFamily="34" charset="0"/>
              </a:rPr>
              <a:t>Principally used for forestry and recreation </a:t>
            </a:r>
            <a:endParaRPr lang="en-GB" altLang="en-US" dirty="0" smtClean="0">
              <a:latin typeface="Arial" panose="020B0604020202020204" pitchFamily="34" charset="0"/>
            </a:endParaRPr>
          </a:p>
          <a:p>
            <a:r>
              <a:rPr lang="en-GB" altLang="en-US" dirty="0" smtClean="0">
                <a:latin typeface="Arial" panose="020B0604020202020204" pitchFamily="34" charset="0"/>
              </a:rPr>
              <a:t>In </a:t>
            </a:r>
            <a:r>
              <a:rPr lang="en-GB" altLang="en-US" dirty="0">
                <a:latin typeface="Arial" panose="020B0604020202020204" pitchFamily="34" charset="0"/>
              </a:rPr>
              <a:t>Scotland also used for grass production and stock rearing</a:t>
            </a:r>
          </a:p>
          <a:p>
            <a:r>
              <a:rPr lang="en-GB" altLang="en-US" dirty="0">
                <a:latin typeface="Arial" panose="020B0604020202020204" pitchFamily="34" charset="0"/>
              </a:rPr>
              <a:t>Where used for agriculture the top soil is often limed (to decrease acidity) and artificially fertilised (to increase nutrient status)</a:t>
            </a:r>
          </a:p>
          <a:p>
            <a:r>
              <a:rPr lang="en-GB" altLang="en-US" dirty="0">
                <a:latin typeface="Arial" panose="020B0604020202020204" pitchFamily="34" charset="0"/>
              </a:rPr>
              <a:t>Continual fertilisation and liming necessary to maintain adequate yields</a:t>
            </a:r>
            <a:endParaRPr lang="en-GB" altLang="en-US" dirty="0" smtClean="0">
              <a:latin typeface="Arial" panose="020B0604020202020204" pitchFamily="34" charset="0"/>
            </a:endParaRPr>
          </a:p>
        </p:txBody>
      </p:sp>
      <p:pic>
        <p:nvPicPr>
          <p:cNvPr id="5" name="Picture 6" descr="Scots pi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0775" y="2062956"/>
            <a:ext cx="5124450" cy="3876675"/>
          </a:xfrm>
        </p:spPr>
      </p:pic>
    </p:spTree>
    <p:extLst>
      <p:ext uri="{BB962C8B-B14F-4D97-AF65-F5344CB8AC3E}">
        <p14:creationId xmlns:p14="http://schemas.microsoft.com/office/powerpoint/2010/main" val="84140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Exam Questions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10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 smtClean="0">
                <a:latin typeface="Comic Sans MS" panose="030F0702030302020204" pitchFamily="66" charset="0"/>
              </a:rPr>
              <a:t>SQA – Practice Question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789" y="1690688"/>
            <a:ext cx="115262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Draw and fully annotate a soil profile of your choice. Be sure to include, horizons, colour, texture, drainage and vegetation.</a:t>
            </a:r>
          </a:p>
          <a:p>
            <a:r>
              <a:rPr lang="en-GB" sz="4800" dirty="0" smtClean="0">
                <a:latin typeface="Comic Sans MS" panose="030F0702030302020204" pitchFamily="66" charset="0"/>
              </a:rPr>
              <a:t>5 marks</a:t>
            </a:r>
            <a:endParaRPr lang="en-GB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36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276" t="22231" r="75060" b="32917"/>
          <a:stretch/>
        </p:blipFill>
        <p:spPr>
          <a:xfrm>
            <a:off x="7077260" y="0"/>
            <a:ext cx="3515095" cy="6830290"/>
          </a:xfrm>
          <a:prstGeom prst="rect">
            <a:avLst/>
          </a:prstGeom>
        </p:spPr>
      </p:pic>
      <p:sp>
        <p:nvSpPr>
          <p:cNvPr id="8" name="Left Brace 7"/>
          <p:cNvSpPr/>
          <p:nvPr/>
        </p:nvSpPr>
        <p:spPr>
          <a:xfrm>
            <a:off x="6895914" y="4750130"/>
            <a:ext cx="296883" cy="1947531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472732" y="5539229"/>
            <a:ext cx="332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10" name="Left Brace 9"/>
          <p:cNvSpPr/>
          <p:nvPr/>
        </p:nvSpPr>
        <p:spPr>
          <a:xfrm>
            <a:off x="6928818" y="2980706"/>
            <a:ext cx="296883" cy="176942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505636" y="3680752"/>
            <a:ext cx="332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6928818" y="2446317"/>
            <a:ext cx="296883" cy="534389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472731" y="2528845"/>
            <a:ext cx="332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sp>
        <p:nvSpPr>
          <p:cNvPr id="14" name="Left Brace 13"/>
          <p:cNvSpPr/>
          <p:nvPr/>
        </p:nvSpPr>
        <p:spPr>
          <a:xfrm>
            <a:off x="6928817" y="1591295"/>
            <a:ext cx="296883" cy="82929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Left Brace 14"/>
          <p:cNvSpPr/>
          <p:nvPr/>
        </p:nvSpPr>
        <p:spPr>
          <a:xfrm>
            <a:off x="6970381" y="1282535"/>
            <a:ext cx="255320" cy="308760"/>
          </a:xfrm>
          <a:prstGeom prst="leftBrace">
            <a:avLst>
              <a:gd name="adj1" fmla="val 0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6472730" y="1822275"/>
            <a:ext cx="332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34519" y="1256219"/>
            <a:ext cx="332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02587" y="427510"/>
            <a:ext cx="13894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Coniferous woodland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0740797" y="5585395"/>
            <a:ext cx="138941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Weathered parent material</a:t>
            </a:r>
            <a:endParaRPr lang="en-GB" dirty="0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9864745" y="6143935"/>
            <a:ext cx="1199408" cy="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931296" y="771896"/>
            <a:ext cx="1037854" cy="97415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02509" y="771896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</a:rPr>
              <a:t>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dirty="0" err="1">
                <a:latin typeface="Arial" panose="020B0604020202020204" pitchFamily="34" charset="0"/>
              </a:rPr>
              <a:t>Mor</a:t>
            </a:r>
            <a:r>
              <a:rPr lang="en-GB" altLang="en-US" dirty="0">
                <a:latin typeface="Arial" panose="020B0604020202020204" pitchFamily="34" charset="0"/>
              </a:rPr>
              <a:t> humus with no recognisable plant remains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</a:rPr>
              <a:t>Slow decomposition of needles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 smtClean="0">
                <a:latin typeface="Arial" panose="020B0604020202020204" pitchFamily="34" charset="0"/>
              </a:rPr>
              <a:t>A</a:t>
            </a:r>
            <a:endParaRPr lang="en-GB" altLang="en-US" dirty="0"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</a:rPr>
              <a:t>Stained darker by illuviation of humus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</a:rPr>
              <a:t>No mixing due to lack of soil organisms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</a:rPr>
              <a:t>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</a:rPr>
              <a:t>Distinctive light coloured horizon found immediately below organic debris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dirty="0" err="1">
                <a:latin typeface="Arial" panose="020B0604020202020204" pitchFamily="34" charset="0"/>
              </a:rPr>
              <a:t>Eluvial</a:t>
            </a:r>
            <a:r>
              <a:rPr lang="en-GB" altLang="en-US" dirty="0">
                <a:latin typeface="Arial" panose="020B0604020202020204" pitchFamily="34" charset="0"/>
              </a:rPr>
              <a:t> horizon formed due to loss of iron/ aluminium by leaching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 smtClean="0">
                <a:latin typeface="Arial" panose="020B0604020202020204" pitchFamily="34" charset="0"/>
              </a:rPr>
              <a:t>B</a:t>
            </a:r>
            <a:endParaRPr lang="en-GB" altLang="en-US" dirty="0"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</a:rPr>
              <a:t>darker zone of organic deposition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</a:rPr>
              <a:t>brightly coloured zone of iron/aluminium deposition - </a:t>
            </a:r>
            <a:r>
              <a:rPr lang="en-GB" altLang="en-US" dirty="0" err="1">
                <a:latin typeface="Arial" panose="020B0604020202020204" pitchFamily="34" charset="0"/>
              </a:rPr>
              <a:t>illuvial</a:t>
            </a:r>
            <a:r>
              <a:rPr lang="en-GB" altLang="en-US" dirty="0">
                <a:latin typeface="Arial" panose="020B0604020202020204" pitchFamily="34" charset="0"/>
              </a:rPr>
              <a:t> horizon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</a:rPr>
              <a:t>Iron pan layer can create waterlogging above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dirty="0" smtClean="0">
                <a:latin typeface="Arial" panose="020B0604020202020204" pitchFamily="34" charset="0"/>
              </a:rPr>
              <a:t>Orange/red </a:t>
            </a:r>
            <a:r>
              <a:rPr lang="en-GB" altLang="en-US" dirty="0">
                <a:latin typeface="Arial" panose="020B0604020202020204" pitchFamily="34" charset="0"/>
              </a:rPr>
              <a:t>layer due to leaching of Fe and Al oxides from pan layer above.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</a:rPr>
              <a:t>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</a:rPr>
              <a:t>Relatively unaltered at variable </a:t>
            </a:r>
            <a:r>
              <a:rPr lang="en-GB" altLang="en-US" dirty="0" smtClean="0">
                <a:latin typeface="Arial" panose="020B0604020202020204" pitchFamily="34" charset="0"/>
              </a:rPr>
              <a:t>depth</a:t>
            </a:r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7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293" t="24492" r="52043" b="30656"/>
          <a:stretch/>
        </p:blipFill>
        <p:spPr>
          <a:xfrm>
            <a:off x="7077258" y="0"/>
            <a:ext cx="3515095" cy="6830290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6895914" y="5237018"/>
            <a:ext cx="358672" cy="1460643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505636" y="5753156"/>
            <a:ext cx="332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8" name="Left Brace 7"/>
          <p:cNvSpPr/>
          <p:nvPr/>
        </p:nvSpPr>
        <p:spPr>
          <a:xfrm>
            <a:off x="6928818" y="2707573"/>
            <a:ext cx="325768" cy="2529445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505636" y="3787629"/>
            <a:ext cx="332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6928817" y="1591294"/>
            <a:ext cx="296883" cy="1116279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ft Brace 12"/>
          <p:cNvSpPr/>
          <p:nvPr/>
        </p:nvSpPr>
        <p:spPr>
          <a:xfrm>
            <a:off x="6970381" y="1353787"/>
            <a:ext cx="222416" cy="237508"/>
          </a:xfrm>
          <a:prstGeom prst="leftBrace">
            <a:avLst>
              <a:gd name="adj1" fmla="val 0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491193" y="1964767"/>
            <a:ext cx="332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34519" y="1256219"/>
            <a:ext cx="332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40797" y="5585395"/>
            <a:ext cx="138941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Weathered parent material</a:t>
            </a:r>
            <a:endParaRPr lang="en-GB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9931296" y="6143935"/>
            <a:ext cx="1132857" cy="167965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592353" y="3510630"/>
            <a:ext cx="13894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Orange/red mottling</a:t>
            </a:r>
            <a:endParaRPr lang="en-GB" dirty="0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9679935" y="3884504"/>
            <a:ext cx="1132857" cy="167965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10147" y="1122635"/>
            <a:ext cx="5398137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Arial" panose="020B0604020202020204" pitchFamily="34" charset="0"/>
              </a:rPr>
              <a:t>O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</a:rPr>
              <a:t>slowly decomposing organic layer.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</a:rPr>
              <a:t>Thin </a:t>
            </a:r>
            <a:r>
              <a:rPr lang="en-GB" altLang="en-US" sz="2000" dirty="0" err="1">
                <a:latin typeface="Arial" panose="020B0604020202020204" pitchFamily="34" charset="0"/>
              </a:rPr>
              <a:t>Mor</a:t>
            </a:r>
            <a:r>
              <a:rPr lang="en-GB" altLang="en-US" sz="2000" dirty="0">
                <a:latin typeface="Arial" panose="020B0604020202020204" pitchFamily="34" charset="0"/>
              </a:rPr>
              <a:t> humus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latin typeface="Arial" panose="020B0604020202020204" pitchFamily="34" charset="0"/>
              </a:rPr>
              <a:t>A</a:t>
            </a:r>
            <a:endParaRPr lang="en-GB" altLang="en-US" sz="2400" dirty="0">
              <a:latin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</a:rPr>
              <a:t>Build-up of organic matter in anaerobic layer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</a:rPr>
              <a:t>Peat 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latin typeface="Arial" panose="020B0604020202020204" pitchFamily="34" charset="0"/>
              </a:rPr>
              <a:t>B </a:t>
            </a:r>
            <a:endParaRPr lang="en-GB" altLang="en-US" sz="2400" dirty="0">
              <a:latin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</a:rPr>
              <a:t>Evidence of gleying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</a:rPr>
              <a:t>Sometimes waterlogged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</a:rPr>
              <a:t>Orange/red mottling of Fe oxides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latin typeface="Arial" panose="020B0604020202020204" pitchFamily="34" charset="0"/>
              </a:rPr>
              <a:t>C</a:t>
            </a:r>
            <a:endParaRPr lang="en-GB" altLang="en-US" sz="2400" dirty="0">
              <a:latin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</a:rPr>
              <a:t>Evidence of gleying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</a:rPr>
              <a:t>Always waterlogged</a:t>
            </a:r>
          </a:p>
          <a:p>
            <a:r>
              <a:rPr lang="en-GB" altLang="en-US" dirty="0">
                <a:latin typeface="Arial" panose="020B0604020202020204" pitchFamily="34" charset="0"/>
              </a:rPr>
              <a:t>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2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728" t="27144" r="22608" b="28004"/>
          <a:stretch/>
        </p:blipFill>
        <p:spPr>
          <a:xfrm>
            <a:off x="7024188" y="27710"/>
            <a:ext cx="3515095" cy="6830290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6895914" y="5427023"/>
            <a:ext cx="329786" cy="1270638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531236" y="5877676"/>
            <a:ext cx="332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8" name="Left Brace 7"/>
          <p:cNvSpPr/>
          <p:nvPr/>
        </p:nvSpPr>
        <p:spPr>
          <a:xfrm>
            <a:off x="6928819" y="3835728"/>
            <a:ext cx="296882" cy="159129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517730" y="4446709"/>
            <a:ext cx="332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6928817" y="2404750"/>
            <a:ext cx="296883" cy="1460668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ft Brace 12"/>
          <p:cNvSpPr/>
          <p:nvPr/>
        </p:nvSpPr>
        <p:spPr>
          <a:xfrm>
            <a:off x="6970380" y="1995055"/>
            <a:ext cx="255320" cy="350932"/>
          </a:xfrm>
          <a:prstGeom prst="leftBrace">
            <a:avLst>
              <a:gd name="adj1" fmla="val 0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509311" y="2950418"/>
            <a:ext cx="332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09311" y="1976655"/>
            <a:ext cx="332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802587" y="427510"/>
            <a:ext cx="13894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Deciduous woodland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10740797" y="5585395"/>
            <a:ext cx="138941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Weathered parent material</a:t>
            </a:r>
            <a:endParaRPr lang="en-GB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9820894" y="6143935"/>
            <a:ext cx="1243259" cy="280616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931296" y="771896"/>
            <a:ext cx="1037854" cy="97415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36610" y="953251"/>
            <a:ext cx="6096000" cy="51090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latin typeface="Arial" panose="020B0604020202020204" pitchFamily="34" charset="0"/>
              </a:rPr>
              <a:t>O</a:t>
            </a:r>
            <a:endParaRPr lang="en-GB" altLang="en-US" sz="2400" dirty="0">
              <a:latin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</a:rPr>
              <a:t> Thick, well decomposed mull humus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latin typeface="Arial" panose="020B0604020202020204" pitchFamily="34" charset="0"/>
              </a:rPr>
              <a:t>A</a:t>
            </a:r>
            <a:endParaRPr lang="en-GB" altLang="en-US" sz="2400" dirty="0">
              <a:latin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</a:rPr>
              <a:t>topsoil dark coloured  enriched with mull humus, variable </a:t>
            </a:r>
            <a:r>
              <a:rPr lang="en-GB" altLang="en-US" sz="2000" dirty="0" smtClean="0">
                <a:latin typeface="Arial" panose="020B0604020202020204" pitchFamily="34" charset="0"/>
              </a:rPr>
              <a:t>depth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latin typeface="Arial" panose="020B0604020202020204" pitchFamily="34" charset="0"/>
              </a:rPr>
              <a:t>No clear definition between A and B horizons</a:t>
            </a:r>
            <a:endParaRPr lang="en-GB" altLang="en-US" sz="24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latin typeface="Arial" panose="020B0604020202020204" pitchFamily="34" charset="0"/>
              </a:rPr>
              <a:t>B </a:t>
            </a:r>
            <a:endParaRPr lang="en-GB" altLang="en-US" sz="2400" dirty="0">
              <a:latin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</a:rPr>
              <a:t>subsoil with distinctive brown/red brown colours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100" dirty="0">
                <a:latin typeface="Arial" panose="020B0604020202020204" pitchFamily="34" charset="0"/>
              </a:rPr>
              <a:t>Lightening in colour as organic matter/iron content decreases with depth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Arial" panose="020B0604020202020204" pitchFamily="34" charset="0"/>
              </a:rPr>
              <a:t>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100" dirty="0">
                <a:latin typeface="Arial" panose="020B0604020202020204" pitchFamily="34" charset="0"/>
              </a:rPr>
              <a:t>Permeable free draining and unconsolidated.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100" dirty="0">
                <a:latin typeface="Arial" panose="020B0604020202020204" pitchFamily="34" charset="0"/>
              </a:rPr>
              <a:t>Broken up by deep tree </a:t>
            </a:r>
            <a:r>
              <a:rPr lang="en-GB" altLang="en-US" sz="2100" dirty="0" smtClean="0">
                <a:latin typeface="Arial" panose="020B0604020202020204" pitchFamily="34" charset="0"/>
              </a:rPr>
              <a:t>roots</a:t>
            </a:r>
            <a:endParaRPr lang="en-GB" altLang="en-US" sz="21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92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847" t="21637" r="11899" b="10881"/>
          <a:stretch/>
        </p:blipFill>
        <p:spPr>
          <a:xfrm>
            <a:off x="878773" y="17143"/>
            <a:ext cx="9915898" cy="684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582" t="15174" r="22465" b="77864"/>
          <a:stretch/>
        </p:blipFill>
        <p:spPr>
          <a:xfrm>
            <a:off x="-1" y="369124"/>
            <a:ext cx="12184049" cy="125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4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545" t="34579" r="23344" b="21225"/>
          <a:stretch/>
        </p:blipFill>
        <p:spPr>
          <a:xfrm>
            <a:off x="1163782" y="0"/>
            <a:ext cx="10046524" cy="681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0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Parent Material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642" y="1845733"/>
            <a:ext cx="7291449" cy="4900246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Parent material is material from which all soil is formed. It can consist of:</a:t>
            </a:r>
          </a:p>
          <a:p>
            <a:pPr lvl="1"/>
            <a:r>
              <a:rPr lang="en-GB" dirty="0" smtClean="0"/>
              <a:t>Consolidated bedrock</a:t>
            </a:r>
          </a:p>
          <a:p>
            <a:pPr lvl="1"/>
            <a:r>
              <a:rPr lang="en-GB" dirty="0" smtClean="0"/>
              <a:t>Unconsolidated deposits:</a:t>
            </a:r>
          </a:p>
          <a:p>
            <a:pPr lvl="2"/>
            <a:r>
              <a:rPr lang="en-GB" dirty="0" smtClean="0"/>
              <a:t>River/lake sediment</a:t>
            </a:r>
          </a:p>
          <a:p>
            <a:pPr lvl="2"/>
            <a:r>
              <a:rPr lang="en-GB" dirty="0" smtClean="0"/>
              <a:t>Glacial tills/moraine</a:t>
            </a:r>
          </a:p>
          <a:p>
            <a:pPr lvl="2"/>
            <a:r>
              <a:rPr lang="en-GB" dirty="0" smtClean="0"/>
              <a:t>Volcanic ash</a:t>
            </a:r>
          </a:p>
          <a:p>
            <a:pPr lvl="2"/>
            <a:r>
              <a:rPr lang="en-GB" dirty="0" smtClean="0"/>
              <a:t>Talus</a:t>
            </a:r>
          </a:p>
          <a:p>
            <a:pPr lvl="2"/>
            <a:endParaRPr lang="en-GB" dirty="0"/>
          </a:p>
          <a:p>
            <a:r>
              <a:rPr lang="en-GB" dirty="0" smtClean="0"/>
              <a:t>This material is then weathered to form smaller particles of sand/slit/clay which make up a soil </a:t>
            </a:r>
          </a:p>
          <a:p>
            <a:endParaRPr lang="en-GB" dirty="0" smtClean="0"/>
          </a:p>
          <a:p>
            <a:r>
              <a:rPr lang="en-GB" dirty="0" smtClean="0"/>
              <a:t>It is the parent material that determines the initial type of soil and its mineral composition:</a:t>
            </a:r>
          </a:p>
          <a:p>
            <a:pPr lvl="1"/>
            <a:r>
              <a:rPr lang="en-GB" dirty="0" smtClean="0"/>
              <a:t>Granite – a  coarse</a:t>
            </a:r>
            <a:r>
              <a:rPr lang="en-GB" dirty="0"/>
              <a:t>, </a:t>
            </a:r>
            <a:r>
              <a:rPr lang="en-GB" dirty="0" smtClean="0"/>
              <a:t>loamy (sand/slit)  </a:t>
            </a:r>
            <a:r>
              <a:rPr lang="en-GB" dirty="0"/>
              <a:t>soil texture and promotes the development of E </a:t>
            </a:r>
            <a:r>
              <a:rPr lang="en-GB" dirty="0" smtClean="0"/>
              <a:t>horizons.</a:t>
            </a:r>
          </a:p>
          <a:p>
            <a:pPr lvl="1"/>
            <a:r>
              <a:rPr lang="en-GB" dirty="0" smtClean="0"/>
              <a:t>Basalt – a</a:t>
            </a:r>
            <a:r>
              <a:rPr lang="en-GB" dirty="0"/>
              <a:t> loam or clay-loam texture and hinders the development of E </a:t>
            </a:r>
            <a:r>
              <a:rPr lang="en-GB" dirty="0" smtClean="0"/>
              <a:t>horizons.</a:t>
            </a:r>
          </a:p>
          <a:p>
            <a:pPr lvl="1"/>
            <a:endParaRPr lang="en-GB" dirty="0" smtClean="0"/>
          </a:p>
        </p:txBody>
      </p:sp>
      <p:pic>
        <p:nvPicPr>
          <p:cNvPr id="3074" name="Picture 2" descr="https://encrypted-tbn0.gstatic.com/images?q=tbn:ANd9GcR5hLTpJKO0up1FWlZCcmCFO0tsSDXnb7cjSKTi7iZBE9w2Nbh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0" b="14574"/>
          <a:stretch/>
        </p:blipFill>
        <p:spPr bwMode="auto">
          <a:xfrm>
            <a:off x="8740240" y="0"/>
            <a:ext cx="3451760" cy="213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ucl.ac.uk/es/impact/geology/london/glossary/images/basa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240" y="4317505"/>
            <a:ext cx="3451760" cy="254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281" t="48838" r="78710" b="34053"/>
          <a:stretch/>
        </p:blipFill>
        <p:spPr>
          <a:xfrm>
            <a:off x="8740241" y="2131232"/>
            <a:ext cx="3451760" cy="218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018" t="16313" r="22127" b="20756"/>
          <a:stretch/>
        </p:blipFill>
        <p:spPr>
          <a:xfrm>
            <a:off x="0" y="0"/>
            <a:ext cx="7608768" cy="6105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890" t="81824" r="21255" b="11275"/>
          <a:stretch/>
        </p:blipFill>
        <p:spPr>
          <a:xfrm>
            <a:off x="3121549" y="5961413"/>
            <a:ext cx="9070451" cy="89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0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245" t="18866" r="25884" b="19442"/>
          <a:stretch/>
        </p:blipFill>
        <p:spPr>
          <a:xfrm>
            <a:off x="2683822" y="0"/>
            <a:ext cx="694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7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959" t="24525" r="24525" b="14438"/>
          <a:stretch/>
        </p:blipFill>
        <p:spPr>
          <a:xfrm>
            <a:off x="2565071" y="0"/>
            <a:ext cx="7440138" cy="69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1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460" t="10219" r="24332" b="34737"/>
          <a:stretch/>
        </p:blipFill>
        <p:spPr>
          <a:xfrm>
            <a:off x="0" y="-1"/>
            <a:ext cx="6742195" cy="5807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460" t="66407" r="24332" b="7215"/>
          <a:stretch/>
        </p:blipFill>
        <p:spPr>
          <a:xfrm>
            <a:off x="5473946" y="4085112"/>
            <a:ext cx="6718055" cy="277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0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Parent Material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642" y="1845733"/>
            <a:ext cx="5640779" cy="4900246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Rate of weathering</a:t>
            </a:r>
          </a:p>
          <a:p>
            <a:pPr lvl="1"/>
            <a:r>
              <a:rPr lang="en-GB" dirty="0" smtClean="0"/>
              <a:t>The hardness of rocks affects its rate of weathering</a:t>
            </a:r>
          </a:p>
          <a:p>
            <a:pPr lvl="2"/>
            <a:r>
              <a:rPr lang="en-GB" dirty="0" smtClean="0"/>
              <a:t>Hard rocks such as granite and schist weather slowly</a:t>
            </a:r>
          </a:p>
          <a:p>
            <a:pPr lvl="2"/>
            <a:r>
              <a:rPr lang="en-GB" dirty="0" smtClean="0"/>
              <a:t>Soft rocks such as shale and sandstone weather quickly</a:t>
            </a:r>
            <a:endParaRPr lang="en-GB" dirty="0"/>
          </a:p>
          <a:p>
            <a:pPr lvl="2"/>
            <a:endParaRPr lang="en-GB" dirty="0" smtClean="0"/>
          </a:p>
          <a:p>
            <a:r>
              <a:rPr lang="en-GB" dirty="0" smtClean="0"/>
              <a:t>Texture </a:t>
            </a:r>
          </a:p>
          <a:p>
            <a:pPr lvl="1"/>
            <a:r>
              <a:rPr lang="en-GB" dirty="0" smtClean="0"/>
              <a:t>Is important as it determines how well drained a soil is and how much pore space it contains for water and air.</a:t>
            </a:r>
            <a:endParaRPr lang="en-GB" dirty="0"/>
          </a:p>
          <a:p>
            <a:pPr lvl="1"/>
            <a:endParaRPr lang="en-GB" dirty="0" smtClean="0"/>
          </a:p>
          <a:p>
            <a:pPr lvl="2"/>
            <a:r>
              <a:rPr lang="en-GB" dirty="0" smtClean="0"/>
              <a:t>Soils high in clay (basalt, shale) form poorly drained soils and do not contain many air pores.</a:t>
            </a:r>
          </a:p>
          <a:p>
            <a:pPr lvl="2"/>
            <a:r>
              <a:rPr lang="en-GB" dirty="0" smtClean="0"/>
              <a:t>Soils high in sand/silt (granite, schist) form well drained soils which leach easily.</a:t>
            </a:r>
          </a:p>
          <a:p>
            <a:pPr lvl="2"/>
            <a:endParaRPr lang="en-GB" dirty="0" smtClean="0"/>
          </a:p>
          <a:p>
            <a:pPr lvl="1"/>
            <a:endParaRPr lang="en-GB" dirty="0" smtClean="0"/>
          </a:p>
        </p:txBody>
      </p:sp>
      <p:pic>
        <p:nvPicPr>
          <p:cNvPr id="4" name="Picture 4" descr="http://upload.wikimedia.org/wikipedia/commons/8/80/SoilTexture_USD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305" y="880547"/>
            <a:ext cx="5648696" cy="586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97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449" y="-304543"/>
            <a:ext cx="10515600" cy="1325563"/>
          </a:xfrm>
        </p:spPr>
        <p:txBody>
          <a:bodyPr/>
          <a:lstStyle/>
          <a:p>
            <a:r>
              <a:rPr lang="en-GB" dirty="0" smtClean="0"/>
              <a:t>Parent Material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607"/>
            <a:ext cx="7208838" cy="61103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22" y="748145"/>
            <a:ext cx="4983679" cy="610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Climate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Climate, more specifically precipitation, has a large influence on soil formation.</a:t>
            </a:r>
          </a:p>
          <a:p>
            <a:endParaRPr lang="en-GB" dirty="0"/>
          </a:p>
          <a:p>
            <a:r>
              <a:rPr lang="en-GB" dirty="0" smtClean="0"/>
              <a:t>The temperature can change the rate at which erosion occurs (e.g. freeze thaw)</a:t>
            </a:r>
          </a:p>
          <a:p>
            <a:endParaRPr lang="en-GB" dirty="0"/>
          </a:p>
          <a:p>
            <a:r>
              <a:rPr lang="en-GB" dirty="0" smtClean="0"/>
              <a:t>Large volumes of precipitation also increase the rate of chemical weathering that can occur.</a:t>
            </a:r>
          </a:p>
          <a:p>
            <a:endParaRPr lang="en-GB" dirty="0"/>
          </a:p>
          <a:p>
            <a:r>
              <a:rPr lang="en-GB" dirty="0" smtClean="0"/>
              <a:t>Climate also directly affects the type of organisms present.</a:t>
            </a:r>
          </a:p>
        </p:txBody>
      </p:sp>
    </p:spTree>
    <p:extLst>
      <p:ext uri="{BB962C8B-B14F-4D97-AF65-F5344CB8AC3E}">
        <p14:creationId xmlns:p14="http://schemas.microsoft.com/office/powerpoint/2010/main" val="412692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998415" cy="1325563"/>
          </a:xfrm>
        </p:spPr>
        <p:txBody>
          <a:bodyPr/>
          <a:lstStyle/>
          <a:p>
            <a:r>
              <a:rPr lang="en-GB" dirty="0" smtClean="0"/>
              <a:t>Climate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Evaporation &gt; precipitation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GB" dirty="0" smtClean="0"/>
              <a:t>If the climate is warm then surface moisture will evaporate quickly causing water to be drawn up from underground through </a:t>
            </a:r>
            <a:r>
              <a:rPr lang="en-GB" b="1" u="sng" dirty="0" smtClean="0">
                <a:solidFill>
                  <a:srgbClr val="7030A0"/>
                </a:solidFill>
              </a:rPr>
              <a:t>capillary action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As it does this it brings dissolved minerals to the surface which are deposited when the water evaporates.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Precipitation &gt; evaporation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endParaRPr lang="en-GB" sz="2600" dirty="0"/>
          </a:p>
          <a:p>
            <a:pPr>
              <a:lnSpc>
                <a:spcPct val="70000"/>
              </a:lnSpc>
            </a:pPr>
            <a:r>
              <a:rPr lang="en-GB" sz="2600" dirty="0"/>
              <a:t>If the climate has high precipitation levels then water will percolate downwards through the soil</a:t>
            </a:r>
            <a:r>
              <a:rPr lang="en-GB" sz="2600" dirty="0" smtClean="0"/>
              <a:t>. </a:t>
            </a:r>
            <a:r>
              <a:rPr lang="en-GB" sz="2600" b="1" u="sng" dirty="0" smtClean="0">
                <a:solidFill>
                  <a:srgbClr val="7030A0"/>
                </a:solidFill>
              </a:rPr>
              <a:t>Leaching</a:t>
            </a:r>
            <a:endParaRPr lang="en-GB" sz="2600" b="1" u="sng" dirty="0">
              <a:solidFill>
                <a:srgbClr val="7030A0"/>
              </a:solidFill>
            </a:endParaRPr>
          </a:p>
          <a:p>
            <a:pPr>
              <a:lnSpc>
                <a:spcPct val="70000"/>
              </a:lnSpc>
            </a:pPr>
            <a:endParaRPr lang="en-GB" sz="2600" dirty="0"/>
          </a:p>
          <a:p>
            <a:pPr>
              <a:lnSpc>
                <a:spcPct val="70000"/>
              </a:lnSpc>
            </a:pPr>
            <a:r>
              <a:rPr lang="en-GB" sz="2600" dirty="0"/>
              <a:t>As it does this material such as iron and aluminium is leached downwards and deposited in the B horizon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507675" y="365124"/>
            <a:ext cx="7474528" cy="1416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sz="2600" b="1" dirty="0" smtClean="0"/>
              <a:t>Eluviation</a:t>
            </a:r>
            <a:r>
              <a:rPr lang="en-GB" sz="2600" dirty="0" smtClean="0"/>
              <a:t> –  when minerals are dissolved in water and move vertically through the soil (downwards movement is called leaching)</a:t>
            </a:r>
            <a:endParaRPr lang="en-GB" sz="2600" dirty="0"/>
          </a:p>
          <a:p>
            <a:pPr marL="0" indent="0">
              <a:lnSpc>
                <a:spcPct val="120000"/>
              </a:lnSpc>
              <a:buNone/>
            </a:pPr>
            <a:r>
              <a:rPr lang="en-GB" sz="2600" b="1" dirty="0" smtClean="0"/>
              <a:t>Illuviation</a:t>
            </a:r>
            <a:r>
              <a:rPr lang="en-GB" sz="2600" dirty="0" smtClean="0"/>
              <a:t> – when the dissolved minerals are deposited (often in a different horizon) </a:t>
            </a:r>
          </a:p>
        </p:txBody>
      </p:sp>
    </p:spTree>
    <p:extLst>
      <p:ext uri="{BB962C8B-B14F-4D97-AF65-F5344CB8AC3E}">
        <p14:creationId xmlns:p14="http://schemas.microsoft.com/office/powerpoint/2010/main" val="4237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GB" dirty="0" smtClean="0"/>
              <a:t>iota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27512" y="1690688"/>
            <a:ext cx="8053668" cy="5042621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Living organisms, including plants, microbes, soil animals, and humans, are collectively referred to as biota. </a:t>
            </a:r>
            <a:endParaRPr lang="en-GB" dirty="0" smtClean="0"/>
          </a:p>
          <a:p>
            <a:r>
              <a:rPr lang="en-GB" dirty="0" smtClean="0"/>
              <a:t>Soil </a:t>
            </a:r>
            <a:r>
              <a:rPr lang="en-GB" dirty="0"/>
              <a:t>development is affected by both the type and number of organisms that live in and on the soil. </a:t>
            </a:r>
            <a:endParaRPr lang="en-GB" dirty="0" smtClean="0"/>
          </a:p>
          <a:p>
            <a:r>
              <a:rPr lang="en-GB" dirty="0" smtClean="0"/>
              <a:t>Vegetation </a:t>
            </a:r>
            <a:r>
              <a:rPr lang="en-GB" dirty="0"/>
              <a:t>influence the amount of organic matter </a:t>
            </a:r>
            <a:r>
              <a:rPr lang="en-GB" dirty="0" smtClean="0"/>
              <a:t>build-up </a:t>
            </a:r>
            <a:r>
              <a:rPr lang="en-GB" dirty="0"/>
              <a:t>in the </a:t>
            </a:r>
            <a:r>
              <a:rPr lang="en-GB" dirty="0" smtClean="0"/>
              <a:t>soil, e.g. </a:t>
            </a:r>
          </a:p>
          <a:p>
            <a:pPr lvl="1"/>
            <a:r>
              <a:rPr lang="en-GB" dirty="0" smtClean="0"/>
              <a:t>Grassland </a:t>
            </a:r>
            <a:r>
              <a:rPr lang="en-GB" dirty="0"/>
              <a:t>vegetation has organic matter </a:t>
            </a:r>
            <a:r>
              <a:rPr lang="en-GB" dirty="0" smtClean="0"/>
              <a:t>accumulations </a:t>
            </a:r>
            <a:r>
              <a:rPr lang="en-GB" dirty="0"/>
              <a:t>on the surface.</a:t>
            </a:r>
          </a:p>
          <a:p>
            <a:pPr lvl="1"/>
            <a:r>
              <a:rPr lang="en-GB" dirty="0" smtClean="0"/>
              <a:t>Forest </a:t>
            </a:r>
            <a:r>
              <a:rPr lang="en-GB" dirty="0"/>
              <a:t>soils organic matter </a:t>
            </a:r>
            <a:r>
              <a:rPr lang="en-GB" dirty="0" smtClean="0"/>
              <a:t>accumulates from the surface down to the roots.</a:t>
            </a:r>
          </a:p>
          <a:p>
            <a:r>
              <a:rPr lang="en-GB" dirty="0" smtClean="0"/>
              <a:t>Organisms are based on site</a:t>
            </a:r>
          </a:p>
          <a:p>
            <a:pPr lvl="1"/>
            <a:r>
              <a:rPr lang="en-GB" dirty="0" smtClean="0"/>
              <a:t>Macro-organisms like rabbits and mole aerate and mix the soil layers.</a:t>
            </a:r>
          </a:p>
          <a:p>
            <a:pPr lvl="1"/>
            <a:r>
              <a:rPr lang="en-GB" dirty="0" smtClean="0"/>
              <a:t>Smaller organisms like fungi, insects, bacteria and earthworms eat </a:t>
            </a:r>
            <a:r>
              <a:rPr lang="en-GB" dirty="0"/>
              <a:t>and break down organic matter releasing plant nutrients. Some change certain elements, such as </a:t>
            </a:r>
            <a:r>
              <a:rPr lang="en-GB" dirty="0" err="1"/>
              <a:t>sulfur</a:t>
            </a:r>
            <a:r>
              <a:rPr lang="en-GB" dirty="0"/>
              <a:t> and nitrogen, into usable forms for plants.</a:t>
            </a:r>
            <a:endParaRPr lang="en-GB" dirty="0" smtClean="0"/>
          </a:p>
          <a:p>
            <a:r>
              <a:rPr lang="en-GB" dirty="0"/>
              <a:t>Human activity also influences soil formation. </a:t>
            </a:r>
            <a:endParaRPr lang="en-GB" dirty="0" smtClean="0"/>
          </a:p>
          <a:p>
            <a:pPr lvl="1"/>
            <a:r>
              <a:rPr lang="en-GB" dirty="0" smtClean="0"/>
              <a:t>Destruction </a:t>
            </a:r>
            <a:r>
              <a:rPr lang="en-GB" dirty="0"/>
              <a:t>of natural vegetation by changing the frequency and extent of natural fires or by </a:t>
            </a:r>
            <a:r>
              <a:rPr lang="en-GB" dirty="0" smtClean="0"/>
              <a:t>agriculture abruptly </a:t>
            </a:r>
            <a:r>
              <a:rPr lang="en-GB" dirty="0"/>
              <a:t>modifies the soil forming </a:t>
            </a:r>
            <a:r>
              <a:rPr lang="en-GB" dirty="0" smtClean="0"/>
              <a:t>factors.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9" t="36200" r="42249" b="19373"/>
          <a:stretch/>
        </p:blipFill>
        <p:spPr>
          <a:xfrm>
            <a:off x="8481180" y="3785219"/>
            <a:ext cx="3710820" cy="3072782"/>
          </a:xfrm>
          <a:prstGeom prst="rect">
            <a:avLst/>
          </a:prstGeom>
        </p:spPr>
      </p:pic>
      <p:pic>
        <p:nvPicPr>
          <p:cNvPr id="3076" name="Picture 4" descr="http://www.zastavki.com/pictures/2560x1600/2009/Nature_Plants_green_grass_015677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180" y="-1"/>
            <a:ext cx="3710820" cy="378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rgbClr val="ECFEFD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1578</TotalTime>
  <Words>1734</Words>
  <Application>Microsoft Office PowerPoint</Application>
  <PresentationFormat>Widescreen</PresentationFormat>
  <Paragraphs>407</Paragraphs>
  <Slides>43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Comic Sans MS</vt:lpstr>
      <vt:lpstr>Times</vt:lpstr>
      <vt:lpstr>Times New Roman</vt:lpstr>
      <vt:lpstr>Office Theme</vt:lpstr>
      <vt:lpstr>What is soil?</vt:lpstr>
      <vt:lpstr>Soil profile</vt:lpstr>
      <vt:lpstr>Soil Forming Factors</vt:lpstr>
      <vt:lpstr>Parent Material</vt:lpstr>
      <vt:lpstr>Parent Material</vt:lpstr>
      <vt:lpstr>Parent Material</vt:lpstr>
      <vt:lpstr>Climate</vt:lpstr>
      <vt:lpstr>Climate</vt:lpstr>
      <vt:lpstr>Biota</vt:lpstr>
      <vt:lpstr>Biota – Types of Humus</vt:lpstr>
      <vt:lpstr>Biota</vt:lpstr>
      <vt:lpstr>Relief</vt:lpstr>
      <vt:lpstr>Time</vt:lpstr>
      <vt:lpstr>Rupert Bear Has Come To Play</vt:lpstr>
      <vt:lpstr>Soils of Scotland</vt:lpstr>
      <vt:lpstr>Brown Earth Soils</vt:lpstr>
      <vt:lpstr>Brown Earth Profile </vt:lpstr>
      <vt:lpstr>Soil Forming Factors</vt:lpstr>
      <vt:lpstr>Organisms in Brown Earths</vt:lpstr>
      <vt:lpstr>Uses of Brown Earths</vt:lpstr>
      <vt:lpstr>Gley Soil</vt:lpstr>
      <vt:lpstr>Gleying/mottling</vt:lpstr>
      <vt:lpstr>Gley profile</vt:lpstr>
      <vt:lpstr>Gley: Soil forming factors</vt:lpstr>
      <vt:lpstr>Anaerobic Organisms in Gleys</vt:lpstr>
      <vt:lpstr>Uses of Gleys</vt:lpstr>
      <vt:lpstr>Podzol Soils</vt:lpstr>
      <vt:lpstr>Podzol Profile </vt:lpstr>
      <vt:lpstr>Podzol: Soil Forming Factors</vt:lpstr>
      <vt:lpstr>Organisms in Podzols </vt:lpstr>
      <vt:lpstr>Uses of Podzols</vt:lpstr>
      <vt:lpstr>Exam Questions</vt:lpstr>
      <vt:lpstr>SQA – Practice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mcinnes</dc:creator>
  <cp:lastModifiedBy>Heather James</cp:lastModifiedBy>
  <cp:revision>111</cp:revision>
  <cp:lastPrinted>2015-11-19T15:59:51Z</cp:lastPrinted>
  <dcterms:created xsi:type="dcterms:W3CDTF">2014-04-24T08:17:42Z</dcterms:created>
  <dcterms:modified xsi:type="dcterms:W3CDTF">2016-02-19T10:43:03Z</dcterms:modified>
</cp:coreProperties>
</file>