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8" r:id="rId3"/>
    <p:sldId id="279" r:id="rId4"/>
    <p:sldId id="261" r:id="rId5"/>
    <p:sldId id="291" r:id="rId6"/>
    <p:sldId id="296" r:id="rId7"/>
    <p:sldId id="336" r:id="rId8"/>
    <p:sldId id="298" r:id="rId9"/>
    <p:sldId id="338" r:id="rId10"/>
    <p:sldId id="337" r:id="rId11"/>
    <p:sldId id="326" r:id="rId12"/>
    <p:sldId id="281" r:id="rId13"/>
    <p:sldId id="411" r:id="rId14"/>
    <p:sldId id="413" r:id="rId15"/>
    <p:sldId id="412" r:id="rId16"/>
    <p:sldId id="329" r:id="rId17"/>
    <p:sldId id="361" r:id="rId18"/>
    <p:sldId id="325" r:id="rId19"/>
    <p:sldId id="395" r:id="rId20"/>
    <p:sldId id="396" r:id="rId21"/>
    <p:sldId id="397" r:id="rId22"/>
    <p:sldId id="417" r:id="rId23"/>
    <p:sldId id="416" r:id="rId24"/>
    <p:sldId id="400" r:id="rId25"/>
    <p:sldId id="401" r:id="rId26"/>
    <p:sldId id="402" r:id="rId27"/>
    <p:sldId id="403" r:id="rId28"/>
    <p:sldId id="404" r:id="rId29"/>
    <p:sldId id="405" r:id="rId30"/>
    <p:sldId id="406" r:id="rId31"/>
    <p:sldId id="407" r:id="rId32"/>
    <p:sldId id="408" r:id="rId33"/>
    <p:sldId id="415" r:id="rId34"/>
    <p:sldId id="392" r:id="rId35"/>
    <p:sldId id="389" r:id="rId36"/>
    <p:sldId id="390" r:id="rId37"/>
    <p:sldId id="414" r:id="rId38"/>
    <p:sldId id="419" r:id="rId39"/>
    <p:sldId id="388" r:id="rId40"/>
    <p:sldId id="410" r:id="rId41"/>
    <p:sldId id="288" r:id="rId42"/>
    <p:sldId id="318" r:id="rId43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89B"/>
    <a:srgbClr val="FFFF99"/>
    <a:srgbClr val="0033CC"/>
    <a:srgbClr val="990099"/>
    <a:srgbClr val="FFD685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59" autoAdjust="0"/>
    <p:restoredTop sz="93096" autoAdjust="0"/>
  </p:normalViewPr>
  <p:slideViewPr>
    <p:cSldViewPr>
      <p:cViewPr varScale="1">
        <p:scale>
          <a:sx n="86" d="100"/>
          <a:sy n="86" d="100"/>
        </p:scale>
        <p:origin x="57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D29835A-6231-4B3E-B13A-C2BF4E0800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4267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smtClean="0"/>
              <a:t>Click to edit Master text styles</a:t>
            </a:r>
          </a:p>
          <a:p>
            <a:pPr lvl="1"/>
            <a:r>
              <a:rPr lang="en-GB" altLang="en-US" noProof="0" smtClean="0"/>
              <a:t>Second level</a:t>
            </a:r>
          </a:p>
          <a:p>
            <a:pPr lvl="2"/>
            <a:r>
              <a:rPr lang="en-GB" altLang="en-US" noProof="0" smtClean="0"/>
              <a:t>Third level</a:t>
            </a:r>
          </a:p>
          <a:p>
            <a:pPr lvl="3"/>
            <a:r>
              <a:rPr lang="en-GB" altLang="en-US" noProof="0" smtClean="0"/>
              <a:t>Fourth level</a:t>
            </a:r>
          </a:p>
          <a:p>
            <a:pPr lvl="4"/>
            <a:r>
              <a:rPr lang="en-GB" alt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8776A3B-81C8-4EA8-A4B8-02A37E540DE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09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2AB58A6-7AF4-428A-9A11-EBFA522DF5E5}" type="slidenum">
              <a:rPr lang="en-GB" altLang="en-US"/>
              <a:pPr/>
              <a:t>6</a:t>
            </a:fld>
            <a:endParaRPr lang="en-GB" altLang="en-US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E1CF94F-051D-4837-9989-4B30D7739707}" type="slidenum">
              <a:rPr lang="en-US" altLang="en-US" sz="1200">
                <a:latin typeface="Times New Roman" pitchFamily="18" charset="0"/>
              </a:rPr>
              <a:pPr algn="r"/>
              <a:t>6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38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11A91C5-2486-4940-B24E-EF35535988DD}" type="slidenum">
              <a:rPr lang="en-GB" altLang="en-US"/>
              <a:pPr/>
              <a:t>8</a:t>
            </a:fld>
            <a:endParaRPr lang="en-GB" altLang="en-US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B623E7A-2009-45CF-B94E-907A72E3809F}" type="slidenum">
              <a:rPr lang="en-US" altLang="en-US" sz="1200">
                <a:latin typeface="Times New Roman" pitchFamily="18" charset="0"/>
              </a:rPr>
              <a:pPr algn="r"/>
              <a:t>8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7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9C470B4-4004-41BC-BC3F-A3174AC8A447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A0DEA2D-8996-4B8C-BE67-5F059E146C67}" type="slidenum">
              <a:rPr lang="en-US" altLang="en-US" sz="1200">
                <a:latin typeface="Times New Roman" pitchFamily="18" charset="0"/>
              </a:rPr>
              <a:pPr algn="r"/>
              <a:t>12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</p:spPr>
        <p:txBody>
          <a:bodyPr/>
          <a:lstStyle/>
          <a:p>
            <a:pPr eaLnBrk="1" hangingPunct="1"/>
            <a:r>
              <a:rPr lang="en-GB" altLang="en-US" smtClean="0">
                <a:latin typeface="Arial" charset="0"/>
                <a:cs typeface="Arial" charset="0"/>
              </a:rPr>
              <a:t>Half-way through a NQ course in English</a:t>
            </a:r>
          </a:p>
          <a:p>
            <a:pPr eaLnBrk="1" hangingPunct="1"/>
            <a:r>
              <a:rPr lang="en-GB" altLang="en-US" smtClean="0">
                <a:latin typeface="Arial" charset="0"/>
                <a:cs typeface="Arial" charset="0"/>
              </a:rPr>
              <a:t>80% of pupils take Maths – limit to other choices to be set against it.</a:t>
            </a:r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7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448C21-DAF6-4AD2-A3B8-122E18ADF5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117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49F40EB-6220-4D4F-8698-93052A02FDFE}" type="slidenum">
              <a:rPr lang="en-GB" altLang="en-US"/>
              <a:pPr/>
              <a:t>41</a:t>
            </a:fld>
            <a:endParaRPr lang="en-GB" altLang="en-US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A74801E-B7AB-4E4D-BB2E-B40BFD067ECA}" type="slidenum">
              <a:rPr lang="en-US" altLang="en-US" sz="1200">
                <a:latin typeface="Times New Roman" pitchFamily="18" charset="0"/>
              </a:rPr>
              <a:pPr algn="r"/>
              <a:t>41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36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1371600"/>
            <a:ext cx="6477000" cy="1752600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733800"/>
            <a:ext cx="6477000" cy="19812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6248400"/>
            <a:ext cx="1524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10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09800" y="6248400"/>
            <a:ext cx="1219200" cy="457200"/>
          </a:xfrm>
        </p:spPr>
        <p:txBody>
          <a:bodyPr/>
          <a:lstStyle>
            <a:lvl1pPr>
              <a:defRPr/>
            </a:lvl1pPr>
          </a:lstStyle>
          <a:p>
            <a:fld id="{3E4FE6F3-50EE-4C40-85F0-D73EB6ED838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8122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29805-3072-4982-9151-E60F0F9BF3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672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90500"/>
            <a:ext cx="17526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90500"/>
            <a:ext cx="5105400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A59FF0-1D02-42EA-B9AE-CCDFF1598C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0739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9BA2F-59BB-4EC6-88E8-7910226697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095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5B175-7C94-4B16-949A-B1175CA6A23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407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4F8788-F0E8-4368-BC3C-52113FDC249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8247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DE8E9-32FC-40E2-83FE-6F6DD00948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140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516BC-1BE8-46FF-A899-9DA7822C84E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251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A1740F-41A2-48A6-8B73-38FE8B3A14D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635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C3E44-0A66-469A-AD5A-595E5DFDF18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1749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BB20D-4E52-426C-944D-08081D0FD6B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567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8705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0500"/>
            <a:ext cx="701040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905000"/>
            <a:ext cx="7010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89DF4817-3F77-40DB-B9F3-41E76BC7F4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32" name="Picture 11" descr="school 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4813"/>
            <a:ext cx="110807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¢"/>
        <a:defRPr sz="30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blogs.glowscotland.org.uk/st/balfronhighschool/course-choice-information-for-all-subject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blogs.glowscotland.org.uk/st/futurepathways/choosing-a-caree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hyperlink" Target="https://www.myworldofwork.co.uk/my-career-options#I_have_a_rough_ide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hyperlink" Target="https://www.myworldofwork.co.uk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myworldofwork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myworldofwork.co.uk/my-career-options/choosing-my-subject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apprenticeships.sco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search.ucas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hyperlink" Target="https://www.stir.ac.uk/undergraduate-study/course-information/courses-a-to-z/social-sciences/criminology-and-social-policy/#ent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tyofglasgowcollege.ac.uk/courses/hnd-coaching-and-developing-sport-scqf-level-8-2018-08-27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baesystems.com/en/careers/careers-in-the-uk/apprenticeships/current-opportunities/glasgow/engineering-technician---maritime---glasgow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thvalley.ac.uk/courses/engineering/foundation-apprenticeship-in-engineering-schools-2-year-option" TargetMode="External"/><Relationship Id="rId13" Type="http://schemas.openxmlformats.org/officeDocument/2006/relationships/hyperlink" Target="https://www.forthvalley.ac.uk/courses/science/foundation-apprenticeship-in-scientific-technologies-schools-2-year-option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www.forthvalley.ac.uk/courses/construction/foundation-apprenticeship-in-civil-engineering-schools-2-year-option" TargetMode="External"/><Relationship Id="rId12" Type="http://schemas.openxmlformats.org/officeDocument/2006/relationships/hyperlink" Target="https://www.forthvalley.ac.uk/courses/care/foundation-apprenticeship-in-social-services-healthcare-schools-2-year-option" TargetMode="External"/><Relationship Id="rId2" Type="http://schemas.openxmlformats.org/officeDocument/2006/relationships/hyperlink" Target="https://www.forthvalley.ac.uk/courses/business/foundation-apprenticeship-in-accountancy-schools-2-year-op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hyperlink" Target="https://www.forthvalley.ac.uk/courses/creative-industries/foundation-apprenticeship-in-creative-digital-media-schools-1-year-option" TargetMode="External"/><Relationship Id="rId10" Type="http://schemas.openxmlformats.org/officeDocument/2006/relationships/hyperlink" Target="https://www.forthvalley.ac.uk/courses/computing/foundation-apprenticeship-in-hardware-system-support-schools-2-year-option" TargetMode="External"/><Relationship Id="rId4" Type="http://schemas.openxmlformats.org/officeDocument/2006/relationships/hyperlink" Target="https://www.forthvalley.ac.uk/courses/business/foundation-apprenticeship-in-business-skills-schools-2-year-option" TargetMode="External"/><Relationship Id="rId9" Type="http://schemas.openxmlformats.org/officeDocument/2006/relationships/image" Target="../media/image34.png"/><Relationship Id="rId14" Type="http://schemas.openxmlformats.org/officeDocument/2006/relationships/hyperlink" Target="https://www.forthvalley.ac.uk/courses/computing/foundation-apprenticeship-in-software-development-schools-2-year-option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thvalley.ac.uk/courses/care/foundation-apprenticeship-in-social-services-children-young-people-schools-1-year-option" TargetMode="External"/><Relationship Id="rId3" Type="http://schemas.openxmlformats.org/officeDocument/2006/relationships/image" Target="../media/image32.png"/><Relationship Id="rId7" Type="http://schemas.openxmlformats.org/officeDocument/2006/relationships/hyperlink" Target="https://www.forthvalley.ac.uk/courses/construction/foundation-apprenticeship-in-civil-engineering-schools-1-year-option" TargetMode="External"/><Relationship Id="rId2" Type="http://schemas.openxmlformats.org/officeDocument/2006/relationships/hyperlink" Target="https://www.forthvalley.ac.uk/courses/business/foundation-apprenticeship-in-accountancy-schools-1-year-op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www.forthvalley.ac.uk/courses/creative-industries/foundation-apprenticeship-in-creative-digital-media-schools-1-year-option" TargetMode="External"/><Relationship Id="rId4" Type="http://schemas.openxmlformats.org/officeDocument/2006/relationships/hyperlink" Target="https://www.forthvalley.ac.uk/courses/business/foundation-apprenticeship-in-business-skills-schools-1-year-option" TargetMode="External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blogs.glowscotland.org.uk/st/futurepathways/course-choice-advice/forth-valley-college-friday-course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balfronhigh.org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47665" y="1412875"/>
            <a:ext cx="7020074" cy="1439863"/>
          </a:xfrm>
        </p:spPr>
        <p:txBody>
          <a:bodyPr/>
          <a:lstStyle/>
          <a:p>
            <a:pPr eaLnBrk="1" hangingPunct="1"/>
            <a:r>
              <a:rPr lang="en-GB" altLang="en-US" b="1" dirty="0" smtClean="0"/>
              <a:t>Balfron High School</a:t>
            </a:r>
          </a:p>
        </p:txBody>
      </p:sp>
      <p:sp>
        <p:nvSpPr>
          <p:cNvPr id="51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6400800" cy="1752600"/>
          </a:xfrm>
        </p:spPr>
        <p:txBody>
          <a:bodyPr/>
          <a:lstStyle/>
          <a:p>
            <a:pPr algn="ctr" eaLnBrk="1" hangingPunct="1"/>
            <a:r>
              <a:rPr lang="en-GB" altLang="en-US" b="1" dirty="0" smtClean="0"/>
              <a:t>S4/5 Course Choice </a:t>
            </a:r>
          </a:p>
          <a:p>
            <a:pPr algn="ctr" eaLnBrk="1" hangingPunct="1"/>
            <a:r>
              <a:rPr lang="en-GB" altLang="en-US" b="1" dirty="0" smtClean="0"/>
              <a:t>Information Evening</a:t>
            </a:r>
          </a:p>
          <a:p>
            <a:pPr algn="ctr" eaLnBrk="1" hangingPunct="1"/>
            <a:r>
              <a:rPr lang="en-GB" altLang="en-US" b="1" dirty="0" smtClean="0"/>
              <a:t>Thursday 7</a:t>
            </a:r>
            <a:r>
              <a:rPr lang="en-GB" altLang="en-US" b="1" baseline="30000" dirty="0" smtClean="0"/>
              <a:t>th</a:t>
            </a:r>
            <a:r>
              <a:rPr lang="en-GB" altLang="en-US" b="1" dirty="0" smtClean="0"/>
              <a:t> February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SQA Results and after 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b="1" u="sng" dirty="0" smtClean="0"/>
              <a:t>Tuesday 6</a:t>
            </a:r>
            <a:r>
              <a:rPr lang="en-GB" b="1" u="sng" baseline="30000" dirty="0" smtClean="0"/>
              <a:t>th</a:t>
            </a:r>
            <a:r>
              <a:rPr lang="en-GB" b="1" u="sng" dirty="0" smtClean="0"/>
              <a:t> August 2019</a:t>
            </a:r>
          </a:p>
          <a:p>
            <a:endParaRPr lang="en-GB" dirty="0"/>
          </a:p>
          <a:p>
            <a:r>
              <a:rPr lang="en-GB" dirty="0" smtClean="0"/>
              <a:t>Staff in on </a:t>
            </a:r>
            <a:r>
              <a:rPr lang="en-GB" b="1" dirty="0" smtClean="0"/>
              <a:t>Wednesday 7</a:t>
            </a:r>
            <a:r>
              <a:rPr lang="en-GB" b="1" baseline="30000" dirty="0" smtClean="0"/>
              <a:t>th</a:t>
            </a:r>
            <a:r>
              <a:rPr lang="en-GB" b="1" dirty="0" smtClean="0"/>
              <a:t> August 2019 </a:t>
            </a:r>
            <a:r>
              <a:rPr lang="en-GB" dirty="0" smtClean="0"/>
              <a:t>to support with post results service, and to support course choice changes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0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484313"/>
            <a:ext cx="7010400" cy="4114800"/>
          </a:xfrm>
        </p:spPr>
        <p:txBody>
          <a:bodyPr/>
          <a:lstStyle/>
          <a:p>
            <a:pPr algn="ctr" eaLnBrk="1" hangingPunct="1">
              <a:buClrTx/>
              <a:buFont typeface="Arial" charset="0"/>
              <a:buNone/>
            </a:pPr>
            <a:endParaRPr lang="en-GB" altLang="en-US" sz="4800" dirty="0" smtClean="0"/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Course Choice Information</a:t>
            </a:r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 </a:t>
            </a:r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Mrs Short</a:t>
            </a:r>
          </a:p>
        </p:txBody>
      </p:sp>
    </p:spTree>
    <p:extLst>
      <p:ext uri="{BB962C8B-B14F-4D97-AF65-F5344CB8AC3E}">
        <p14:creationId xmlns:p14="http://schemas.microsoft.com/office/powerpoint/2010/main" val="41209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47813" y="188913"/>
            <a:ext cx="7010400" cy="1527175"/>
          </a:xfrm>
        </p:spPr>
        <p:txBody>
          <a:bodyPr/>
          <a:lstStyle/>
          <a:p>
            <a:pPr algn="ctr" eaLnBrk="1" hangingPunct="1"/>
            <a:r>
              <a:rPr lang="en-GB" altLang="en-US" b="1" dirty="0" smtClean="0"/>
              <a:t>Timetable in S5/6</a:t>
            </a:r>
            <a:endParaRPr lang="en-US" altLang="en-US" b="1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All pupils must study 5 or 4 subjects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These subjects should be listed </a:t>
            </a:r>
            <a:r>
              <a:rPr lang="en-GB" altLang="en-US" b="1" dirty="0" smtClean="0"/>
              <a:t>in order of priority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At this stage you have a free choice, </a:t>
            </a:r>
            <a:r>
              <a:rPr lang="en-GB" altLang="en-US" dirty="0" smtClean="0">
                <a:solidFill>
                  <a:srgbClr val="990099"/>
                </a:solidFill>
              </a:rPr>
              <a:t>BUT…….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Timetabling columns must then be constructed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dirty="0" smtClean="0"/>
              <a:t>Problems can occur – choose an alternative subject</a:t>
            </a: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/>
          <a:lstStyle/>
          <a:p>
            <a:r>
              <a:rPr lang="en-GB" dirty="0" smtClean="0"/>
              <a:t>The Course Choice Form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6047" t="24653" r="26619" b="17823"/>
          <a:stretch/>
        </p:blipFill>
        <p:spPr>
          <a:xfrm>
            <a:off x="2123728" y="1882016"/>
            <a:ext cx="5328592" cy="49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2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/>
          <a:lstStyle/>
          <a:p>
            <a:r>
              <a:rPr lang="en-GB" dirty="0" smtClean="0"/>
              <a:t>The Course Choice Form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879" t="24416" r="27103" b="15637"/>
          <a:stretch/>
        </p:blipFill>
        <p:spPr>
          <a:xfrm>
            <a:off x="2051720" y="1902405"/>
            <a:ext cx="4968552" cy="49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8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99CC"/>
          </a:solidFill>
        </p:spPr>
        <p:txBody>
          <a:bodyPr/>
          <a:lstStyle/>
          <a:p>
            <a:r>
              <a:rPr lang="en-GB" dirty="0" smtClean="0"/>
              <a:t>The Course Choice Form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187625" y="1844826"/>
          <a:ext cx="6812740" cy="3480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2397">
                  <a:extLst>
                    <a:ext uri="{9D8B030D-6E8A-4147-A177-3AD203B41FA5}">
                      <a16:colId xmlns="" xmlns:a16="http://schemas.microsoft.com/office/drawing/2014/main" val="1694161529"/>
                    </a:ext>
                  </a:extLst>
                </a:gridCol>
                <a:gridCol w="2372527">
                  <a:extLst>
                    <a:ext uri="{9D8B030D-6E8A-4147-A177-3AD203B41FA5}">
                      <a16:colId xmlns="" xmlns:a16="http://schemas.microsoft.com/office/drawing/2014/main" val="792828136"/>
                    </a:ext>
                  </a:extLst>
                </a:gridCol>
                <a:gridCol w="618414">
                  <a:extLst>
                    <a:ext uri="{9D8B030D-6E8A-4147-A177-3AD203B41FA5}">
                      <a16:colId xmlns="" xmlns:a16="http://schemas.microsoft.com/office/drawing/2014/main" val="1851165966"/>
                    </a:ext>
                  </a:extLst>
                </a:gridCol>
                <a:gridCol w="829402">
                  <a:extLst>
                    <a:ext uri="{9D8B030D-6E8A-4147-A177-3AD203B41FA5}">
                      <a16:colId xmlns="" xmlns:a16="http://schemas.microsoft.com/office/drawing/2014/main" val="980826662"/>
                    </a:ext>
                  </a:extLst>
                </a:gridCol>
              </a:tblGrid>
              <a:tr h="609027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Subject choice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Level? </a:t>
                      </a: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N5 / H 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Office only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00108738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 dirty="0">
                          <a:solidFill>
                            <a:schemeClr val="tx2"/>
                          </a:solidFill>
                          <a:effectLst/>
                        </a:rPr>
                        <a:t>Subject Choice 1 (Highest Priority)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01241073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 dirty="0">
                          <a:solidFill>
                            <a:schemeClr val="tx2"/>
                          </a:solidFill>
                          <a:effectLst/>
                        </a:rPr>
                        <a:t>Subject Choice 2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77992804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Subject Choice 3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65729430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Subject Choice 4 (Lowest priority)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47128366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Alternative subject Choice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73231780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Forth Valley College (Friday)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301279766"/>
                  </a:ext>
                </a:extLst>
              </a:tr>
              <a:tr h="410234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100" b="1" kern="1200">
                          <a:solidFill>
                            <a:schemeClr val="tx2"/>
                          </a:solidFill>
                          <a:effectLst/>
                        </a:rPr>
                        <a:t>Foundation Apprenticeship</a:t>
                      </a: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1100" b="1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GB" sz="11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93002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7002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 smtClean="0"/>
              <a:t>Course Choice Form</a:t>
            </a:r>
            <a:endParaRPr lang="en-GB" sz="4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137" y="2060848"/>
            <a:ext cx="808726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366136" y="826593"/>
            <a:ext cx="7668574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589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Course choice Advice: Subjects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07704" y="2348880"/>
            <a:ext cx="5420825" cy="2335006"/>
          </a:xfrm>
        </p:spPr>
        <p:txBody>
          <a:bodyPr>
            <a:noAutofit/>
          </a:bodyPr>
          <a:lstStyle/>
          <a:p>
            <a:pPr marL="483283" indent="-483283"/>
            <a:r>
              <a:rPr lang="en-GB" sz="3672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Speak to teachers/PTs</a:t>
            </a:r>
          </a:p>
          <a:p>
            <a:pPr marL="483283" indent="-483283"/>
            <a:r>
              <a:rPr lang="en-GB" sz="3672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Subject information</a:t>
            </a:r>
          </a:p>
          <a:p>
            <a:pPr marL="483283" indent="-483283"/>
            <a:endParaRPr lang="en-GB" sz="1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Link: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-878" t="9382" r="20880" b="28072"/>
          <a:stretch/>
        </p:blipFill>
        <p:spPr>
          <a:xfrm>
            <a:off x="3779912" y="3933056"/>
            <a:ext cx="4695863" cy="20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186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9592" y="2204864"/>
            <a:ext cx="74168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GB" sz="3200" dirty="0">
                <a:solidFill>
                  <a:schemeClr val="tx2"/>
                </a:solidFill>
              </a:rPr>
              <a:t>A subject can only run if we have 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sz="3200" dirty="0">
              <a:solidFill>
                <a:schemeClr val="tx2"/>
              </a:solidFill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3200" dirty="0">
                <a:solidFill>
                  <a:schemeClr val="tx2"/>
                </a:solidFill>
              </a:rPr>
              <a:t>enough pupils in the class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3200" dirty="0">
                <a:solidFill>
                  <a:schemeClr val="tx2"/>
                </a:solidFill>
              </a:rPr>
              <a:t>a subject specialist to teach the class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2411760" y="5486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400" b="1" dirty="0" smtClean="0">
                <a:solidFill>
                  <a:schemeClr val="tx2"/>
                </a:solidFill>
              </a:rPr>
              <a:t>Proviso…</a:t>
            </a:r>
            <a:endParaRPr lang="en-GB" sz="5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861048"/>
            <a:ext cx="7586662" cy="3384550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Mrs Patrick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80" y="404664"/>
            <a:ext cx="462027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2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altLang="en-US" b="1" dirty="0" smtClean="0"/>
              <a:t>Welcome &amp; Introductions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060575"/>
            <a:ext cx="8354764" cy="4330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Elaine Bannatyne		Head Teacher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Phil </a:t>
            </a:r>
            <a:r>
              <a:rPr lang="en-GB" altLang="en-US" sz="2400" dirty="0" err="1" smtClean="0"/>
              <a:t>Slavin</a:t>
            </a:r>
            <a:r>
              <a:rPr lang="en-GB" altLang="en-US" sz="2400" dirty="0" smtClean="0"/>
              <a:t>			DHT, SQA, </a:t>
            </a:r>
            <a:r>
              <a:rPr lang="en-GB" altLang="en-US" sz="2400" b="1" dirty="0" smtClean="0">
                <a:solidFill>
                  <a:srgbClr val="008000"/>
                </a:solidFill>
              </a:rPr>
              <a:t>(Campsie)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GB" altLang="en-US" sz="2400" dirty="0" smtClean="0"/>
              <a:t>Claire </a:t>
            </a:r>
            <a:r>
              <a:rPr lang="en-GB" altLang="en-US" sz="2400" dirty="0" err="1" smtClean="0"/>
              <a:t>Appelquist</a:t>
            </a:r>
            <a:r>
              <a:rPr lang="en-GB" altLang="en-US" sz="2400" dirty="0" smtClean="0"/>
              <a:t>		DHT, Pupil Support, </a:t>
            </a:r>
            <a:r>
              <a:rPr lang="en-GB" altLang="en-US" sz="2400" b="1" dirty="0" smtClean="0">
                <a:solidFill>
                  <a:srgbClr val="0033CC"/>
                </a:solidFill>
              </a:rPr>
              <a:t>(</a:t>
            </a:r>
            <a:r>
              <a:rPr lang="en-GB" altLang="en-US" sz="2400" b="1" dirty="0" err="1" smtClean="0">
                <a:solidFill>
                  <a:srgbClr val="0033CC"/>
                </a:solidFill>
              </a:rPr>
              <a:t>Endrick</a:t>
            </a:r>
            <a:r>
              <a:rPr lang="en-GB" altLang="en-US" sz="2400" b="1" dirty="0" smtClean="0">
                <a:solidFill>
                  <a:srgbClr val="0033CC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Amanda Short		DHT, Timetable </a:t>
            </a:r>
            <a:r>
              <a:rPr lang="en-GB" altLang="en-US" sz="2400" b="1" dirty="0" smtClean="0">
                <a:solidFill>
                  <a:srgbClr val="CC0000"/>
                </a:solidFill>
              </a:rPr>
              <a:t>(Lomond)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Tracey Patrick		DHT, Developing the Young 					Workforce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Principal Teachers &amp; </a:t>
            </a:r>
            <a:r>
              <a:rPr lang="en-GB" altLang="en-US" sz="2400" dirty="0"/>
              <a:t>t</a:t>
            </a:r>
            <a:r>
              <a:rPr lang="en-GB" altLang="en-US" sz="2400" dirty="0" smtClean="0"/>
              <a:t>eaching staff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in the </a:t>
            </a:r>
            <a:r>
              <a:rPr lang="en-GB" altLang="en-US" sz="2400" dirty="0"/>
              <a:t>a</a:t>
            </a:r>
            <a:r>
              <a:rPr lang="en-GB" altLang="en-US" sz="2400" dirty="0" smtClean="0"/>
              <a:t>trium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400" dirty="0" smtClean="0"/>
              <a:t>Many other partners in the atrium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11082" y="2276872"/>
            <a:ext cx="7920880" cy="4020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72" b="1" u="sng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S4/5 </a:t>
            </a:r>
            <a:r>
              <a:rPr lang="en-GB" sz="3672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Course </a:t>
            </a:r>
            <a:r>
              <a:rPr lang="en-GB" sz="3672" b="1" u="sng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Choice Advice and Support</a:t>
            </a:r>
            <a:endParaRPr lang="en-GB" sz="3672" b="1" u="sng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endParaRPr lang="en-GB" sz="688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Destination </a:t>
            </a:r>
            <a:r>
              <a:rPr lang="en-GB" sz="3672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planning</a:t>
            </a:r>
          </a:p>
          <a:p>
            <a:pPr marL="483283" indent="-483283"/>
            <a:endParaRPr lang="en-GB" sz="5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Learning Pathways</a:t>
            </a:r>
            <a:endParaRPr lang="en-GB" sz="3672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endParaRPr lang="en-GB" sz="2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endParaRPr lang="en-GB" sz="100" b="1" dirty="0" smtClean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b="1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How to stand out</a:t>
            </a:r>
          </a:p>
          <a:p>
            <a:pPr marL="483283" indent="-483283"/>
            <a:endParaRPr lang="en-GB" sz="500" b="1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b="1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Support</a:t>
            </a:r>
          </a:p>
          <a:p>
            <a:pPr marL="483283" indent="-483283"/>
            <a:endParaRPr lang="en-GB" sz="3672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25940" y="770019"/>
            <a:ext cx="7024744" cy="874327"/>
          </a:xfrm>
          <a:prstGeom prst="rect">
            <a:avLst/>
          </a:prstGeom>
        </p:spPr>
        <p:txBody>
          <a:bodyPr vert="horz" lIns="69946" tIns="34973" rIns="69946" bIns="34973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47864" y="404664"/>
            <a:ext cx="6041241" cy="1064791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GB" sz="5507" b="1" dirty="0">
                <a:solidFill>
                  <a:srgbClr val="990099"/>
                </a:solidFill>
                <a:latin typeface="Calibri" pitchFamily="34" charset="0"/>
              </a:rPr>
              <a:t>Future </a:t>
            </a:r>
            <a:r>
              <a:rPr lang="en-GB" sz="5507" b="1" dirty="0" smtClean="0">
                <a:solidFill>
                  <a:srgbClr val="990099"/>
                </a:solidFill>
                <a:latin typeface="Calibri" pitchFamily="34" charset="0"/>
              </a:rPr>
              <a:t>Pathways</a:t>
            </a:r>
            <a:endParaRPr lang="en-GB" sz="5507" dirty="0">
              <a:solidFill>
                <a:srgbClr val="990099"/>
              </a:solidFill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4664"/>
            <a:ext cx="1070455" cy="10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4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39623" y="1989793"/>
            <a:ext cx="8208912" cy="4535551"/>
            <a:chOff x="2044192" y="1367695"/>
            <a:chExt cx="9369868" cy="5359768"/>
          </a:xfrm>
        </p:grpSpPr>
        <p:grpSp>
          <p:nvGrpSpPr>
            <p:cNvPr id="6" name="Group 5"/>
            <p:cNvGrpSpPr/>
            <p:nvPr/>
          </p:nvGrpSpPr>
          <p:grpSpPr>
            <a:xfrm>
              <a:off x="2044192" y="1367695"/>
              <a:ext cx="9369868" cy="5359768"/>
              <a:chOff x="0" y="1046457"/>
              <a:chExt cx="9369868" cy="5564933"/>
            </a:xfrm>
          </p:grpSpPr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283001" y="2224657"/>
                <a:ext cx="6803572" cy="619374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8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700" b="1" dirty="0">
                    <a:solidFill>
                      <a:schemeClr val="accent2">
                        <a:lumMod val="75000"/>
                      </a:schemeClr>
                    </a:solidFill>
                  </a:rPr>
                  <a:t>  what career?</a:t>
                </a:r>
              </a:p>
            </p:txBody>
          </p:sp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293091" y="3320739"/>
                <a:ext cx="6803572" cy="619374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8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700" b="1" dirty="0">
                    <a:solidFill>
                      <a:schemeClr val="accent2">
                        <a:lumMod val="75000"/>
                      </a:schemeClr>
                    </a:solidFill>
                  </a:rPr>
                  <a:t>  what pathway?</a:t>
                </a:r>
              </a:p>
            </p:txBody>
          </p:sp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283001" y="4636751"/>
                <a:ext cx="6803572" cy="619374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rm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8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700" b="1" dirty="0">
                    <a:solidFill>
                      <a:schemeClr val="accent2">
                        <a:lumMod val="75000"/>
                      </a:schemeClr>
                    </a:solidFill>
                  </a:rPr>
                  <a:t>  what opportunities?</a:t>
                </a:r>
              </a:p>
            </p:txBody>
          </p:sp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398683" y="5854525"/>
                <a:ext cx="6803572" cy="619374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lvl1pPr marL="2857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20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8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2pPr>
                <a:lvl3pPr marL="1200150" indent="-2857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6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3pPr>
                <a:lvl4pPr marL="15430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4pPr>
                <a:lvl5pPr marL="2000250" indent="-17145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1"/>
                  </a:buClr>
                  <a:buSzPct val="80000"/>
                  <a:buFont typeface="Wingdings 3" panose="05040102010807070707" pitchFamily="18" charset="2"/>
                  <a:buChar char=""/>
                  <a:defRPr sz="1400" kern="1200" cap="none">
                    <a:solidFill>
                      <a:schemeClr val="bg2">
                        <a:lumMod val="75000"/>
                      </a:schemeClr>
                    </a:solidFill>
                    <a:effectLst/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700" b="1" dirty="0">
                    <a:solidFill>
                      <a:schemeClr val="accent2">
                        <a:lumMod val="75000"/>
                      </a:schemeClr>
                    </a:solidFill>
                  </a:rPr>
                  <a:t>  what support?</a:t>
                </a:r>
              </a:p>
            </p:txBody>
          </p:sp>
          <p:pic>
            <p:nvPicPr>
              <p:cNvPr id="3076" name="Picture 4" descr="http://scqf.org.uk/wp-content/uploads/2015/09/My-World-of-Work-Brand-Marque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2012" y="2162404"/>
                <a:ext cx="1756319" cy="6816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 descr="Logo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4330" y="2056058"/>
                <a:ext cx="1555850" cy="740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4005688" y="3073705"/>
                <a:ext cx="1641360" cy="43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500" b="1" dirty="0">
                    <a:solidFill>
                      <a:schemeClr val="bg1"/>
                    </a:solidFill>
                  </a:rPr>
                  <a:t>College</a:t>
                </a:r>
                <a:endParaRPr lang="en-GB" sz="135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096" name="Picture 3095"/>
              <p:cNvPicPr>
                <a:picLocks noChangeAspect="1"/>
              </p:cNvPicPr>
              <p:nvPr/>
            </p:nvPicPr>
            <p:blipFill rotWithShape="1">
              <a:blip r:embed="rId4"/>
              <a:srcRect l="16636" t="24496" r="28501" b="27520"/>
              <a:stretch/>
            </p:blipFill>
            <p:spPr>
              <a:xfrm>
                <a:off x="106083" y="2056058"/>
                <a:ext cx="9263785" cy="4555332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0" y="4255627"/>
                <a:ext cx="1373732" cy="40731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b="1" dirty="0">
                    <a:solidFill>
                      <a:srgbClr val="FFFFFF"/>
                    </a:solidFill>
                  </a:rPr>
                  <a:t>GAP year</a:t>
                </a: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418747" y="1738886"/>
                <a:ext cx="5598616" cy="554780"/>
                <a:chOff x="1632676" y="1032214"/>
                <a:chExt cx="5710142" cy="565831"/>
              </a:xfrm>
            </p:grpSpPr>
            <p:sp>
              <p:nvSpPr>
                <p:cNvPr id="2" name="Freeform 1"/>
                <p:cNvSpPr/>
                <p:nvPr/>
              </p:nvSpPr>
              <p:spPr>
                <a:xfrm rot="11059145">
                  <a:off x="1632676" y="1085897"/>
                  <a:ext cx="5710142" cy="512148"/>
                </a:xfrm>
                <a:custGeom>
                  <a:avLst/>
                  <a:gdLst>
                    <a:gd name="connsiteX0" fmla="*/ 0 w 5564958"/>
                    <a:gd name="connsiteY0" fmla="*/ 400454 h 512148"/>
                    <a:gd name="connsiteX1" fmla="*/ 2163650 w 5564958"/>
                    <a:gd name="connsiteY1" fmla="*/ 503485 h 512148"/>
                    <a:gd name="connsiteX2" fmla="*/ 2163650 w 5564958"/>
                    <a:gd name="connsiteY2" fmla="*/ 503485 h 512148"/>
                    <a:gd name="connsiteX3" fmla="*/ 3438659 w 5564958"/>
                    <a:gd name="connsiteY3" fmla="*/ 490606 h 512148"/>
                    <a:gd name="connsiteX4" fmla="*/ 4816698 w 5564958"/>
                    <a:gd name="connsiteY4" fmla="*/ 258786 h 512148"/>
                    <a:gd name="connsiteX5" fmla="*/ 5499278 w 5564958"/>
                    <a:gd name="connsiteY5" fmla="*/ 26966 h 512148"/>
                    <a:gd name="connsiteX6" fmla="*/ 5499278 w 5564958"/>
                    <a:gd name="connsiteY6" fmla="*/ 14088 h 512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564958" h="512148">
                      <a:moveTo>
                        <a:pt x="0" y="400454"/>
                      </a:moveTo>
                      <a:lnTo>
                        <a:pt x="2163650" y="503485"/>
                      </a:lnTo>
                      <a:lnTo>
                        <a:pt x="2163650" y="503485"/>
                      </a:lnTo>
                      <a:cubicBezTo>
                        <a:pt x="2376151" y="501339"/>
                        <a:pt x="2996484" y="531389"/>
                        <a:pt x="3438659" y="490606"/>
                      </a:cubicBezTo>
                      <a:cubicBezTo>
                        <a:pt x="3880834" y="449823"/>
                        <a:pt x="4473262" y="336059"/>
                        <a:pt x="4816698" y="258786"/>
                      </a:cubicBezTo>
                      <a:cubicBezTo>
                        <a:pt x="5160134" y="181513"/>
                        <a:pt x="5385515" y="67749"/>
                        <a:pt x="5499278" y="26966"/>
                      </a:cubicBezTo>
                      <a:cubicBezTo>
                        <a:pt x="5613041" y="-13817"/>
                        <a:pt x="5556159" y="135"/>
                        <a:pt x="5499278" y="14088"/>
                      </a:cubicBezTo>
                    </a:path>
                  </a:pathLst>
                </a:custGeom>
                <a:ln w="215900" cap="sq">
                  <a:solidFill>
                    <a:schemeClr val="bg1">
                      <a:lumMod val="85000"/>
                    </a:schemeClr>
                  </a:solidFill>
                  <a:bevel/>
                </a:ln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15" name="Right Arrow 14"/>
                <p:cNvSpPr/>
                <p:nvPr/>
              </p:nvSpPr>
              <p:spPr>
                <a:xfrm rot="569646">
                  <a:off x="6411634" y="1247033"/>
                  <a:ext cx="180254" cy="54073"/>
                </a:xfrm>
                <a:prstGeom prst="rightArrow">
                  <a:avLst>
                    <a:gd name="adj1" fmla="val 23984"/>
                    <a:gd name="adj2" fmla="val 85766"/>
                  </a:avLst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cxnSp>
              <p:nvCxnSpPr>
                <p:cNvPr id="9" name="Straight Connector 8"/>
                <p:cNvCxnSpPr/>
                <p:nvPr/>
              </p:nvCxnSpPr>
              <p:spPr>
                <a:xfrm>
                  <a:off x="4799144" y="1092149"/>
                  <a:ext cx="199497" cy="10965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Right Arrow 28"/>
                <p:cNvSpPr/>
                <p:nvPr/>
              </p:nvSpPr>
              <p:spPr>
                <a:xfrm rot="225976">
                  <a:off x="4120790" y="1032214"/>
                  <a:ext cx="180254" cy="54073"/>
                </a:xfrm>
                <a:prstGeom prst="rightArrow">
                  <a:avLst>
                    <a:gd name="adj1" fmla="val 23984"/>
                    <a:gd name="adj2" fmla="val 85766"/>
                  </a:avLst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5545090" y="1179072"/>
                  <a:ext cx="186408" cy="18878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2033908" y="1209974"/>
                  <a:ext cx="213992" cy="58614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3103325" y="1082938"/>
                  <a:ext cx="213992" cy="9211"/>
                </a:xfrm>
                <a:prstGeom prst="line">
                  <a:avLst/>
                </a:prstGeom>
                <a:ln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/>
              <p:cNvGrpSpPr/>
              <p:nvPr/>
            </p:nvGrpSpPr>
            <p:grpSpPr>
              <a:xfrm rot="20385988">
                <a:off x="6938317" y="2127478"/>
                <a:ext cx="508678" cy="473056"/>
                <a:chOff x="7196252" y="1440669"/>
                <a:chExt cx="518811" cy="482479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7316198" y="1462356"/>
                  <a:ext cx="223024" cy="77910"/>
                </a:xfrm>
                <a:prstGeom prst="ellipse">
                  <a:avLst/>
                </a:prstGeom>
                <a:solidFill>
                  <a:srgbClr val="765B97"/>
                </a:solidFill>
                <a:ln>
                  <a:solidFill>
                    <a:srgbClr val="745A9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  <p:sp>
              <p:nvSpPr>
                <p:cNvPr id="41" name="Arc 40"/>
                <p:cNvSpPr/>
                <p:nvPr/>
              </p:nvSpPr>
              <p:spPr>
                <a:xfrm rot="17585351">
                  <a:off x="7214418" y="1422503"/>
                  <a:ext cx="482479" cy="518811"/>
                </a:xfrm>
                <a:prstGeom prst="arc">
                  <a:avLst/>
                </a:prstGeom>
                <a:ln w="22225">
                  <a:solidFill>
                    <a:srgbClr val="CC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sz="1350"/>
                </a:p>
              </p:txBody>
            </p:sp>
          </p:grpSp>
          <p:sp>
            <p:nvSpPr>
              <p:cNvPr id="57" name="Down Arrow 56"/>
              <p:cNvSpPr/>
              <p:nvPr/>
            </p:nvSpPr>
            <p:spPr>
              <a:xfrm>
                <a:off x="7397487" y="1488632"/>
                <a:ext cx="179456" cy="66020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61" name="Down Arrow 60"/>
              <p:cNvSpPr/>
              <p:nvPr/>
            </p:nvSpPr>
            <p:spPr>
              <a:xfrm>
                <a:off x="762333" y="1518963"/>
                <a:ext cx="179456" cy="66020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4288" y="1055221"/>
                <a:ext cx="1779410" cy="444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30" b="1" dirty="0"/>
                  <a:t>You are here</a:t>
                </a:r>
                <a:endParaRPr lang="en-GB" sz="1530" dirty="0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355973" y="1046457"/>
                <a:ext cx="2203337" cy="402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530" b="1" dirty="0" smtClean="0"/>
                  <a:t>Destination/Career</a:t>
                </a:r>
                <a:endParaRPr lang="en-GB" sz="1530" dirty="0"/>
              </a:p>
            </p:txBody>
          </p:sp>
        </p:grpSp>
        <p:sp>
          <p:nvSpPr>
            <p:cNvPr id="3" name="Oval 2"/>
            <p:cNvSpPr/>
            <p:nvPr/>
          </p:nvSpPr>
          <p:spPr>
            <a:xfrm>
              <a:off x="10178611" y="2636669"/>
              <a:ext cx="888849" cy="733524"/>
            </a:xfrm>
            <a:prstGeom prst="ellipse">
              <a:avLst/>
            </a:prstGeom>
            <a:solidFill>
              <a:srgbClr val="7D119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104317" y="2696486"/>
              <a:ext cx="1037437" cy="498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71" b="1" dirty="0">
                  <a:solidFill>
                    <a:schemeClr val="bg1">
                      <a:lumMod val="95000"/>
                    </a:schemeClr>
                  </a:solidFill>
                </a:rPr>
                <a:t>Own Business</a:t>
              </a:r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955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755576" y="3820128"/>
            <a:ext cx="5878494" cy="54225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  <a:defRPr/>
            </a:pPr>
            <a:r>
              <a:rPr lang="en-GB" sz="3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What</a:t>
            </a:r>
            <a:r>
              <a:rPr lang="en-GB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itchFamily="34" charset="0"/>
              </a:rPr>
              <a:t> 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job/</a:t>
            </a:r>
            <a:r>
              <a:rPr lang="en-GB" sz="4400" b="1" dirty="0">
                <a:solidFill>
                  <a:schemeClr val="tx1"/>
                </a:solidFill>
                <a:latin typeface="Calibri" pitchFamily="34" charset="0"/>
              </a:rPr>
              <a:t>career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area?</a:t>
            </a:r>
            <a:endParaRPr lang="en-GB" sz="4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55576" y="2210611"/>
            <a:ext cx="6380666" cy="58288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GB" sz="3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What are your </a:t>
            </a:r>
            <a:r>
              <a:rPr lang="en-GB" sz="4400" b="1" dirty="0">
                <a:solidFill>
                  <a:schemeClr val="tx1"/>
                </a:solidFill>
                <a:latin typeface="Calibri" pitchFamily="34" charset="0"/>
              </a:rPr>
              <a:t>interests?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55576" y="3025795"/>
            <a:ext cx="6380666" cy="58288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GB" sz="3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What are your </a:t>
            </a:r>
            <a:r>
              <a:rPr lang="en-GB" sz="4400" b="1" dirty="0">
                <a:solidFill>
                  <a:schemeClr val="tx1"/>
                </a:solidFill>
                <a:latin typeface="Calibri" pitchFamily="34" charset="0"/>
              </a:rPr>
              <a:t>skills?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7898" y="5517232"/>
            <a:ext cx="3528392" cy="92333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52457" defTabSz="342893">
              <a:spcBef>
                <a:spcPts val="750"/>
              </a:spcBef>
              <a:buClr>
                <a:srgbClr val="353535"/>
              </a:buClr>
            </a:pPr>
            <a:r>
              <a:rPr lang="en-GB" sz="5400" b="1" dirty="0" smtClean="0">
                <a:solidFill>
                  <a:schemeClr val="bg1"/>
                </a:solidFill>
                <a:latin typeface="Calibri" pitchFamily="34" charset="0"/>
                <a:sym typeface="Wingdings" panose="05000000000000000000" pitchFamily="2" charset="2"/>
              </a:rPr>
              <a:t>Research</a:t>
            </a:r>
            <a:endParaRPr lang="en-GB" sz="5400" b="1" dirty="0">
              <a:solidFill>
                <a:schemeClr val="bg1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pic>
        <p:nvPicPr>
          <p:cNvPr id="16" name="Picture 2" descr="Image result for care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39" y="4915510"/>
            <a:ext cx="1772673" cy="16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Image result for care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r="51779" b="58348"/>
          <a:stretch/>
        </p:blipFill>
        <p:spPr bwMode="auto">
          <a:xfrm>
            <a:off x="6206171" y="3630430"/>
            <a:ext cx="2070904" cy="209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88840" y="4552079"/>
            <a:ext cx="5878494" cy="54225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  <a:defRPr/>
            </a:pP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Choose a variety of subjects</a:t>
            </a:r>
            <a:endParaRPr lang="en-GB" sz="4400" dirty="0">
              <a:solidFill>
                <a:schemeClr val="tx1">
                  <a:lumMod val="85000"/>
                  <a:lumOff val="15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1438373"/>
            <a:ext cx="4315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S3 Course Choice Advice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7228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8" grpId="0"/>
      <p:bldP spid="13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872" t="38772" r="18040" b="6950"/>
          <a:stretch/>
        </p:blipFill>
        <p:spPr>
          <a:xfrm>
            <a:off x="251520" y="2852936"/>
            <a:ext cx="8801435" cy="374214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52237" y="1933876"/>
            <a:ext cx="6380666" cy="58288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GB" sz="306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</a:rPr>
              <a:t>Future Pathways website:</a:t>
            </a:r>
            <a:endParaRPr lang="en-GB" sz="3672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01693" y="2647146"/>
            <a:ext cx="1512168" cy="79208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627784" y="-122095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36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4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36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35556" y="1933876"/>
            <a:ext cx="4315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u="sng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S3 Course Choice Advice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0298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689818" y="5328438"/>
            <a:ext cx="4031324" cy="54225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  <a:defRPr/>
            </a:pPr>
            <a:r>
              <a:rPr lang="en-GB" sz="4400" b="1" dirty="0" smtClean="0">
                <a:solidFill>
                  <a:srgbClr val="008000"/>
                </a:solidFill>
                <a:latin typeface="Calibri" pitchFamily="34" charset="0"/>
              </a:rPr>
              <a:t>Destinations</a:t>
            </a:r>
            <a:endParaRPr lang="en-GB" sz="54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971600" y="2029691"/>
            <a:ext cx="2880320" cy="58288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</a:pPr>
            <a:r>
              <a:rPr lang="en-GB" sz="4400" b="1" dirty="0" smtClean="0">
                <a:solidFill>
                  <a:srgbClr val="008000"/>
                </a:solidFill>
                <a:latin typeface="Calibri" pitchFamily="34" charset="0"/>
              </a:rPr>
              <a:t>Pathways</a:t>
            </a:r>
            <a:endParaRPr lang="en-GB" sz="54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796135" y="1643432"/>
            <a:ext cx="3052399" cy="135540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400" b="1" dirty="0" smtClean="0">
                <a:solidFill>
                  <a:srgbClr val="008000"/>
                </a:solidFill>
                <a:latin typeface="Calibri" pitchFamily="34" charset="0"/>
              </a:rPr>
              <a:t>Career/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400" b="1" dirty="0" smtClean="0">
                <a:solidFill>
                  <a:srgbClr val="008000"/>
                </a:solidFill>
                <a:latin typeface="Calibri" pitchFamily="34" charset="0"/>
              </a:rPr>
              <a:t>Career area</a:t>
            </a:r>
            <a:endParaRPr lang="en-GB" sz="54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1800" y="3242871"/>
            <a:ext cx="2918018" cy="92333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52457" defTabSz="342893">
              <a:spcBef>
                <a:spcPts val="750"/>
              </a:spcBef>
              <a:buClr>
                <a:srgbClr val="353535"/>
              </a:buClr>
            </a:pPr>
            <a:r>
              <a:rPr lang="en-GB" sz="5400" b="1" dirty="0" smtClean="0">
                <a:solidFill>
                  <a:schemeClr val="bg1"/>
                </a:solidFill>
                <a:latin typeface="Calibri" pitchFamily="34" charset="0"/>
                <a:sym typeface="Wingdings" panose="05000000000000000000" pitchFamily="2" charset="2"/>
              </a:rPr>
              <a:t>Research</a:t>
            </a:r>
            <a:endParaRPr lang="en-GB" sz="5400" b="1" dirty="0">
              <a:solidFill>
                <a:schemeClr val="bg1"/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cxnSp>
        <p:nvCxnSpPr>
          <p:cNvPr id="3" name="Straight Arrow Connector 2"/>
          <p:cNvCxnSpPr>
            <a:endCxn id="8" idx="1"/>
          </p:cNvCxnSpPr>
          <p:nvPr/>
        </p:nvCxnSpPr>
        <p:spPr>
          <a:xfrm flipV="1">
            <a:off x="5194098" y="2321133"/>
            <a:ext cx="602037" cy="677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1907704" y="2782002"/>
            <a:ext cx="720080" cy="646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654363" y="4340749"/>
            <a:ext cx="234873" cy="1035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 txBox="1">
            <a:spLocks/>
          </p:cNvSpPr>
          <p:nvPr/>
        </p:nvSpPr>
        <p:spPr>
          <a:xfrm>
            <a:off x="1074440" y="5350886"/>
            <a:ext cx="2879758" cy="542254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white"/>
              </a:buClr>
              <a:buNone/>
              <a:defRPr/>
            </a:pPr>
            <a:r>
              <a:rPr lang="en-GB" sz="4400" b="1" dirty="0" smtClean="0">
                <a:solidFill>
                  <a:srgbClr val="008000"/>
                </a:solidFill>
                <a:latin typeface="Calibri" pitchFamily="34" charset="0"/>
              </a:rPr>
              <a:t>Courses</a:t>
            </a:r>
            <a:endParaRPr lang="en-GB" sz="5400" b="1" dirty="0">
              <a:solidFill>
                <a:srgbClr val="008000"/>
              </a:solidFill>
              <a:latin typeface="Calibri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39134" y="4315544"/>
            <a:ext cx="1653146" cy="841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08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8" grpId="0"/>
      <p:bldP spid="13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22092" t="32309" r="22808" b="9144"/>
          <a:stretch/>
        </p:blipFill>
        <p:spPr>
          <a:xfrm>
            <a:off x="2874179" y="2918048"/>
            <a:ext cx="6120680" cy="3656511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r="76861" b="76965"/>
          <a:stretch/>
        </p:blipFill>
        <p:spPr>
          <a:xfrm>
            <a:off x="323528" y="2032268"/>
            <a:ext cx="1827416" cy="96277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835127" y="98176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3768" y="2032268"/>
            <a:ext cx="4571455" cy="657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025" indent="-524568" defTabSz="342893">
              <a:spcBef>
                <a:spcPts val="750"/>
              </a:spcBef>
              <a:buClr>
                <a:srgbClr val="353535"/>
              </a:buClr>
              <a:buFont typeface="Wingdings" panose="05000000000000000000" pitchFamily="2" charset="2"/>
              <a:buChar char="à"/>
            </a:pPr>
            <a:r>
              <a:rPr lang="en-GB" sz="3672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My Career Options</a:t>
            </a:r>
            <a:endParaRPr lang="en-GB" sz="3672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83768" y="867541"/>
            <a:ext cx="6488722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– Career/Career Areas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11" name="Picture 2" descr="Image result for care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4" y="5161783"/>
            <a:ext cx="1412776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1" y="4513711"/>
            <a:ext cx="181971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7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r="76861" b="76965"/>
          <a:stretch/>
        </p:blipFill>
        <p:spPr>
          <a:xfrm>
            <a:off x="755576" y="1685408"/>
            <a:ext cx="1827416" cy="962776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08370" y="1684114"/>
            <a:ext cx="4571455" cy="657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025" indent="-524568" defTabSz="342893">
              <a:spcBef>
                <a:spcPts val="750"/>
              </a:spcBef>
              <a:buClr>
                <a:srgbClr val="353535"/>
              </a:buClr>
              <a:buFont typeface="Wingdings" panose="05000000000000000000" pitchFamily="2" charset="2"/>
              <a:buChar char="à"/>
            </a:pPr>
            <a:r>
              <a:rPr lang="en-GB" sz="3672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sym typeface="Wingdings" panose="05000000000000000000" pitchFamily="2" charset="2"/>
              </a:rPr>
              <a:t>My Career Options</a:t>
            </a:r>
            <a:endParaRPr lang="en-GB" sz="3672" b="1" dirty="0">
              <a:solidFill>
                <a:schemeClr val="accent6">
                  <a:lumMod val="50000"/>
                </a:schemeClr>
              </a:solidFill>
              <a:latin typeface="Calibri" pitchFamily="34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9382" t="42214" r="20480" b="16277"/>
          <a:stretch/>
        </p:blipFill>
        <p:spPr>
          <a:xfrm>
            <a:off x="1698606" y="3420325"/>
            <a:ext cx="6123446" cy="23762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83768" y="867541"/>
            <a:ext cx="6488722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– Career/Career Areas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822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–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Learning Pathways</a:t>
            </a: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:</a:t>
            </a:r>
            <a:endParaRPr lang="en-GB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527" y="1124744"/>
            <a:ext cx="5840650" cy="603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endParaRPr lang="en-GB" altLang="en-US" sz="1400" dirty="0">
              <a:solidFill>
                <a:srgbClr val="336666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1000" dirty="0">
              <a:solidFill>
                <a:srgbClr val="336666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3600" b="1" dirty="0" smtClean="0">
                <a:solidFill>
                  <a:srgbClr val="336666"/>
                </a:solidFill>
              </a:rPr>
              <a:t>College/University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GB" altLang="en-US" sz="3600" b="1" dirty="0" smtClean="0">
                <a:solidFill>
                  <a:srgbClr val="336666"/>
                </a:solidFill>
              </a:rPr>
              <a:t>      </a:t>
            </a:r>
            <a:r>
              <a:rPr lang="en-GB" altLang="en-US" sz="3600" dirty="0" smtClean="0">
                <a:solidFill>
                  <a:srgbClr val="336666"/>
                </a:solidFill>
              </a:rPr>
              <a:t>- own website, UCAS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1000" dirty="0" smtClean="0">
              <a:solidFill>
                <a:srgbClr val="336666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3600" b="1" dirty="0" smtClean="0">
                <a:solidFill>
                  <a:srgbClr val="336666"/>
                </a:solidFill>
              </a:rPr>
              <a:t>Employment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r>
              <a:rPr lang="en-GB" altLang="en-US" sz="3600" b="1" dirty="0">
                <a:solidFill>
                  <a:srgbClr val="336666"/>
                </a:solidFill>
              </a:rPr>
              <a:t> </a:t>
            </a:r>
            <a:r>
              <a:rPr lang="en-GB" altLang="en-US" sz="3600" b="1" dirty="0" smtClean="0">
                <a:solidFill>
                  <a:srgbClr val="336666"/>
                </a:solidFill>
              </a:rPr>
              <a:t>     </a:t>
            </a:r>
            <a:r>
              <a:rPr lang="en-GB" altLang="en-US" sz="3600" dirty="0" smtClean="0">
                <a:solidFill>
                  <a:srgbClr val="336666"/>
                </a:solidFill>
              </a:rPr>
              <a:t>- INDEED,</a:t>
            </a: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3600" b="1" dirty="0">
              <a:solidFill>
                <a:srgbClr val="336666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3600" b="1" dirty="0" smtClean="0">
                <a:solidFill>
                  <a:srgbClr val="336666"/>
                </a:solidFill>
              </a:rPr>
              <a:t>Apprenticeships</a:t>
            </a:r>
            <a:endParaRPr lang="en-GB" altLang="en-US" sz="3600" b="1" dirty="0">
              <a:solidFill>
                <a:srgbClr val="336666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endParaRPr lang="en-GB" altLang="en-US" sz="3600" b="1" dirty="0" smtClean="0">
              <a:solidFill>
                <a:srgbClr val="336666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defRPr/>
            </a:pPr>
            <a:endParaRPr lang="en-GB" altLang="en-US" sz="3200" dirty="0">
              <a:solidFill>
                <a:srgbClr val="33666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5816" y="913267"/>
            <a:ext cx="5590324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Research – Destinations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  <p:pic>
        <p:nvPicPr>
          <p:cNvPr id="9" name="Picture 8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561" t="24807" r="8146" b="13509"/>
          <a:stretch/>
        </p:blipFill>
        <p:spPr>
          <a:xfrm>
            <a:off x="4434037" y="4686435"/>
            <a:ext cx="4683625" cy="1904331"/>
          </a:xfrm>
          <a:prstGeom prst="rect">
            <a:avLst/>
          </a:prstGeom>
        </p:spPr>
      </p:pic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6773" t="10629" r="78004" b="84683"/>
          <a:stretch/>
        </p:blipFill>
        <p:spPr>
          <a:xfrm>
            <a:off x="755576" y="6058889"/>
            <a:ext cx="3498644" cy="605825"/>
          </a:xfrm>
          <a:prstGeom prst="rect">
            <a:avLst/>
          </a:prstGeom>
        </p:spPr>
      </p:pic>
      <p:pic>
        <p:nvPicPr>
          <p:cNvPr id="11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11525" r="14014" b="6544"/>
          <a:stretch>
            <a:fillRect/>
          </a:stretch>
        </p:blipFill>
        <p:spPr bwMode="auto">
          <a:xfrm>
            <a:off x="6461533" y="1719707"/>
            <a:ext cx="219053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7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913267"/>
            <a:ext cx="5626320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Research – Destinations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2099" y="2046456"/>
            <a:ext cx="5156166" cy="25237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3200" b="1" dirty="0">
                <a:solidFill>
                  <a:srgbClr val="002060"/>
                </a:solidFill>
              </a:rPr>
              <a:t>Entry requirements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altLang="en-US" sz="3200" b="1" dirty="0">
                <a:solidFill>
                  <a:srgbClr val="002060"/>
                </a:solidFill>
              </a:rPr>
              <a:t>     </a:t>
            </a:r>
            <a:r>
              <a:rPr lang="en-GB" altLang="en-US" sz="2400" dirty="0">
                <a:solidFill>
                  <a:srgbClr val="002060"/>
                </a:solidFill>
              </a:rPr>
              <a:t>minimum, </a:t>
            </a:r>
            <a:r>
              <a:rPr lang="en-GB" altLang="en-US" sz="2400" dirty="0" smtClean="0">
                <a:solidFill>
                  <a:srgbClr val="002060"/>
                </a:solidFill>
              </a:rPr>
              <a:t>usual, </a:t>
            </a:r>
            <a:r>
              <a:rPr lang="en-GB" altLang="en-US" sz="2400" b="1" dirty="0" smtClean="0">
                <a:solidFill>
                  <a:srgbClr val="008000"/>
                </a:solidFill>
              </a:rPr>
              <a:t>*CHANGES*</a:t>
            </a:r>
            <a:endParaRPr lang="en-GB" altLang="en-US" sz="2400" b="1" dirty="0">
              <a:solidFill>
                <a:srgbClr val="008000"/>
              </a:solidFill>
            </a:endParaRPr>
          </a:p>
          <a:p>
            <a:pPr eaLnBrk="1" hangingPunct="1">
              <a:spcBef>
                <a:spcPts val="0"/>
              </a:spcBef>
              <a:defRPr/>
            </a:pPr>
            <a:r>
              <a:rPr lang="en-GB" altLang="en-US" sz="1200" dirty="0">
                <a:solidFill>
                  <a:srgbClr val="336666"/>
                </a:solidFill>
              </a:rPr>
              <a:t>        </a:t>
            </a:r>
            <a:endParaRPr lang="en-GB" altLang="en-US" sz="1100" dirty="0">
              <a:solidFill>
                <a:srgbClr val="336666"/>
              </a:solidFill>
            </a:endParaRPr>
          </a:p>
          <a:p>
            <a:pPr marL="457200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GB" altLang="en-US" sz="3200" b="1" dirty="0">
                <a:solidFill>
                  <a:srgbClr val="002060"/>
                </a:solidFill>
              </a:rPr>
              <a:t>Subjects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altLang="en-US" sz="3200" b="1" dirty="0">
                <a:solidFill>
                  <a:srgbClr val="002060"/>
                </a:solidFill>
              </a:rPr>
              <a:t>      </a:t>
            </a:r>
            <a:r>
              <a:rPr lang="en-GB" altLang="en-US" sz="2400" dirty="0">
                <a:solidFill>
                  <a:srgbClr val="002060"/>
                </a:solidFill>
              </a:rPr>
              <a:t>essential, approved</a:t>
            </a:r>
          </a:p>
          <a:p>
            <a:pPr marL="457200" indent="-457200" eaLnBrk="1" hangingPunct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GB" altLang="en-US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4823" t="8581" r="16426" b="18477"/>
          <a:stretch/>
        </p:blipFill>
        <p:spPr>
          <a:xfrm>
            <a:off x="453189" y="5229200"/>
            <a:ext cx="2172946" cy="1296143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3656" t="12033" r="5163" b="5744"/>
          <a:stretch/>
        </p:blipFill>
        <p:spPr>
          <a:xfrm>
            <a:off x="3154307" y="5229199"/>
            <a:ext cx="2276153" cy="1296143"/>
          </a:xfrm>
          <a:prstGeom prst="rect">
            <a:avLst/>
          </a:prstGeom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2737" t="13673" r="4705" b="5975"/>
          <a:stretch/>
        </p:blipFill>
        <p:spPr>
          <a:xfrm>
            <a:off x="5958632" y="5229198"/>
            <a:ext cx="2655513" cy="12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902103"/>
            <a:ext cx="4392488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- Pathways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419" t="15961" r="10402" b="7347"/>
          <a:stretch/>
        </p:blipFill>
        <p:spPr>
          <a:xfrm>
            <a:off x="179512" y="1700808"/>
            <a:ext cx="8848535" cy="4818504"/>
          </a:xfrm>
          <a:prstGeom prst="rect">
            <a:avLst/>
          </a:prstGeom>
        </p:spPr>
      </p:pic>
      <p:pic>
        <p:nvPicPr>
          <p:cNvPr id="5" name="Picture 2" descr="Image result for care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18" y="4327544"/>
            <a:ext cx="1772673" cy="164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care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3" r="51255"/>
          <a:stretch/>
        </p:blipFill>
        <p:spPr bwMode="auto">
          <a:xfrm>
            <a:off x="6608430" y="5187424"/>
            <a:ext cx="1492034" cy="13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altLang="en-US" smtClean="0"/>
              <a:t>Workload</a:t>
            </a:r>
            <a:br>
              <a:rPr lang="en-GB" altLang="en-US" smtClean="0"/>
            </a:br>
            <a:r>
              <a:rPr lang="en-GB" altLang="en-US" smtClean="0"/>
              <a:t>S5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638" y="1989138"/>
            <a:ext cx="4271962" cy="4114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/>
              <a:t>5 subjects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>
                <a:solidFill>
                  <a:srgbClr val="990099"/>
                </a:solidFill>
              </a:rPr>
              <a:t>+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/>
              <a:t>Up to 5 Prelims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altLang="en-US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>
                <a:solidFill>
                  <a:srgbClr val="990099"/>
                </a:solidFill>
              </a:rPr>
              <a:t>+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/>
              <a:t>Up to 5 External Exams</a:t>
            </a:r>
          </a:p>
        </p:txBody>
      </p:sp>
      <p:pic>
        <p:nvPicPr>
          <p:cNvPr id="13316" name="Picture 5" descr="Man Buried in Paperwork - Photo courtesy of ©iStockphoto.com/VallarieE, Image #9744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529012" cy="2290762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630" t="17761" r="19647" b="18626"/>
          <a:stretch/>
        </p:blipFill>
        <p:spPr>
          <a:xfrm>
            <a:off x="28029" y="1597211"/>
            <a:ext cx="9115971" cy="526078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55976" y="902103"/>
            <a:ext cx="4392488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- Pathways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43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10" t="15968" r="10222" b="8544"/>
          <a:stretch/>
        </p:blipFill>
        <p:spPr>
          <a:xfrm>
            <a:off x="175849" y="1749963"/>
            <a:ext cx="8707511" cy="46679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3968" y="876965"/>
            <a:ext cx="4466456" cy="804408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- Pathways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284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539662" y="142831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–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Learning Pathways</a:t>
            </a: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:</a:t>
            </a:r>
            <a:endParaRPr lang="en-GB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743" t="15913" r="19893" b="13923"/>
          <a:stretch/>
        </p:blipFill>
        <p:spPr>
          <a:xfrm>
            <a:off x="0" y="1124744"/>
            <a:ext cx="8964898" cy="60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80" t="20039" r="22626" b="19701"/>
          <a:stretch/>
        </p:blipFill>
        <p:spPr>
          <a:xfrm>
            <a:off x="323528" y="1717131"/>
            <a:ext cx="8354888" cy="5012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890" t="8696" r="62094" b="67391"/>
          <a:stretch/>
        </p:blipFill>
        <p:spPr>
          <a:xfrm>
            <a:off x="5868144" y="302463"/>
            <a:ext cx="2810272" cy="11449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524810"/>
            <a:ext cx="4034408" cy="804408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200" b="1" dirty="0" smtClean="0">
                <a:solidFill>
                  <a:schemeClr val="bg1"/>
                </a:solidFill>
                <a:ea typeface="+mn-ea"/>
              </a:rPr>
              <a:t>Research - Courses</a:t>
            </a:r>
            <a:endParaRPr lang="en-GB" sz="32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522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25500" y="2403783"/>
            <a:ext cx="842303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¢"/>
              <a:defRPr sz="3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l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ts val="1200"/>
              </a:spcBef>
              <a:buNone/>
            </a:pPr>
            <a:r>
              <a:rPr lang="en-GB" altLang="en-US" sz="2800" b="1" dirty="0" smtClean="0">
                <a:solidFill>
                  <a:srgbClr val="002060"/>
                </a:solidFill>
              </a:rPr>
              <a:t>Wider Achievement</a:t>
            </a:r>
            <a:r>
              <a:rPr lang="en-GB" altLang="en-US" sz="2800" b="1" dirty="0">
                <a:solidFill>
                  <a:srgbClr val="002060"/>
                </a:solidFill>
              </a:rPr>
              <a:t>s</a:t>
            </a:r>
            <a:endParaRPr lang="en-GB" altLang="en-US" sz="2600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Teaching English as a Foreign Language £75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Volunteering – SCQF level 5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Animal Care – Distance Learning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ECDL - </a:t>
            </a:r>
            <a:r>
              <a:rPr lang="en-GB" altLang="en-US" sz="2600" dirty="0"/>
              <a:t>SCQF level 5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BTEC Sound Engineering placement – SCQF level 6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en-GB" altLang="en-US" sz="2600" dirty="0" smtClean="0"/>
              <a:t>YASS – Young Applicants in Schools</a:t>
            </a:r>
            <a:endParaRPr lang="en-GB" altLang="en-US" sz="2600" dirty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</a:pPr>
            <a:endParaRPr lang="en-GB" altLang="en-US" sz="2600" dirty="0" smtClean="0"/>
          </a:p>
          <a:p>
            <a:pPr eaLnBrk="1" hangingPunct="1">
              <a:lnSpc>
                <a:spcPct val="90000"/>
              </a:lnSpc>
            </a:pPr>
            <a:endParaRPr lang="en-GB" altLang="en-US" sz="2600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51920" y="913267"/>
            <a:ext cx="4654220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Research – Courses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691680" y="-36302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723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07504" y="1682789"/>
            <a:ext cx="9036496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589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S4/5 Course </a:t>
            </a:r>
            <a:r>
              <a:rPr lang="en-GB" sz="4589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choice: </a:t>
            </a:r>
            <a:r>
              <a:rPr lang="en-GB" sz="4589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College Options</a:t>
            </a:r>
            <a:endParaRPr lang="en-GB" sz="4589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76381"/>
            <a:ext cx="8917705" cy="3730461"/>
          </a:xfrm>
        </p:spPr>
        <p:txBody>
          <a:bodyPr>
            <a:noAutofit/>
          </a:bodyPr>
          <a:lstStyle/>
          <a:p>
            <a:pPr marL="483283" indent="-483283"/>
            <a:r>
              <a:rPr lang="en-GB" sz="3672" b="1" dirty="0">
                <a:solidFill>
                  <a:srgbClr val="006600"/>
                </a:solidFill>
                <a:latin typeface="Calibri" panose="020F0502020204030204" pitchFamily="34" charset="0"/>
              </a:rPr>
              <a:t>SCOTS </a:t>
            </a:r>
            <a:r>
              <a:rPr lang="en-GB" sz="3672" dirty="0">
                <a:solidFill>
                  <a:srgbClr val="006600"/>
                </a:solidFill>
                <a:latin typeface="Calibri" panose="020F0502020204030204" pitchFamily="34" charset="0"/>
              </a:rPr>
              <a:t>(taster – Monday am)</a:t>
            </a:r>
          </a:p>
          <a:p>
            <a:pPr marL="483283" indent="-483283"/>
            <a:r>
              <a:rPr lang="en-GB" sz="3672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Foundation apprenticeship</a:t>
            </a:r>
          </a:p>
          <a:p>
            <a:pPr marL="0" indent="0">
              <a:buNone/>
            </a:pPr>
            <a:r>
              <a:rPr lang="en-GB" sz="3672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    </a:t>
            </a:r>
            <a:r>
              <a:rPr lang="en-GB" sz="3672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1 or 2 </a:t>
            </a:r>
            <a:r>
              <a:rPr lang="en-GB" sz="3672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year course (S5/6)</a:t>
            </a:r>
          </a:p>
          <a:p>
            <a:pPr marL="0" indent="0">
              <a:buNone/>
            </a:pPr>
            <a:r>
              <a:rPr lang="en-GB" sz="3672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    Column (</a:t>
            </a:r>
            <a:r>
              <a:rPr lang="en-GB" sz="3672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Monday+Wednesday</a:t>
            </a:r>
            <a:r>
              <a:rPr lang="en-GB" sz="3672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 afternoon)</a:t>
            </a:r>
            <a:endParaRPr lang="en-GB" sz="3672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endParaRPr lang="en-GB" sz="1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483283" indent="-483283"/>
            <a:r>
              <a:rPr lang="en-GB" sz="3672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 College </a:t>
            </a:r>
            <a:r>
              <a:rPr lang="en-GB" sz="3672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Course </a:t>
            </a:r>
            <a:r>
              <a:rPr lang="en-GB" sz="3672" dirty="0" smtClean="0">
                <a:latin typeface="Calibri" panose="020F0502020204030204" pitchFamily="34" charset="0"/>
                <a:cs typeface="Calibri" panose="020F0502020204030204" pitchFamily="34" charset="0"/>
              </a:rPr>
              <a:t>– one column, miss every Friday P1-5, Transport Cost </a:t>
            </a:r>
            <a:endParaRPr lang="en-GB" sz="367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39952" y="712926"/>
            <a:ext cx="4774619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Research – Courses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26038" y="-36732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- </a:t>
            </a: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Destination planning</a:t>
            </a:r>
            <a:r>
              <a:rPr lang="en-GB" sz="4000" b="1" dirty="0">
                <a:solidFill>
                  <a:srgbClr val="7030A0"/>
                </a:solidFill>
                <a:latin typeface="Calibri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32183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715866" y="360867"/>
            <a:ext cx="7519210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589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S4/5* Course </a:t>
            </a:r>
            <a:r>
              <a:rPr lang="en-GB" sz="4589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choice: FAs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8621" t="13027" r="9320" b="38122"/>
          <a:stretch/>
        </p:blipFill>
        <p:spPr>
          <a:xfrm>
            <a:off x="107504" y="1844824"/>
            <a:ext cx="8904989" cy="3816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4221088"/>
            <a:ext cx="3816424" cy="369332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FVC Stirling OR a Stirling school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43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52248" y="244872"/>
            <a:ext cx="7519210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589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Foundation Apprenticeships</a:t>
            </a:r>
            <a:endParaRPr lang="en-GB" sz="4589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480" t="15588" r="82880" b="18597"/>
          <a:stretch/>
        </p:blipFill>
        <p:spPr>
          <a:xfrm>
            <a:off x="288263" y="2437037"/>
            <a:ext cx="1320319" cy="1791862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23382" t="14922" r="61030" b="9937"/>
          <a:stretch/>
        </p:blipFill>
        <p:spPr>
          <a:xfrm>
            <a:off x="1781108" y="2430669"/>
            <a:ext cx="1321666" cy="1791862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4810" t="15587" r="60285" b="9596"/>
          <a:stretch/>
        </p:blipFill>
        <p:spPr>
          <a:xfrm>
            <a:off x="3293889" y="2424301"/>
            <a:ext cx="1269236" cy="1791862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 rotWithShape="1">
          <a:blip r:embed="rId6"/>
          <a:srcRect l="2892" t="14988" r="82204" b="9596"/>
          <a:stretch/>
        </p:blipFill>
        <p:spPr>
          <a:xfrm>
            <a:off x="4773456" y="2408961"/>
            <a:ext cx="1258244" cy="1790568"/>
          </a:xfrm>
          <a:prstGeom prst="rect">
            <a:avLst/>
          </a:prstGeom>
        </p:spPr>
      </p:pic>
      <p:pic>
        <p:nvPicPr>
          <p:cNvPr id="5" name="Picture 4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1928" t="15435" r="82155" b="-324"/>
          <a:stretch/>
        </p:blipFill>
        <p:spPr>
          <a:xfrm>
            <a:off x="7113662" y="4623029"/>
            <a:ext cx="1201979" cy="1711619"/>
          </a:xfrm>
          <a:prstGeom prst="rect">
            <a:avLst/>
          </a:prstGeom>
        </p:spPr>
      </p:pic>
      <p:pic>
        <p:nvPicPr>
          <p:cNvPr id="10" name="Picture 9">
            <a:hlinkClick r:id="rId10"/>
          </p:cNvPr>
          <p:cNvPicPr>
            <a:picLocks noChangeAspect="1"/>
          </p:cNvPicPr>
          <p:nvPr/>
        </p:nvPicPr>
        <p:blipFill rotWithShape="1">
          <a:blip r:embed="rId9"/>
          <a:srcRect l="27367" t="15435" r="56109" b="-324"/>
          <a:stretch/>
        </p:blipFill>
        <p:spPr>
          <a:xfrm>
            <a:off x="5157914" y="4601519"/>
            <a:ext cx="1214991" cy="17091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/>
          <a:srcRect l="25739" t="15805" r="57412"/>
          <a:stretch/>
        </p:blipFill>
        <p:spPr>
          <a:xfrm>
            <a:off x="7699333" y="2424301"/>
            <a:ext cx="1284016" cy="1804598"/>
          </a:xfrm>
          <a:prstGeom prst="rect">
            <a:avLst/>
          </a:prstGeom>
        </p:spPr>
      </p:pic>
      <p:pic>
        <p:nvPicPr>
          <p:cNvPr id="12" name="Picture 11">
            <a:hlinkClick r:id="rId12"/>
          </p:cNvPr>
          <p:cNvPicPr>
            <a:picLocks noChangeAspect="1"/>
          </p:cNvPicPr>
          <p:nvPr/>
        </p:nvPicPr>
        <p:blipFill rotWithShape="1">
          <a:blip r:embed="rId11"/>
          <a:srcRect l="50069" t="15805" r="33083" b="3796"/>
          <a:stretch/>
        </p:blipFill>
        <p:spPr>
          <a:xfrm>
            <a:off x="1225871" y="4623029"/>
            <a:ext cx="1216070" cy="1709103"/>
          </a:xfrm>
          <a:prstGeom prst="rect">
            <a:avLst/>
          </a:prstGeom>
        </p:spPr>
      </p:pic>
      <p:pic>
        <p:nvPicPr>
          <p:cNvPr id="13" name="Picture 12">
            <a:hlinkClick r:id="rId13"/>
          </p:cNvPr>
          <p:cNvPicPr>
            <a:picLocks noChangeAspect="1"/>
          </p:cNvPicPr>
          <p:nvPr/>
        </p:nvPicPr>
        <p:blipFill rotWithShape="1">
          <a:blip r:embed="rId11"/>
          <a:srcRect l="75929" t="15805" r="5334"/>
          <a:stretch/>
        </p:blipFill>
        <p:spPr>
          <a:xfrm>
            <a:off x="6201161" y="2408961"/>
            <a:ext cx="1328711" cy="1809068"/>
          </a:xfrm>
          <a:prstGeom prst="rect">
            <a:avLst/>
          </a:prstGeom>
        </p:spPr>
      </p:pic>
      <p:pic>
        <p:nvPicPr>
          <p:cNvPr id="14" name="Picture 13">
            <a:hlinkClick r:id="rId14"/>
          </p:cNvPr>
          <p:cNvPicPr>
            <a:picLocks noChangeAspect="1"/>
          </p:cNvPicPr>
          <p:nvPr/>
        </p:nvPicPr>
        <p:blipFill rotWithShape="1">
          <a:blip r:embed="rId11"/>
          <a:srcRect t="15805" r="82455"/>
          <a:stretch/>
        </p:blipFill>
        <p:spPr>
          <a:xfrm>
            <a:off x="3182698" y="4623029"/>
            <a:ext cx="1234459" cy="1666085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18229" y="1310091"/>
            <a:ext cx="3489792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S4 - 1 year FAs 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0497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852248" y="244872"/>
            <a:ext cx="7519210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589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Foundation Apprenticeships</a:t>
            </a:r>
            <a:endParaRPr lang="en-GB" sz="4589" b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3480" t="15588" r="82880" b="18597"/>
          <a:stretch/>
        </p:blipFill>
        <p:spPr>
          <a:xfrm>
            <a:off x="288263" y="2437037"/>
            <a:ext cx="1320319" cy="1791862"/>
          </a:xfrm>
          <a:prstGeom prst="rect">
            <a:avLst/>
          </a:prstGeom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 rotWithShape="1">
          <a:blip r:embed="rId3"/>
          <a:srcRect l="23382" t="14922" r="61030" b="9937"/>
          <a:stretch/>
        </p:blipFill>
        <p:spPr>
          <a:xfrm>
            <a:off x="1781108" y="2430669"/>
            <a:ext cx="1321666" cy="1791862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l="24810" t="15587" r="60285" b="9596"/>
          <a:stretch/>
        </p:blipFill>
        <p:spPr>
          <a:xfrm>
            <a:off x="3293889" y="2424301"/>
            <a:ext cx="1269236" cy="1791862"/>
          </a:xfrm>
          <a:prstGeom prst="rect">
            <a:avLst/>
          </a:prstGeom>
        </p:spPr>
      </p:pic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 rotWithShape="1">
          <a:blip r:embed="rId6"/>
          <a:srcRect l="2892" t="14988" r="82204" b="9596"/>
          <a:stretch/>
        </p:blipFill>
        <p:spPr>
          <a:xfrm>
            <a:off x="4773456" y="2408961"/>
            <a:ext cx="1258244" cy="1790568"/>
          </a:xfrm>
          <a:prstGeom prst="rect">
            <a:avLst/>
          </a:prstGeom>
        </p:spPr>
      </p:pic>
      <p:pic>
        <p:nvPicPr>
          <p:cNvPr id="11" name="Picture 10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25739" t="15805" r="57412"/>
          <a:stretch/>
        </p:blipFill>
        <p:spPr>
          <a:xfrm>
            <a:off x="7699333" y="2424301"/>
            <a:ext cx="1284016" cy="1804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l="75929" t="15805" r="5334"/>
          <a:stretch/>
        </p:blipFill>
        <p:spPr>
          <a:xfrm>
            <a:off x="6201161" y="2408961"/>
            <a:ext cx="1328711" cy="180906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18229" y="1310091"/>
            <a:ext cx="3489792" cy="720080"/>
          </a:xfrm>
          <a:solidFill>
            <a:srgbClr val="7030A0"/>
          </a:solidFill>
        </p:spPr>
        <p:txBody>
          <a:bodyPr/>
          <a:lstStyle/>
          <a:p>
            <a:pPr algn="r" eaLnBrk="1" hangingPunct="1">
              <a:defRPr/>
            </a:pPr>
            <a:r>
              <a:rPr lang="en-GB" sz="3600" b="1" dirty="0" smtClean="0">
                <a:solidFill>
                  <a:schemeClr val="bg1"/>
                </a:solidFill>
                <a:ea typeface="+mn-ea"/>
              </a:rPr>
              <a:t>S5 - 1 year FAs </a:t>
            </a:r>
            <a:endParaRPr lang="en-GB" sz="3600" b="1" dirty="0">
              <a:solidFill>
                <a:schemeClr val="bg1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1347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475656" y="260648"/>
            <a:ext cx="7519210" cy="699462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342893">
              <a:spcBef>
                <a:spcPts val="750"/>
              </a:spcBef>
              <a:spcAft>
                <a:spcPts val="0"/>
              </a:spcAft>
              <a:buClr>
                <a:srgbClr val="353535"/>
              </a:buClr>
              <a:buSzTx/>
              <a:buNone/>
            </a:pPr>
            <a:r>
              <a:rPr lang="en-GB" sz="4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S4/5 Course </a:t>
            </a:r>
            <a:r>
              <a:rPr lang="en-GB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choice: Friday College</a:t>
            </a: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25" t="16134" r="20778" b="28505"/>
          <a:stretch/>
        </p:blipFill>
        <p:spPr>
          <a:xfrm>
            <a:off x="971600" y="1700808"/>
            <a:ext cx="7368867" cy="38164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1760" y="545928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Current S5 only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1180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altLang="en-US" smtClean="0"/>
              <a:t>Expectations of our young people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440613" cy="4114800"/>
          </a:xfrm>
        </p:spPr>
        <p:txBody>
          <a:bodyPr/>
          <a:lstStyle/>
          <a:p>
            <a:pPr eaLnBrk="1" hangingPunct="1"/>
            <a:endParaRPr lang="en-GB" altLang="en-US" dirty="0" smtClean="0">
              <a:latin typeface="Arial Narrow" pitchFamily="34" charset="0"/>
            </a:endParaRP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Take responsibility</a:t>
            </a: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Attendance and Timekeeping</a:t>
            </a: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Be prepared and ready to learn</a:t>
            </a: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Growth </a:t>
            </a:r>
            <a:r>
              <a:rPr lang="en-GB" altLang="en-US" dirty="0" err="1" smtClean="0">
                <a:latin typeface="Arial Narrow" pitchFamily="34" charset="0"/>
              </a:rPr>
              <a:t>mindset</a:t>
            </a:r>
            <a:r>
              <a:rPr lang="en-GB" altLang="en-US" dirty="0" smtClean="0">
                <a:latin typeface="Arial Narrow" pitchFamily="34" charset="0"/>
              </a:rPr>
              <a:t> and resilience</a:t>
            </a: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Actively participate </a:t>
            </a:r>
          </a:p>
          <a:p>
            <a:pPr eaLnBrk="1" hangingPunct="1"/>
            <a:r>
              <a:rPr lang="en-GB" altLang="en-US" dirty="0" smtClean="0">
                <a:latin typeface="Arial Narrow" pitchFamily="34" charset="0"/>
              </a:rPr>
              <a:t>Complete homework and </a:t>
            </a:r>
            <a:r>
              <a:rPr lang="en-GB" altLang="en-US" u="sng" dirty="0" smtClean="0">
                <a:solidFill>
                  <a:srgbClr val="990099"/>
                </a:solidFill>
                <a:latin typeface="Arial Narrow" pitchFamily="34" charset="0"/>
              </a:rPr>
              <a:t>meet</a:t>
            </a:r>
            <a:r>
              <a:rPr lang="en-GB" altLang="en-US" u="sng" dirty="0" smtClean="0">
                <a:latin typeface="Arial Narrow" pitchFamily="34" charset="0"/>
              </a:rPr>
              <a:t> </a:t>
            </a:r>
            <a:r>
              <a:rPr lang="en-GB" altLang="en-US" u="sng" dirty="0" smtClean="0">
                <a:solidFill>
                  <a:srgbClr val="990099"/>
                </a:solidFill>
                <a:latin typeface="Arial Narrow" pitchFamily="34" charset="0"/>
              </a:rPr>
              <a:t>deadlines</a:t>
            </a:r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893" y="1515603"/>
            <a:ext cx="6447501" cy="990600"/>
          </a:xfrm>
        </p:spPr>
        <p:txBody>
          <a:bodyPr>
            <a:normAutofit/>
          </a:bodyPr>
          <a:lstStyle/>
          <a:p>
            <a:r>
              <a:rPr lang="en-GB" sz="2754" b="1" dirty="0">
                <a:solidFill>
                  <a:schemeClr val="accent4">
                    <a:lumMod val="50000"/>
                  </a:schemeClr>
                </a:solidFill>
              </a:rPr>
              <a:t>Skills Development Scotland  SDS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662" y="2643850"/>
            <a:ext cx="5101448" cy="2910580"/>
          </a:xfrm>
        </p:spPr>
        <p:txBody>
          <a:bodyPr>
            <a:noAutofit/>
          </a:bodyPr>
          <a:lstStyle/>
          <a:p>
            <a:r>
              <a:rPr lang="en-GB" sz="2400" dirty="0"/>
              <a:t>Careers adviser – Aileen Crawford</a:t>
            </a:r>
          </a:p>
          <a:p>
            <a:r>
              <a:rPr lang="en-GB" sz="2400" dirty="0"/>
              <a:t>Monday, Wednesday, Thursday, Friday</a:t>
            </a:r>
          </a:p>
          <a:p>
            <a:r>
              <a:rPr lang="en-GB" sz="2400" dirty="0"/>
              <a:t>Office on top floor (above library)</a:t>
            </a:r>
          </a:p>
          <a:p>
            <a:r>
              <a:rPr lang="en-GB" sz="2400" dirty="0"/>
              <a:t>Form at reception for Appointment</a:t>
            </a:r>
          </a:p>
          <a:p>
            <a:r>
              <a:rPr lang="en-GB" sz="2400" dirty="0"/>
              <a:t>Drop-in – lunch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761" t="14107" r="19517" b="8348"/>
          <a:stretch/>
        </p:blipFill>
        <p:spPr>
          <a:xfrm>
            <a:off x="6857618" y="4099140"/>
            <a:ext cx="1995093" cy="1795647"/>
          </a:xfrm>
          <a:prstGeom prst="rect">
            <a:avLst/>
          </a:prstGeom>
        </p:spPr>
      </p:pic>
      <p:pic>
        <p:nvPicPr>
          <p:cNvPr id="5" name="Picture 6" descr="http://www.aberdeenguarantees.com/sites/default/files/styles/large/public/news/SDS_25mm_Core_Marque_CMYK_3.png?itok=LdjEuW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92" y="2562006"/>
            <a:ext cx="1228466" cy="7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543838" y="379470"/>
            <a:ext cx="7308873" cy="770436"/>
          </a:xfrm>
          <a:prstGeom prst="rect">
            <a:avLst/>
          </a:prstGeom>
        </p:spPr>
        <p:txBody>
          <a:bodyPr vert="horz" lIns="69946" tIns="34973" rIns="69946" bIns="34973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Future Pathways –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None/>
            </a:pPr>
            <a:r>
              <a:rPr lang="en-GB" sz="2800" b="1" dirty="0" smtClean="0">
                <a:solidFill>
                  <a:srgbClr val="7030A0"/>
                </a:solidFill>
                <a:latin typeface="Calibri" pitchFamily="34" charset="0"/>
              </a:rPr>
              <a:t>Support</a:t>
            </a:r>
            <a:r>
              <a:rPr lang="en-GB" sz="4000" b="1" dirty="0" smtClean="0">
                <a:solidFill>
                  <a:srgbClr val="7030A0"/>
                </a:solidFill>
                <a:latin typeface="Calibri" pitchFamily="34" charset="0"/>
              </a:rPr>
              <a:t>:</a:t>
            </a:r>
            <a:endParaRPr lang="en-GB" sz="4000" b="1" dirty="0">
              <a:solidFill>
                <a:srgbClr val="7030A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108325" y="598488"/>
            <a:ext cx="18415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44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60404" y="1716088"/>
            <a:ext cx="7960068" cy="50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3200" b="1" u="sng" dirty="0">
              <a:solidFill>
                <a:schemeClr val="tx1"/>
              </a:solidFill>
              <a:latin typeface="Perpetua" pitchFamily="18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3200" b="1" dirty="0">
                <a:latin typeface="Arial Narrow" pitchFamily="34" charset="0"/>
              </a:rPr>
              <a:t>Procedure					Dates</a:t>
            </a:r>
            <a:endParaRPr lang="en-US" altLang="en-US" sz="32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400" dirty="0">
                <a:latin typeface="Arial Narrow" pitchFamily="34" charset="0"/>
              </a:rPr>
              <a:t>	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Course Choice Information     			7</a:t>
            </a:r>
            <a:r>
              <a:rPr lang="en-US" altLang="en-US" sz="2000" baseline="30000" dirty="0" smtClean="0">
                <a:latin typeface="Arial Narrow" pitchFamily="34" charset="0"/>
              </a:rPr>
              <a:t>th</a:t>
            </a:r>
            <a:r>
              <a:rPr lang="en-US" altLang="en-US" sz="2000" dirty="0" smtClean="0">
                <a:latin typeface="Arial Narrow" pitchFamily="34" charset="0"/>
              </a:rPr>
              <a:t> February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 smtClean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S5 Parents evening 				18</a:t>
            </a:r>
            <a:r>
              <a:rPr lang="en-US" altLang="en-US" sz="2000" baseline="30000" dirty="0" smtClean="0">
                <a:latin typeface="Arial Narrow" pitchFamily="34" charset="0"/>
              </a:rPr>
              <a:t>th</a:t>
            </a:r>
            <a:r>
              <a:rPr lang="en-US" altLang="en-US" sz="2000" dirty="0" smtClean="0">
                <a:latin typeface="Arial Narrow" pitchFamily="34" charset="0"/>
              </a:rPr>
              <a:t> February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S5 course choice interviews				19/2 – 8/3 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		</a:t>
            </a:r>
            <a:r>
              <a:rPr lang="en-US" altLang="en-US" sz="2000" dirty="0">
                <a:latin typeface="Arial Narrow" pitchFamily="34" charset="0"/>
              </a:rPr>
              <a:t>	</a:t>
            </a:r>
            <a:endParaRPr lang="en-US" altLang="en-US" sz="2000" dirty="0" smtClean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S4 Parents evening					25</a:t>
            </a:r>
            <a:r>
              <a:rPr lang="en-US" altLang="en-US" sz="2000" baseline="30000" dirty="0" smtClean="0">
                <a:latin typeface="Arial Narrow" pitchFamily="34" charset="0"/>
              </a:rPr>
              <a:t>th</a:t>
            </a:r>
            <a:r>
              <a:rPr lang="en-US" altLang="en-US" sz="2000" dirty="0" smtClean="0">
                <a:latin typeface="Arial Narrow" pitchFamily="34" charset="0"/>
              </a:rPr>
              <a:t> February</a:t>
            </a: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 smtClean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>
                <a:latin typeface="Arial Narrow" pitchFamily="34" charset="0"/>
              </a:rPr>
              <a:t>S4 </a:t>
            </a:r>
            <a:r>
              <a:rPr lang="en-US" altLang="en-US" sz="2000" dirty="0" smtClean="0">
                <a:latin typeface="Arial Narrow" pitchFamily="34" charset="0"/>
              </a:rPr>
              <a:t>course choice interviews</a:t>
            </a:r>
            <a:r>
              <a:rPr lang="en-US" altLang="en-US" sz="2000" dirty="0">
                <a:latin typeface="Arial Narrow" pitchFamily="34" charset="0"/>
              </a:rPr>
              <a:t>	 			</a:t>
            </a:r>
            <a:r>
              <a:rPr lang="en-US" altLang="en-US" sz="2000" dirty="0" smtClean="0">
                <a:latin typeface="Arial Narrow" pitchFamily="34" charset="0"/>
              </a:rPr>
              <a:t>26/02 – 08/03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dirty="0" smtClean="0">
                <a:latin typeface="Arial Narrow" pitchFamily="34" charset="0"/>
              </a:rPr>
              <a:t>S4 and S5 CC forms returned by</a:t>
            </a:r>
            <a:r>
              <a:rPr lang="en-US" altLang="en-US" sz="2000" dirty="0">
                <a:latin typeface="Arial Narrow" pitchFamily="34" charset="0"/>
              </a:rPr>
              <a:t>			</a:t>
            </a:r>
            <a:r>
              <a:rPr lang="en-US" altLang="en-US" sz="2000" dirty="0" smtClean="0">
                <a:latin typeface="Arial Narrow" pitchFamily="34" charset="0"/>
              </a:rPr>
              <a:t>Friday 22</a:t>
            </a:r>
            <a:r>
              <a:rPr lang="en-US" altLang="en-US" sz="2000" baseline="30000" dirty="0" smtClean="0">
                <a:latin typeface="Arial Narrow" pitchFamily="34" charset="0"/>
              </a:rPr>
              <a:t>nd</a:t>
            </a:r>
            <a:r>
              <a:rPr lang="en-US" altLang="en-US" sz="2000" dirty="0" smtClean="0">
                <a:latin typeface="Arial Narrow" pitchFamily="34" charset="0"/>
              </a:rPr>
              <a:t> March</a:t>
            </a:r>
            <a:endParaRPr lang="en-US" altLang="en-US" sz="2000" b="1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2000" dirty="0">
              <a:latin typeface="Arial Narrow" pitchFamily="34" charset="0"/>
            </a:endParaRPr>
          </a:p>
          <a:p>
            <a:pPr>
              <a:lnSpc>
                <a:spcPct val="50000"/>
              </a:lnSpc>
              <a:spcBef>
                <a:spcPct val="20000"/>
              </a:spcBef>
            </a:pPr>
            <a:r>
              <a:rPr lang="en-US" altLang="en-US" sz="2000" b="1" dirty="0">
                <a:latin typeface="Arial Narrow" pitchFamily="34" charset="0"/>
              </a:rPr>
              <a:t>N</a:t>
            </a:r>
            <a:r>
              <a:rPr lang="en-US" altLang="en-US" sz="2000" b="1" dirty="0" smtClean="0">
                <a:latin typeface="Arial Narrow" pitchFamily="34" charset="0"/>
              </a:rPr>
              <a:t>ew timetable begins for new S5/6			Monday 3</a:t>
            </a:r>
            <a:r>
              <a:rPr lang="en-US" altLang="en-US" sz="2000" b="1" baseline="30000" dirty="0" smtClean="0">
                <a:latin typeface="Arial Narrow" pitchFamily="34" charset="0"/>
              </a:rPr>
              <a:t>rd</a:t>
            </a:r>
            <a:r>
              <a:rPr lang="en-US" altLang="en-US" sz="2000" b="1" dirty="0" smtClean="0">
                <a:latin typeface="Arial Narrow" pitchFamily="34" charset="0"/>
              </a:rPr>
              <a:t> June</a:t>
            </a:r>
            <a:r>
              <a:rPr lang="en-US" altLang="en-US" sz="2000" dirty="0" smtClean="0">
                <a:latin typeface="Arial Narrow" pitchFamily="34" charset="0"/>
              </a:rPr>
              <a:t>				</a:t>
            </a:r>
            <a:r>
              <a:rPr lang="en-US" altLang="en-US" sz="2000" dirty="0">
                <a:latin typeface="Arial Narrow" pitchFamily="34" charset="0"/>
              </a:rPr>
              <a:t>						           	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altLang="en-US" sz="3200" dirty="0">
              <a:solidFill>
                <a:schemeClr val="tx1"/>
              </a:solidFill>
              <a:latin typeface="Perpetua" pitchFamily="18" charset="0"/>
            </a:endParaRPr>
          </a:p>
        </p:txBody>
      </p:sp>
      <p:sp>
        <p:nvSpPr>
          <p:cNvPr id="53252" name="Line 6"/>
          <p:cNvSpPr>
            <a:spLocks noChangeShapeType="1"/>
          </p:cNvSpPr>
          <p:nvPr/>
        </p:nvSpPr>
        <p:spPr bwMode="auto">
          <a:xfrm>
            <a:off x="2362200" y="29718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3" name="Line 7"/>
          <p:cNvSpPr>
            <a:spLocks noChangeShapeType="1"/>
          </p:cNvSpPr>
          <p:nvPr/>
        </p:nvSpPr>
        <p:spPr bwMode="auto">
          <a:xfrm flipV="1">
            <a:off x="2362200" y="2667000"/>
            <a:ext cx="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3254" name="Rectangle 8"/>
          <p:cNvSpPr>
            <a:spLocks noGrp="1" noChangeArrowheads="1"/>
          </p:cNvSpPr>
          <p:nvPr>
            <p:ph type="title"/>
          </p:nvPr>
        </p:nvSpPr>
        <p:spPr>
          <a:xfrm>
            <a:off x="1692275" y="188913"/>
            <a:ext cx="7010400" cy="1527175"/>
          </a:xfrm>
        </p:spPr>
        <p:txBody>
          <a:bodyPr/>
          <a:lstStyle/>
          <a:p>
            <a:pPr algn="r" eaLnBrk="1" hangingPunct="1"/>
            <a:r>
              <a:rPr lang="en-GB" altLang="en-US" dirty="0" smtClean="0"/>
              <a:t>Timeline</a:t>
            </a:r>
            <a:br>
              <a:rPr lang="en-GB" altLang="en-US" dirty="0" smtClean="0"/>
            </a:br>
            <a:r>
              <a:rPr lang="en-GB" altLang="en-US" dirty="0" smtClean="0">
                <a:solidFill>
                  <a:srgbClr val="990099"/>
                </a:solidFill>
              </a:rPr>
              <a:t>Key dates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GB" altLang="en-US" smtClean="0"/>
              <a:t>Stay in touch…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4179887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mtClean="0">
                <a:hlinkClick r:id="rId2"/>
              </a:rPr>
              <a:t>www.balfronhigh.org.uk</a:t>
            </a:r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>
              <a:buFont typeface="Wingdings" pitchFamily="2" charset="2"/>
              <a:buNone/>
            </a:pPr>
            <a:endParaRPr lang="en-GB" altLang="en-US" smtClean="0"/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4859338" y="1844675"/>
            <a:ext cx="403383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altLang="en-US" sz="3200">
                <a:solidFill>
                  <a:schemeClr val="tx1"/>
                </a:solidFill>
              </a:rPr>
              <a:t>Follow us on twitter </a:t>
            </a:r>
          </a:p>
          <a:p>
            <a:pPr algn="r" eaLnBrk="1" hangingPunct="1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GB" altLang="en-US" sz="3200">
                <a:solidFill>
                  <a:schemeClr val="tx1"/>
                </a:solidFill>
              </a:rPr>
              <a:t>@balfronhigh</a:t>
            </a:r>
          </a:p>
          <a:p>
            <a:pPr eaLnBrk="1" hangingPunct="1">
              <a:spcBef>
                <a:spcPct val="50000"/>
              </a:spcBef>
            </a:pPr>
            <a:endParaRPr lang="en-GB" altLang="en-US" sz="2400">
              <a:solidFill>
                <a:schemeClr val="tx1"/>
              </a:solidFill>
            </a:endParaRPr>
          </a:p>
        </p:txBody>
      </p:sp>
      <p:pic>
        <p:nvPicPr>
          <p:cNvPr id="6144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6500" r="19566" b="6638"/>
          <a:stretch>
            <a:fillRect/>
          </a:stretch>
        </p:blipFill>
        <p:spPr bwMode="auto">
          <a:xfrm>
            <a:off x="134938" y="3076575"/>
            <a:ext cx="4440237" cy="3498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t="2362" r="25716" b="13432"/>
          <a:stretch>
            <a:fillRect/>
          </a:stretch>
        </p:blipFill>
        <p:spPr bwMode="auto">
          <a:xfrm>
            <a:off x="4824413" y="3141663"/>
            <a:ext cx="4057650" cy="34258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813" y="1484313"/>
            <a:ext cx="7010400" cy="4114800"/>
          </a:xfrm>
        </p:spPr>
        <p:txBody>
          <a:bodyPr/>
          <a:lstStyle/>
          <a:p>
            <a:pPr algn="ctr" eaLnBrk="1" hangingPunct="1">
              <a:buClrTx/>
              <a:buFont typeface="Arial" charset="0"/>
              <a:buNone/>
            </a:pPr>
            <a:endParaRPr lang="en-GB" altLang="en-US" sz="4800" dirty="0" smtClean="0"/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SQA Exams</a:t>
            </a:r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 </a:t>
            </a:r>
          </a:p>
          <a:p>
            <a:pPr algn="ctr" eaLnBrk="1" hangingPunct="1">
              <a:buClrTx/>
              <a:buFont typeface="Arial" charset="0"/>
              <a:buNone/>
            </a:pPr>
            <a:r>
              <a:rPr lang="en-GB" altLang="en-US" sz="4800" dirty="0" smtClean="0"/>
              <a:t>Mrs Short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35150" y="404813"/>
            <a:ext cx="6913563" cy="1143000"/>
          </a:xfrm>
        </p:spPr>
        <p:txBody>
          <a:bodyPr/>
          <a:lstStyle/>
          <a:p>
            <a:pPr algn="r" eaLnBrk="1" hangingPunct="1"/>
            <a:r>
              <a:rPr lang="en-GB" altLang="en-US" sz="3800" dirty="0" smtClean="0"/>
              <a:t>SQA Examinations – when?</a:t>
            </a:r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21817" y="2116485"/>
            <a:ext cx="842689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>
                <a:latin typeface="Times New Roman" pitchFamily="18" charset="0"/>
              </a:rPr>
              <a:t> </a:t>
            </a:r>
            <a:r>
              <a:rPr lang="en-GB" altLang="en-US" sz="2800" dirty="0" smtClean="0">
                <a:latin typeface="+mn-lt"/>
              </a:rPr>
              <a:t>All </a:t>
            </a:r>
            <a:r>
              <a:rPr lang="en-GB" altLang="en-US" sz="2800" dirty="0">
                <a:latin typeface="+mn-lt"/>
              </a:rPr>
              <a:t>SQA exams take place </a:t>
            </a:r>
            <a:r>
              <a:rPr lang="en-GB" altLang="en-US" sz="2800" dirty="0" smtClean="0">
                <a:latin typeface="+mn-lt"/>
              </a:rPr>
              <a:t>from: </a:t>
            </a:r>
          </a:p>
          <a:p>
            <a:pPr>
              <a:spcBef>
                <a:spcPct val="50000"/>
              </a:spcBef>
            </a:pP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smtClean="0">
                <a:latin typeface="+mn-lt"/>
              </a:rPr>
              <a:t> </a:t>
            </a:r>
            <a:r>
              <a:rPr lang="en-GB" altLang="en-US" sz="2800" b="1" dirty="0" smtClean="0">
                <a:latin typeface="+mn-lt"/>
              </a:rPr>
              <a:t>Thursday 25 April to Friday 31 May 2019</a:t>
            </a:r>
          </a:p>
          <a:p>
            <a:pPr>
              <a:spcBef>
                <a:spcPct val="50000"/>
              </a:spcBef>
            </a:pPr>
            <a:endParaRPr lang="en-GB" altLang="en-US" sz="2800" dirty="0" smtClean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 smtClean="0">
                <a:latin typeface="+mn-lt"/>
              </a:rPr>
              <a:t> Each </a:t>
            </a:r>
            <a:r>
              <a:rPr lang="en-GB" altLang="en-US" sz="2800" dirty="0">
                <a:latin typeface="+mn-lt"/>
              </a:rPr>
              <a:t>pupil will receive </a:t>
            </a:r>
            <a:r>
              <a:rPr lang="en-GB" altLang="en-US" sz="2800" dirty="0" smtClean="0">
                <a:latin typeface="+mn-lt"/>
              </a:rPr>
              <a:t>an individual exam   timetable in April.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2800" dirty="0">
                <a:latin typeface="+mn-lt"/>
              </a:rPr>
              <a:t> </a:t>
            </a:r>
            <a:r>
              <a:rPr lang="en-GB" altLang="en-US" sz="2800" dirty="0" smtClean="0">
                <a:latin typeface="+mn-lt"/>
              </a:rPr>
              <a:t>This must be checked, signed </a:t>
            </a:r>
            <a:r>
              <a:rPr lang="en-GB" altLang="en-US" sz="2800" dirty="0">
                <a:latin typeface="+mn-lt"/>
              </a:rPr>
              <a:t>and returned by the </a:t>
            </a:r>
            <a:r>
              <a:rPr lang="en-GB" altLang="en-US" sz="2800" dirty="0" smtClean="0">
                <a:latin typeface="+mn-lt"/>
              </a:rPr>
              <a:t>pupil asap after issue</a:t>
            </a:r>
            <a:endParaRPr lang="en-GB" altLang="en-US" sz="2800" dirty="0">
              <a:latin typeface="+mn-lt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09600" y="3886200"/>
            <a:ext cx="3545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2400" b="1" dirty="0">
                <a:solidFill>
                  <a:schemeClr val="tx1"/>
                </a:solidFill>
              </a:rPr>
              <a:t> </a:t>
            </a:r>
            <a:r>
              <a:rPr lang="en-GB" altLang="en-US" sz="2400" b="1" dirty="0" smtClean="0">
                <a:solidFill>
                  <a:schemeClr val="tx1"/>
                </a:solidFill>
              </a:rPr>
              <a:t> </a:t>
            </a:r>
            <a:endParaRPr lang="en-GB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b="1" dirty="0" smtClean="0"/>
              <a:t>Exam Leave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1905000"/>
            <a:ext cx="7778824" cy="4114800"/>
          </a:xfrm>
        </p:spPr>
        <p:txBody>
          <a:bodyPr/>
          <a:lstStyle/>
          <a:p>
            <a:pPr eaLnBrk="1" hangingPunct="1"/>
            <a:r>
              <a:rPr lang="en-GB" altLang="en-US" sz="2400" b="1" dirty="0" smtClean="0"/>
              <a:t>Study leave </a:t>
            </a:r>
            <a:r>
              <a:rPr lang="en-GB" altLang="en-US" sz="2400" dirty="0" smtClean="0"/>
              <a:t>for S4-5 </a:t>
            </a:r>
            <a:r>
              <a:rPr lang="en-GB" altLang="en-US" sz="2400" dirty="0"/>
              <a:t>pupils </a:t>
            </a:r>
            <a:r>
              <a:rPr lang="en-GB" altLang="en-US" sz="2400" dirty="0" smtClean="0"/>
              <a:t>starts </a:t>
            </a:r>
            <a:r>
              <a:rPr lang="en-GB" altLang="en-US" sz="2400" dirty="0"/>
              <a:t>on </a:t>
            </a:r>
            <a:r>
              <a:rPr lang="en-GB" altLang="en-US" sz="2400" b="1" dirty="0" smtClean="0"/>
              <a:t>Wednesday 24</a:t>
            </a:r>
            <a:r>
              <a:rPr lang="en-GB" altLang="en-US" sz="2400" b="1" baseline="30000" dirty="0" smtClean="0"/>
              <a:t>th</a:t>
            </a:r>
            <a:r>
              <a:rPr lang="en-GB" altLang="en-US" sz="2400" b="1" dirty="0" smtClean="0"/>
              <a:t> April 2019</a:t>
            </a:r>
            <a:endParaRPr lang="en-GB" altLang="en-US" sz="2400" b="1" dirty="0"/>
          </a:p>
          <a:p>
            <a:pPr eaLnBrk="1" hangingPunct="1"/>
            <a:r>
              <a:rPr lang="en-GB" altLang="en-US" sz="2400" dirty="0" smtClean="0"/>
              <a:t>Study leave is for all S5 &amp; S6 pupils and those S4 pupils doing 3 or more exams</a:t>
            </a:r>
          </a:p>
          <a:p>
            <a:pPr eaLnBrk="1" hangingPunct="1"/>
            <a:r>
              <a:rPr lang="en-GB" altLang="en-US" sz="2400" dirty="0"/>
              <a:t>P</a:t>
            </a:r>
            <a:r>
              <a:rPr lang="en-GB" altLang="en-US" sz="2400" dirty="0" smtClean="0"/>
              <a:t>upils doing 1 or 2 exams, will get 2 clear study days before each exam</a:t>
            </a:r>
          </a:p>
          <a:p>
            <a:pPr eaLnBrk="1" hangingPunct="1"/>
            <a:r>
              <a:rPr lang="en-GB" altLang="en-US" sz="2400" dirty="0" smtClean="0"/>
              <a:t>Individual timetables will be issued for pupils who do not require study leave, with opportunities for certification.</a:t>
            </a:r>
          </a:p>
        </p:txBody>
      </p:sp>
    </p:spTree>
    <p:extLst>
      <p:ext uri="{BB962C8B-B14F-4D97-AF65-F5344CB8AC3E}">
        <p14:creationId xmlns:p14="http://schemas.microsoft.com/office/powerpoint/2010/main" val="41796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404813"/>
            <a:ext cx="6913562" cy="1143000"/>
          </a:xfrm>
        </p:spPr>
        <p:txBody>
          <a:bodyPr/>
          <a:lstStyle/>
          <a:p>
            <a:pPr eaLnBrk="1" hangingPunct="1"/>
            <a:r>
              <a:rPr lang="en-GB" altLang="en-US" sz="3800" dirty="0" smtClean="0"/>
              <a:t>SQA Examinations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539750" y="1557338"/>
            <a:ext cx="82804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3200" dirty="0" smtClean="0">
                <a:latin typeface="+mn-lt"/>
              </a:rPr>
              <a:t>Exams </a:t>
            </a:r>
            <a:r>
              <a:rPr lang="en-GB" altLang="en-US" sz="3200" dirty="0">
                <a:latin typeface="+mn-lt"/>
              </a:rPr>
              <a:t>will be held in the </a:t>
            </a:r>
            <a:r>
              <a:rPr lang="en-GB" altLang="en-US" sz="3200" dirty="0" smtClean="0">
                <a:latin typeface="+mn-lt"/>
              </a:rPr>
              <a:t>theatre </a:t>
            </a:r>
            <a:r>
              <a:rPr lang="en-GB" altLang="en-US" sz="3200" dirty="0">
                <a:latin typeface="+mn-lt"/>
              </a:rPr>
              <a:t>and in various classrooms around the </a:t>
            </a:r>
            <a:r>
              <a:rPr lang="en-GB" altLang="en-US" sz="3200" dirty="0" smtClean="0">
                <a:latin typeface="+mn-lt"/>
              </a:rPr>
              <a:t>school</a:t>
            </a:r>
            <a:endParaRPr lang="en-GB" altLang="en-US" sz="32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3200" dirty="0">
                <a:latin typeface="+mn-lt"/>
              </a:rPr>
              <a:t>Lists of exam rooms, times and candidates names will be displayed</a:t>
            </a:r>
            <a:r>
              <a:rPr lang="en-GB" altLang="en-US" sz="3200" b="1" dirty="0">
                <a:latin typeface="+mn-lt"/>
              </a:rPr>
              <a:t> </a:t>
            </a:r>
            <a:r>
              <a:rPr lang="en-GB" altLang="en-US" sz="3200" dirty="0">
                <a:latin typeface="+mn-lt"/>
              </a:rPr>
              <a:t>on the SQA Information Notice Board in the </a:t>
            </a:r>
            <a:r>
              <a:rPr lang="en-GB" altLang="en-US" sz="3200" dirty="0" smtClean="0">
                <a:latin typeface="+mn-lt"/>
              </a:rPr>
              <a:t>atrium</a:t>
            </a:r>
            <a:endParaRPr lang="en-GB" altLang="en-US" sz="32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altLang="en-US" sz="3200" dirty="0">
                <a:latin typeface="+mn-lt"/>
              </a:rPr>
              <a:t>It is essential that candidates check lists prior to the exam and note their seat </a:t>
            </a:r>
            <a:r>
              <a:rPr lang="en-GB" altLang="en-US" sz="3200" dirty="0" smtClean="0">
                <a:latin typeface="+mn-lt"/>
              </a:rPr>
              <a:t>number</a:t>
            </a:r>
            <a:endParaRPr lang="en-GB" altLang="en-US" sz="3200" b="1" dirty="0">
              <a:latin typeface="+mn-lt"/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609600" y="3886200"/>
            <a:ext cx="268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0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GB" altLang="en-US" sz="2400" b="1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SQA Exams - Supporting Your Child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05000"/>
            <a:ext cx="7922840" cy="4114800"/>
          </a:xfrm>
        </p:spPr>
        <p:txBody>
          <a:bodyPr/>
          <a:lstStyle/>
          <a:p>
            <a:r>
              <a:rPr lang="en-GB" sz="2800" dirty="0" smtClean="0"/>
              <a:t>Know the days and times their exams are on.</a:t>
            </a:r>
          </a:p>
          <a:p>
            <a:r>
              <a:rPr lang="en-GB" sz="2800" dirty="0" smtClean="0"/>
              <a:t>Encourage them to study…..</a:t>
            </a:r>
          </a:p>
          <a:p>
            <a:r>
              <a:rPr lang="en-GB" altLang="en-US" sz="2800" dirty="0"/>
              <a:t>If your child is unable to sit an exam due to illness, it is important that parents/carers telephone the school as early in the day as possible (from </a:t>
            </a:r>
            <a:r>
              <a:rPr lang="en-GB" altLang="en-US" sz="2800" dirty="0" smtClean="0"/>
              <a:t>8:00am)</a:t>
            </a:r>
          </a:p>
          <a:p>
            <a:r>
              <a:rPr lang="en-GB" altLang="en-US" sz="2800" dirty="0"/>
              <a:t>As soon as possible thereafter, obtain a Doctor’s Certificate / letter which should be handed in or sent to the school</a:t>
            </a:r>
          </a:p>
          <a:p>
            <a:endParaRPr lang="en-GB" altLang="en-US" sz="2800" dirty="0">
              <a:latin typeface="Arial Narrow" pitchFamily="34" charset="0"/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0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ho">
  <a:themeElements>
    <a:clrScheme name="Echo 7">
      <a:dk1>
        <a:srgbClr val="336666"/>
      </a:dk1>
      <a:lt1>
        <a:srgbClr val="FFFFFF"/>
      </a:lt1>
      <a:dk2>
        <a:srgbClr val="000000"/>
      </a:dk2>
      <a:lt2>
        <a:srgbClr val="666699"/>
      </a:lt2>
      <a:accent1>
        <a:srgbClr val="99CCCC"/>
      </a:accent1>
      <a:accent2>
        <a:srgbClr val="CCCCCC"/>
      </a:accent2>
      <a:accent3>
        <a:srgbClr val="FFFFFF"/>
      </a:accent3>
      <a:accent4>
        <a:srgbClr val="2A5656"/>
      </a:accent4>
      <a:accent5>
        <a:srgbClr val="CAE2E2"/>
      </a:accent5>
      <a:accent6>
        <a:srgbClr val="B9B9B9"/>
      </a:accent6>
      <a:hlink>
        <a:srgbClr val="006666"/>
      </a:hlink>
      <a:folHlink>
        <a:srgbClr val="B2B2B2"/>
      </a:folHlink>
    </a:clrScheme>
    <a:fontScheme name="Ech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Echo</Template>
  <TotalTime>2439</TotalTime>
  <Words>912</Words>
  <Application>Microsoft Office PowerPoint</Application>
  <PresentationFormat>On-screen Show (4:3)</PresentationFormat>
  <Paragraphs>265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Arial Narrow</vt:lpstr>
      <vt:lpstr>Calibri</vt:lpstr>
      <vt:lpstr>Courier New</vt:lpstr>
      <vt:lpstr>Perpetua</vt:lpstr>
      <vt:lpstr>Times New Roman</vt:lpstr>
      <vt:lpstr>Wingdings</vt:lpstr>
      <vt:lpstr>Wingdings 3</vt:lpstr>
      <vt:lpstr>Echo</vt:lpstr>
      <vt:lpstr>Balfron High School</vt:lpstr>
      <vt:lpstr>Welcome &amp; Introductions</vt:lpstr>
      <vt:lpstr>Workload S5</vt:lpstr>
      <vt:lpstr>Expectations of our young people</vt:lpstr>
      <vt:lpstr>PowerPoint Presentation</vt:lpstr>
      <vt:lpstr>SQA Examinations – when?</vt:lpstr>
      <vt:lpstr>Exam Leave</vt:lpstr>
      <vt:lpstr>SQA Examinations</vt:lpstr>
      <vt:lpstr>SQA Exams - Supporting Your Child</vt:lpstr>
      <vt:lpstr>SQA Results and after ….</vt:lpstr>
      <vt:lpstr>PowerPoint Presentation</vt:lpstr>
      <vt:lpstr>Timetable in S5/6</vt:lpstr>
      <vt:lpstr>The Course Choice Form </vt:lpstr>
      <vt:lpstr>The Course Choice Form </vt:lpstr>
      <vt:lpstr>The Course Choice Form</vt:lpstr>
      <vt:lpstr>Course Choice Form</vt:lpstr>
      <vt:lpstr>PowerPoint Presentation</vt:lpstr>
      <vt:lpstr>PowerPoint Presentation</vt:lpstr>
      <vt:lpstr> Mrs Patrick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– Career/Career Areas</vt:lpstr>
      <vt:lpstr>Research – Career/Career Areas</vt:lpstr>
      <vt:lpstr>Research – Destinations</vt:lpstr>
      <vt:lpstr>Research – Destinations</vt:lpstr>
      <vt:lpstr>Research - Pathways</vt:lpstr>
      <vt:lpstr>Research - Pathways</vt:lpstr>
      <vt:lpstr>Research - Pathways</vt:lpstr>
      <vt:lpstr>PowerPoint Presentation</vt:lpstr>
      <vt:lpstr>Research - Courses</vt:lpstr>
      <vt:lpstr>Research – Courses</vt:lpstr>
      <vt:lpstr>Research – Courses</vt:lpstr>
      <vt:lpstr>PowerPoint Presentation</vt:lpstr>
      <vt:lpstr>S4 - 1 year FAs </vt:lpstr>
      <vt:lpstr>S5 - 1 year FAs </vt:lpstr>
      <vt:lpstr>PowerPoint Presentation</vt:lpstr>
      <vt:lpstr>Skills Development Scotland  SDS</vt:lpstr>
      <vt:lpstr>Timeline Key dates 2019</vt:lpstr>
      <vt:lpstr>Stay in touch…</vt:lpstr>
    </vt:vector>
  </TitlesOfParts>
  <Company>Stirling Council 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Balfron High School</dc:title>
  <dc:creator>bannatynee01s</dc:creator>
  <cp:lastModifiedBy>patrickt01s</cp:lastModifiedBy>
  <cp:revision>171</cp:revision>
  <cp:lastPrinted>2018-02-26T16:58:30Z</cp:lastPrinted>
  <dcterms:created xsi:type="dcterms:W3CDTF">2014-03-13T07:41:46Z</dcterms:created>
  <dcterms:modified xsi:type="dcterms:W3CDTF">2019-02-12T16:12:24Z</dcterms:modified>
</cp:coreProperties>
</file>