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7" r:id="rId3"/>
    <p:sldId id="259" r:id="rId4"/>
    <p:sldId id="283" r:id="rId5"/>
    <p:sldId id="263" r:id="rId6"/>
    <p:sldId id="322" r:id="rId7"/>
    <p:sldId id="291" r:id="rId8"/>
    <p:sldId id="293" r:id="rId9"/>
    <p:sldId id="292" r:id="rId10"/>
    <p:sldId id="323" r:id="rId11"/>
    <p:sldId id="305" r:id="rId12"/>
    <p:sldId id="326" r:id="rId13"/>
    <p:sldId id="312" r:id="rId14"/>
    <p:sldId id="325" r:id="rId15"/>
    <p:sldId id="307" r:id="rId16"/>
    <p:sldId id="306" r:id="rId17"/>
    <p:sldId id="327" r:id="rId18"/>
    <p:sldId id="296" r:id="rId19"/>
    <p:sldId id="308" r:id="rId20"/>
    <p:sldId id="318" r:id="rId21"/>
    <p:sldId id="310" r:id="rId22"/>
    <p:sldId id="311" r:id="rId23"/>
    <p:sldId id="297" r:id="rId24"/>
    <p:sldId id="320" r:id="rId25"/>
    <p:sldId id="269" r:id="rId26"/>
    <p:sldId id="324" r:id="rId27"/>
    <p:sldId id="257" r:id="rId2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CC"/>
    <a:srgbClr val="FF66FF"/>
    <a:srgbClr val="008000"/>
    <a:srgbClr val="003399"/>
    <a:srgbClr val="0033CC"/>
    <a:srgbClr val="336600"/>
    <a:srgbClr val="6600CC"/>
    <a:srgbClr val="FFFDA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E42012-FDBB-4767-8424-FCAC9D0C80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02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1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16E914-6A70-4220-9606-92115DE7AE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099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DA363F-3D6D-465B-9097-0709A98568E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18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8C21-DAF6-4AD2-A3B8-122E18ADF5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43A133-C5F7-40BC-9526-4FFCD43E7B69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711"/>
            <a:ext cx="4984750" cy="4466511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4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C603B6-54FA-45A6-BE8D-93E4FD1F3B6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9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4CA9-FF77-4205-9447-D362EFAA90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64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83A0-325D-4CAF-ADE9-684D30D0E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4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4D1F-EEEE-467B-971B-32A7B68FC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77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D5CD-2B98-44D9-90E4-A6324E747F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7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95CD-A377-46E5-B8E0-DE9C29430F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07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92D3-F682-428E-AE83-1D79FF8649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65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BFFC-EDFF-4A9B-B68B-0C20B61329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3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A17-86F6-4212-B2A7-3BFE4C38A4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4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1C7E-F2AC-48EE-B304-329A76B330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57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120E-6118-49C2-9AA2-0498747081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2B75F-F455-4EF1-AE64-6FD230A7A8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68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A139-0C1E-46FA-8737-3E1359CEE9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9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D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FB2AE905-6D3F-4F9A-93C4-43A423A1BF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32" name="Picture 11" descr="school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11080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logs.glowscotland.org.uk/st/balfronhighschool/course-choice-information-for-all-subject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logs.glowscotland.org.uk/st/futurepathways/course-choice-advic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pprenticeships.sco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search.uca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stir.ac.uk/undergraduate-study/course-information/courses-a-to-z/social-sciences/criminology-and-social-policy/#en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yofglasgowcollege.ac.uk/courses/hnc-coaching-and-developing-sport-scqf-level-7-2019-08-26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baesystems.com/en/careers/careers-in-the-uk/apprenticeships/current-opportunities/glasgow/engineering-technician---maritime---glasgo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yworldofwork.co.uk/my-career-options#I_have_a_rough_ide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myworldofwork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myworldofwork.co.uk/my-career-options/choosing-my-subject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pprenticeships.sco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fronhigh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95513" y="1412875"/>
            <a:ext cx="6372225" cy="1439863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Balfron</a:t>
            </a:r>
            <a:r>
              <a:rPr lang="en-GB" altLang="en-US" dirty="0"/>
              <a:t> High School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S2 </a:t>
            </a:r>
            <a:r>
              <a:rPr lang="en-GB" altLang="en-US" dirty="0"/>
              <a:t>Course Choice </a:t>
            </a:r>
          </a:p>
          <a:p>
            <a:pPr algn="ctr" eaLnBrk="1" hangingPunct="1"/>
            <a:r>
              <a:rPr lang="en-GB" altLang="en-US" dirty="0"/>
              <a:t>Information Evening</a:t>
            </a:r>
          </a:p>
          <a:p>
            <a:pPr algn="ctr" eaLnBrk="1" hangingPunct="1"/>
            <a:r>
              <a:rPr lang="en-GB" altLang="en-US" dirty="0" smtClean="0"/>
              <a:t>Thursday 7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</a:t>
            </a:r>
            <a:r>
              <a:rPr lang="en-GB" altLang="en-US" dirty="0"/>
              <a:t>February </a:t>
            </a:r>
            <a:r>
              <a:rPr lang="en-GB" altLang="en-US" dirty="0" smtClean="0"/>
              <a:t>2019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Proviso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A subject can only run if we have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enough pupils in the class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en-GB" dirty="0" smtClean="0"/>
              <a:t> subject specialist to teach the class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9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66136" y="826593"/>
            <a:ext cx="7668574" cy="699462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342893">
              <a:spcBef>
                <a:spcPts val="75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en-GB" sz="4589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Course choice Advice: Subjects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7704" y="2348880"/>
            <a:ext cx="5420825" cy="2335006"/>
          </a:xfrm>
        </p:spPr>
        <p:txBody>
          <a:bodyPr>
            <a:noAutofit/>
          </a:bodyPr>
          <a:lstStyle/>
          <a:p>
            <a:pPr marL="483283" indent="-483283"/>
            <a:r>
              <a:rPr lang="en-GB" sz="3672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Speak to teachers/PTs</a:t>
            </a:r>
          </a:p>
          <a:p>
            <a:pPr marL="483283" indent="-483283"/>
            <a:r>
              <a:rPr lang="en-GB" sz="3672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Subject information</a:t>
            </a:r>
          </a:p>
          <a:p>
            <a:pPr marL="483283" indent="-483283"/>
            <a:endParaRPr lang="en-GB" sz="1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r>
              <a:rPr lang="en-GB" sz="3672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Link: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-878" t="9382" r="20880" b="28072"/>
          <a:stretch/>
        </p:blipFill>
        <p:spPr>
          <a:xfrm>
            <a:off x="3779912" y="3933056"/>
            <a:ext cx="4695863" cy="20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6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861048"/>
            <a:ext cx="7586662" cy="338455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Mrs Patrick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80" y="404664"/>
            <a:ext cx="462027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87624" y="2132856"/>
            <a:ext cx="7056784" cy="4020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u="sng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S2 </a:t>
            </a:r>
            <a:r>
              <a:rPr lang="en-GB" sz="4400" b="1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Course C</a:t>
            </a:r>
            <a:r>
              <a:rPr lang="en-GB" sz="4400" b="1" u="sng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hoice Advice</a:t>
            </a:r>
            <a:endParaRPr lang="en-GB" sz="4400" b="1" u="sng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endParaRPr lang="en-GB" sz="688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r>
              <a:rPr lang="en-GB" sz="3672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Destination </a:t>
            </a:r>
            <a:r>
              <a:rPr lang="en-GB" sz="3672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planning</a:t>
            </a:r>
          </a:p>
          <a:p>
            <a:pPr marL="483283" indent="-483283"/>
            <a:endParaRPr lang="en-GB" sz="500" b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r>
              <a:rPr lang="en-GB" sz="3672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Learning Pathways</a:t>
            </a:r>
            <a:endParaRPr lang="en-GB" sz="3672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endParaRPr lang="en-GB" sz="2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endParaRPr lang="en-GB" sz="100" b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r>
              <a:rPr lang="en-GB" sz="3672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How to stand out</a:t>
            </a:r>
          </a:p>
          <a:p>
            <a:pPr marL="483283" indent="-483283"/>
            <a:endParaRPr lang="en-GB" sz="5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83283" indent="-483283"/>
            <a:r>
              <a:rPr lang="en-GB" sz="3672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Support</a:t>
            </a:r>
          </a:p>
          <a:p>
            <a:pPr marL="483283" indent="-483283"/>
            <a:endParaRPr lang="en-GB" sz="3672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5940" y="770019"/>
            <a:ext cx="7024744" cy="874327"/>
          </a:xfrm>
          <a:prstGeom prst="rect">
            <a:avLst/>
          </a:prstGeom>
        </p:spPr>
        <p:txBody>
          <a:bodyPr vert="horz" lIns="69946" tIns="34973" rIns="69946" bIns="34973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7864" y="404664"/>
            <a:ext cx="6041241" cy="1064791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GB" sz="5507" b="1" dirty="0">
                <a:solidFill>
                  <a:srgbClr val="990099"/>
                </a:solidFill>
                <a:latin typeface="Calibri" pitchFamily="34" charset="0"/>
              </a:rPr>
              <a:t>Future </a:t>
            </a:r>
            <a:r>
              <a:rPr lang="en-GB" sz="5507" b="1" dirty="0" smtClean="0">
                <a:solidFill>
                  <a:srgbClr val="990099"/>
                </a:solidFill>
                <a:latin typeface="Calibri" pitchFamily="34" charset="0"/>
              </a:rPr>
              <a:t>Pathways</a:t>
            </a:r>
            <a:endParaRPr lang="en-GB" sz="5507" dirty="0">
              <a:solidFill>
                <a:srgbClr val="990099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4664"/>
            <a:ext cx="1070455" cy="10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9623" y="1989793"/>
            <a:ext cx="8208912" cy="4535551"/>
            <a:chOff x="2044192" y="1367695"/>
            <a:chExt cx="9369868" cy="5359768"/>
          </a:xfrm>
        </p:grpSpPr>
        <p:grpSp>
          <p:nvGrpSpPr>
            <p:cNvPr id="6" name="Group 5"/>
            <p:cNvGrpSpPr/>
            <p:nvPr/>
          </p:nvGrpSpPr>
          <p:grpSpPr>
            <a:xfrm>
              <a:off x="2044192" y="1367695"/>
              <a:ext cx="9369868" cy="5359768"/>
              <a:chOff x="0" y="1046457"/>
              <a:chExt cx="9369868" cy="5564933"/>
            </a:xfrm>
          </p:grpSpPr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83001" y="2224657"/>
                <a:ext cx="6803572" cy="619374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  what career?</a:t>
                </a:r>
              </a:p>
            </p:txBody>
          </p:sp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93091" y="3320739"/>
                <a:ext cx="6803572" cy="619374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  what pathway?</a:t>
                </a: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3001" y="4636751"/>
                <a:ext cx="6803572" cy="619374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  what opportunities?</a:t>
                </a: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98683" y="5854525"/>
                <a:ext cx="6803572" cy="619374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700" b="1" dirty="0">
                    <a:solidFill>
                      <a:schemeClr val="accent2">
                        <a:lumMod val="75000"/>
                      </a:schemeClr>
                    </a:solidFill>
                  </a:rPr>
                  <a:t>  what support?</a:t>
                </a:r>
              </a:p>
            </p:txBody>
          </p:sp>
          <p:pic>
            <p:nvPicPr>
              <p:cNvPr id="3076" name="Picture 4" descr="http://scqf.org.uk/wp-content/uploads/2015/09/My-World-of-Work-Brand-Marqu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2012" y="2162404"/>
                <a:ext cx="1756319" cy="68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4330" y="2056058"/>
                <a:ext cx="1555850" cy="74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005688" y="3073705"/>
                <a:ext cx="1641360" cy="43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 dirty="0">
                    <a:solidFill>
                      <a:schemeClr val="bg1"/>
                    </a:solidFill>
                  </a:rPr>
                  <a:t>College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96" name="Picture 3095"/>
              <p:cNvPicPr>
                <a:picLocks noChangeAspect="1"/>
              </p:cNvPicPr>
              <p:nvPr/>
            </p:nvPicPr>
            <p:blipFill rotWithShape="1">
              <a:blip r:embed="rId4"/>
              <a:srcRect l="16636" t="24496" r="28501" b="27520"/>
              <a:stretch/>
            </p:blipFill>
            <p:spPr>
              <a:xfrm>
                <a:off x="106083" y="2056058"/>
                <a:ext cx="9263785" cy="455533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0" y="4255627"/>
                <a:ext cx="1373732" cy="4073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>
                    <a:solidFill>
                      <a:srgbClr val="FFFFFF"/>
                    </a:solidFill>
                  </a:rPr>
                  <a:t>GAP year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418747" y="1738886"/>
                <a:ext cx="5598616" cy="554780"/>
                <a:chOff x="1632676" y="1032214"/>
                <a:chExt cx="5710142" cy="565831"/>
              </a:xfrm>
            </p:grpSpPr>
            <p:sp>
              <p:nvSpPr>
                <p:cNvPr id="2" name="Freeform 1"/>
                <p:cNvSpPr/>
                <p:nvPr/>
              </p:nvSpPr>
              <p:spPr>
                <a:xfrm rot="11059145">
                  <a:off x="1632676" y="1085897"/>
                  <a:ext cx="5710142" cy="512148"/>
                </a:xfrm>
                <a:custGeom>
                  <a:avLst/>
                  <a:gdLst>
                    <a:gd name="connsiteX0" fmla="*/ 0 w 5564958"/>
                    <a:gd name="connsiteY0" fmla="*/ 400454 h 512148"/>
                    <a:gd name="connsiteX1" fmla="*/ 2163650 w 5564958"/>
                    <a:gd name="connsiteY1" fmla="*/ 503485 h 512148"/>
                    <a:gd name="connsiteX2" fmla="*/ 2163650 w 5564958"/>
                    <a:gd name="connsiteY2" fmla="*/ 503485 h 512148"/>
                    <a:gd name="connsiteX3" fmla="*/ 3438659 w 5564958"/>
                    <a:gd name="connsiteY3" fmla="*/ 490606 h 512148"/>
                    <a:gd name="connsiteX4" fmla="*/ 4816698 w 5564958"/>
                    <a:gd name="connsiteY4" fmla="*/ 258786 h 512148"/>
                    <a:gd name="connsiteX5" fmla="*/ 5499278 w 5564958"/>
                    <a:gd name="connsiteY5" fmla="*/ 26966 h 512148"/>
                    <a:gd name="connsiteX6" fmla="*/ 5499278 w 5564958"/>
                    <a:gd name="connsiteY6" fmla="*/ 14088 h 51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64958" h="512148">
                      <a:moveTo>
                        <a:pt x="0" y="400454"/>
                      </a:moveTo>
                      <a:lnTo>
                        <a:pt x="2163650" y="503485"/>
                      </a:lnTo>
                      <a:lnTo>
                        <a:pt x="2163650" y="503485"/>
                      </a:lnTo>
                      <a:cubicBezTo>
                        <a:pt x="2376151" y="501339"/>
                        <a:pt x="2996484" y="531389"/>
                        <a:pt x="3438659" y="490606"/>
                      </a:cubicBezTo>
                      <a:cubicBezTo>
                        <a:pt x="3880834" y="449823"/>
                        <a:pt x="4473262" y="336059"/>
                        <a:pt x="4816698" y="258786"/>
                      </a:cubicBezTo>
                      <a:cubicBezTo>
                        <a:pt x="5160134" y="181513"/>
                        <a:pt x="5385515" y="67749"/>
                        <a:pt x="5499278" y="26966"/>
                      </a:cubicBezTo>
                      <a:cubicBezTo>
                        <a:pt x="5613041" y="-13817"/>
                        <a:pt x="5556159" y="135"/>
                        <a:pt x="5499278" y="14088"/>
                      </a:cubicBezTo>
                    </a:path>
                  </a:pathLst>
                </a:custGeom>
                <a:ln w="215900" cap="sq">
                  <a:solidFill>
                    <a:schemeClr val="bg1">
                      <a:lumMod val="85000"/>
                    </a:schemeClr>
                  </a:solidFill>
                  <a:bevel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 rot="569646">
                  <a:off x="6411634" y="1247033"/>
                  <a:ext cx="180254" cy="54073"/>
                </a:xfrm>
                <a:prstGeom prst="rightArrow">
                  <a:avLst>
                    <a:gd name="adj1" fmla="val 23984"/>
                    <a:gd name="adj2" fmla="val 85766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799144" y="1092149"/>
                  <a:ext cx="199497" cy="10965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ight Arrow 28"/>
                <p:cNvSpPr/>
                <p:nvPr/>
              </p:nvSpPr>
              <p:spPr>
                <a:xfrm rot="225976">
                  <a:off x="4120790" y="1032214"/>
                  <a:ext cx="180254" cy="54073"/>
                </a:xfrm>
                <a:prstGeom prst="rightArrow">
                  <a:avLst>
                    <a:gd name="adj1" fmla="val 23984"/>
                    <a:gd name="adj2" fmla="val 85766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545090" y="1179072"/>
                  <a:ext cx="186408" cy="1887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2033908" y="1209974"/>
                  <a:ext cx="213992" cy="58614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3103325" y="1082938"/>
                  <a:ext cx="213992" cy="921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 rot="20385988">
                <a:off x="6938317" y="2127478"/>
                <a:ext cx="508678" cy="473056"/>
                <a:chOff x="7196252" y="1440669"/>
                <a:chExt cx="518811" cy="48247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7316198" y="1462356"/>
                  <a:ext cx="223024" cy="77910"/>
                </a:xfrm>
                <a:prstGeom prst="ellipse">
                  <a:avLst/>
                </a:prstGeom>
                <a:solidFill>
                  <a:srgbClr val="765B97"/>
                </a:solidFill>
                <a:ln>
                  <a:solidFill>
                    <a:srgbClr val="745A9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7585351">
                  <a:off x="7214418" y="1422503"/>
                  <a:ext cx="482479" cy="518811"/>
                </a:xfrm>
                <a:prstGeom prst="arc">
                  <a:avLst/>
                </a:prstGeom>
                <a:ln w="22225">
                  <a:solidFill>
                    <a:srgbClr val="CC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  <p:sp>
            <p:nvSpPr>
              <p:cNvPr id="57" name="Down Arrow 56"/>
              <p:cNvSpPr/>
              <p:nvPr/>
            </p:nvSpPr>
            <p:spPr>
              <a:xfrm>
                <a:off x="7397487" y="1488632"/>
                <a:ext cx="179456" cy="66020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1" name="Down Arrow 60"/>
              <p:cNvSpPr/>
              <p:nvPr/>
            </p:nvSpPr>
            <p:spPr>
              <a:xfrm>
                <a:off x="762333" y="1518963"/>
                <a:ext cx="179456" cy="66020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4288" y="1055221"/>
                <a:ext cx="1779410" cy="444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530" b="1" dirty="0"/>
                  <a:t>You are here</a:t>
                </a:r>
                <a:endParaRPr lang="en-GB" sz="153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355973" y="1046457"/>
                <a:ext cx="2203337" cy="40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530" b="1" dirty="0" smtClean="0"/>
                  <a:t>Destination/Career</a:t>
                </a:r>
                <a:endParaRPr lang="en-GB" sz="1530" dirty="0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0178611" y="2636669"/>
              <a:ext cx="888849" cy="733524"/>
            </a:xfrm>
            <a:prstGeom prst="ellipse">
              <a:avLst/>
            </a:prstGeom>
            <a:solidFill>
              <a:srgbClr val="7D119F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04317" y="2696486"/>
              <a:ext cx="1037437" cy="49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1" b="1" dirty="0">
                  <a:solidFill>
                    <a:schemeClr val="bg1">
                      <a:lumMod val="95000"/>
                    </a:schemeClr>
                  </a:solidFill>
                </a:rPr>
                <a:t>Own Business</a:t>
              </a: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2613521" y="-94407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6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6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6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73555" y="4108406"/>
            <a:ext cx="5878494" cy="542254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  <a:defRPr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What</a:t>
            </a:r>
            <a:r>
              <a:rPr lang="en-GB" sz="4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</a:rPr>
              <a:t> 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job/</a:t>
            </a:r>
            <a:r>
              <a:rPr lang="en-GB" sz="4400" b="1" dirty="0">
                <a:solidFill>
                  <a:srgbClr val="FF0000"/>
                </a:solidFill>
                <a:latin typeface="Calibri" pitchFamily="34" charset="0"/>
              </a:rPr>
              <a:t>career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area?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3555" y="2348880"/>
            <a:ext cx="6380666" cy="582884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What are your </a:t>
            </a:r>
            <a:r>
              <a:rPr lang="en-GB" sz="4400" b="1" dirty="0">
                <a:solidFill>
                  <a:srgbClr val="00B0F0"/>
                </a:solidFill>
                <a:latin typeface="Calibri" pitchFamily="34" charset="0"/>
              </a:rPr>
              <a:t>interests</a:t>
            </a:r>
            <a:r>
              <a:rPr lang="en-GB" sz="4400" b="1" dirty="0">
                <a:solidFill>
                  <a:schemeClr val="tx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555" y="3191691"/>
            <a:ext cx="6380666" cy="582884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What are your </a:t>
            </a:r>
            <a:r>
              <a:rPr lang="en-GB" sz="4400" b="1" dirty="0">
                <a:solidFill>
                  <a:srgbClr val="00B050"/>
                </a:solidFill>
                <a:latin typeface="Calibri" pitchFamily="34" charset="0"/>
              </a:rPr>
              <a:t>skills</a:t>
            </a:r>
            <a:r>
              <a:rPr lang="en-GB" sz="4400" b="1" dirty="0">
                <a:solidFill>
                  <a:schemeClr val="tx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63888" y="-146860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2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457" y="5721975"/>
            <a:ext cx="3528392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52457" defTabSz="342893">
              <a:spcBef>
                <a:spcPts val="750"/>
              </a:spcBef>
              <a:buClr>
                <a:srgbClr val="353535"/>
              </a:buClr>
            </a:pPr>
            <a:r>
              <a:rPr lang="en-GB" sz="5400" b="1" dirty="0" smtClean="0">
                <a:solidFill>
                  <a:schemeClr val="bg1"/>
                </a:solidFill>
                <a:latin typeface="Calibri" pitchFamily="34" charset="0"/>
                <a:sym typeface="Wingdings" panose="05000000000000000000" pitchFamily="2" charset="2"/>
              </a:rPr>
              <a:t>Research</a:t>
            </a:r>
            <a:endParaRPr lang="en-GB" sz="5400" b="1" dirty="0">
              <a:solidFill>
                <a:schemeClr val="bg1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544833"/>
            <a:ext cx="6910867" cy="699462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342893">
              <a:spcBef>
                <a:spcPts val="75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en-GB" sz="3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S2 Course </a:t>
            </a:r>
            <a:r>
              <a:rPr lang="en-GB" sz="3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choice: Advice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3555" y="4984491"/>
            <a:ext cx="5878494" cy="542254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  <a:defRPr/>
            </a:pPr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Choose a </a:t>
            </a:r>
            <a:r>
              <a:rPr lang="en-GB" sz="4000" b="1" dirty="0" smtClean="0">
                <a:solidFill>
                  <a:srgbClr val="990099"/>
                </a:solidFill>
                <a:latin typeface="Calibri" pitchFamily="34" charset="0"/>
              </a:rPr>
              <a:t>variety</a:t>
            </a:r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of subjects?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Image result for care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39" y="4915510"/>
            <a:ext cx="1772673" cy="16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care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51779" b="58348"/>
          <a:stretch/>
        </p:blipFill>
        <p:spPr bwMode="auto">
          <a:xfrm>
            <a:off x="6206171" y="3630430"/>
            <a:ext cx="2070904" cy="20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8" grpId="0"/>
      <p:bldP spid="1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2078" y="1556792"/>
            <a:ext cx="4896544" cy="699462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342893">
              <a:spcBef>
                <a:spcPts val="75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en-GB" sz="3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S2 Course </a:t>
            </a:r>
            <a:r>
              <a:rPr lang="en-GB" sz="3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choice: Advice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3" t="14117" r="35652" b="15294"/>
          <a:stretch/>
        </p:blipFill>
        <p:spPr>
          <a:xfrm>
            <a:off x="2267744" y="2492896"/>
            <a:ext cx="6633604" cy="41547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2078" y="3212976"/>
            <a:ext cx="2051720" cy="582884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GB" sz="306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Future Pathways website:</a:t>
            </a:r>
            <a:endParaRPr lang="en-GB" sz="3672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3888" y="-146860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2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922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49220" y="-153783"/>
            <a:ext cx="5624626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Future Pathways – 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Learning Pathways</a:t>
            </a: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en-GB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527" y="1124744"/>
            <a:ext cx="5840650" cy="603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1400" dirty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1000" dirty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600" b="1" dirty="0" smtClean="0">
                <a:solidFill>
                  <a:srgbClr val="336666"/>
                </a:solidFill>
              </a:rPr>
              <a:t>College/University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altLang="en-US" sz="3600" b="1" dirty="0" smtClean="0">
                <a:solidFill>
                  <a:srgbClr val="336666"/>
                </a:solidFill>
              </a:rPr>
              <a:t>      </a:t>
            </a:r>
            <a:r>
              <a:rPr lang="en-GB" altLang="en-US" sz="3600" dirty="0" smtClean="0">
                <a:solidFill>
                  <a:srgbClr val="336666"/>
                </a:solidFill>
              </a:rPr>
              <a:t>- own website, UCAS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1000" dirty="0" smtClean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600" b="1" dirty="0" smtClean="0">
                <a:solidFill>
                  <a:srgbClr val="336666"/>
                </a:solidFill>
              </a:rPr>
              <a:t>Employment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altLang="en-US" sz="3600" b="1" dirty="0">
                <a:solidFill>
                  <a:srgbClr val="336666"/>
                </a:solidFill>
              </a:rPr>
              <a:t> </a:t>
            </a:r>
            <a:r>
              <a:rPr lang="en-GB" altLang="en-US" sz="3600" b="1" dirty="0" smtClean="0">
                <a:solidFill>
                  <a:srgbClr val="336666"/>
                </a:solidFill>
              </a:rPr>
              <a:t>     </a:t>
            </a:r>
            <a:r>
              <a:rPr lang="en-GB" altLang="en-US" sz="3600" dirty="0" smtClean="0">
                <a:solidFill>
                  <a:srgbClr val="336666"/>
                </a:solidFill>
              </a:rPr>
              <a:t>- INDEED,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3600" b="1" dirty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600" b="1" dirty="0" smtClean="0">
                <a:solidFill>
                  <a:srgbClr val="336666"/>
                </a:solidFill>
              </a:rPr>
              <a:t>Apprenticeships</a:t>
            </a:r>
            <a:endParaRPr lang="en-GB" altLang="en-US" sz="3600" b="1" dirty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3600" b="1" dirty="0" smtClean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3200" dirty="0">
              <a:solidFill>
                <a:srgbClr val="3366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9752" y="695861"/>
            <a:ext cx="5811518" cy="720080"/>
          </a:xfrm>
          <a:solidFill>
            <a:srgbClr val="990099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GB" sz="3600" b="1" dirty="0" smtClean="0">
                <a:solidFill>
                  <a:schemeClr val="bg1"/>
                </a:solidFill>
                <a:ea typeface="+mn-ea"/>
              </a:rPr>
              <a:t>Research – Destinations</a:t>
            </a:r>
            <a:endParaRPr lang="en-GB" sz="3600" b="1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561" t="24807" r="8146" b="13509"/>
          <a:stretch/>
        </p:blipFill>
        <p:spPr>
          <a:xfrm>
            <a:off x="4434037" y="4686435"/>
            <a:ext cx="4683625" cy="1904331"/>
          </a:xfrm>
          <a:prstGeom prst="rect">
            <a:avLst/>
          </a:prstGeom>
        </p:spPr>
      </p:pic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773" t="10629" r="78004" b="84683"/>
          <a:stretch/>
        </p:blipFill>
        <p:spPr>
          <a:xfrm>
            <a:off x="755576" y="6058889"/>
            <a:ext cx="3498644" cy="605825"/>
          </a:xfrm>
          <a:prstGeom prst="rect">
            <a:avLst/>
          </a:prstGeom>
        </p:spPr>
      </p:pic>
      <p:pic>
        <p:nvPicPr>
          <p:cNvPr id="11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11525" r="14014" b="6544"/>
          <a:stretch>
            <a:fillRect/>
          </a:stretch>
        </p:blipFill>
        <p:spPr bwMode="auto">
          <a:xfrm>
            <a:off x="6461533" y="1719707"/>
            <a:ext cx="21905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1075" y="2348880"/>
            <a:ext cx="5156166" cy="2523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200" b="1" dirty="0">
                <a:solidFill>
                  <a:srgbClr val="002060"/>
                </a:solidFill>
              </a:rPr>
              <a:t>Entry requirements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sz="3200" b="1" dirty="0">
                <a:solidFill>
                  <a:srgbClr val="002060"/>
                </a:solidFill>
              </a:rPr>
              <a:t>     </a:t>
            </a:r>
            <a:r>
              <a:rPr lang="en-GB" altLang="en-US" sz="2400" dirty="0">
                <a:solidFill>
                  <a:srgbClr val="002060"/>
                </a:solidFill>
              </a:rPr>
              <a:t>minimum, usual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sz="1200" dirty="0">
                <a:solidFill>
                  <a:srgbClr val="336666"/>
                </a:solidFill>
              </a:rPr>
              <a:t>        </a:t>
            </a:r>
            <a:endParaRPr lang="en-GB" altLang="en-US" sz="1100" dirty="0">
              <a:solidFill>
                <a:srgbClr val="336666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200" b="1" dirty="0">
                <a:solidFill>
                  <a:srgbClr val="002060"/>
                </a:solidFill>
              </a:rPr>
              <a:t>Subjects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sz="3200" b="1" dirty="0">
                <a:solidFill>
                  <a:srgbClr val="002060"/>
                </a:solidFill>
              </a:rPr>
              <a:t>      </a:t>
            </a:r>
            <a:r>
              <a:rPr lang="en-GB" altLang="en-US" sz="2400" dirty="0">
                <a:solidFill>
                  <a:srgbClr val="002060"/>
                </a:solidFill>
              </a:rPr>
              <a:t>essential, approved</a:t>
            </a:r>
          </a:p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GB" alt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19872" y="-171400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2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823" t="8581" r="16426" b="18477"/>
          <a:stretch/>
        </p:blipFill>
        <p:spPr>
          <a:xfrm>
            <a:off x="453189" y="5229200"/>
            <a:ext cx="2172946" cy="1296143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3656" t="12033" r="5163" b="5744"/>
          <a:stretch/>
        </p:blipFill>
        <p:spPr>
          <a:xfrm>
            <a:off x="3154307" y="5229199"/>
            <a:ext cx="2276153" cy="1296143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2737" t="13673" r="4705" b="5975"/>
          <a:stretch/>
        </p:blipFill>
        <p:spPr>
          <a:xfrm>
            <a:off x="5958634" y="5229199"/>
            <a:ext cx="2655511" cy="12961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1075" y="753878"/>
            <a:ext cx="5832698" cy="720080"/>
          </a:xfrm>
          <a:solidFill>
            <a:srgbClr val="990099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GB" sz="3600" b="1" dirty="0" smtClean="0">
                <a:solidFill>
                  <a:schemeClr val="bg1"/>
                </a:solidFill>
                <a:ea typeface="+mn-ea"/>
              </a:rPr>
              <a:t>Research – Destinations</a:t>
            </a:r>
            <a:endParaRPr lang="en-GB" sz="3600" b="1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092" t="32309" r="22808" b="9144"/>
          <a:stretch/>
        </p:blipFill>
        <p:spPr>
          <a:xfrm>
            <a:off x="2411760" y="2655852"/>
            <a:ext cx="6120680" cy="3656511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76861" b="76965"/>
          <a:stretch/>
        </p:blipFill>
        <p:spPr>
          <a:xfrm>
            <a:off x="395536" y="1693076"/>
            <a:ext cx="1827416" cy="9627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8370" y="1684114"/>
            <a:ext cx="4571455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025" indent="-524568" defTabSz="342893">
              <a:spcBef>
                <a:spcPts val="750"/>
              </a:spcBef>
              <a:buClr>
                <a:srgbClr val="353535"/>
              </a:buClr>
              <a:buFont typeface="Wingdings" panose="05000000000000000000" pitchFamily="2" charset="2"/>
              <a:buChar char="à"/>
            </a:pPr>
            <a:r>
              <a:rPr lang="en-GB" sz="3672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My Career Options</a:t>
            </a:r>
            <a:endParaRPr lang="en-GB" sz="3672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63888" y="-171400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2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8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 dirty="0"/>
              <a:t>Welcome &amp; Introductions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113"/>
            <a:ext cx="8354764" cy="4330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Elaine </a:t>
            </a:r>
            <a:r>
              <a:rPr lang="en-GB" altLang="en-US" sz="2400" dirty="0" err="1"/>
              <a:t>Bannatyne</a:t>
            </a:r>
            <a:r>
              <a:rPr lang="en-GB" altLang="en-US" sz="2400" dirty="0"/>
              <a:t>		Head Teacher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Phil </a:t>
            </a:r>
            <a:r>
              <a:rPr lang="en-GB" altLang="en-US" sz="2400" dirty="0" err="1" smtClean="0"/>
              <a:t>Slavin</a:t>
            </a:r>
            <a:r>
              <a:rPr lang="en-GB" altLang="en-US" sz="2400" dirty="0" smtClean="0"/>
              <a:t>	</a:t>
            </a:r>
            <a:r>
              <a:rPr lang="en-GB" altLang="en-US" sz="2400" dirty="0"/>
              <a:t>		DHT</a:t>
            </a:r>
            <a:r>
              <a:rPr lang="en-GB" altLang="en-US" sz="2400" dirty="0" smtClean="0"/>
              <a:t>, SQA, </a:t>
            </a:r>
            <a:r>
              <a:rPr lang="en-GB" altLang="en-US" sz="2400" b="1" dirty="0" smtClean="0">
                <a:solidFill>
                  <a:srgbClr val="008000"/>
                </a:solidFill>
              </a:rPr>
              <a:t>(Campsie</a:t>
            </a:r>
            <a:r>
              <a:rPr lang="en-GB" altLang="en-US" sz="2400" b="1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Claire </a:t>
            </a:r>
            <a:r>
              <a:rPr lang="en-GB" altLang="en-US" sz="2400" dirty="0" err="1" smtClean="0"/>
              <a:t>Appelquist</a:t>
            </a:r>
            <a:r>
              <a:rPr lang="en-GB" altLang="en-US" sz="2400" dirty="0"/>
              <a:t>		</a:t>
            </a:r>
            <a:r>
              <a:rPr lang="en-GB" altLang="en-US" sz="2400" dirty="0" smtClean="0"/>
              <a:t>DHT</a:t>
            </a:r>
            <a:r>
              <a:rPr lang="en-GB" altLang="en-US" sz="2400" dirty="0"/>
              <a:t>, </a:t>
            </a:r>
            <a:r>
              <a:rPr lang="en-GB" altLang="en-US" sz="2400" dirty="0" smtClean="0"/>
              <a:t>Pupil Support, </a:t>
            </a:r>
            <a:r>
              <a:rPr lang="en-GB" altLang="en-US" sz="2400" b="1" dirty="0" smtClean="0">
                <a:solidFill>
                  <a:srgbClr val="0033CC"/>
                </a:solidFill>
              </a:rPr>
              <a:t>(</a:t>
            </a:r>
            <a:r>
              <a:rPr lang="en-GB" altLang="en-US" sz="2400" b="1" dirty="0" err="1">
                <a:solidFill>
                  <a:srgbClr val="0033CC"/>
                </a:solidFill>
              </a:rPr>
              <a:t>Endrick</a:t>
            </a:r>
            <a:r>
              <a:rPr lang="en-GB" altLang="en-US" sz="2400" b="1" dirty="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Amanda Short		</a:t>
            </a:r>
            <a:r>
              <a:rPr lang="en-GB" altLang="en-US" sz="2400" dirty="0" smtClean="0"/>
              <a:t>DHT</a:t>
            </a:r>
            <a:r>
              <a:rPr lang="en-GB" altLang="en-US" sz="2400" dirty="0"/>
              <a:t>, </a:t>
            </a:r>
            <a:r>
              <a:rPr lang="en-GB" altLang="en-US" sz="2400" dirty="0" smtClean="0"/>
              <a:t>Timetable, </a:t>
            </a:r>
            <a:r>
              <a:rPr lang="en-GB" altLang="en-US" sz="2400" b="1" dirty="0">
                <a:solidFill>
                  <a:srgbClr val="CC0000"/>
                </a:solidFill>
              </a:rPr>
              <a:t>(Lomond)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Tracey Patrick		</a:t>
            </a:r>
            <a:r>
              <a:rPr lang="en-GB" altLang="en-US" sz="2400" dirty="0" smtClean="0"/>
              <a:t>DHT</a:t>
            </a:r>
            <a:r>
              <a:rPr lang="en-GB" altLang="en-US" sz="2400" dirty="0"/>
              <a:t>, </a:t>
            </a:r>
            <a:r>
              <a:rPr lang="en-GB" altLang="en-US" sz="2400" b="1" dirty="0">
                <a:solidFill>
                  <a:srgbClr val="7030A0"/>
                </a:solidFill>
              </a:rPr>
              <a:t>Developing the Young </a:t>
            </a:r>
            <a:r>
              <a:rPr lang="en-GB" altLang="en-US" sz="2400" b="1" dirty="0" smtClean="0">
                <a:solidFill>
                  <a:srgbClr val="7030A0"/>
                </a:solidFill>
              </a:rPr>
              <a:t>				Workforce</a:t>
            </a:r>
            <a:endParaRPr lang="en-GB" altLang="en-US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PTs &amp; </a:t>
            </a:r>
            <a:r>
              <a:rPr lang="en-GB" altLang="en-US" sz="2400" dirty="0" smtClean="0"/>
              <a:t>other teaching staff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in the Atrium</a:t>
            </a: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Many other partners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in the Atrium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76861" b="76965"/>
          <a:stretch/>
        </p:blipFill>
        <p:spPr>
          <a:xfrm>
            <a:off x="395536" y="2341538"/>
            <a:ext cx="1827416" cy="96277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08154" y="-154142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6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6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2354124"/>
            <a:ext cx="4571455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025" indent="-524568" defTabSz="342893">
              <a:spcBef>
                <a:spcPts val="750"/>
              </a:spcBef>
              <a:buClr>
                <a:srgbClr val="353535"/>
              </a:buClr>
              <a:buFont typeface="Wingdings" panose="05000000000000000000" pitchFamily="2" charset="2"/>
              <a:buChar char="à"/>
            </a:pPr>
            <a:r>
              <a:rPr lang="en-GB" sz="3672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My Career Options</a:t>
            </a:r>
            <a:endParaRPr lang="en-GB" sz="3672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9382" t="42214" r="20480" b="16277"/>
          <a:stretch/>
        </p:blipFill>
        <p:spPr>
          <a:xfrm>
            <a:off x="1669284" y="4077072"/>
            <a:ext cx="61234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99792" y="-99392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6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6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30" t="17761" r="19647" b="18626"/>
          <a:stretch/>
        </p:blipFill>
        <p:spPr>
          <a:xfrm>
            <a:off x="28029" y="1597211"/>
            <a:ext cx="9115971" cy="52607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195736" y="774087"/>
            <a:ext cx="4248472" cy="72008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200" b="1" dirty="0" smtClean="0">
                <a:solidFill>
                  <a:schemeClr val="bg1"/>
                </a:solidFill>
                <a:ea typeface="+mn-ea"/>
              </a:rPr>
              <a:t>Research - Pathways</a:t>
            </a:r>
            <a:endParaRPr lang="en-GB" sz="3200" b="1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58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99792" y="-171400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600" b="1" dirty="0" smtClean="0">
                <a:solidFill>
                  <a:srgbClr val="7030A0"/>
                </a:solidFill>
                <a:latin typeface="Calibri" pitchFamily="34" charset="0"/>
              </a:rPr>
              <a:t>Future Pathways -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</a:rPr>
              <a:t>Destination planning</a:t>
            </a:r>
            <a:r>
              <a:rPr lang="en-GB" sz="36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10" t="15968" r="10222" b="8544"/>
          <a:stretch/>
        </p:blipFill>
        <p:spPr>
          <a:xfrm>
            <a:off x="175849" y="1749963"/>
            <a:ext cx="8707511" cy="46679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483768" y="800777"/>
            <a:ext cx="4320480" cy="72008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200" b="1" dirty="0" smtClean="0">
                <a:solidFill>
                  <a:schemeClr val="bg1"/>
                </a:solidFill>
                <a:ea typeface="+mn-ea"/>
              </a:rPr>
              <a:t>Research - Pathways</a:t>
            </a:r>
            <a:endParaRPr lang="en-GB" sz="3200" b="1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76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0172" y="1540878"/>
            <a:ext cx="6362700" cy="5384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1200" dirty="0">
              <a:solidFill>
                <a:srgbClr val="3366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3200" b="1" dirty="0">
                <a:solidFill>
                  <a:srgbClr val="336666"/>
                </a:solidFill>
              </a:rPr>
              <a:t>Apprenticeships</a:t>
            </a:r>
            <a:r>
              <a:rPr lang="en-GB" altLang="en-US" sz="3200" dirty="0">
                <a:solidFill>
                  <a:srgbClr val="3366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altLang="en-US" sz="300" dirty="0">
                <a:solidFill>
                  <a:srgbClr val="336666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altLang="en-US" sz="2800" dirty="0">
                <a:solidFill>
                  <a:srgbClr val="336666"/>
                </a:solidFill>
              </a:rPr>
              <a:t>         </a:t>
            </a:r>
            <a:endParaRPr lang="en-GB" altLang="en-US" sz="2800" dirty="0" smtClean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 smtClean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 smtClean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>
              <a:solidFill>
                <a:srgbClr val="3366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GB" altLang="en-US" sz="2800" dirty="0">
              <a:solidFill>
                <a:srgbClr val="3366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57987" y="-52099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4000" b="1" dirty="0" smtClean="0">
                <a:solidFill>
                  <a:srgbClr val="7030A0"/>
                </a:solidFill>
                <a:latin typeface="Calibri" pitchFamily="34" charset="0"/>
              </a:rPr>
              <a:t>Future Pathways – </a:t>
            </a:r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Learning Pathways</a:t>
            </a:r>
            <a:r>
              <a:rPr lang="en-GB" sz="40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en-GB" sz="4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561" t="24807" r="8146" b="13509"/>
          <a:stretch/>
        </p:blipFill>
        <p:spPr>
          <a:xfrm>
            <a:off x="334200" y="2962732"/>
            <a:ext cx="8514335" cy="3461872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773" t="10629" r="78004" b="84683"/>
          <a:stretch/>
        </p:blipFill>
        <p:spPr>
          <a:xfrm>
            <a:off x="4427984" y="1820162"/>
            <a:ext cx="3498644" cy="60582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 rot="20129870">
            <a:off x="222764" y="5023802"/>
            <a:ext cx="3654437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3200" b="1" dirty="0" smtClean="0">
                <a:solidFill>
                  <a:schemeClr val="tx2"/>
                </a:solidFill>
                <a:latin typeface="Calibri" pitchFamily="34" charset="0"/>
              </a:rPr>
              <a:t>S4 course choice</a:t>
            </a:r>
            <a:endParaRPr lang="en-GB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93" y="1515603"/>
            <a:ext cx="6447501" cy="990600"/>
          </a:xfrm>
        </p:spPr>
        <p:txBody>
          <a:bodyPr>
            <a:normAutofit/>
          </a:bodyPr>
          <a:lstStyle/>
          <a:p>
            <a:r>
              <a:rPr lang="en-GB" sz="2754" b="1" dirty="0">
                <a:solidFill>
                  <a:schemeClr val="accent4">
                    <a:lumMod val="50000"/>
                  </a:schemeClr>
                </a:solidFill>
              </a:rPr>
              <a:t>Skills Development Scotland  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662" y="2643850"/>
            <a:ext cx="5101448" cy="2910580"/>
          </a:xfrm>
        </p:spPr>
        <p:txBody>
          <a:bodyPr>
            <a:noAutofit/>
          </a:bodyPr>
          <a:lstStyle/>
          <a:p>
            <a:r>
              <a:rPr lang="en-GB" sz="2400" dirty="0"/>
              <a:t>Careers adviser – Aileen Crawford</a:t>
            </a:r>
          </a:p>
          <a:p>
            <a:r>
              <a:rPr lang="en-GB" sz="2400" dirty="0"/>
              <a:t>Monday, Wednesday, Thursday, Friday</a:t>
            </a:r>
          </a:p>
          <a:p>
            <a:r>
              <a:rPr lang="en-GB" sz="2400" dirty="0"/>
              <a:t>Office on top floor (above library)</a:t>
            </a:r>
          </a:p>
          <a:p>
            <a:r>
              <a:rPr lang="en-GB" sz="2400" dirty="0"/>
              <a:t>Form at reception for Appointment</a:t>
            </a:r>
          </a:p>
          <a:p>
            <a:r>
              <a:rPr lang="en-GB" sz="2400" dirty="0"/>
              <a:t>Drop-in – lunch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61" t="14107" r="19517" b="8348"/>
          <a:stretch/>
        </p:blipFill>
        <p:spPr>
          <a:xfrm>
            <a:off x="6857618" y="4099140"/>
            <a:ext cx="1995093" cy="1795647"/>
          </a:xfrm>
          <a:prstGeom prst="rect">
            <a:avLst/>
          </a:prstGeom>
        </p:spPr>
      </p:pic>
      <p:pic>
        <p:nvPicPr>
          <p:cNvPr id="5" name="Picture 6" descr="http://www.aberdeenguarantees.com/sites/default/files/styles/large/public/news/SDS_25mm_Core_Marque_CMYK_3.png?itok=LdjEuW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92" y="2562006"/>
            <a:ext cx="1228466" cy="7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43838" y="116632"/>
            <a:ext cx="7308873" cy="770436"/>
          </a:xfrm>
          <a:prstGeom prst="rect">
            <a:avLst/>
          </a:prstGeom>
        </p:spPr>
        <p:txBody>
          <a:bodyPr vert="horz" lIns="69946" tIns="34973" rIns="69946" bIns="34973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GB" sz="4000" b="1" dirty="0" smtClean="0">
                <a:solidFill>
                  <a:srgbClr val="7030A0"/>
                </a:solidFill>
                <a:latin typeface="Calibri" pitchFamily="34" charset="0"/>
              </a:rPr>
              <a:t>Future Pathways – </a:t>
            </a:r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Support</a:t>
            </a:r>
            <a:r>
              <a:rPr lang="en-GB" sz="40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en-GB" sz="4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08325" y="598488"/>
            <a:ext cx="184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4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8250238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b="1" dirty="0">
                <a:latin typeface="+mn-lt"/>
              </a:rPr>
              <a:t>Procedure					Dates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2000" dirty="0" smtClean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None/>
            </a:pPr>
            <a:endParaRPr lang="en-US" altLang="en-US" sz="2000" dirty="0" smtClean="0"/>
          </a:p>
          <a:p>
            <a:pPr>
              <a:lnSpc>
                <a:spcPct val="50000"/>
              </a:lnSpc>
              <a:buClrTx/>
              <a:buSzTx/>
              <a:buNone/>
            </a:pPr>
            <a:r>
              <a:rPr lang="en-US" altLang="en-US" sz="2000" dirty="0" smtClean="0"/>
              <a:t>Course </a:t>
            </a:r>
            <a:r>
              <a:rPr lang="en-US" altLang="en-US" sz="2000" dirty="0"/>
              <a:t>Choice Information pm			7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 </a:t>
            </a:r>
            <a:r>
              <a:rPr lang="en-US" altLang="en-US" sz="2000" dirty="0"/>
              <a:t>February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	</a:t>
            </a:r>
            <a:endParaRPr lang="en-US" altLang="en-US" sz="2000" b="1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b="1" dirty="0" smtClean="0">
                <a:latin typeface="+mn-lt"/>
              </a:rPr>
              <a:t>S2 </a:t>
            </a:r>
            <a:r>
              <a:rPr lang="en-US" altLang="en-US" sz="2000" dirty="0">
                <a:latin typeface="+mn-lt"/>
              </a:rPr>
              <a:t>Reports </a:t>
            </a:r>
            <a:r>
              <a:rPr lang="en-US" altLang="en-US" sz="2000" dirty="0" smtClean="0">
                <a:latin typeface="+mn-lt"/>
              </a:rPr>
              <a:t>issued</a:t>
            </a:r>
            <a:r>
              <a:rPr lang="en-US" altLang="en-US" sz="2000" dirty="0">
                <a:latin typeface="+mn-lt"/>
              </a:rPr>
              <a:t>			          	</a:t>
            </a:r>
            <a:r>
              <a:rPr lang="en-US" altLang="en-US" sz="2000" dirty="0" smtClean="0">
                <a:latin typeface="+mn-lt"/>
              </a:rPr>
              <a:t>18</a:t>
            </a:r>
            <a:r>
              <a:rPr lang="en-US" altLang="en-US" sz="2000" baseline="30000" dirty="0" smtClean="0">
                <a:latin typeface="+mn-lt"/>
              </a:rPr>
              <a:t>th</a:t>
            </a:r>
            <a:r>
              <a:rPr lang="en-US" altLang="en-US" sz="2000" dirty="0" smtClean="0">
                <a:latin typeface="+mn-lt"/>
              </a:rPr>
              <a:t>  February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FCL </a:t>
            </a:r>
            <a:r>
              <a:rPr lang="en-US" altLang="en-US" sz="2000" dirty="0">
                <a:latin typeface="+mn-lt"/>
              </a:rPr>
              <a:t>Interviews 					</a:t>
            </a:r>
            <a:r>
              <a:rPr lang="en-US" altLang="en-US" sz="2000" dirty="0" smtClean="0">
                <a:latin typeface="+mn-lt"/>
              </a:rPr>
              <a:t>19-28</a:t>
            </a:r>
            <a:r>
              <a:rPr lang="en-US" altLang="en-US" sz="2000" baseline="30000" dirty="0" smtClean="0">
                <a:latin typeface="+mn-lt"/>
              </a:rPr>
              <a:t>th</a:t>
            </a:r>
            <a:r>
              <a:rPr lang="en-US" altLang="en-US" sz="2000" dirty="0" smtClean="0">
                <a:latin typeface="+mn-lt"/>
              </a:rPr>
              <a:t> February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</a:rPr>
              <a:t>Course Choice Form return by</a:t>
            </a:r>
            <a:r>
              <a:rPr lang="en-US" altLang="en-US" sz="2000" dirty="0">
                <a:latin typeface="+mn-lt"/>
              </a:rPr>
              <a:t>			</a:t>
            </a:r>
            <a:r>
              <a:rPr lang="en-US" altLang="en-US" sz="2000" dirty="0" smtClean="0">
                <a:latin typeface="+mn-lt"/>
              </a:rPr>
              <a:t>Deadline 22</a:t>
            </a:r>
            <a:r>
              <a:rPr lang="en-US" altLang="en-US" sz="2000" baseline="30000" dirty="0" smtClean="0">
                <a:latin typeface="+mn-lt"/>
              </a:rPr>
              <a:t>nd</a:t>
            </a:r>
            <a:r>
              <a:rPr lang="en-US" altLang="en-US" sz="2000" dirty="0" smtClean="0">
                <a:latin typeface="+mn-lt"/>
              </a:rPr>
              <a:t> March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New timetable begins			      	Monday </a:t>
            </a:r>
            <a:r>
              <a:rPr lang="en-US" altLang="en-US" sz="2000" dirty="0" smtClean="0">
                <a:latin typeface="+mn-lt"/>
              </a:rPr>
              <a:t>3</a:t>
            </a:r>
            <a:r>
              <a:rPr lang="en-US" altLang="en-US" sz="2000" baseline="30000" dirty="0" smtClean="0">
                <a:latin typeface="+mn-lt"/>
              </a:rPr>
              <a:t>rd</a:t>
            </a:r>
            <a:r>
              <a:rPr lang="en-US" altLang="en-US" sz="2000" dirty="0" smtClean="0">
                <a:latin typeface="+mn-lt"/>
              </a:rPr>
              <a:t> June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2362200" y="29718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2362200" y="2667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/>
              <a:t>Timeline</a:t>
            </a:r>
            <a:br>
              <a:rPr lang="en-GB" altLang="en-US"/>
            </a:br>
            <a:r>
              <a:rPr lang="en-GB" altLang="en-US">
                <a:solidFill>
                  <a:srgbClr val="990099"/>
                </a:solidFill>
              </a:rPr>
              <a:t>Key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20807" y="5542013"/>
            <a:ext cx="2922821" cy="115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29163" y="2259334"/>
            <a:ext cx="197869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43481" y="2235352"/>
            <a:ext cx="197869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647227"/>
            <a:ext cx="5112568" cy="850625"/>
          </a:xfrm>
        </p:spPr>
        <p:txBody>
          <a:bodyPr/>
          <a:lstStyle/>
          <a:p>
            <a:r>
              <a:rPr lang="en-GB" dirty="0" smtClean="0"/>
              <a:t> curricular tables (</a:t>
            </a:r>
            <a:r>
              <a:rPr lang="en-GB" dirty="0" err="1" smtClean="0"/>
              <a:t>incl</a:t>
            </a:r>
            <a:r>
              <a:rPr lang="en-GB" dirty="0" smtClean="0"/>
              <a:t> </a:t>
            </a:r>
            <a:r>
              <a:rPr lang="en-GB" dirty="0" err="1" smtClean="0"/>
              <a:t>SfL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996834"/>
            <a:ext cx="147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Further and Higher Education</a:t>
            </a:r>
          </a:p>
          <a:p>
            <a:r>
              <a:rPr lang="en-GB" b="1" dirty="0" smtClean="0"/>
              <a:t>- College and </a:t>
            </a:r>
            <a:r>
              <a:rPr lang="en-GB" b="1" dirty="0" err="1" smtClean="0"/>
              <a:t>Univ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99646" y="3273833"/>
            <a:ext cx="186636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b="1" dirty="0" smtClean="0"/>
              <a:t>Apprenticeship providers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6013" y="5655948"/>
            <a:ext cx="172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Skills Development Scotland</a:t>
            </a:r>
            <a:endParaRPr lang="en-GB" b="1" dirty="0"/>
          </a:p>
        </p:txBody>
      </p:sp>
      <p:sp>
        <p:nvSpPr>
          <p:cNvPr id="10" name="Oval 9"/>
          <p:cNvSpPr/>
          <p:nvPr/>
        </p:nvSpPr>
        <p:spPr>
          <a:xfrm>
            <a:off x="755576" y="2060848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7131" y="3555797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47747" y="5307007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860396" y="1916832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198752" y="3711516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765976" y="5634454"/>
            <a:ext cx="768424" cy="9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 dirty="0"/>
              <a:t>Stay in touch…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4179887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hlinkClick r:id="rId3"/>
              </a:rPr>
              <a:t>www.balfronhigh.co.uk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859338" y="1844675"/>
            <a:ext cx="40338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Follow us on twitter </a:t>
            </a:r>
          </a:p>
          <a:p>
            <a:pPr algn="r" eaLnBrk="1" hangingPunct="1">
              <a:lnSpc>
                <a:spcPct val="80000"/>
              </a:lnSpc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@</a:t>
            </a:r>
            <a:r>
              <a:rPr lang="en-GB" altLang="en-US" sz="3200" dirty="0" err="1">
                <a:solidFill>
                  <a:schemeClr val="tx1"/>
                </a:solidFill>
              </a:rPr>
              <a:t>balfronhigh</a:t>
            </a:r>
            <a:endParaRPr lang="en-GB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2362" r="25716" b="13432"/>
          <a:stretch>
            <a:fillRect/>
          </a:stretch>
        </p:blipFill>
        <p:spPr bwMode="auto">
          <a:xfrm>
            <a:off x="4824413" y="3141663"/>
            <a:ext cx="4057650" cy="3425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4856" b="5076"/>
          <a:stretch/>
        </p:blipFill>
        <p:spPr>
          <a:xfrm>
            <a:off x="146050" y="3362325"/>
            <a:ext cx="4248751" cy="30190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/>
              <a:t>Purpose of this evening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296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Equip parents and carers with the information required to work with us in best supporting young people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/>
              <a:t>Curriculum, course choice and timelines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/>
              <a:t>Support and communication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/>
              <a:t>Course information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Rationale for our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133600"/>
            <a:ext cx="42481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century learners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Skills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Academic pathways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Vocational pathways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95863" y="2133600"/>
            <a:ext cx="3819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/>
              <a:t>Modern world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Knowledge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Partnerships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Rural context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44675"/>
            <a:ext cx="7586662" cy="338455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Curriculum and </a:t>
            </a:r>
            <a:r>
              <a:rPr lang="en-GB" altLang="en-US" dirty="0" smtClean="0"/>
              <a:t>Course </a:t>
            </a:r>
            <a:r>
              <a:rPr lang="en-GB" altLang="en-US" dirty="0"/>
              <a:t>C</a:t>
            </a:r>
            <a:r>
              <a:rPr lang="en-GB" altLang="en-US" dirty="0" smtClean="0"/>
              <a:t>hoice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Mrs 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29000" y="2633663"/>
            <a:ext cx="3270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buClrTx/>
              <a:buSzTx/>
              <a:buFontTx/>
              <a:buChar char="•"/>
            </a:pPr>
            <a:endParaRPr lang="en-US" altLang="en-US" sz="3200" b="1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17725" y="141288"/>
            <a:ext cx="184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US" altLang="en-US" sz="4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52600" y="593725"/>
            <a:ext cx="62293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4400" b="1">
                <a:latin typeface="Arial Narrow" panose="020B0606020202030204" pitchFamily="34" charset="0"/>
              </a:rPr>
              <a:t>Period Allocation in S3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85850" y="1700808"/>
            <a:ext cx="7562850" cy="35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3200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3200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990099"/>
                </a:solidFill>
                <a:latin typeface="+mn-lt"/>
              </a:rPr>
              <a:t>11 </a:t>
            </a:r>
            <a:r>
              <a:rPr lang="en-GB" altLang="en-US" sz="2400" dirty="0">
                <a:latin typeface="+mn-lt"/>
              </a:rPr>
              <a:t>Subjects (</a:t>
            </a:r>
            <a:r>
              <a:rPr lang="en-GB" altLang="en-US" sz="2400" dirty="0" err="1">
                <a:latin typeface="+mn-lt"/>
              </a:rPr>
              <a:t>inc</a:t>
            </a:r>
            <a:r>
              <a:rPr lang="en-GB" altLang="en-US" sz="2400" dirty="0">
                <a:latin typeface="+mn-lt"/>
              </a:rPr>
              <a:t> English &amp; Maths)	</a:t>
            </a:r>
            <a:r>
              <a:rPr lang="en-GB" altLang="en-US" sz="2400" dirty="0" smtClean="0">
                <a:latin typeface="+mn-lt"/>
              </a:rPr>
              <a:t>	26 </a:t>
            </a:r>
            <a:r>
              <a:rPr lang="en-GB" altLang="en-US" sz="2400" dirty="0">
                <a:latin typeface="+mn-lt"/>
              </a:rPr>
              <a:t>Periods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	</a:t>
            </a:r>
          </a:p>
          <a:p>
            <a:pPr>
              <a:lnSpc>
                <a:spcPct val="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GB" altLang="en-US" sz="2400" dirty="0">
                <a:latin typeface="+mn-lt"/>
              </a:rPr>
              <a:t>PSE                                                      </a:t>
            </a:r>
            <a:r>
              <a:rPr lang="en-GB" altLang="en-US" sz="2400" dirty="0" smtClean="0">
                <a:latin typeface="+mn-lt"/>
              </a:rPr>
              <a:t>	1 </a:t>
            </a:r>
            <a:r>
              <a:rPr lang="en-GB" altLang="en-US" sz="2400" dirty="0">
                <a:latin typeface="+mn-lt"/>
              </a:rPr>
              <a:t>Period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24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RME				  	           </a:t>
            </a:r>
            <a:r>
              <a:rPr lang="en-GB" altLang="en-US" sz="2400" dirty="0" smtClean="0">
                <a:latin typeface="+mn-lt"/>
              </a:rPr>
              <a:t>1 </a:t>
            </a:r>
            <a:r>
              <a:rPr lang="en-GB" altLang="en-US" sz="2400" dirty="0">
                <a:latin typeface="+mn-lt"/>
              </a:rPr>
              <a:t>Period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24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PE					  	 </a:t>
            </a:r>
            <a:r>
              <a:rPr lang="en-GB" altLang="en-US" sz="2400" dirty="0" smtClean="0">
                <a:latin typeface="+mn-lt"/>
              </a:rPr>
              <a:t>2 </a:t>
            </a:r>
            <a:r>
              <a:rPr lang="en-GB" altLang="en-US" sz="2400" dirty="0">
                <a:latin typeface="+mn-lt"/>
              </a:rPr>
              <a:t>Periods 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endParaRPr lang="en-GB" altLang="en-US" sz="2400" dirty="0">
              <a:latin typeface="+mn-lt"/>
            </a:endParaRP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Leadership 	</a:t>
            </a:r>
            <a:r>
              <a:rPr lang="en-GB" altLang="en-US" sz="2400" dirty="0" smtClean="0">
                <a:latin typeface="+mn-lt"/>
              </a:rPr>
              <a:t>		</a:t>
            </a:r>
            <a:r>
              <a:rPr lang="en-GB" altLang="en-US" sz="2400" dirty="0">
                <a:latin typeface="+mn-lt"/>
              </a:rPr>
              <a:t>		 </a:t>
            </a:r>
            <a:r>
              <a:rPr lang="en-GB" altLang="en-US" sz="2400" dirty="0" smtClean="0">
                <a:latin typeface="+mn-lt"/>
              </a:rPr>
              <a:t>1 </a:t>
            </a:r>
            <a:r>
              <a:rPr lang="en-GB" altLang="en-US" sz="2400" dirty="0">
                <a:latin typeface="+mn-lt"/>
              </a:rPr>
              <a:t>Period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   </a:t>
            </a:r>
          </a:p>
          <a:p>
            <a:pPr>
              <a:lnSpc>
                <a:spcPct val="50000"/>
              </a:lnSpc>
              <a:buClrTx/>
              <a:buSzTx/>
              <a:buFontTx/>
              <a:buNone/>
            </a:pPr>
            <a:r>
              <a:rPr lang="en-GB" altLang="en-US" sz="2400" b="1" dirty="0">
                <a:latin typeface="+mn-lt"/>
              </a:rPr>
              <a:t>Total			      			31 Periods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904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222375"/>
          </a:xfrm>
        </p:spPr>
        <p:txBody>
          <a:bodyPr/>
          <a:lstStyle/>
          <a:p>
            <a:r>
              <a:rPr lang="en-GB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Course Choice </a:t>
            </a:r>
            <a:r>
              <a:rPr lang="en-GB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Form</a:t>
            </a:r>
            <a:endParaRPr lang="en-GB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485" t="23480" r="23316" b="50105"/>
          <a:stretch/>
        </p:blipFill>
        <p:spPr>
          <a:xfrm>
            <a:off x="611560" y="2132855"/>
            <a:ext cx="8064896" cy="369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Front of form, </a:t>
            </a:r>
            <a:r>
              <a:rPr lang="en-GB" altLang="en-US" dirty="0"/>
              <a:t>continued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84" t="22966" r="10010" b="52865"/>
          <a:stretch/>
        </p:blipFill>
        <p:spPr>
          <a:xfrm>
            <a:off x="611560" y="1844823"/>
            <a:ext cx="7776864" cy="397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75656" y="-315416"/>
            <a:ext cx="7010400" cy="1527175"/>
          </a:xfrm>
        </p:spPr>
        <p:txBody>
          <a:bodyPr/>
          <a:lstStyle/>
          <a:p>
            <a:r>
              <a:rPr lang="en-GB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Course Choice </a:t>
            </a:r>
            <a:r>
              <a:rPr lang="en-GB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Form</a:t>
            </a:r>
            <a:endParaRPr lang="en-GB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212" t="49965" r="10082" b="15324"/>
          <a:stretch/>
        </p:blipFill>
        <p:spPr>
          <a:xfrm>
            <a:off x="925216" y="1844824"/>
            <a:ext cx="7560840" cy="441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4053</TotalTime>
  <Words>384</Words>
  <Application>Microsoft Office PowerPoint</Application>
  <PresentationFormat>On-screen Show (4:3)</PresentationFormat>
  <Paragraphs>176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Perpetua</vt:lpstr>
      <vt:lpstr>Times New Roman</vt:lpstr>
      <vt:lpstr>Wingdings</vt:lpstr>
      <vt:lpstr>Wingdings 3</vt:lpstr>
      <vt:lpstr>Echo</vt:lpstr>
      <vt:lpstr>Balfron High School</vt:lpstr>
      <vt:lpstr>Welcome &amp; Introductions</vt:lpstr>
      <vt:lpstr>Purpose of this evening</vt:lpstr>
      <vt:lpstr>Rationale for our curriculum</vt:lpstr>
      <vt:lpstr>Curriculum and Course Choice  Mrs Short</vt:lpstr>
      <vt:lpstr>PowerPoint Presentation</vt:lpstr>
      <vt:lpstr> The Course Choice Form</vt:lpstr>
      <vt:lpstr>Front of form, continued …</vt:lpstr>
      <vt:lpstr> The Course Choice Form</vt:lpstr>
      <vt:lpstr>Proviso …</vt:lpstr>
      <vt:lpstr>PowerPoint Presentation</vt:lpstr>
      <vt:lpstr> Mrs Patrick</vt:lpstr>
      <vt:lpstr>PowerPoint Presentation</vt:lpstr>
      <vt:lpstr>PowerPoint Presentation</vt:lpstr>
      <vt:lpstr>PowerPoint Presentation</vt:lpstr>
      <vt:lpstr>PowerPoint Presentation</vt:lpstr>
      <vt:lpstr>Research – Destinations</vt:lpstr>
      <vt:lpstr>Research – Destinations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Skills Development Scotland  SDS</vt:lpstr>
      <vt:lpstr>Timeline Key Dates</vt:lpstr>
      <vt:lpstr>STALLS</vt:lpstr>
      <vt:lpstr>Stay in touch…</vt:lpstr>
    </vt:vector>
  </TitlesOfParts>
  <Company>Stirling Council 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Balfron High School</dc:title>
  <dc:creator>bannatynee01s</dc:creator>
  <cp:lastModifiedBy>patrickt01s</cp:lastModifiedBy>
  <cp:revision>208</cp:revision>
  <cp:lastPrinted>2019-02-08T13:08:33Z</cp:lastPrinted>
  <dcterms:created xsi:type="dcterms:W3CDTF">2014-03-13T07:41:46Z</dcterms:created>
  <dcterms:modified xsi:type="dcterms:W3CDTF">2019-02-08T15:54:13Z</dcterms:modified>
</cp:coreProperties>
</file>