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1"/>
  </p:notesMasterIdLst>
  <p:handoutMasterIdLst>
    <p:handoutMasterId r:id="rId62"/>
  </p:handoutMasterIdLst>
  <p:sldIdLst>
    <p:sldId id="2129" r:id="rId3"/>
    <p:sldId id="2130" r:id="rId4"/>
    <p:sldId id="2131" r:id="rId5"/>
    <p:sldId id="472" r:id="rId6"/>
    <p:sldId id="466" r:id="rId7"/>
    <p:sldId id="573" r:id="rId8"/>
    <p:sldId id="574" r:id="rId9"/>
    <p:sldId id="578" r:id="rId10"/>
    <p:sldId id="575" r:id="rId11"/>
    <p:sldId id="259" r:id="rId12"/>
    <p:sldId id="451" r:id="rId13"/>
    <p:sldId id="463" r:id="rId14"/>
    <p:sldId id="535" r:id="rId15"/>
    <p:sldId id="262" r:id="rId16"/>
    <p:sldId id="286" r:id="rId17"/>
    <p:sldId id="362" r:id="rId18"/>
    <p:sldId id="363" r:id="rId19"/>
    <p:sldId id="288" r:id="rId20"/>
    <p:sldId id="459" r:id="rId21"/>
    <p:sldId id="364" r:id="rId22"/>
    <p:sldId id="338" r:id="rId23"/>
    <p:sldId id="295" r:id="rId24"/>
    <p:sldId id="296" r:id="rId25"/>
    <p:sldId id="457" r:id="rId26"/>
    <p:sldId id="456" r:id="rId27"/>
    <p:sldId id="347" r:id="rId28"/>
    <p:sldId id="458" r:id="rId29"/>
    <p:sldId id="481" r:id="rId30"/>
    <p:sldId id="266" r:id="rId31"/>
    <p:sldId id="479" r:id="rId32"/>
    <p:sldId id="534" r:id="rId33"/>
    <p:sldId id="460" r:id="rId34"/>
    <p:sldId id="531" r:id="rId35"/>
    <p:sldId id="470" r:id="rId36"/>
    <p:sldId id="462" r:id="rId37"/>
    <p:sldId id="365" r:id="rId38"/>
    <p:sldId id="445" r:id="rId39"/>
    <p:sldId id="432" r:id="rId40"/>
    <p:sldId id="556" r:id="rId41"/>
    <p:sldId id="560" r:id="rId42"/>
    <p:sldId id="562" r:id="rId43"/>
    <p:sldId id="563" r:id="rId44"/>
    <p:sldId id="2140" r:id="rId45"/>
    <p:sldId id="2141" r:id="rId46"/>
    <p:sldId id="2142" r:id="rId47"/>
    <p:sldId id="2143" r:id="rId48"/>
    <p:sldId id="2145" r:id="rId49"/>
    <p:sldId id="2144" r:id="rId50"/>
    <p:sldId id="2147" r:id="rId51"/>
    <p:sldId id="2132" r:id="rId52"/>
    <p:sldId id="2133" r:id="rId53"/>
    <p:sldId id="2134" r:id="rId54"/>
    <p:sldId id="2135" r:id="rId55"/>
    <p:sldId id="2136" r:id="rId56"/>
    <p:sldId id="2146" r:id="rId57"/>
    <p:sldId id="2138" r:id="rId58"/>
    <p:sldId id="2137" r:id="rId59"/>
    <p:sldId id="2139" r:id="rId6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CBB39-0493-BB41-8049-ABCCF6AFBD0B}" v="9" dt="2022-03-07T11:32:11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>
      <p:cViewPr varScale="1">
        <p:scale>
          <a:sx n="84" d="100"/>
          <a:sy n="84" d="100"/>
        </p:scale>
        <p:origin x="19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3" d="100"/>
        <a:sy n="283" d="100"/>
      </p:scale>
      <p:origin x="0" y="51024"/>
    </p:cViewPr>
  </p:sorterViewPr>
  <p:notesViewPr>
    <p:cSldViewPr>
      <p:cViewPr varScale="1">
        <p:scale>
          <a:sx n="88" d="100"/>
          <a:sy n="88" d="100"/>
        </p:scale>
        <p:origin x="-310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DC78E-A006-AC46-98A8-183446E72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E9CE8-29B3-4D41-9D42-B0C125120D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A5E02A-03FC-E842-B116-1E77D2F386E8}" type="datetimeFigureOut">
              <a:rPr lang="en-GB"/>
              <a:pPr>
                <a:defRPr/>
              </a:pPr>
              <a:t>09/03/2022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F666F-343F-AB42-A5FF-3B0A6EC21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60203-CCE4-E646-9224-F453B43673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ECAD6-628B-9848-A606-BF90469AAC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836F06D7-6651-6C44-9A57-7FB4FBBCD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4D4FF0DA-401A-CF4E-B56E-BF238097FC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736080C-A7BE-ED44-98B8-B3D412CE52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7C8CDD54-566E-C94E-A6DA-602333AA1F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3350" name="Rectangle 6">
            <a:extLst>
              <a:ext uri="{FF2B5EF4-FFF2-40B4-BE49-F238E27FC236}">
                <a16:creationId xmlns:a16="http://schemas.microsoft.com/office/drawing/2014/main" id="{7642A865-F38E-CC4D-BEBE-67B6B83EA9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51" name="Rectangle 7">
            <a:extLst>
              <a:ext uri="{FF2B5EF4-FFF2-40B4-BE49-F238E27FC236}">
                <a16:creationId xmlns:a16="http://schemas.microsoft.com/office/drawing/2014/main" id="{CDA963A8-1D85-E542-B182-A2EE658F7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03DC5F-65DC-6242-8E27-78266A06B6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0A7C4F6-6790-8B44-9188-4201F1B50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AEEAA9-36C1-784D-A924-EEC95CF24F1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126518D-45E2-AE42-8A24-C98577902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8D2A0F1-A04E-E240-A418-B66A3E468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FA8C09-9376-9245-B739-0BEBAF178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E234E-04F8-BD43-ABC3-12D3EB0A3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A5D1D3-B33A-ED46-AD07-441DEDF74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300E7-24C5-0B49-8662-4586FACD90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3409351"/>
      </p:ext>
    </p:extLst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1CD794-B05E-3743-A276-8A480878B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AB59C-D763-F547-9406-BD9F23113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F620EE-5A21-4641-8519-3C9D0D2CE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4E7BB-525C-6D4C-A570-755A3AF84C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149487"/>
      </p:ext>
    </p:extLst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902DA-12C4-7445-8A48-2E6328472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94AC9D-3D8D-6D45-8E94-C7E18062C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99C54-134D-5C48-B3B6-B9BD278A8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938B1-14A0-264B-B96B-8CBAED7E31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720236"/>
      </p:ext>
    </p:extLst>
  </p:cSld>
  <p:clrMapOvr>
    <a:masterClrMapping/>
  </p:clrMapOvr>
  <p:transition spd="med" advTm="4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2C1216-136D-7D46-A864-256AA47EF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C05DD9-FE4A-C140-BA70-B5471AB85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CF30D8-BE6F-5C4C-A3A5-61460E149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1FB8A-3BAF-B14E-B5F0-4D1C20F9B4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5627415"/>
      </p:ext>
    </p:extLst>
  </p:cSld>
  <p:clrMapOvr>
    <a:masterClrMapping/>
  </p:clrMapOvr>
  <p:transition spd="med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79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7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2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71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45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19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193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972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48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1" indent="0">
              <a:buNone/>
              <a:defRPr sz="1500" b="1"/>
            </a:lvl2pPr>
            <a:lvl3pPr marL="685483" indent="0">
              <a:buNone/>
              <a:defRPr sz="1350" b="1"/>
            </a:lvl3pPr>
            <a:lvl4pPr marL="1028228" indent="0">
              <a:buNone/>
              <a:defRPr sz="1200" b="1"/>
            </a:lvl4pPr>
            <a:lvl5pPr marL="1370969" indent="0">
              <a:buNone/>
              <a:defRPr sz="1200" b="1"/>
            </a:lvl5pPr>
            <a:lvl6pPr marL="1713710" indent="0">
              <a:buNone/>
              <a:defRPr sz="1200" b="1"/>
            </a:lvl6pPr>
            <a:lvl7pPr marL="2056454" indent="0">
              <a:buNone/>
              <a:defRPr sz="1200" b="1"/>
            </a:lvl7pPr>
            <a:lvl8pPr marL="2399193" indent="0">
              <a:buNone/>
              <a:defRPr sz="1200" b="1"/>
            </a:lvl8pPr>
            <a:lvl9pPr marL="2741938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1" indent="0">
              <a:buNone/>
              <a:defRPr sz="1500" b="1"/>
            </a:lvl2pPr>
            <a:lvl3pPr marL="685483" indent="0">
              <a:buNone/>
              <a:defRPr sz="1350" b="1"/>
            </a:lvl3pPr>
            <a:lvl4pPr marL="1028228" indent="0">
              <a:buNone/>
              <a:defRPr sz="1200" b="1"/>
            </a:lvl4pPr>
            <a:lvl5pPr marL="1370969" indent="0">
              <a:buNone/>
              <a:defRPr sz="1200" b="1"/>
            </a:lvl5pPr>
            <a:lvl6pPr marL="1713710" indent="0">
              <a:buNone/>
              <a:defRPr sz="1200" b="1"/>
            </a:lvl6pPr>
            <a:lvl7pPr marL="2056454" indent="0">
              <a:buNone/>
              <a:defRPr sz="1200" b="1"/>
            </a:lvl7pPr>
            <a:lvl8pPr marL="2399193" indent="0">
              <a:buNone/>
              <a:defRPr sz="1200" b="1"/>
            </a:lvl8pPr>
            <a:lvl9pPr marL="2741938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8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41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70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98F37-37C4-6A44-BA3A-A2FD686E5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E7B3B3-FCBB-5F4C-A1C8-48AF26850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C1657B-5C46-1244-B4F0-18B02A308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B509-7F49-224A-9852-57D702FFE8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415047"/>
      </p:ext>
    </p:extLst>
  </p:cSld>
  <p:clrMapOvr>
    <a:masterClrMapping/>
  </p:clrMapOvr>
  <p:transition spd="med" advTm="4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41" indent="0">
              <a:buNone/>
              <a:defRPr sz="900"/>
            </a:lvl2pPr>
            <a:lvl3pPr marL="685483" indent="0">
              <a:buNone/>
              <a:defRPr sz="750"/>
            </a:lvl3pPr>
            <a:lvl4pPr marL="1028228" indent="0">
              <a:buNone/>
              <a:defRPr sz="675"/>
            </a:lvl4pPr>
            <a:lvl5pPr marL="1370969" indent="0">
              <a:buNone/>
              <a:defRPr sz="675"/>
            </a:lvl5pPr>
            <a:lvl6pPr marL="1713710" indent="0">
              <a:buNone/>
              <a:defRPr sz="675"/>
            </a:lvl6pPr>
            <a:lvl7pPr marL="2056454" indent="0">
              <a:buNone/>
              <a:defRPr sz="675"/>
            </a:lvl7pPr>
            <a:lvl8pPr marL="2399193" indent="0">
              <a:buNone/>
              <a:defRPr sz="675"/>
            </a:lvl8pPr>
            <a:lvl9pPr marL="2741938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663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741" indent="0">
              <a:buNone/>
              <a:defRPr sz="2100"/>
            </a:lvl2pPr>
            <a:lvl3pPr marL="685483" indent="0">
              <a:buNone/>
              <a:defRPr sz="1800"/>
            </a:lvl3pPr>
            <a:lvl4pPr marL="1028228" indent="0">
              <a:buNone/>
              <a:defRPr sz="1500"/>
            </a:lvl4pPr>
            <a:lvl5pPr marL="1370969" indent="0">
              <a:buNone/>
              <a:defRPr sz="1500"/>
            </a:lvl5pPr>
            <a:lvl6pPr marL="1713710" indent="0">
              <a:buNone/>
              <a:defRPr sz="1500"/>
            </a:lvl6pPr>
            <a:lvl7pPr marL="2056454" indent="0">
              <a:buNone/>
              <a:defRPr sz="1500"/>
            </a:lvl7pPr>
            <a:lvl8pPr marL="2399193" indent="0">
              <a:buNone/>
              <a:defRPr sz="1500"/>
            </a:lvl8pPr>
            <a:lvl9pPr marL="274193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41" indent="0">
              <a:buNone/>
              <a:defRPr sz="900"/>
            </a:lvl2pPr>
            <a:lvl3pPr marL="685483" indent="0">
              <a:buNone/>
              <a:defRPr sz="750"/>
            </a:lvl3pPr>
            <a:lvl4pPr marL="1028228" indent="0">
              <a:buNone/>
              <a:defRPr sz="675"/>
            </a:lvl4pPr>
            <a:lvl5pPr marL="1370969" indent="0">
              <a:buNone/>
              <a:defRPr sz="675"/>
            </a:lvl5pPr>
            <a:lvl6pPr marL="1713710" indent="0">
              <a:buNone/>
              <a:defRPr sz="675"/>
            </a:lvl6pPr>
            <a:lvl7pPr marL="2056454" indent="0">
              <a:buNone/>
              <a:defRPr sz="675"/>
            </a:lvl7pPr>
            <a:lvl8pPr marL="2399193" indent="0">
              <a:buNone/>
              <a:defRPr sz="675"/>
            </a:lvl8pPr>
            <a:lvl9pPr marL="2741938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200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32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3/9/22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7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A4E048-699D-AE46-B26E-861C5FE58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508DA-5723-C147-B651-F242D1EDA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3418AC-CBCD-0C40-9EEE-F19880A2D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C608A-66AF-1A4E-80C0-A58843ADA4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245336"/>
      </p:ext>
    </p:extLst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EA9B0-B404-E044-8B53-A1C5F1D80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717FF-41C3-E648-B0D8-AF75D7B28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BD1DC-69B8-A946-AA52-73873DFE8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3086F-3DFD-F44C-97DD-D199EC1C63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372912"/>
      </p:ext>
    </p:extLst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4DB0BF-F4FC-9641-819E-54D0AACD5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3C3C6F-0FF8-4C48-981A-63F42096C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5EB697-A40C-DE42-823F-7A8912CBF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70B26-8FDF-6E4A-A73C-50BF3D3AE1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4704100"/>
      </p:ext>
    </p:extLst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8B35E-5D48-CA46-BEEF-D3999ED78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6BB9F2-BEF3-1C42-AABD-10EC38898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DE462C-9D34-8C4C-A65E-3A16BBA03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B41AD-412A-9D47-9E72-B7864C8927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8058294"/>
      </p:ext>
    </p:extLst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0B6EA8-03B6-8841-9933-6E6660FED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51D442-9691-4446-9A77-0A0A74CB3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A010D1-6954-4F41-AA17-713C093E8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4975B-ADC5-0744-BA91-E01B5A956C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7401142"/>
      </p:ext>
    </p:extLst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FA7F1-8ED3-FA4F-8D2D-3218EAE24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82C06-432D-C94A-B51B-EA9B0E218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1350D-EF67-794C-B731-548F02119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48088-6DCD-FA43-87D6-8D3749B744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110615"/>
      </p:ext>
    </p:extLst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4FE7D3-D2C7-CE48-B9AE-4C1F995EC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217CD1-51D5-BA46-BCCE-7A75CB44A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236C8-7FB6-D542-AB71-6AC8625D3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9984E-271C-FC4B-A96F-2C64959CDF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3127541"/>
      </p:ext>
    </p:extLst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4E9C91-C66A-2C43-876F-82AD8367E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CD009C-2366-2C48-8C85-480B327D2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A68B94-E485-574A-928C-1191054C4C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4D548-C5C6-2947-8A5C-F6A1746256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0B6939-5652-3644-8D8E-782A0E4A9D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32FD80D-C943-5D40-9A65-84299474624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4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41"/>
            <a:fld id="{98D0F8B5-162C-8442-AE9D-91D9474E6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741"/>
              <a:t>3/9/22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741"/>
            <a:fld id="{C4B9D195-0B9B-8748-8D56-643687A17D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7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34274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58" indent="-257058" algn="l" defTabSz="3427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56" indent="-214214" algn="l" defTabSz="34274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3" indent="-171370" algn="l" defTabSz="34274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97" indent="-171370" algn="l" defTabSz="34274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41" indent="-171370" algn="l" defTabSz="34274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84" indent="-171370" algn="l" defTabSz="34274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24" indent="-171370" algn="l" defTabSz="34274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67" indent="-171370" algn="l" defTabSz="34274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08" indent="-171370" algn="l" defTabSz="34274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1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483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28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9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10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54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93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8" algn="l" defTabSz="3427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04800" y="228600"/>
            <a:ext cx="88392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DA08A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W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oodhead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DA08A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rimary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DA08A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chool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Lockerbie Manor 2022 – Parent/</a:t>
            </a:r>
            <a:r>
              <a:rPr lang="en-US" sz="3200" dirty="0" err="1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Carer</a:t>
            </a:r>
            <a:r>
              <a:rPr lang="en-US" sz="32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 Information Session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white">
                    <a:lumMod val="50000"/>
                  </a:prstClr>
                </a:glow>
              </a:effectLst>
              <a:uLnTx/>
              <a:uFillTx/>
              <a:latin typeface="Twinkl" pitchFamily="2" charset="77"/>
              <a:ea typeface="+mn-ea"/>
              <a:cs typeface="+mn-cs"/>
            </a:endParaRPr>
          </a:p>
          <a:p>
            <a:pPr marL="2469356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>
                    <a:lumMod val="50000"/>
                  </a:prstClr>
                </a:glow>
              </a:effectLst>
              <a:uLnTx/>
              <a:uFillTx/>
              <a:latin typeface="Twinkl" pitchFamily="2" charset="77"/>
              <a:ea typeface="+mn-ea"/>
              <a:cs typeface="+mn-cs"/>
            </a:endParaRPr>
          </a:p>
          <a:p>
            <a:pPr marL="2469356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Please switch off your camera and microphone.</a:t>
            </a:r>
          </a:p>
          <a:p>
            <a:pPr marL="2469356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  </a:t>
            </a:r>
          </a:p>
          <a:p>
            <a:pPr marL="2469356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The presentation will start shortly.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4DA08A"/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					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6785A-C3B4-CF40-B6F3-8FE72E7F2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286000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5B3EE0-94BA-D14B-93B7-C594EF101BD5}"/>
              </a:ext>
            </a:extLst>
          </p:cNvPr>
          <p:cNvSpPr/>
          <p:nvPr/>
        </p:nvSpPr>
        <p:spPr>
          <a:xfrm>
            <a:off x="1528848" y="5867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highlight>
                  <a:srgbClr val="FFFF00"/>
                </a:highlight>
                <a:uLnTx/>
                <a:uFillTx/>
                <a:latin typeface="Twinkl" pitchFamily="2" charset="77"/>
                <a:ea typeface="+mn-ea"/>
                <a:cs typeface="+mn-cs"/>
              </a:rPr>
              <a:t>This meeting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32219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D2D0CB26-E939-F24B-96E4-7941065E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u="sng">
                <a:solidFill>
                  <a:srgbClr val="EE2425"/>
                </a:solidFill>
                <a:latin typeface="Times New Roman" panose="02020603050405020304" pitchFamily="18" charset="0"/>
              </a:rPr>
              <a:t>Manor Adventure: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4060A998-9FBB-CF4E-9B82-1CBE9E5AF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619250"/>
            <a:ext cx="62658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Established in 1991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 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Handles over 27,000 students + 500 families each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The quality operator in the school market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Owns Culmington Manor, 100 acre estate in Shropshire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Owns Lockerbie Manor, 78 acre estate in Scotland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Owns Abernant Lake Hotel - 55 acre estate in Mid Wales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Owns Le Ch</a:t>
            </a:r>
            <a:r>
              <a:rPr lang="en-US" altLang="en-US" sz="1800">
                <a:solidFill>
                  <a:schemeClr val="bg1"/>
                </a:solidFill>
                <a:cs typeface="Arial" panose="020B0604020202020204" pitchFamily="34" charset="0"/>
              </a:rPr>
              <a:t>â</a:t>
            </a: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teau du Broutel, Somme, Northern France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1D45C9-6D39-D945-8E7C-59FF2788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Manor Adventure has a capacity of 120 students: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B1F3E4AA-3B99-B94D-BB5F-8E4FE6991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19250"/>
            <a:ext cx="5473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En suite bedrooms for 4-8  pupils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Teachers rooms adjacent to students rooms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Duty Instructor (24 hours)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Schools stay together: eat, sleep and do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6D2C2427-2087-6F40-869C-A7B062AB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The food is child friendly, plentiful and nutritious: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D468EDD6-2973-7447-A1FB-E98CDE09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557338"/>
            <a:ext cx="5256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Full Scottish breakfast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Substantial lunch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Excellent cooked dinner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Vegetarians, Vegans and special diets catered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Plenty of choice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ining">
            <a:extLst>
              <a:ext uri="{FF2B5EF4-FFF2-40B4-BE49-F238E27FC236}">
                <a16:creationId xmlns:a16="http://schemas.microsoft.com/office/drawing/2014/main" id="{E670A4F6-4E0F-8540-845F-24BB9F70180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0"/>
            <a:ext cx="5397500" cy="6858000"/>
          </a:xfrm>
          <a:noFill/>
        </p:spPr>
      </p:pic>
    </p:spTree>
  </p:cSld>
  <p:clrMapOvr>
    <a:masterClrMapping/>
  </p:clrMapOvr>
  <p:transition spd="med" advTm="4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1FE0B65A-D422-6D40-A5BD-34436524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The food is child friendly, plentiful and nutritious:</a:t>
            </a:r>
            <a:endParaRPr lang="en-GB" altLang="en-US" sz="1800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3370EA68-AD81-6A4F-9574-F443FBDC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619250"/>
            <a:ext cx="52562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latin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</a:rPr>
              <a:t> Full Scottish breakfast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latin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</a:rPr>
              <a:t> Substantial lunch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latin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</a:rPr>
              <a:t> Excellent cooked dinner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latin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</a:rPr>
              <a:t> Always plenty of choice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latin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</a:rPr>
              <a:t> Vegetarians, Vegans &amp; special diets catered for</a:t>
            </a:r>
            <a:endParaRPr lang="en-GB" altLang="en-US" sz="1800"/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5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52DAC9DE-8091-024D-B85C-F30A1B04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Health &amp; Safety our No 1 Priority: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8554B756-93A4-8648-B0CA-F8021AA45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619250"/>
            <a:ext cx="62658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AALS Licence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Regularly inspected by Health &amp; Safety Executive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Approved centre status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Each outdoor pursuit risk assessed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4x4 rescue vehicle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Radio linked outdoor pursuits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Outdoor pursuits, equipment and instructors continually assessed and monitored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04800" y="228600"/>
            <a:ext cx="8839200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Agenda</a:t>
            </a:r>
          </a:p>
          <a:p>
            <a:pPr marL="2469356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>
                    <a:lumMod val="50000"/>
                  </a:prstClr>
                </a:glow>
              </a:effectLst>
              <a:uLnTx/>
              <a:uFillTx/>
              <a:latin typeface="Twinkl" pitchFamily="2" charset="77"/>
              <a:ea typeface="+mn-ea"/>
              <a:cs typeface="+mn-cs"/>
            </a:endParaRPr>
          </a:p>
          <a:p>
            <a:pPr marL="628650" marR="0" lvl="0" indent="-604838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Official Lockerbie Manor presentation.</a:t>
            </a:r>
          </a:p>
          <a:p>
            <a:pPr marL="628650" marR="0" lvl="0" indent="-604838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‘Bargain Special’ Details</a:t>
            </a:r>
          </a:p>
          <a:p>
            <a:pPr marL="1543050" lvl="2" indent="-60483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Activities</a:t>
            </a:r>
          </a:p>
          <a:p>
            <a:pPr marL="1543050" lvl="2" indent="-60483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Cost</a:t>
            </a:r>
          </a:p>
          <a:p>
            <a:pPr marL="1543050" lvl="2" indent="-60483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Itinerary</a:t>
            </a:r>
          </a:p>
          <a:p>
            <a:pPr marL="1543050" lvl="2" indent="-60483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Room Allocations</a:t>
            </a:r>
          </a:p>
          <a:p>
            <a:pPr marL="628650" indent="-604838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Student Code of Conduct</a:t>
            </a:r>
          </a:p>
          <a:p>
            <a:pPr marL="628650" marR="0" lvl="0" indent="-604838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Kit Required</a:t>
            </a:r>
          </a:p>
          <a:p>
            <a:pPr marL="628650" marR="0" lvl="0" indent="-604838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  <a:ea typeface="+mn-ea"/>
              </a:rPr>
              <a:t>COVID Secure Arrangements</a:t>
            </a:r>
          </a:p>
          <a:p>
            <a:pPr marL="628650" marR="0" lvl="0" indent="-604838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Questions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>
                    <a:lumMod val="50000"/>
                  </a:prstClr>
                </a:glow>
              </a:effectLst>
              <a:uLnTx/>
              <a:uFillTx/>
              <a:latin typeface="Twinkl" pitchFamily="2" charset="77"/>
              <a:ea typeface="+mn-ea"/>
              <a:cs typeface="+mn-cs"/>
            </a:endParaRPr>
          </a:p>
          <a:p>
            <a:pPr marL="2469356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4DA08A"/>
                  </a:glow>
                </a:effectLst>
                <a:uLnTx/>
                <a:uFillTx/>
                <a:latin typeface="Twinkl" pitchFamily="2" charset="77"/>
                <a:ea typeface="+mn-ea"/>
                <a:cs typeface="+mn-cs"/>
              </a:rPr>
              <a:t>					  </a:t>
            </a:r>
          </a:p>
        </p:txBody>
      </p:sp>
    </p:spTree>
    <p:extLst>
      <p:ext uri="{BB962C8B-B14F-4D97-AF65-F5344CB8AC3E}">
        <p14:creationId xmlns:p14="http://schemas.microsoft.com/office/powerpoint/2010/main" val="24028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DF3100DA-75E1-8B42-9F83-2A7250F2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Child Perception:</a:t>
            </a:r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CC5630-83E2-614C-ADB7-7221D6D2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619250"/>
            <a:ext cx="41052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Dangerous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Exciting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Demanding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Unnerving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Experiencing the unknown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 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Away from security of Mum and Dad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A0C5AD7E-67AD-DF4F-BD84-BE802B0B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1720850"/>
            <a:ext cx="354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D2799F-1064-E840-9EEB-57654316E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Course benefits; for each and every child: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71D076A-1C9B-1149-9191-C25E5F9E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619250"/>
            <a:ext cx="5329238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Education outside the classroom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Develop an inner confidence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Personal achievement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 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Develop self esteem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Develop social skills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Develop team building skills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Experience new / exciting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Learn respect for others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Every Child benefits enormously from the course especially children who are not necessarily academic or sporty.</a:t>
            </a:r>
            <a:endParaRPr lang="en-GB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10B96F54-1886-B440-8540-A84781F7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765175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Activity programme: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CEE1E5EB-C5E9-1644-984C-E4209D848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619250"/>
            <a:ext cx="62658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Leave school to arrive at 14.30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 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Students shown to dormitories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Fire drill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First activity at 15.30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Each activity lasts 1.5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Second activity at 19.00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5 Activities per day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1800">
                <a:solidFill>
                  <a:srgbClr val="EE2425"/>
                </a:solidFill>
                <a:cs typeface="Times New Roman" panose="02020603050405020304" pitchFamily="18" charset="0"/>
              </a:rPr>
              <a:t>●</a:t>
            </a:r>
            <a:r>
              <a:rPr lang="en-GB" altLang="en-US" sz="1800">
                <a:solidFill>
                  <a:schemeClr val="bg1"/>
                </a:solidFill>
                <a:cs typeface="Times New Roman" panose="02020603050405020304" pitchFamily="18" charset="0"/>
              </a:rPr>
              <a:t> Depart after lunch at 13.30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Official Lockerbie Manor Presentation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4DA08A"/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		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542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AB2C895-BB6A-7343-A5D9-F53284B9C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863"/>
            <a:ext cx="36718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EE2425"/>
                </a:solidFill>
                <a:latin typeface="Times New Roman" panose="02020603050405020304" pitchFamily="18" charset="0"/>
              </a:rPr>
              <a:t>Activities may include: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CBDAA5-2458-E54D-AA3C-661B4D76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908050"/>
            <a:ext cx="45370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Zip wire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Rifle shooting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Climbing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Bivouac Building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Archery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Fencing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Abseiling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Blind Trail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Obstacle course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Wide games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Low ropes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Mountain bike training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Survival skills</a:t>
            </a:r>
          </a:p>
          <a:p>
            <a:pPr eaLnBrk="1" hangingPunct="1">
              <a:defRPr/>
            </a:pPr>
            <a:r>
              <a:rPr lang="en-GB" sz="1800" dirty="0">
                <a:solidFill>
                  <a:schemeClr val="accent3"/>
                </a:solidFill>
                <a:latin typeface="Arial" charset="0"/>
              </a:rPr>
              <a:t>Team games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GB" sz="1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4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C10DFD4-C80E-DE4F-91B0-FBCF36056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76475"/>
            <a:ext cx="87852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Arial Black" panose="020B0604020202020204" pitchFamily="34" charset="0"/>
              </a:rPr>
              <a:t>M</a:t>
            </a:r>
            <a:r>
              <a:rPr lang="en-GB" altLang="en-US" sz="2800">
                <a:solidFill>
                  <a:schemeClr val="bg1"/>
                </a:solidFill>
                <a:latin typeface="Arial Black" panose="020B0604020202020204" pitchFamily="34" charset="0"/>
              </a:rPr>
              <a:t>ANOR </a:t>
            </a:r>
            <a:r>
              <a:rPr lang="en-GB" altLang="en-US">
                <a:solidFill>
                  <a:schemeClr val="bg1"/>
                </a:solidFill>
                <a:latin typeface="Arial Black" panose="020B0604020202020204" pitchFamily="34" charset="0"/>
              </a:rPr>
              <a:t>A</a:t>
            </a:r>
            <a:r>
              <a:rPr lang="en-GB" altLang="en-US" sz="2800">
                <a:solidFill>
                  <a:schemeClr val="bg1"/>
                </a:solidFill>
                <a:latin typeface="Arial Black" panose="020B0604020202020204" pitchFamily="34" charset="0"/>
              </a:rPr>
              <a:t>DVENTURE IS SERIOUS,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 Black" panose="020B0604020202020204" pitchFamily="34" charset="0"/>
              </a:rPr>
              <a:t>STRUCTURED, SAFE, CHALLENGING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  <a:latin typeface="Arial Black" panose="020B0604020202020204" pitchFamily="34" charset="0"/>
              </a:rPr>
              <a:t>HELPS DEVELOP AN INNER CONFIDENCE AND SELF ESTEEM</a:t>
            </a:r>
            <a:endParaRPr lang="en-GB" altLang="en-US" sz="1800">
              <a:solidFill>
                <a:schemeClr val="bg1"/>
              </a:solidFill>
              <a:latin typeface="Arial Black" panose="020B0604020202020204" pitchFamily="34" charset="0"/>
            </a:endParaRPr>
          </a:p>
        </p:txBody>
      </p:sp>
    </p:spTree>
  </p:cSld>
  <p:clrMapOvr>
    <a:masterClrMapping/>
  </p:clrMapOvr>
  <p:transition spd="med" advTm="4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86B164B-DF54-434E-89D8-1946E77F8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03363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i="1">
                <a:solidFill>
                  <a:schemeClr val="bg1"/>
                </a:solidFill>
              </a:rPr>
              <a:t>Scotland</a:t>
            </a:r>
            <a:endParaRPr lang="en-US" altLang="en-US" sz="4000" b="1" i="1">
              <a:solidFill>
                <a:schemeClr val="bg1"/>
              </a:solidFill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D5CEFB36-9369-CE4F-A002-DC7C5A23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852738"/>
            <a:ext cx="7772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GB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CTIVITY</a:t>
            </a:r>
            <a:r>
              <a:rPr lang="en-GB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C</a:t>
            </a:r>
            <a:r>
              <a:rPr lang="en-GB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OURSES</a:t>
            </a:r>
            <a:r>
              <a:rPr lang="en-GB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br>
              <a:rPr lang="en-GB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FOR THE </a:t>
            </a:r>
            <a:br>
              <a:rPr lang="en-GB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DEVELOPMENT OF YOUNG PEOPLE</a:t>
            </a:r>
          </a:p>
        </p:txBody>
      </p:sp>
      <p:sp>
        <p:nvSpPr>
          <p:cNvPr id="295942" name="Text Box 6">
            <a:extLst>
              <a:ext uri="{FF2B5EF4-FFF2-40B4-BE49-F238E27FC236}">
                <a16:creationId xmlns:a16="http://schemas.microsoft.com/office/drawing/2014/main" id="{6FCDA4FA-0FDB-554E-A09B-DC5CD870D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157788"/>
            <a:ext cx="878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We provide an introduction to outdoor pursuits in a cotton wool environment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3 Day Bargain Special Details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41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Activities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628800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Set by Lockerbie Manor due to the shorter timescale of the trip.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Will take account of pupil’s preference as much as possible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P7’s have been asked to select those they would like already.  The most popular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Blind Trail			Survival Skills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Archery				Climbing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Rifle Shooting			</a:t>
            </a:r>
            <a:r>
              <a:rPr lang="en-GB" sz="2400" dirty="0" err="1">
                <a:solidFill>
                  <a:prstClr val="black"/>
                </a:solidFill>
                <a:latin typeface="Twinkl" pitchFamily="2" charset="77"/>
              </a:rPr>
              <a:t>Paddleboarding</a:t>
            </a: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Zip 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Canoe/Kayak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Fencing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62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Costs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62880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3 Day Bargain Special		£252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Transport				£18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Tuck Shop				Included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Total				£270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Deposit				-£50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" pitchFamily="2" charset="77"/>
              </a:rPr>
              <a:t>Outstanding Balance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		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" pitchFamily="2" charset="77"/>
              </a:rPr>
              <a:t>£220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srgbClr val="FF0000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" pitchFamily="2" charset="77"/>
              </a:rPr>
              <a:t>Payment in full required via ParentPay by Friday 22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" pitchFamily="2" charset="77"/>
              </a:rPr>
              <a:t>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inkl" pitchFamily="2" charset="77"/>
              </a:rPr>
              <a:t> April 2022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FF0000"/>
                </a:solidFill>
                <a:latin typeface="Twinkl" pitchFamily="2" charset="77"/>
              </a:rPr>
              <a:t>Payments can be made (in full or instalments) from 8</a:t>
            </a:r>
            <a:r>
              <a:rPr lang="en-GB" sz="2400" baseline="30000" dirty="0">
                <a:solidFill>
                  <a:srgbClr val="FF0000"/>
                </a:solidFill>
                <a:latin typeface="Twinkl" pitchFamily="2" charset="77"/>
              </a:rPr>
              <a:t>th</a:t>
            </a:r>
            <a:r>
              <a:rPr lang="en-GB" sz="2400" dirty="0">
                <a:solidFill>
                  <a:srgbClr val="FF0000"/>
                </a:solidFill>
                <a:latin typeface="Twinkl" pitchFamily="2" charset="77"/>
              </a:rPr>
              <a:t> March 2022)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2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Itinerary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628800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Monday 30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 May 2022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Pupils arrive at school at 12pm*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Packed Lunch required to eat in school before leaving.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Bus departs at 1pm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Arrive at Annandale Water Services at approx. 2pm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Arrive at Lockerbie at approx. 2.30pm.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First meal provided is evening meal – buy a snack at services.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Wednesday 2</a:t>
            </a:r>
            <a:r>
              <a:rPr lang="en-GB" sz="1800" b="1" baseline="30000" dirty="0">
                <a:solidFill>
                  <a:prstClr val="black"/>
                </a:solidFill>
                <a:latin typeface="Twinkl" pitchFamily="2" charset="77"/>
              </a:rPr>
              <a:t>nd</a:t>
            </a:r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 June 2022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Twinkl" pitchFamily="2" charset="77"/>
              </a:rPr>
              <a:t>Students vacate their room by 9am on the day of departure.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77"/>
              </a:rPr>
              <a:t>Lunch around 12pm.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77"/>
              </a:rPr>
              <a:t>Depart between 1pm-1.30pm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77"/>
              </a:rPr>
              <a:t>Arrive back at Woodhead between. 2.15pm-3pm**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77"/>
              </a:rPr>
              <a:t>*If required, pupils may come to school at normal time.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77"/>
              </a:rPr>
              <a:t>**Pupils can be collected at normal time if required.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dirty="0"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09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A Typical Day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327994"/>
            <a:ext cx="820891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7am			Rise and Shine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7.30am		Breakfast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9-10.30		Outdoor Pursuit Session 1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10.30am-10.50am	Break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10.50am-12.20pm	</a:t>
            </a:r>
            <a:r>
              <a:rPr lang="en-GB" b="1" dirty="0">
                <a:solidFill>
                  <a:prstClr val="black"/>
                </a:solidFill>
                <a:latin typeface="Twinkl" pitchFamily="2" charset="77"/>
              </a:rPr>
              <a:t>Outdoor Pursuit Session 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winkl" pitchFamily="2" charset="77"/>
              </a:rPr>
              <a:t>12.20pm-1.40pm	Lunchtime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Twinkl" pitchFamily="2" charset="77"/>
              </a:rPr>
              <a:t>1.40pm-3.10pm	Outdoor Pursuit Session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winkl" pitchFamily="2" charset="77"/>
              </a:rPr>
              <a:t>3.10pm-3.30pm	Break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Twinkl" pitchFamily="2" charset="77"/>
              </a:rPr>
              <a:t>3.30pm-5pm		Outdoor Pursuit Session 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winkl" pitchFamily="2" charset="77"/>
              </a:rPr>
              <a:t>5.15pm-7pm		Evening Meal/Free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Twinkl" pitchFamily="2" charset="77"/>
              </a:rPr>
              <a:t>7-8.30pm		Outdoor Pursuit Session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Twinkl" pitchFamily="2" charset="77"/>
              </a:rPr>
              <a:t>9.30pm		Lights Out</a:t>
            </a:r>
            <a:r>
              <a:rPr lang="en-GB" b="1" dirty="0">
                <a:solidFill>
                  <a:prstClr val="black"/>
                </a:solidFill>
                <a:latin typeface="Twinkl" pitchFamily="2" charset="77"/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Twinkl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Twinkl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latin typeface="Twinkl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31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Room Allocations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62880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Room allocations between 4-8 children.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Boys and Girls dormitories in different corridors.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Staff rooms in the same corridor.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Pupils will be asked to identify children they would and would not like to share with.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Ensure a minimum of one friend sharing the dorm.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School staff will allocate</a:t>
            </a: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 rooms.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Children will be consulted and changes made to ensure all children are comfortable with the arrangement.</a:t>
            </a:r>
          </a:p>
        </p:txBody>
      </p:sp>
    </p:spTree>
    <p:extLst>
      <p:ext uri="{BB962C8B-B14F-4D97-AF65-F5344CB8AC3E}">
        <p14:creationId xmlns:p14="http://schemas.microsoft.com/office/powerpoint/2010/main" val="97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latin typeface="Twinkl" pitchFamily="2" charset="77"/>
              </a:rPr>
              <a:t>Staff Attending</a:t>
            </a:r>
            <a:endParaRPr lang="en-US" sz="3300" dirty="0"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latin typeface="Twinkl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62880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Mr. Clark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Twinkl" pitchFamily="2" charset="77"/>
              </a:rPr>
              <a:t>Miss Ianniello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Twinkl" pitchFamily="2" charset="77"/>
              </a:rPr>
              <a:t>Mrs. Primas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Miss Harkness</a:t>
            </a:r>
          </a:p>
        </p:txBody>
      </p:sp>
    </p:spTree>
    <p:extLst>
      <p:ext uri="{BB962C8B-B14F-4D97-AF65-F5344CB8AC3E}">
        <p14:creationId xmlns:p14="http://schemas.microsoft.com/office/powerpoint/2010/main" val="22842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Student Code of Conduct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94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Student Code of Conduct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19675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Outside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NOT to use any of the outdoor pursuits during free time, as these are potentially dangerous areas without safety equipment or correct instruction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listen to the instructions and advice of the instructors during the outdoor pursuits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arrive at the assembly point on time and be correctly dressed for each outdoor pursuit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keep the site tidy for the duration of your stay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Inside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NOT to take drinks into the dormitories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NOT to go into other peoples dormitories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keep the dormitories tidy and attend room inspection each morning at 8.50am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take care when using the bunk beds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make no noise that can be heard outside the dormitory after lights out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TO enter buildings through the boot rooms and take outside footwear off before entering the buildings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Kit Required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12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Kit Required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225689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lvl="0" indent="-134938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Luggage – please restrict this to one case plus one piece of hand luggage.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A freshly laundered sleeping bag and pillow with pillowcase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A drink bottle (essential in the summer)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Torch (for evening walk)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Rucksack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Toiletries etc (please note deodorants must be roll-on, no aerosols)</a:t>
            </a:r>
          </a:p>
          <a:p>
            <a:pPr marL="98425" lvl="0" indent="-98425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Twinkl" pitchFamily="2" charset="77"/>
              </a:rPr>
              <a:t>Suncream</a:t>
            </a: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Old clothes for activity sessions – (long-sleeved shirts/jumpers, trousers / jogging bottoms (Not denim jeans), T-Shirts and closed-toe shoes are required for nearly all sessions so bring plenty).  </a:t>
            </a:r>
            <a:r>
              <a:rPr lang="en-GB" sz="1600" dirty="0">
                <a:solidFill>
                  <a:prstClr val="black"/>
                </a:solidFill>
                <a:latin typeface="Twinkl" pitchFamily="2" charset="77"/>
              </a:rPr>
              <a:t>Triple layers often asked for at activities.</a:t>
            </a: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134938" lvl="0" indent="-134938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Plenty of clothes, shoes and underwear for other times.</a:t>
            </a:r>
          </a:p>
          <a:p>
            <a:pPr marL="134938" lvl="0" indent="-134938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Hair ties – Long hair must be tied back for activities.</a:t>
            </a:r>
          </a:p>
          <a:p>
            <a:pPr lvl="0"/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Waterproof clothing (jacket / trousers)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Large plastic bag for dirty clothes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Bath towels x 2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Hat &amp; Gloves in the winter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Sunglasses, sun cream and hat in the summer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Pyjamas and slippers</a:t>
            </a:r>
          </a:p>
        </p:txBody>
      </p:sp>
    </p:spTree>
    <p:extLst>
      <p:ext uri="{BB962C8B-B14F-4D97-AF65-F5344CB8AC3E}">
        <p14:creationId xmlns:p14="http://schemas.microsoft.com/office/powerpoint/2010/main" val="34028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Kit Required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32799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Useful items</a:t>
            </a:r>
          </a:p>
          <a:p>
            <a:pPr lvl="0"/>
            <a:endParaRPr lang="en-GB" sz="1800" b="1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Books, playing cards and other quiet activities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Money for the stop at the services.</a:t>
            </a:r>
          </a:p>
          <a:p>
            <a:pPr marL="134938" lvl="0" indent="-134938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Pocket sized hand sanitiser.</a:t>
            </a:r>
          </a:p>
          <a:p>
            <a:pPr lvl="0"/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Useful notes</a:t>
            </a:r>
          </a:p>
          <a:p>
            <a:pPr lvl="0"/>
            <a:endParaRPr lang="en-GB" sz="1800" b="1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No jewellery (including piercings), except for stud earrings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No wellies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Please label all clothing</a:t>
            </a:r>
          </a:p>
          <a:p>
            <a:pPr lvl="0"/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• Denim jeans are not ideal for outdoor use.</a:t>
            </a:r>
          </a:p>
          <a:p>
            <a:pPr marL="134938" lvl="0" indent="-134938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No mobile phones or other electronic devices</a:t>
            </a:r>
          </a:p>
          <a:p>
            <a:pPr lvl="0"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8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Medication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327994"/>
            <a:ext cx="82089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lvl="0"/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All medication must be handed in to school in the week prior to departure.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Provided in a zip-wallet or bag with the child’s name on it.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Parents/carers will be asked to sign a consent form for this.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All medication will be stored and administered by staff.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Inhalers need to be carried by children themselves.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Epi-pens are carried by staff and given to the instructor.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prstClr val="black"/>
              </a:solidFill>
              <a:latin typeface="Twinkl" pitchFamily="2" charset="77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Calpol etc. can be handed in if you think your child is likely to need it.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Twinkl" pitchFamily="2" charset="77"/>
              </a:rPr>
              <a:t>Let us know of any illness, allergies or intolerances that we are not already aware of.</a:t>
            </a:r>
          </a:p>
          <a:p>
            <a:pPr lvl="0">
              <a:defRPr/>
            </a:pPr>
            <a:r>
              <a:rPr lang="en-GB" sz="1800" dirty="0">
                <a:solidFill>
                  <a:prstClr val="black"/>
                </a:solidFill>
                <a:latin typeface="Twinkl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2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COVID Secure Arrangements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43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40466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COVID Secure Arrangements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62BA0-D9C4-BE4F-A1A8-3C1FE0E5D8B0}"/>
              </a:ext>
            </a:extLst>
          </p:cNvPr>
          <p:cNvSpPr/>
          <p:nvPr/>
        </p:nvSpPr>
        <p:spPr>
          <a:xfrm>
            <a:off x="395536" y="119675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*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Based on current guidance, which may change prior to the visit.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Lateral flow test evening before or morning of the excursion.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2" charset="77"/>
              </a:rPr>
              <a:t>Children displaying 3 main symptoms may not attend without a negative PCR test result.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77"/>
              </a:rPr>
              <a:t>Children who display symptoms of COVID-19 during the excursion will be requited to isolate and be collected by an parent/carer.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Twinkl" pitchFamily="2" charset="77"/>
              </a:rPr>
              <a:t>Manor Adventure have guaranteed a full refund to any child who cannot attend the excursion due to self-isolation.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30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387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563DFB-9739-FF44-9AD5-3B7C1D1890F3}"/>
              </a:ext>
            </a:extLst>
          </p:cNvPr>
          <p:cNvSpPr txBox="1"/>
          <p:nvPr/>
        </p:nvSpPr>
        <p:spPr>
          <a:xfrm>
            <a:off x="395536" y="3429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white">
                      <a:lumMod val="50000"/>
                    </a:prstClr>
                  </a:glow>
                </a:effectLst>
                <a:uLnTx/>
                <a:uFillTx/>
                <a:latin typeface="Twinkl" pitchFamily="2" charset="77"/>
                <a:ea typeface="ＭＳ Ｐゴシック" panose="020B0600070205080204" pitchFamily="34" charset="-128"/>
                <a:cs typeface="+mn-cs"/>
              </a:rPr>
              <a:t>Any Questions?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srgbClr val="4DA08A"/>
                </a:glow>
              </a:effectLst>
              <a:uLnTx/>
              <a:uFillTx/>
              <a:latin typeface="Twinkl" pitchFamily="2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49DFA-21C5-8742-BEA7-E000FF4B8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924" y="295598"/>
            <a:ext cx="2758152" cy="275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75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4000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1499</Words>
  <Application>Microsoft Macintosh PowerPoint</Application>
  <PresentationFormat>On-screen Show (4:3)</PresentationFormat>
  <Paragraphs>256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Black</vt:lpstr>
      <vt:lpstr>Calibri</vt:lpstr>
      <vt:lpstr>Times New Roman</vt:lpstr>
      <vt:lpstr>Twinkl</vt:lpstr>
      <vt:lpstr>Default Design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Manor Adventure</dc:title>
  <dc:creator>sullivanp50</dc:creator>
  <cp:lastModifiedBy>H. woodheadps</cp:lastModifiedBy>
  <cp:revision>170</cp:revision>
  <cp:lastPrinted>2017-08-29T14:39:04Z</cp:lastPrinted>
  <dcterms:created xsi:type="dcterms:W3CDTF">2004-06-14T09:22:17Z</dcterms:created>
  <dcterms:modified xsi:type="dcterms:W3CDTF">2022-03-09T13:49:47Z</dcterms:modified>
</cp:coreProperties>
</file>