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84C"/>
    <a:srgbClr val="977C5D"/>
    <a:srgbClr val="CDA579"/>
    <a:srgbClr val="E6E6E6"/>
    <a:srgbClr val="47B1E5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9" d="100"/>
          <a:sy n="159" d="100"/>
        </p:scale>
        <p:origin x="1746" y="13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ae/resources/first-level-expressive-arts-cfe-curriculum-browser-scotland-cfe/art-and-design-first-level-expressive-arts-cfe-curriculum-browser-scotland-cfe/i-can-create-and-present-work-using-the-visual-elements-of-line-shape-form-colour-tone-pattern-and-texture-exa-1-03a-art-and-design-first-level-expressive-arts-cfe-curriculum-browser-scotland-cfe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ae/resources/first-level-expressive-arts-cfe-curriculum-browser-scotland-cfe/art-and-design-first-level-expressive-arts-cfe-curriculum-browser-scotland-cfe/i-can-create-and-present-work-using-the-visual-elements-of-line-shape-form-colour-tone-pattern-and-texture-exa-1-03a-art-and-design-first-level-expressive-arts-cfe-curriculum-browser-scotland-cfe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evenbrownart.co.uk/pages/mccoo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201A7E-64B4-44FA-AA3E-6A4DE15C74B6}"/>
              </a:ext>
            </a:extLst>
          </p:cNvPr>
          <p:cNvSpPr/>
          <p:nvPr/>
        </p:nvSpPr>
        <p:spPr>
          <a:xfrm>
            <a:off x="461963" y="1425743"/>
            <a:ext cx="8220074" cy="46670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21326"/>
            <a:ext cx="8220075" cy="708026"/>
          </a:xfrm>
          <a:solidFill>
            <a:srgbClr val="47B1E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Who is Steven Brown?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2804" y="2607742"/>
            <a:ext cx="399554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His </a:t>
            </a:r>
            <a:r>
              <a:rPr lang="en-GB" altLang="en-US" dirty="0" err="1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McCoo</a:t>
            </a: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paintings are instantly recognisable for their bold and bright colours. They are said to be the artist’s most popular collection. </a:t>
            </a:r>
          </a:p>
          <a:p>
            <a:pPr algn="just">
              <a:spcBef>
                <a:spcPct val="0"/>
              </a:spcBef>
            </a:pP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Each </a:t>
            </a:r>
            <a:r>
              <a:rPr lang="en-GB" altLang="en-US" dirty="0" err="1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McCoo</a:t>
            </a: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has unique characteristics and of course, a Scottish name.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834816" y="1763488"/>
            <a:ext cx="6553534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0" tIns="108000" rIns="108000" bIns="108000" rtlCol="0" anchor="ctr">
            <a:spAutoFit/>
          </a:bodyPr>
          <a:lstStyle/>
          <a:p>
            <a:pPr algn="ctr"/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Steven Brown is a Scottish artist.</a:t>
            </a:r>
            <a:r>
              <a:rPr lang="en-GB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EDA921-2771-4A4A-88C4-6FFFE7F0BF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t="-2990" r="-2283" b="11549"/>
          <a:stretch/>
        </p:blipFill>
        <p:spPr>
          <a:xfrm>
            <a:off x="614919" y="1329352"/>
            <a:ext cx="3512098" cy="3517922"/>
          </a:xfrm>
          <a:prstGeom prst="ellipse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FB9672-D7E4-4032-A66D-792EC84F3917}"/>
              </a:ext>
            </a:extLst>
          </p:cNvPr>
          <p:cNvSpPr/>
          <p:nvPr/>
        </p:nvSpPr>
        <p:spPr>
          <a:xfrm>
            <a:off x="-189152" y="5065293"/>
            <a:ext cx="6114705" cy="8542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0" tIns="108000" rIns="108000" bIns="10800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link to see some examples. </a:t>
            </a:r>
          </a:p>
          <a:p>
            <a:pPr>
              <a:spcBef>
                <a:spcPct val="0"/>
              </a:spcBef>
            </a:pPr>
            <a:r>
              <a:rPr lang="en-GB" dirty="0">
                <a:hlinkClick r:id="rId3"/>
              </a:rPr>
              <a:t>https://www.stevenbrownart.co.uk/pages/mccoos</a:t>
            </a:r>
            <a:endParaRPr lang="en-GB" altLang="en-US" dirty="0"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6E08FB9-099B-4CB1-93DC-25A03E2F67D2}"/>
              </a:ext>
            </a:extLst>
          </p:cNvPr>
          <p:cNvSpPr/>
          <p:nvPr/>
        </p:nvSpPr>
        <p:spPr>
          <a:xfrm>
            <a:off x="461963" y="1425743"/>
            <a:ext cx="8220074" cy="46670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85B0A72-2A32-499C-B34D-0F96DE333EFD}"/>
              </a:ext>
            </a:extLst>
          </p:cNvPr>
          <p:cNvGrpSpPr/>
          <p:nvPr/>
        </p:nvGrpSpPr>
        <p:grpSpPr>
          <a:xfrm>
            <a:off x="755650" y="2377089"/>
            <a:ext cx="7632700" cy="3715736"/>
            <a:chOff x="755650" y="2377089"/>
            <a:chExt cx="7632700" cy="371573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FAEE120-7A1C-4AEE-B8B7-C14232589D0B}"/>
                </a:ext>
              </a:extLst>
            </p:cNvPr>
            <p:cNvSpPr/>
            <p:nvPr/>
          </p:nvSpPr>
          <p:spPr>
            <a:xfrm>
              <a:off x="755650" y="2377089"/>
              <a:ext cx="7632700" cy="3715736"/>
            </a:xfrm>
            <a:prstGeom prst="rect">
              <a:avLst/>
            </a:prstGeom>
            <a:solidFill>
              <a:srgbClr val="CDA57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345E593-8FA1-412B-B28C-7392083F3A97}"/>
                </a:ext>
              </a:extLst>
            </p:cNvPr>
            <p:cNvSpPr/>
            <p:nvPr/>
          </p:nvSpPr>
          <p:spPr>
            <a:xfrm>
              <a:off x="784392" y="2406315"/>
              <a:ext cx="45719" cy="3656430"/>
            </a:xfrm>
            <a:prstGeom prst="rect">
              <a:avLst/>
            </a:prstGeom>
            <a:solidFill>
              <a:srgbClr val="977C5D"/>
            </a:solidFill>
            <a:ln w="28575">
              <a:solidFill>
                <a:srgbClr val="977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DBC221-B211-46C2-90B5-51F1F38FE3D0}"/>
                </a:ext>
              </a:extLst>
            </p:cNvPr>
            <p:cNvSpPr/>
            <p:nvPr/>
          </p:nvSpPr>
          <p:spPr>
            <a:xfrm rot="5400000">
              <a:off x="4549140" y="2267319"/>
              <a:ext cx="45719" cy="7575215"/>
            </a:xfrm>
            <a:prstGeom prst="rect">
              <a:avLst/>
            </a:prstGeom>
            <a:solidFill>
              <a:srgbClr val="977C5D"/>
            </a:solidFill>
            <a:ln w="28575">
              <a:solidFill>
                <a:srgbClr val="977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4CA6AD-8CFC-4A31-A601-1F28F87776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4" y="2538117"/>
            <a:ext cx="4756116" cy="33623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21326"/>
            <a:ext cx="8220075" cy="708026"/>
          </a:xfrm>
          <a:solidFill>
            <a:srgbClr val="47B1E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Create Your Own </a:t>
            </a:r>
            <a:r>
              <a:rPr lang="en-GB" sz="3600" dirty="0" err="1">
                <a:solidFill>
                  <a:schemeClr val="bg1"/>
                </a:solidFill>
                <a:latin typeface="Twinkl" pitchFamily="50" charset="0"/>
              </a:rPr>
              <a:t>McCoo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392" y="1508348"/>
            <a:ext cx="758223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Today, you are going to create your own </a:t>
            </a:r>
            <a:r>
              <a:rPr lang="en-GB" altLang="en-US" dirty="0" err="1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McCoo</a:t>
            </a: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First, you are going to experiment with line and colour.</a:t>
            </a:r>
          </a:p>
          <a:p>
            <a:pPr>
              <a:spcBef>
                <a:spcPct val="0"/>
              </a:spcBef>
            </a:pPr>
            <a:endParaRPr lang="en-GB" altLang="en-US" dirty="0"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687C0F-418B-4434-B28D-EA8CA74DD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1" t="10526" r="44595" b="11596"/>
          <a:stretch/>
        </p:blipFill>
        <p:spPr>
          <a:xfrm rot="248542">
            <a:off x="6789933" y="2914994"/>
            <a:ext cx="323641" cy="26853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5E6BF6-6A46-49DB-990A-B1B7763CB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5" t="10368" r="44781" b="12166"/>
          <a:stretch/>
        </p:blipFill>
        <p:spPr>
          <a:xfrm rot="21238126">
            <a:off x="7368159" y="3044289"/>
            <a:ext cx="323641" cy="26711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0813315-DEA2-42D0-9713-F93896A015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9314">
            <a:off x="6351891" y="2624155"/>
            <a:ext cx="207001" cy="266234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2F42F1E-92E3-4E12-958E-355BBD47B74A}"/>
              </a:ext>
            </a:extLst>
          </p:cNvPr>
          <p:cNvCxnSpPr>
            <a:cxnSpLocks/>
          </p:cNvCxnSpPr>
          <p:nvPr/>
        </p:nvCxnSpPr>
        <p:spPr>
          <a:xfrm flipV="1">
            <a:off x="7042117" y="3608889"/>
            <a:ext cx="0" cy="782436"/>
          </a:xfrm>
          <a:prstGeom prst="straightConnector1">
            <a:avLst/>
          </a:prstGeom>
          <a:ln w="76200">
            <a:solidFill>
              <a:srgbClr val="F1884C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D3490D3-4B2B-40FA-A3EA-E18412B57659}"/>
              </a:ext>
            </a:extLst>
          </p:cNvPr>
          <p:cNvGrpSpPr/>
          <p:nvPr/>
        </p:nvGrpSpPr>
        <p:grpSpPr>
          <a:xfrm>
            <a:off x="4692284" y="4219298"/>
            <a:ext cx="4824660" cy="2386581"/>
            <a:chOff x="4523877" y="3163018"/>
            <a:chExt cx="4824660" cy="238658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6C3AA9-57C5-41F4-87D7-E849022BF0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3877" y="3766762"/>
              <a:ext cx="1010652" cy="0"/>
            </a:xfrm>
            <a:prstGeom prst="straightConnector1">
              <a:avLst/>
            </a:prstGeom>
            <a:ln w="76200">
              <a:solidFill>
                <a:srgbClr val="F1884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1CF00F-3B53-48A7-9504-D04618AE81AA}"/>
                </a:ext>
              </a:extLst>
            </p:cNvPr>
            <p:cNvSpPr/>
            <p:nvPr/>
          </p:nvSpPr>
          <p:spPr>
            <a:xfrm>
              <a:off x="5149516" y="3163018"/>
              <a:ext cx="4199021" cy="238658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188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756000" bIns="108000" rtlCol="0" anchor="ctr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GB" altLang="en-US" dirty="0">
                  <a:solidFill>
                    <a:schemeClr val="tx1"/>
                  </a:solidFill>
                  <a:latin typeface="Twinkl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will need the highland cow template and six different colours of felt-tip pens. </a:t>
              </a:r>
              <a:br>
                <a:rPr lang="en-GB" altLang="en-US" dirty="0">
                  <a:solidFill>
                    <a:schemeClr val="tx1"/>
                  </a:solidFill>
                  <a:latin typeface="Twinkl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en-GB" altLang="en-US" dirty="0">
                  <a:solidFill>
                    <a:schemeClr val="tx1"/>
                  </a:solidFill>
                  <a:latin typeface="Twinkl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Pens work best because they are bolder than crayons or colouring pencils. Remember to choose bright colours.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361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C3BF47E-26B8-4F65-A9F0-3ADFBF938BE2}"/>
              </a:ext>
            </a:extLst>
          </p:cNvPr>
          <p:cNvSpPr/>
          <p:nvPr/>
        </p:nvSpPr>
        <p:spPr>
          <a:xfrm>
            <a:off x="461963" y="1425743"/>
            <a:ext cx="8220074" cy="46670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489FBA-6361-407D-97A8-35DDD85AABA7}"/>
              </a:ext>
            </a:extLst>
          </p:cNvPr>
          <p:cNvSpPr/>
          <p:nvPr/>
        </p:nvSpPr>
        <p:spPr>
          <a:xfrm>
            <a:off x="461962" y="2719137"/>
            <a:ext cx="8220075" cy="2833437"/>
          </a:xfrm>
          <a:prstGeom prst="rect">
            <a:avLst/>
          </a:prstGeom>
          <a:solidFill>
            <a:srgbClr val="F1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21326"/>
            <a:ext cx="8220075" cy="708026"/>
          </a:xfrm>
          <a:solidFill>
            <a:srgbClr val="47B1E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Highland Cow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30" y="1555294"/>
            <a:ext cx="758223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image of the highland cow below. </a:t>
            </a:r>
          </a:p>
          <a:p>
            <a:pPr algn="ctr">
              <a:spcBef>
                <a:spcPct val="0"/>
              </a:spcBef>
            </a:pPr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you describe its coat?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6A85715-A46A-4FB4-9727-C72A994E8EA1}"/>
              </a:ext>
            </a:extLst>
          </p:cNvPr>
          <p:cNvGrpSpPr/>
          <p:nvPr/>
        </p:nvGrpSpPr>
        <p:grpSpPr>
          <a:xfrm>
            <a:off x="-429951" y="2281091"/>
            <a:ext cx="7796114" cy="4636256"/>
            <a:chOff x="-429951" y="2281091"/>
            <a:chExt cx="7796114" cy="463625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2306138-D979-426E-8187-606373C9304F}"/>
                </a:ext>
              </a:extLst>
            </p:cNvPr>
            <p:cNvGrpSpPr/>
            <p:nvPr/>
          </p:nvGrpSpPr>
          <p:grpSpPr>
            <a:xfrm>
              <a:off x="1754243" y="2281091"/>
              <a:ext cx="5611920" cy="3813704"/>
              <a:chOff x="1754243" y="2281091"/>
              <a:chExt cx="5611920" cy="3813704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5CD396-8CB3-4F8C-BDE7-02B66A66D6A3}"/>
                  </a:ext>
                </a:extLst>
              </p:cNvPr>
              <p:cNvSpPr/>
              <p:nvPr/>
            </p:nvSpPr>
            <p:spPr>
              <a:xfrm>
                <a:off x="1754243" y="2281091"/>
                <a:ext cx="5611920" cy="381370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E087015-4CC6-43A0-88B6-86325E7A67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10617" y="2403246"/>
                <a:ext cx="5322275" cy="3548183"/>
              </a:xfrm>
              <a:prstGeom prst="roundRect">
                <a:avLst>
                  <a:gd name="adj" fmla="val 0"/>
                </a:avLst>
              </a:prstGeom>
              <a:ln w="28575">
                <a:noFill/>
              </a:ln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C88F759-4F71-446A-8E94-AF4A0A6FE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29951" y="2403246"/>
              <a:ext cx="2637745" cy="45141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45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675 L 2.5E-6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3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21B5F04-53A0-4D79-B918-7F8BF45AA018}"/>
              </a:ext>
            </a:extLst>
          </p:cNvPr>
          <p:cNvSpPr/>
          <p:nvPr/>
        </p:nvSpPr>
        <p:spPr>
          <a:xfrm>
            <a:off x="461963" y="1425743"/>
            <a:ext cx="8220074" cy="46670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21326"/>
            <a:ext cx="8220075" cy="708026"/>
          </a:xfrm>
          <a:solidFill>
            <a:srgbClr val="47B1E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Over to You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49" y="1555294"/>
            <a:ext cx="775669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altLang="en-US" dirty="0"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One colour at a time, you are now going to draw a series of lines on the highland cow template. The lines represent the highland cow’s shaggy hair.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A7DF9C-0D01-465D-B832-E3E8D5160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AB0604-F8A0-45E1-BE67-781E87A3E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3BA91-7A36-4984-BB71-D93C8C5A9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321CD8-4888-4C9B-BADF-9137D697FB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4D67108-3605-4CA1-B875-DF5937A1E4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26AC5EB-6645-43BB-8302-0F50E59BE7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5E5C55-E2FE-4763-905D-91B0BAF18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0A80A1-5AA6-4E16-8B5E-EE8B5B78A1A7}"/>
              </a:ext>
            </a:extLst>
          </p:cNvPr>
          <p:cNvSpPr/>
          <p:nvPr/>
        </p:nvSpPr>
        <p:spPr>
          <a:xfrm>
            <a:off x="6019464" y="4514638"/>
            <a:ext cx="2368886" cy="2598885"/>
          </a:xfrm>
          <a:prstGeom prst="roundRect">
            <a:avLst>
              <a:gd name="adj" fmla="val 12082"/>
            </a:avLst>
          </a:prstGeom>
          <a:solidFill>
            <a:schemeClr val="bg1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Try to keep the thickness of your lines the same but avoid drawing them as straight lines. </a:t>
            </a:r>
          </a:p>
          <a:p>
            <a:pPr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5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3E08E1-E712-43DB-89F8-4912866224CB}"/>
              </a:ext>
            </a:extLst>
          </p:cNvPr>
          <p:cNvSpPr/>
          <p:nvPr/>
        </p:nvSpPr>
        <p:spPr>
          <a:xfrm>
            <a:off x="461963" y="1425743"/>
            <a:ext cx="8220074" cy="46670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6314E-1BE0-40D0-BE3D-C479C989C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D5B00A-15FF-4396-B487-5D1E14FFC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21326"/>
            <a:ext cx="8220075" cy="708026"/>
          </a:xfrm>
          <a:solidFill>
            <a:srgbClr val="47B1E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Over to You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30" y="1555294"/>
            <a:ext cx="75822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50" charset="0"/>
              </a:rPr>
              <a:t>Next, choose a neutral colour for the horns and nose.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C7E94-48DF-4602-82B3-5D6CB21619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7203FF-B133-4A2A-B8CC-49B9BDCEFCD6}"/>
              </a:ext>
            </a:extLst>
          </p:cNvPr>
          <p:cNvSpPr/>
          <p:nvPr/>
        </p:nvSpPr>
        <p:spPr>
          <a:xfrm>
            <a:off x="461963" y="1425743"/>
            <a:ext cx="8220074" cy="466708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53F337-52BC-41EC-81DF-FD84BC5A17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08" y="2377090"/>
            <a:ext cx="6397790" cy="3529864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621326"/>
            <a:ext cx="8220075" cy="708026"/>
          </a:xfrm>
          <a:solidFill>
            <a:srgbClr val="47B1E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Over to You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517780"/>
            <a:ext cx="29019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Add an accessory to make your highland cow unique.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62DAF2-D356-4BB0-8A39-2475C6AB8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5419">
            <a:off x="3278060" y="4831994"/>
            <a:ext cx="968039" cy="15889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C1A8A-36BA-49DB-A34C-442F249908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4546">
            <a:off x="4783126" y="3078343"/>
            <a:ext cx="1500127" cy="7707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A6F040-6106-4EE4-B47B-9C021CFF9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74" y="1972188"/>
            <a:ext cx="1946320" cy="14568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0A5DA5-363D-401C-8665-A1110B3DED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9405">
            <a:off x="4264729" y="1260746"/>
            <a:ext cx="1232835" cy="213629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AD0987-FA0E-4E77-87D8-4505F4B8FC7E}"/>
              </a:ext>
            </a:extLst>
          </p:cNvPr>
          <p:cNvSpPr/>
          <p:nvPr/>
        </p:nvSpPr>
        <p:spPr>
          <a:xfrm>
            <a:off x="5821177" y="4774795"/>
            <a:ext cx="2368886" cy="2264321"/>
          </a:xfrm>
          <a:prstGeom prst="roundRect">
            <a:avLst>
              <a:gd name="adj" fmla="val 12082"/>
            </a:avLst>
          </a:prstGeom>
          <a:solidFill>
            <a:schemeClr val="bg1"/>
          </a:solidFill>
          <a:ln w="38100">
            <a:solidFill>
              <a:srgbClr val="F18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10800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Finally, give your </a:t>
            </a:r>
            <a:r>
              <a:rPr lang="en-GB" altLang="en-US" dirty="0" err="1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McCoo</a:t>
            </a:r>
            <a:r>
              <a:rPr lang="en-GB" altLang="en-US" dirty="0">
                <a:solidFill>
                  <a:schemeClr val="tx1"/>
                </a:solidFill>
                <a:latin typeface="Twinkl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a name!</a:t>
            </a:r>
          </a:p>
          <a:p>
            <a:pPr algn="ctr"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GB" altLang="en-US" dirty="0">
              <a:solidFill>
                <a:schemeClr val="tx1"/>
              </a:solidFill>
              <a:latin typeface="Twinkl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9C1A7FE-16E5-4A60-A29E-F566AB645530}"/>
              </a:ext>
            </a:extLst>
          </p:cNvPr>
          <p:cNvGrpSpPr/>
          <p:nvPr/>
        </p:nvGrpSpPr>
        <p:grpSpPr>
          <a:xfrm>
            <a:off x="2842365" y="2835876"/>
            <a:ext cx="1102018" cy="1007998"/>
            <a:chOff x="2780807" y="2875410"/>
            <a:chExt cx="1102018" cy="100799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6E60CD-23FE-435D-826E-F6EA9BAD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807" y="3116797"/>
              <a:ext cx="703070" cy="70035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47FFC-689A-4A66-BB02-3024DAD6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8683" y="2875410"/>
              <a:ext cx="560754" cy="55859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02B27D3-AA83-4E29-B5C8-37E092972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9836" y="3302668"/>
              <a:ext cx="582989" cy="580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02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173</TotalTime>
  <Words>222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Calibri</vt:lpstr>
      <vt:lpstr>Twinkl</vt:lpstr>
      <vt:lpstr>Office Theme</vt:lpstr>
      <vt:lpstr>PowerPoint Presentation</vt:lpstr>
      <vt:lpstr>Who is Steven Brown?</vt:lpstr>
      <vt:lpstr>Create Your Own McCoo</vt:lpstr>
      <vt:lpstr>Highland Cow</vt:lpstr>
      <vt:lpstr>Over to You</vt:lpstr>
      <vt:lpstr>Over to You</vt:lpstr>
      <vt:lpstr>Over to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Laura Buckland</cp:lastModifiedBy>
  <cp:revision>22</cp:revision>
  <dcterms:created xsi:type="dcterms:W3CDTF">2020-01-14T12:56:11Z</dcterms:created>
  <dcterms:modified xsi:type="dcterms:W3CDTF">2020-01-20T10:48:00Z</dcterms:modified>
</cp:coreProperties>
</file>