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1" r:id="rId3"/>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8845295d6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8845295d6d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6" name="Shape 86"/>
        <p:cNvGrpSpPr/>
        <p:nvPr/>
      </p:nvGrpSpPr>
      <p:grpSpPr>
        <a:xfrm>
          <a:off x="0" y="0"/>
          <a:ext cx="0" cy="0"/>
          <a:chOff x="0" y="0"/>
          <a:chExt cx="0" cy="0"/>
        </a:xfrm>
      </p:grpSpPr>
      <p:sp>
        <p:nvSpPr>
          <p:cNvPr id="87" name="Google Shape;87;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89" name="Google Shape;8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92" name="Shape 92"/>
        <p:cNvGrpSpPr/>
        <p:nvPr/>
      </p:nvGrpSpPr>
      <p:grpSpPr>
        <a:xfrm>
          <a:off x="0" y="0"/>
          <a:ext cx="0" cy="0"/>
          <a:chOff x="0" y="0"/>
          <a:chExt cx="0" cy="0"/>
        </a:xfrm>
      </p:grpSpPr>
      <p:sp>
        <p:nvSpPr>
          <p:cNvPr id="93" name="Google Shape;93;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5" name="Google Shape;9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7" name="Shape 17"/>
        <p:cNvGrpSpPr/>
        <p:nvPr/>
      </p:nvGrpSpPr>
      <p:grpSpPr>
        <a:xfrm>
          <a:off x="0" y="0"/>
          <a:ext cx="0" cy="0"/>
          <a:chOff x="0" y="0"/>
          <a:chExt cx="0" cy="0"/>
        </a:xfrm>
      </p:grpSpPr>
      <p:sp>
        <p:nvSpPr>
          <p:cNvPr id="18" name="Google Shape;18;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3" name="Google Shape;8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4" name="Google Shape;8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5" name="Google Shape;8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18.jp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hyperlink" Target="https://docs.google.com/forms/d/1vYdCItXLJgIf2N8ku8VLJ0w9VPaGNQtEiRAIxAfSkXA/edit" TargetMode="External"/><Relationship Id="rId4" Type="http://schemas.openxmlformats.org/officeDocument/2006/relationships/image" Target="../media/image11.png"/><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1" Type="http://schemas.openxmlformats.org/officeDocument/2006/relationships/hyperlink" Target="https://www.youtube.com/watch?v=b3dxuoUuqN0" TargetMode="External"/><Relationship Id="rId10" Type="http://schemas.openxmlformats.org/officeDocument/2006/relationships/hyperlink" Target="https://www.youtube.com/watch?v=_QAP14yjcLY" TargetMode="External"/><Relationship Id="rId13" Type="http://schemas.openxmlformats.org/officeDocument/2006/relationships/image" Target="../media/image17.jpg"/><Relationship Id="rId12" Type="http://schemas.openxmlformats.org/officeDocument/2006/relationships/hyperlink" Target="https://www.youtube.com/watch?v=sBcWb-BMGa8" TargetMode="External"/><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https://www.youtube.com/watch?v=fWES5dueVog" TargetMode="External"/><Relationship Id="rId4" Type="http://schemas.openxmlformats.org/officeDocument/2006/relationships/hyperlink" Target="https://www.youtube.com/watch?v=oaBOyrCL_Zc" TargetMode="External"/><Relationship Id="rId9" Type="http://schemas.openxmlformats.org/officeDocument/2006/relationships/hyperlink" Target="https://www.youtube.com/watch?v=1xGN3L3lTv4" TargetMode="External"/><Relationship Id="rId14" Type="http://schemas.openxmlformats.org/officeDocument/2006/relationships/image" Target="../media/image8.jpg"/><Relationship Id="rId5" Type="http://schemas.openxmlformats.org/officeDocument/2006/relationships/hyperlink" Target="https://www.youtube.com/watch?v=loXBaCirMNs" TargetMode="External"/><Relationship Id="rId6" Type="http://schemas.openxmlformats.org/officeDocument/2006/relationships/hyperlink" Target="https://www.youtube.com/watch?v=CYaHHC1QLoY" TargetMode="External"/><Relationship Id="rId7" Type="http://schemas.openxmlformats.org/officeDocument/2006/relationships/hyperlink" Target="https://www.youtube.com/watch?v=5VXOfZsOaYo" TargetMode="External"/><Relationship Id="rId8" Type="http://schemas.openxmlformats.org/officeDocument/2006/relationships/hyperlink" Target="https://www.youtube.com/watch?v=9-ImQwdALK4" TargetMode="External"/></Relationships>
</file>

<file path=ppt/slides/_rels/slide5.xml.rels><?xml version="1.0" encoding="UTF-8" standalone="yes"?><Relationships xmlns="http://schemas.openxmlformats.org/package/2006/relationships"><Relationship Id="rId11" Type="http://schemas.openxmlformats.org/officeDocument/2006/relationships/hyperlink" Target="https://www.youtube.com/watch?v=EXt2jLRlaf8" TargetMode="External"/><Relationship Id="rId10" Type="http://schemas.openxmlformats.org/officeDocument/2006/relationships/hyperlink" Target="https://www.youtube.com/watch?v=pJGqlIa4Dbw" TargetMode="External"/><Relationship Id="rId12" Type="http://schemas.openxmlformats.org/officeDocument/2006/relationships/hyperlink" Target="https://www.youtube.com/watch?v=15BWn39QYY0" TargetMode="External"/><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5.jpg"/><Relationship Id="rId9" Type="http://schemas.openxmlformats.org/officeDocument/2006/relationships/hyperlink" Target="https://www.youtube.com/watch?v=Imhi98dHa5w&amp;list=RDImhi98dHa5w&amp;index=1" TargetMode="External"/><Relationship Id="rId5" Type="http://schemas.openxmlformats.org/officeDocument/2006/relationships/image" Target="../media/image4.jpg"/><Relationship Id="rId6" Type="http://schemas.openxmlformats.org/officeDocument/2006/relationships/image" Target="../media/image10.jpg"/><Relationship Id="rId7" Type="http://schemas.openxmlformats.org/officeDocument/2006/relationships/image" Target="../media/image2.jpg"/><Relationship Id="rId8" Type="http://schemas.openxmlformats.org/officeDocument/2006/relationships/hyperlink" Target="https://www.nhs.uk/10-minute-shake-up/shake-ups" TargetMode="External"/></Relationships>
</file>

<file path=ppt/slides/_rels/slide6.xml.rels><?xml version="1.0" encoding="UTF-8" standalone="yes"?><Relationships xmlns="http://schemas.openxmlformats.org/package/2006/relationships"><Relationship Id="rId11" Type="http://schemas.openxmlformats.org/officeDocument/2006/relationships/hyperlink" Target="https://www.youtube.com/watch?v=aX9PUQcdQ2U" TargetMode="External"/><Relationship Id="rId10" Type="http://schemas.openxmlformats.org/officeDocument/2006/relationships/image" Target="../media/image14.jpg"/><Relationship Id="rId12" Type="http://schemas.openxmlformats.org/officeDocument/2006/relationships/image" Target="../media/image15.jp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6.png"/><Relationship Id="rId4" Type="http://schemas.openxmlformats.org/officeDocument/2006/relationships/hyperlink" Target="https://www.youtube.com/watch?v=Wsy2L9VvX90" TargetMode="External"/><Relationship Id="rId9" Type="http://schemas.openxmlformats.org/officeDocument/2006/relationships/hyperlink" Target="https://www.youtube.com/watch?v=64QzBuhsyuk" TargetMode="External"/><Relationship Id="rId5" Type="http://schemas.openxmlformats.org/officeDocument/2006/relationships/hyperlink" Target="https://www.youtube.com/watch?v=DWOHcGF1Tmc" TargetMode="External"/><Relationship Id="rId6" Type="http://schemas.openxmlformats.org/officeDocument/2006/relationships/image" Target="../media/image16.jpg"/><Relationship Id="rId7" Type="http://schemas.openxmlformats.org/officeDocument/2006/relationships/hyperlink" Target="https://www.youtube.com/watch?v=b57QvR1Ysyw" TargetMode="External"/><Relationship Id="rId8"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hyperlink" Target="https://www.nhs.uk/change4life/recipes" TargetMode="External"/><Relationship Id="rId7" Type="http://schemas.openxmlformats.org/officeDocument/2006/relationships/hyperlink" Target="https://www.bbc.co.uk/cbeebies/shows/my-world-kitch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24.png"/><Relationship Id="rId9" Type="http://schemas.openxmlformats.org/officeDocument/2006/relationships/hyperlink" Target="https://www.youtube.com/watch?v=TmRjyQlWyQg" TargetMode="External"/><Relationship Id="rId5" Type="http://schemas.openxmlformats.org/officeDocument/2006/relationships/hyperlink" Target="https://www.kidsofintegrity.com/lessons/respect/hands-options" TargetMode="External"/><Relationship Id="rId6" Type="http://schemas.openxmlformats.org/officeDocument/2006/relationships/hyperlink" Target="https://www.kidsofintegrity.com/lessons/respect/hands-options" TargetMode="External"/><Relationship Id="rId7" Type="http://schemas.openxmlformats.org/officeDocument/2006/relationships/hyperlink" Target="https://www.youtube.com/watch?v=TmRjyQlWyQg" TargetMode="External"/><Relationship Id="rId8" Type="http://schemas.openxmlformats.org/officeDocument/2006/relationships/hyperlink" Target="https://www.youtube.com/watch?v=TmRjyQlWyQ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5.jp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14141"/>
        </a:solidFill>
      </p:bgPr>
    </p:bg>
    <p:spTree>
      <p:nvGrpSpPr>
        <p:cNvPr id="101" name="Shape 101"/>
        <p:cNvGrpSpPr/>
        <p:nvPr/>
      </p:nvGrpSpPr>
      <p:grpSpPr>
        <a:xfrm>
          <a:off x="0" y="0"/>
          <a:ext cx="0" cy="0"/>
          <a:chOff x="0" y="0"/>
          <a:chExt cx="0" cy="0"/>
        </a:xfrm>
      </p:grpSpPr>
      <p:sp>
        <p:nvSpPr>
          <p:cNvPr id="102" name="Google Shape;102;p16"/>
          <p:cNvSpPr txBox="1"/>
          <p:nvPr>
            <p:ph type="ctrTitle"/>
          </p:nvPr>
        </p:nvSpPr>
        <p:spPr>
          <a:xfrm>
            <a:off x="2778065" y="4016213"/>
            <a:ext cx="7666892" cy="225461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1620"/>
              <a:buFont typeface="Calibri"/>
              <a:buNone/>
            </a:pPr>
            <a:r>
              <a:rPr b="1" lang="en-US" sz="1620"/>
              <a:t>Woodhead Primary School and Nursery present...</a:t>
            </a:r>
            <a:br>
              <a:rPr b="1" lang="en-US" sz="3959"/>
            </a:br>
            <a:r>
              <a:rPr b="1" lang="en-US" sz="3959"/>
              <a:t>Family Fit Planet Week </a:t>
            </a:r>
            <a:br>
              <a:rPr b="1" lang="en-US" sz="3959"/>
            </a:br>
            <a:r>
              <a:rPr b="1" lang="en-US" sz="3959"/>
              <a:t>Virtual Home Challenges</a:t>
            </a:r>
            <a:br>
              <a:rPr b="1" lang="en-US" sz="3959"/>
            </a:br>
            <a:r>
              <a:rPr b="1" lang="en-US" sz="3959"/>
              <a:t>8th-12th June 2020</a:t>
            </a:r>
            <a:br>
              <a:rPr b="1" lang="en-US" sz="2700"/>
            </a:br>
            <a:br>
              <a:rPr b="1" lang="en-US" sz="2700"/>
            </a:br>
            <a:endParaRPr b="1" sz="2700"/>
          </a:p>
        </p:txBody>
      </p:sp>
      <p:sp>
        <p:nvSpPr>
          <p:cNvPr id="103" name="Google Shape;103;p16"/>
          <p:cNvSpPr/>
          <p:nvPr/>
        </p:nvSpPr>
        <p:spPr>
          <a:xfrm>
            <a:off x="0" y="246518"/>
            <a:ext cx="4100079" cy="6194580"/>
          </a:xfrm>
          <a:custGeom>
            <a:rect b="b" l="l" r="r" t="t"/>
            <a:pathLst>
              <a:path extrusionOk="0" h="6194580" w="4100079">
                <a:moveTo>
                  <a:pt x="1002789" y="0"/>
                </a:moveTo>
                <a:cubicBezTo>
                  <a:pt x="2713375" y="0"/>
                  <a:pt x="4100079" y="1386704"/>
                  <a:pt x="4100079" y="3097290"/>
                </a:cubicBezTo>
                <a:cubicBezTo>
                  <a:pt x="4100079" y="4807876"/>
                  <a:pt x="2713375" y="6194580"/>
                  <a:pt x="1002789" y="6194580"/>
                </a:cubicBezTo>
                <a:cubicBezTo>
                  <a:pt x="682054" y="6194580"/>
                  <a:pt x="372706" y="6145829"/>
                  <a:pt x="81750" y="6055332"/>
                </a:cubicBezTo>
                <a:lnTo>
                  <a:pt x="0" y="6025411"/>
                </a:lnTo>
                <a:lnTo>
                  <a:pt x="0" y="169169"/>
                </a:lnTo>
                <a:lnTo>
                  <a:pt x="81750" y="139248"/>
                </a:lnTo>
                <a:cubicBezTo>
                  <a:pt x="372706" y="48751"/>
                  <a:pt x="682054" y="0"/>
                  <a:pt x="1002789" y="0"/>
                </a:cubicBez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drawing of a face&#10;&#10;Description generated with high confidence" id="104" name="Google Shape;104;p16"/>
          <p:cNvPicPr preferRelativeResize="0"/>
          <p:nvPr/>
        </p:nvPicPr>
        <p:blipFill rotWithShape="1">
          <a:blip r:embed="rId3">
            <a:alphaModFix/>
          </a:blip>
          <a:srcRect b="1" l="21563" r="12677" t="0"/>
          <a:stretch/>
        </p:blipFill>
        <p:spPr>
          <a:xfrm>
            <a:off x="20" y="413156"/>
            <a:ext cx="3933420" cy="5861304"/>
          </a:xfrm>
          <a:custGeom>
            <a:rect b="b" l="l" r="r" t="t"/>
            <a:pathLst>
              <a:path extrusionOk="0" h="5861304" w="3933440">
                <a:moveTo>
                  <a:pt x="1002788" y="0"/>
                </a:moveTo>
                <a:cubicBezTo>
                  <a:pt x="2621342" y="0"/>
                  <a:pt x="3933440" y="1312098"/>
                  <a:pt x="3933440" y="2930652"/>
                </a:cubicBezTo>
                <a:cubicBezTo>
                  <a:pt x="3933440" y="4549206"/>
                  <a:pt x="2621342" y="5861304"/>
                  <a:pt x="1002788" y="5861304"/>
                </a:cubicBezTo>
                <a:cubicBezTo>
                  <a:pt x="699309" y="5861304"/>
                  <a:pt x="406604" y="5815176"/>
                  <a:pt x="131302" y="5729548"/>
                </a:cubicBezTo>
                <a:lnTo>
                  <a:pt x="0" y="5681491"/>
                </a:lnTo>
                <a:lnTo>
                  <a:pt x="0" y="179814"/>
                </a:lnTo>
                <a:lnTo>
                  <a:pt x="131302" y="131756"/>
                </a:lnTo>
                <a:cubicBezTo>
                  <a:pt x="406604" y="46129"/>
                  <a:pt x="699309" y="0"/>
                  <a:pt x="1002788" y="0"/>
                </a:cubicBezTo>
                <a:close/>
              </a:path>
            </a:pathLst>
          </a:custGeom>
          <a:noFill/>
          <a:ln>
            <a:noFill/>
          </a:ln>
        </p:spPr>
      </p:pic>
      <p:sp>
        <p:nvSpPr>
          <p:cNvPr id="105" name="Google Shape;105;p16"/>
          <p:cNvSpPr/>
          <p:nvPr/>
        </p:nvSpPr>
        <p:spPr>
          <a:xfrm>
            <a:off x="4353543" y="0"/>
            <a:ext cx="3566160" cy="3159748"/>
          </a:xfrm>
          <a:custGeom>
            <a:rect b="b" l="l" r="r" t="t"/>
            <a:pathLst>
              <a:path extrusionOk="0" h="3159748" w="3566160">
                <a:moveTo>
                  <a:pt x="649888" y="0"/>
                </a:moveTo>
                <a:lnTo>
                  <a:pt x="2916273" y="0"/>
                </a:lnTo>
                <a:lnTo>
                  <a:pt x="2917285" y="757"/>
                </a:lnTo>
                <a:cubicBezTo>
                  <a:pt x="3313569" y="327800"/>
                  <a:pt x="3566160" y="822736"/>
                  <a:pt x="3566160" y="1376668"/>
                </a:cubicBezTo>
                <a:cubicBezTo>
                  <a:pt x="3566160" y="2361436"/>
                  <a:pt x="2767848" y="3159748"/>
                  <a:pt x="1783080" y="3159748"/>
                </a:cubicBezTo>
                <a:cubicBezTo>
                  <a:pt x="798312" y="3159748"/>
                  <a:pt x="0" y="2361436"/>
                  <a:pt x="0" y="1376668"/>
                </a:cubicBezTo>
                <a:cubicBezTo>
                  <a:pt x="0" y="822736"/>
                  <a:pt x="252591" y="327800"/>
                  <a:pt x="648876" y="757"/>
                </a:cubicBez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Science Says Healthy, Active Kids Get Better Grades | PRO Martial ..." id="106" name="Google Shape;106;p16"/>
          <p:cNvPicPr preferRelativeResize="0"/>
          <p:nvPr/>
        </p:nvPicPr>
        <p:blipFill rotWithShape="1">
          <a:blip r:embed="rId4">
            <a:alphaModFix/>
          </a:blip>
          <a:srcRect b="2" l="14555" r="29150" t="0"/>
          <a:stretch/>
        </p:blipFill>
        <p:spPr>
          <a:xfrm>
            <a:off x="4518135" y="10"/>
            <a:ext cx="3236976" cy="2995146"/>
          </a:xfrm>
          <a:custGeom>
            <a:rect b="b" l="l" r="r" t="t"/>
            <a:pathLst>
              <a:path extrusionOk="0" h="2995156" w="3236976">
                <a:moveTo>
                  <a:pt x="770517" y="0"/>
                </a:moveTo>
                <a:lnTo>
                  <a:pt x="2466460" y="0"/>
                </a:lnTo>
                <a:lnTo>
                  <a:pt x="2523400" y="34592"/>
                </a:lnTo>
                <a:cubicBezTo>
                  <a:pt x="2953921" y="325446"/>
                  <a:pt x="3236976" y="818002"/>
                  <a:pt x="3236976" y="1376668"/>
                </a:cubicBezTo>
                <a:cubicBezTo>
                  <a:pt x="3236976" y="2270534"/>
                  <a:pt x="2512354" y="2995156"/>
                  <a:pt x="1618488" y="2995156"/>
                </a:cubicBezTo>
                <a:cubicBezTo>
                  <a:pt x="724622" y="2995156"/>
                  <a:pt x="0" y="2270534"/>
                  <a:pt x="0" y="1376668"/>
                </a:cubicBezTo>
                <a:cubicBezTo>
                  <a:pt x="0" y="818002"/>
                  <a:pt x="283056" y="325446"/>
                  <a:pt x="713576" y="34592"/>
                </a:cubicBezTo>
                <a:close/>
              </a:path>
            </a:pathLst>
          </a:custGeom>
          <a:noFill/>
          <a:ln>
            <a:noFill/>
          </a:ln>
        </p:spPr>
      </p:pic>
      <p:sp>
        <p:nvSpPr>
          <p:cNvPr id="107" name="Google Shape;107;p16"/>
          <p:cNvSpPr/>
          <p:nvPr/>
        </p:nvSpPr>
        <p:spPr>
          <a:xfrm>
            <a:off x="8804396" y="2042"/>
            <a:ext cx="3387604" cy="4183848"/>
          </a:xfrm>
          <a:custGeom>
            <a:rect b="b" l="l" r="r" t="t"/>
            <a:pathLst>
              <a:path extrusionOk="0" h="4183848" w="3387604">
                <a:moveTo>
                  <a:pt x="420128" y="0"/>
                </a:moveTo>
                <a:lnTo>
                  <a:pt x="3387604" y="0"/>
                </a:lnTo>
                <a:lnTo>
                  <a:pt x="3387604" y="4101530"/>
                </a:lnTo>
                <a:lnTo>
                  <a:pt x="3283372" y="4128330"/>
                </a:lnTo>
                <a:cubicBezTo>
                  <a:pt x="3105483" y="4164732"/>
                  <a:pt x="2921298" y="4183848"/>
                  <a:pt x="2732648" y="4183848"/>
                </a:cubicBezTo>
                <a:cubicBezTo>
                  <a:pt x="1223448" y="4183848"/>
                  <a:pt x="0" y="2960400"/>
                  <a:pt x="0" y="1451200"/>
                </a:cubicBezTo>
                <a:cubicBezTo>
                  <a:pt x="0" y="979575"/>
                  <a:pt x="119477" y="535856"/>
                  <a:pt x="329816" y="148658"/>
                </a:cubicBez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What is SHANARRI ? – Taynuilt Primary School and ELC" id="108" name="Google Shape;108;p16"/>
          <p:cNvPicPr preferRelativeResize="0"/>
          <p:nvPr/>
        </p:nvPicPr>
        <p:blipFill rotWithShape="1">
          <a:blip r:embed="rId5">
            <a:alphaModFix/>
          </a:blip>
          <a:srcRect b="1" l="11741" r="9127" t="0"/>
          <a:stretch/>
        </p:blipFill>
        <p:spPr>
          <a:xfrm>
            <a:off x="8967592" y="2042"/>
            <a:ext cx="3224421" cy="4020664"/>
          </a:xfrm>
          <a:custGeom>
            <a:rect b="b" l="l" r="r" t="t"/>
            <a:pathLst>
              <a:path extrusionOk="0" h="4020664" w="3224421">
                <a:moveTo>
                  <a:pt x="449733" y="0"/>
                </a:moveTo>
                <a:lnTo>
                  <a:pt x="3224421" y="0"/>
                </a:lnTo>
                <a:lnTo>
                  <a:pt x="3224421" y="3933205"/>
                </a:lnTo>
                <a:lnTo>
                  <a:pt x="3087301" y="3968462"/>
                </a:lnTo>
                <a:cubicBezTo>
                  <a:pt x="2920035" y="4002689"/>
                  <a:pt x="2746849" y="4020664"/>
                  <a:pt x="2569464" y="4020664"/>
                </a:cubicBezTo>
                <a:cubicBezTo>
                  <a:pt x="1150388" y="4020664"/>
                  <a:pt x="0" y="2870276"/>
                  <a:pt x="0" y="1451200"/>
                </a:cubicBezTo>
                <a:cubicBezTo>
                  <a:pt x="0" y="919047"/>
                  <a:pt x="161773" y="424677"/>
                  <a:pt x="438824" y="14588"/>
                </a:cubicBezTo>
                <a:close/>
              </a:path>
            </a:pathLst>
          </a:cu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14141"/>
        </a:solidFill>
      </p:bgPr>
    </p:bg>
    <p:spTree>
      <p:nvGrpSpPr>
        <p:cNvPr id="112" name="Shape 112"/>
        <p:cNvGrpSpPr/>
        <p:nvPr/>
      </p:nvGrpSpPr>
      <p:grpSpPr>
        <a:xfrm>
          <a:off x="0" y="0"/>
          <a:ext cx="0" cy="0"/>
          <a:chOff x="0" y="0"/>
          <a:chExt cx="0" cy="0"/>
        </a:xfrm>
      </p:grpSpPr>
      <p:sp>
        <p:nvSpPr>
          <p:cNvPr id="113" name="Google Shape;113;p17"/>
          <p:cNvSpPr txBox="1"/>
          <p:nvPr>
            <p:ph type="title"/>
          </p:nvPr>
        </p:nvSpPr>
        <p:spPr>
          <a:xfrm>
            <a:off x="5636445" y="2880846"/>
            <a:ext cx="5683800" cy="3259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160"/>
              <a:buFont typeface="Calibri"/>
              <a:buNone/>
            </a:pPr>
            <a:r>
              <a:rPr lang="en-US" sz="2160"/>
              <a:t>This year our annual Fit Planet Week will be a bit different due to lockdown. We are inviting your whole family to take part in our fun challenges which are aimed at looking after your health, fitness and wellbeing. You can join in all of our challenges no matter what your age. </a:t>
            </a:r>
            <a:br>
              <a:rPr lang="en-US" sz="2160"/>
            </a:br>
            <a:br>
              <a:rPr lang="en-US" sz="2160"/>
            </a:br>
            <a:r>
              <a:rPr lang="en-US" sz="2160"/>
              <a:t>Remember to share all your healthy fun with us on our Twitter page and in our Google Classrooms. We can’t wait to see what you get up to!</a:t>
            </a:r>
            <a:endParaRPr/>
          </a:p>
        </p:txBody>
      </p:sp>
      <p:sp>
        <p:nvSpPr>
          <p:cNvPr id="114" name="Google Shape;114;p17"/>
          <p:cNvSpPr/>
          <p:nvPr/>
        </p:nvSpPr>
        <p:spPr>
          <a:xfrm>
            <a:off x="0" y="483466"/>
            <a:ext cx="5393770" cy="6374535"/>
          </a:xfrm>
          <a:custGeom>
            <a:rect b="b" l="l" r="r" t="t"/>
            <a:pathLst>
              <a:path extrusionOk="0" h="6374535" w="5393770">
                <a:moveTo>
                  <a:pt x="2047752" y="0"/>
                </a:moveTo>
                <a:cubicBezTo>
                  <a:pt x="3895707" y="0"/>
                  <a:pt x="5393770" y="1498063"/>
                  <a:pt x="5393770" y="3346018"/>
                </a:cubicBezTo>
                <a:cubicBezTo>
                  <a:pt x="5393770" y="4616487"/>
                  <a:pt x="4685701" y="5721578"/>
                  <a:pt x="3642663" y="6288190"/>
                </a:cubicBezTo>
                <a:lnTo>
                  <a:pt x="3463422" y="6374535"/>
                </a:lnTo>
                <a:lnTo>
                  <a:pt x="624279" y="6374535"/>
                </a:lnTo>
                <a:lnTo>
                  <a:pt x="382249" y="6248727"/>
                </a:lnTo>
                <a:cubicBezTo>
                  <a:pt x="300507" y="6201724"/>
                  <a:pt x="220937" y="6151368"/>
                  <a:pt x="143729" y="6097845"/>
                </a:cubicBezTo>
                <a:lnTo>
                  <a:pt x="0" y="5989017"/>
                </a:lnTo>
                <a:lnTo>
                  <a:pt x="0" y="703020"/>
                </a:lnTo>
                <a:lnTo>
                  <a:pt x="143728" y="594191"/>
                </a:lnTo>
                <a:cubicBezTo>
                  <a:pt x="684187" y="219535"/>
                  <a:pt x="1340332" y="0"/>
                  <a:pt x="2047752" y="0"/>
                </a:cubicBez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5" name="Google Shape;115;p17"/>
          <p:cNvSpPr/>
          <p:nvPr/>
        </p:nvSpPr>
        <p:spPr>
          <a:xfrm>
            <a:off x="1" y="647373"/>
            <a:ext cx="5229863" cy="6210629"/>
          </a:xfrm>
          <a:custGeom>
            <a:rect b="b" l="l" r="r" t="t"/>
            <a:pathLst>
              <a:path extrusionOk="0" h="6210629" w="5229863">
                <a:moveTo>
                  <a:pt x="2047751" y="0"/>
                </a:moveTo>
                <a:cubicBezTo>
                  <a:pt x="3805183" y="0"/>
                  <a:pt x="5229863" y="1424680"/>
                  <a:pt x="5229863" y="3182112"/>
                </a:cubicBezTo>
                <a:cubicBezTo>
                  <a:pt x="5229863" y="4500186"/>
                  <a:pt x="4428481" y="5631087"/>
                  <a:pt x="3286373" y="6114158"/>
                </a:cubicBezTo>
                <a:lnTo>
                  <a:pt x="3022794" y="6210629"/>
                </a:lnTo>
                <a:lnTo>
                  <a:pt x="1077939" y="6210629"/>
                </a:lnTo>
                <a:lnTo>
                  <a:pt x="953634" y="6171135"/>
                </a:lnTo>
                <a:cubicBezTo>
                  <a:pt x="612471" y="6046219"/>
                  <a:pt x="298661" y="5864559"/>
                  <a:pt x="23632" y="5637585"/>
                </a:cubicBezTo>
                <a:lnTo>
                  <a:pt x="0" y="5616107"/>
                </a:lnTo>
                <a:lnTo>
                  <a:pt x="0" y="748118"/>
                </a:lnTo>
                <a:lnTo>
                  <a:pt x="23632" y="726640"/>
                </a:lnTo>
                <a:cubicBezTo>
                  <a:pt x="573689" y="272693"/>
                  <a:pt x="1278875" y="0"/>
                  <a:pt x="204775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6" name="Google Shape;116;p17"/>
          <p:cNvSpPr/>
          <p:nvPr/>
        </p:nvSpPr>
        <p:spPr>
          <a:xfrm>
            <a:off x="5233763" y="1"/>
            <a:ext cx="4480560" cy="2513993"/>
          </a:xfrm>
          <a:custGeom>
            <a:rect b="b" l="l" r="r" t="t"/>
            <a:pathLst>
              <a:path extrusionOk="0" h="2513993" w="4480560">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7" name="Google Shape;117;p17"/>
          <p:cNvSpPr/>
          <p:nvPr/>
        </p:nvSpPr>
        <p:spPr>
          <a:xfrm>
            <a:off x="5398355" y="2"/>
            <a:ext cx="4151376" cy="2349401"/>
          </a:xfrm>
          <a:custGeom>
            <a:rect b="b" l="l" r="r" t="t"/>
            <a:pathLst>
              <a:path extrusionOk="0" h="2349401" w="4151376">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Hug Shanarri Characters" id="118" name="Google Shape;118;p17"/>
          <p:cNvPicPr preferRelativeResize="0"/>
          <p:nvPr/>
        </p:nvPicPr>
        <p:blipFill rotWithShape="1">
          <a:blip r:embed="rId3">
            <a:alphaModFix/>
          </a:blip>
          <a:srcRect b="0" l="0" r="0" t="0"/>
          <a:stretch/>
        </p:blipFill>
        <p:spPr>
          <a:xfrm>
            <a:off x="6445913" y="463029"/>
            <a:ext cx="2124076" cy="1124105"/>
          </a:xfrm>
          <a:prstGeom prst="rect">
            <a:avLst/>
          </a:prstGeom>
          <a:noFill/>
          <a:ln>
            <a:noFill/>
          </a:ln>
        </p:spPr>
      </p:pic>
      <p:pic>
        <p:nvPicPr>
          <p:cNvPr descr="Added by @greenapplenurseryhamilton Instagram post #SHANARRI ..." id="119" name="Google Shape;119;p17"/>
          <p:cNvPicPr preferRelativeResize="0"/>
          <p:nvPr/>
        </p:nvPicPr>
        <p:blipFill rotWithShape="1">
          <a:blip r:embed="rId4">
            <a:alphaModFix/>
          </a:blip>
          <a:srcRect b="-1" l="832" r="4827" t="0"/>
          <a:stretch/>
        </p:blipFill>
        <p:spPr>
          <a:xfrm>
            <a:off x="314326" y="1797786"/>
            <a:ext cx="3722836" cy="41815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14141"/>
        </a:solidFill>
      </p:bgPr>
    </p:bg>
    <p:spTree>
      <p:nvGrpSpPr>
        <p:cNvPr id="123" name="Shape 123"/>
        <p:cNvGrpSpPr/>
        <p:nvPr/>
      </p:nvGrpSpPr>
      <p:grpSpPr>
        <a:xfrm>
          <a:off x="0" y="0"/>
          <a:ext cx="0" cy="0"/>
          <a:chOff x="0" y="0"/>
          <a:chExt cx="0" cy="0"/>
        </a:xfrm>
      </p:grpSpPr>
      <p:sp>
        <p:nvSpPr>
          <p:cNvPr id="124" name="Google Shape;124;p18"/>
          <p:cNvSpPr/>
          <p:nvPr/>
        </p:nvSpPr>
        <p:spPr>
          <a:xfrm>
            <a:off x="0" y="483466"/>
            <a:ext cx="5393770" cy="6374535"/>
          </a:xfrm>
          <a:custGeom>
            <a:rect b="b" l="l" r="r" t="t"/>
            <a:pathLst>
              <a:path extrusionOk="0" h="6374535" w="5393770">
                <a:moveTo>
                  <a:pt x="2047752" y="0"/>
                </a:moveTo>
                <a:cubicBezTo>
                  <a:pt x="3895707" y="0"/>
                  <a:pt x="5393770" y="1498063"/>
                  <a:pt x="5393770" y="3346018"/>
                </a:cubicBezTo>
                <a:cubicBezTo>
                  <a:pt x="5393770" y="4616487"/>
                  <a:pt x="4685701" y="5721578"/>
                  <a:pt x="3642663" y="6288190"/>
                </a:cubicBezTo>
                <a:lnTo>
                  <a:pt x="3463422" y="6374535"/>
                </a:lnTo>
                <a:lnTo>
                  <a:pt x="624279" y="6374535"/>
                </a:lnTo>
                <a:lnTo>
                  <a:pt x="382249" y="6248727"/>
                </a:lnTo>
                <a:cubicBezTo>
                  <a:pt x="300507" y="6201724"/>
                  <a:pt x="220937" y="6151368"/>
                  <a:pt x="143729" y="6097845"/>
                </a:cubicBezTo>
                <a:lnTo>
                  <a:pt x="0" y="5989017"/>
                </a:lnTo>
                <a:lnTo>
                  <a:pt x="0" y="703020"/>
                </a:lnTo>
                <a:lnTo>
                  <a:pt x="143728" y="594191"/>
                </a:lnTo>
                <a:cubicBezTo>
                  <a:pt x="684187" y="219535"/>
                  <a:pt x="1340332" y="0"/>
                  <a:pt x="2047752" y="0"/>
                </a:cubicBez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 name="Google Shape;125;p18"/>
          <p:cNvSpPr/>
          <p:nvPr/>
        </p:nvSpPr>
        <p:spPr>
          <a:xfrm>
            <a:off x="1" y="647373"/>
            <a:ext cx="5229863" cy="6210629"/>
          </a:xfrm>
          <a:custGeom>
            <a:rect b="b" l="l" r="r" t="t"/>
            <a:pathLst>
              <a:path extrusionOk="0" h="6210629" w="5229863">
                <a:moveTo>
                  <a:pt x="2047751" y="0"/>
                </a:moveTo>
                <a:cubicBezTo>
                  <a:pt x="3805183" y="0"/>
                  <a:pt x="5229863" y="1424680"/>
                  <a:pt x="5229863" y="3182112"/>
                </a:cubicBezTo>
                <a:cubicBezTo>
                  <a:pt x="5229863" y="4500186"/>
                  <a:pt x="4428481" y="5631087"/>
                  <a:pt x="3286373" y="6114158"/>
                </a:cubicBezTo>
                <a:lnTo>
                  <a:pt x="3022794" y="6210629"/>
                </a:lnTo>
                <a:lnTo>
                  <a:pt x="1077939" y="6210629"/>
                </a:lnTo>
                <a:lnTo>
                  <a:pt x="953634" y="6171135"/>
                </a:lnTo>
                <a:cubicBezTo>
                  <a:pt x="612471" y="6046219"/>
                  <a:pt x="298661" y="5864559"/>
                  <a:pt x="23632" y="5637585"/>
                </a:cubicBezTo>
                <a:lnTo>
                  <a:pt x="0" y="5616107"/>
                </a:lnTo>
                <a:lnTo>
                  <a:pt x="0" y="748118"/>
                </a:lnTo>
                <a:lnTo>
                  <a:pt x="23632" y="726640"/>
                </a:lnTo>
                <a:cubicBezTo>
                  <a:pt x="573689" y="272693"/>
                  <a:pt x="1278875" y="0"/>
                  <a:pt x="204775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6" name="Google Shape;126;p18"/>
          <p:cNvSpPr/>
          <p:nvPr/>
        </p:nvSpPr>
        <p:spPr>
          <a:xfrm>
            <a:off x="5233763" y="1"/>
            <a:ext cx="4480560" cy="2513993"/>
          </a:xfrm>
          <a:custGeom>
            <a:rect b="b" l="l" r="r" t="t"/>
            <a:pathLst>
              <a:path extrusionOk="0" h="2513993" w="4480560">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 name="Google Shape;127;p18"/>
          <p:cNvSpPr/>
          <p:nvPr/>
        </p:nvSpPr>
        <p:spPr>
          <a:xfrm>
            <a:off x="5398368" y="164602"/>
            <a:ext cx="4151376" cy="2349401"/>
          </a:xfrm>
          <a:custGeom>
            <a:rect b="b" l="l" r="r" t="t"/>
            <a:pathLst>
              <a:path extrusionOk="0" h="2349401" w="4151376">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 name="Google Shape;128;p18"/>
          <p:cNvSpPr txBox="1"/>
          <p:nvPr>
            <p:ph type="title"/>
          </p:nvPr>
        </p:nvSpPr>
        <p:spPr>
          <a:xfrm>
            <a:off x="5393775" y="4153152"/>
            <a:ext cx="6443700" cy="1272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160"/>
              <a:buFont typeface="Calibri"/>
              <a:buNone/>
            </a:pPr>
            <a:r>
              <a:rPr lang="en-US" sz="2160"/>
              <a:t>Once you have completed the challenges, please take time to let us know how you got on by completing the Google Form which you can access with this link:</a:t>
            </a:r>
            <a:endParaRPr sz="2160"/>
          </a:p>
          <a:p>
            <a:pPr indent="0" lvl="0" marL="0" rtl="0" algn="l">
              <a:lnSpc>
                <a:spcPct val="115000"/>
              </a:lnSpc>
              <a:spcBef>
                <a:spcPts val="1200"/>
              </a:spcBef>
              <a:spcAft>
                <a:spcPts val="0"/>
              </a:spcAft>
              <a:buClr>
                <a:schemeClr val="dk1"/>
              </a:buClr>
              <a:buSzPts val="1100"/>
              <a:buFont typeface="Arial"/>
              <a:buNone/>
            </a:pPr>
            <a:r>
              <a:rPr lang="en-US" sz="2700" u="sng">
                <a:solidFill>
                  <a:schemeClr val="hlink"/>
                </a:solidFill>
                <a:latin typeface="Arial"/>
                <a:ea typeface="Arial"/>
                <a:cs typeface="Arial"/>
                <a:sym typeface="Arial"/>
                <a:hlinkClick r:id="rId3"/>
              </a:rPr>
              <a:t>https://docs.google.com/forms/d/1vYdCItXLJgIf2N8ku8VLJ0w9VPaGNQtEiRAIxAfSkXA/edit</a:t>
            </a:r>
            <a:endParaRPr sz="2700" u="sng">
              <a:solidFill>
                <a:schemeClr val="hlink"/>
              </a:solidFill>
              <a:latin typeface="Arial"/>
              <a:ea typeface="Arial"/>
              <a:cs typeface="Arial"/>
              <a:sym typeface="Arial"/>
            </a:endParaRPr>
          </a:p>
          <a:p>
            <a:pPr indent="0" lvl="0" marL="0" rtl="0" algn="l">
              <a:lnSpc>
                <a:spcPct val="90000"/>
              </a:lnSpc>
              <a:spcBef>
                <a:spcPts val="1200"/>
              </a:spcBef>
              <a:spcAft>
                <a:spcPts val="0"/>
              </a:spcAft>
              <a:buClr>
                <a:schemeClr val="lt1"/>
              </a:buClr>
              <a:buSzPts val="2160"/>
              <a:buFont typeface="Calibri"/>
              <a:buNone/>
            </a:pPr>
            <a:r>
              <a:t/>
            </a:r>
            <a:endParaRPr sz="2160"/>
          </a:p>
          <a:p>
            <a:pPr indent="0" lvl="0" marL="0" rtl="0" algn="l">
              <a:lnSpc>
                <a:spcPct val="90000"/>
              </a:lnSpc>
              <a:spcBef>
                <a:spcPts val="0"/>
              </a:spcBef>
              <a:spcAft>
                <a:spcPts val="0"/>
              </a:spcAft>
              <a:buClr>
                <a:schemeClr val="lt1"/>
              </a:buClr>
              <a:buSzPts val="2160"/>
              <a:buFont typeface="Calibri"/>
              <a:buNone/>
            </a:pPr>
            <a:r>
              <a:t/>
            </a:r>
            <a:endParaRPr sz="2160"/>
          </a:p>
        </p:txBody>
      </p:sp>
      <p:sp>
        <p:nvSpPr>
          <p:cNvPr id="129" name="Google Shape;129;p18"/>
          <p:cNvSpPr txBox="1"/>
          <p:nvPr>
            <p:ph type="title"/>
          </p:nvPr>
        </p:nvSpPr>
        <p:spPr>
          <a:xfrm>
            <a:off x="5393775" y="2697414"/>
            <a:ext cx="6443700" cy="12723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1200"/>
              </a:spcBef>
              <a:spcAft>
                <a:spcPts val="0"/>
              </a:spcAft>
              <a:buClr>
                <a:schemeClr val="dk1"/>
              </a:buClr>
              <a:buSzPts val="1100"/>
              <a:buFont typeface="Arial"/>
              <a:buNone/>
            </a:pPr>
            <a:r>
              <a:rPr lang="en-US" sz="6560"/>
              <a:t>Feedback</a:t>
            </a:r>
            <a:endParaRPr sz="5500" u="sng">
              <a:solidFill>
                <a:schemeClr val="hlink"/>
              </a:solidFill>
              <a:latin typeface="Arial"/>
              <a:ea typeface="Arial"/>
              <a:cs typeface="Arial"/>
              <a:sym typeface="Arial"/>
            </a:endParaRPr>
          </a:p>
          <a:p>
            <a:pPr indent="0" lvl="0" marL="0" rtl="0" algn="l">
              <a:lnSpc>
                <a:spcPct val="90000"/>
              </a:lnSpc>
              <a:spcBef>
                <a:spcPts val="1200"/>
              </a:spcBef>
              <a:spcAft>
                <a:spcPts val="0"/>
              </a:spcAft>
              <a:buClr>
                <a:schemeClr val="lt1"/>
              </a:buClr>
              <a:buSzPts val="2160"/>
              <a:buFont typeface="Calibri"/>
              <a:buNone/>
            </a:pPr>
            <a:r>
              <a:t/>
            </a:r>
            <a:endParaRPr sz="2160"/>
          </a:p>
          <a:p>
            <a:pPr indent="0" lvl="0" marL="0" rtl="0" algn="l">
              <a:lnSpc>
                <a:spcPct val="90000"/>
              </a:lnSpc>
              <a:spcBef>
                <a:spcPts val="0"/>
              </a:spcBef>
              <a:spcAft>
                <a:spcPts val="0"/>
              </a:spcAft>
              <a:buClr>
                <a:schemeClr val="lt1"/>
              </a:buClr>
              <a:buSzPts val="2160"/>
              <a:buFont typeface="Calibri"/>
              <a:buNone/>
            </a:pPr>
            <a:r>
              <a:t/>
            </a:r>
            <a:endParaRPr sz="2160"/>
          </a:p>
        </p:txBody>
      </p:sp>
      <p:pic>
        <p:nvPicPr>
          <p:cNvPr id="130" name="Google Shape;130;p18"/>
          <p:cNvPicPr preferRelativeResize="0"/>
          <p:nvPr/>
        </p:nvPicPr>
        <p:blipFill>
          <a:blip r:embed="rId4">
            <a:alphaModFix/>
          </a:blip>
          <a:stretch>
            <a:fillRect/>
          </a:stretch>
        </p:blipFill>
        <p:spPr>
          <a:xfrm>
            <a:off x="-106900" y="1647350"/>
            <a:ext cx="4559175" cy="4189000"/>
          </a:xfrm>
          <a:prstGeom prst="rect">
            <a:avLst/>
          </a:prstGeom>
          <a:noFill/>
          <a:ln>
            <a:noFill/>
          </a:ln>
        </p:spPr>
      </p:pic>
      <p:pic>
        <p:nvPicPr>
          <p:cNvPr id="131" name="Google Shape;131;p18"/>
          <p:cNvPicPr preferRelativeResize="0"/>
          <p:nvPr/>
        </p:nvPicPr>
        <p:blipFill>
          <a:blip r:embed="rId5">
            <a:alphaModFix/>
          </a:blip>
          <a:stretch>
            <a:fillRect/>
          </a:stretch>
        </p:blipFill>
        <p:spPr>
          <a:xfrm>
            <a:off x="6387625" y="222525"/>
            <a:ext cx="2064000" cy="1965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14141"/>
        </a:solidFill>
      </p:bgPr>
    </p:bg>
    <p:spTree>
      <p:nvGrpSpPr>
        <p:cNvPr id="135" name="Shape 135"/>
        <p:cNvGrpSpPr/>
        <p:nvPr/>
      </p:nvGrpSpPr>
      <p:grpSpPr>
        <a:xfrm>
          <a:off x="0" y="0"/>
          <a:ext cx="0" cy="0"/>
          <a:chOff x="0" y="0"/>
          <a:chExt cx="0" cy="0"/>
        </a:xfrm>
      </p:grpSpPr>
      <p:sp>
        <p:nvSpPr>
          <p:cNvPr id="136" name="Google Shape;136;p19"/>
          <p:cNvSpPr txBox="1"/>
          <p:nvPr>
            <p:ph type="title"/>
          </p:nvPr>
        </p:nvSpPr>
        <p:spPr>
          <a:xfrm>
            <a:off x="85805" y="887448"/>
            <a:ext cx="4399869" cy="138297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240"/>
              <a:buFont typeface="Calibri"/>
              <a:buNone/>
            </a:pPr>
            <a:r>
              <a:rPr b="1" lang="en-US" sz="3240">
                <a:latin typeface="Calibri"/>
                <a:ea typeface="Calibri"/>
                <a:cs typeface="Calibri"/>
                <a:sym typeface="Calibri"/>
              </a:rPr>
              <a:t>   </a:t>
            </a:r>
            <a:r>
              <a:rPr b="1" lang="en-US" sz="3240"/>
              <a:t>     </a:t>
            </a:r>
            <a:r>
              <a:rPr b="1" lang="en-US" sz="3240">
                <a:latin typeface="Calibri"/>
                <a:ea typeface="Calibri"/>
                <a:cs typeface="Calibri"/>
                <a:sym typeface="Calibri"/>
              </a:rPr>
              <a:t>Challenge 1</a:t>
            </a:r>
            <a:br>
              <a:rPr b="1" lang="en-US" sz="3240"/>
            </a:br>
            <a:br>
              <a:rPr b="1" lang="en-US" sz="3240"/>
            </a:br>
            <a:r>
              <a:rPr b="1" lang="en-US" sz="3240">
                <a:latin typeface="Calibri"/>
                <a:ea typeface="Calibri"/>
                <a:cs typeface="Calibri"/>
                <a:sym typeface="Calibri"/>
              </a:rPr>
              <a:t>Mr Archibald's Virtual Sports </a:t>
            </a:r>
            <a:r>
              <a:rPr b="1" lang="en-US" sz="3240"/>
              <a:t>Day Challenges</a:t>
            </a:r>
            <a:br>
              <a:rPr lang="en-US" sz="2700"/>
            </a:br>
            <a:r>
              <a:rPr lang="en-US" sz="1440" u="sng">
                <a:solidFill>
                  <a:schemeClr val="hlink"/>
                </a:solidFill>
                <a:hlinkClick r:id="rId3"/>
              </a:rPr>
              <a:t>https://www.youtube.com/watch?v=fWES5dueVog</a:t>
            </a:r>
            <a:br>
              <a:rPr lang="en-US" sz="1440"/>
            </a:br>
            <a:r>
              <a:rPr lang="en-US" sz="1440" u="sng">
                <a:solidFill>
                  <a:schemeClr val="hlink"/>
                </a:solidFill>
                <a:hlinkClick r:id="rId4"/>
              </a:rPr>
              <a:t>https://www.youtube.com/watch?v=oaBOyrCL_Zc</a:t>
            </a:r>
            <a:br>
              <a:rPr lang="en-US" sz="1440"/>
            </a:br>
            <a:r>
              <a:rPr lang="en-US" sz="1440" u="sng">
                <a:solidFill>
                  <a:schemeClr val="hlink"/>
                </a:solidFill>
                <a:hlinkClick r:id="rId5"/>
              </a:rPr>
              <a:t>https://www.youtube.com/watch?v=loXBaCirMNs</a:t>
            </a:r>
            <a:br>
              <a:rPr lang="en-US" sz="1440"/>
            </a:br>
            <a:r>
              <a:rPr lang="en-US" sz="1440" u="sng">
                <a:solidFill>
                  <a:schemeClr val="hlink"/>
                </a:solidFill>
                <a:hlinkClick r:id="rId6"/>
              </a:rPr>
              <a:t>https://www.youtube.com/watch?v=CYaHHC1QLoY</a:t>
            </a:r>
            <a:br>
              <a:rPr lang="en-US" sz="1440"/>
            </a:br>
            <a:r>
              <a:rPr lang="en-US" sz="1440" u="sng">
                <a:solidFill>
                  <a:schemeClr val="hlink"/>
                </a:solidFill>
                <a:hlinkClick r:id="rId7"/>
              </a:rPr>
              <a:t>https://www.youtube.com/watch?v=5VXOfZsOaYo</a:t>
            </a:r>
            <a:br>
              <a:rPr lang="en-US" sz="1440"/>
            </a:br>
            <a:r>
              <a:rPr lang="en-US" sz="1440" u="sng">
                <a:solidFill>
                  <a:schemeClr val="hlink"/>
                </a:solidFill>
                <a:hlinkClick r:id="rId8"/>
              </a:rPr>
              <a:t>https://www.youtube.com/watch?v=9-ImQwdALK4</a:t>
            </a:r>
            <a:br>
              <a:rPr lang="en-US" sz="1440"/>
            </a:br>
            <a:r>
              <a:rPr lang="en-US" sz="1440" u="sng">
                <a:solidFill>
                  <a:schemeClr val="hlink"/>
                </a:solidFill>
                <a:hlinkClick r:id="rId9"/>
              </a:rPr>
              <a:t>https://www.youtube.com/watch?v=1xGN3L3lTv4</a:t>
            </a:r>
            <a:br>
              <a:rPr lang="en-US" sz="1440"/>
            </a:br>
            <a:r>
              <a:rPr lang="en-US" sz="1440" u="sng">
                <a:solidFill>
                  <a:schemeClr val="hlink"/>
                </a:solidFill>
                <a:hlinkClick r:id="rId10"/>
              </a:rPr>
              <a:t>https://www.youtube.com/watch?v=_QAP14yjcLY</a:t>
            </a:r>
            <a:br>
              <a:rPr lang="en-US" sz="1440"/>
            </a:br>
            <a:r>
              <a:rPr lang="en-US" sz="1440" u="sng">
                <a:solidFill>
                  <a:schemeClr val="hlink"/>
                </a:solidFill>
                <a:hlinkClick r:id="rId11"/>
              </a:rPr>
              <a:t>https://www.youtube.com/watch?v=b3dxuoUuqN0</a:t>
            </a:r>
            <a:br>
              <a:rPr lang="en-US" sz="1440"/>
            </a:br>
            <a:r>
              <a:rPr lang="en-US" sz="1440" u="sng">
                <a:solidFill>
                  <a:schemeClr val="hlink"/>
                </a:solidFill>
                <a:hlinkClick r:id="rId12"/>
              </a:rPr>
              <a:t>https://www.youtube.com/watch?v=sBcWb-BMGa8</a:t>
            </a:r>
            <a:br>
              <a:rPr lang="en-US" sz="1440"/>
            </a:br>
            <a:br>
              <a:rPr lang="en-US" sz="1440"/>
            </a:br>
            <a:br>
              <a:rPr lang="en-US" sz="1440"/>
            </a:br>
            <a:br>
              <a:rPr lang="en-US" sz="1440"/>
            </a:br>
            <a:br>
              <a:rPr lang="en-US" sz="1080"/>
            </a:br>
            <a:r>
              <a:rPr b="1" lang="en-US" sz="1080">
                <a:latin typeface="Calibri"/>
                <a:ea typeface="Calibri"/>
                <a:cs typeface="Calibri"/>
                <a:sym typeface="Calibri"/>
              </a:rPr>
              <a:t> </a:t>
            </a:r>
            <a:br>
              <a:rPr b="1" lang="en-US" sz="1080"/>
            </a:br>
            <a:br>
              <a:rPr b="1" lang="en-US" sz="1080"/>
            </a:br>
            <a:endParaRPr b="1" sz="1080">
              <a:solidFill>
                <a:schemeClr val="lt1"/>
              </a:solidFill>
              <a:latin typeface="Calibri"/>
              <a:ea typeface="Calibri"/>
              <a:cs typeface="Calibri"/>
              <a:sym typeface="Calibri"/>
            </a:endParaRPr>
          </a:p>
        </p:txBody>
      </p:sp>
      <p:sp>
        <p:nvSpPr>
          <p:cNvPr id="137" name="Google Shape;137;p19"/>
          <p:cNvSpPr/>
          <p:nvPr/>
        </p:nvSpPr>
        <p:spPr>
          <a:xfrm>
            <a:off x="3476199" y="548"/>
            <a:ext cx="4349752" cy="3142889"/>
          </a:xfrm>
          <a:custGeom>
            <a:rect b="b" l="l" r="r" t="t"/>
            <a:pathLst>
              <a:path extrusionOk="0" h="3142889" w="4349752">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8" name="Google Shape;138;p19"/>
          <p:cNvSpPr/>
          <p:nvPr/>
        </p:nvSpPr>
        <p:spPr>
          <a:xfrm>
            <a:off x="7653759" y="1421356"/>
            <a:ext cx="4538241" cy="5436644"/>
          </a:xfrm>
          <a:custGeom>
            <a:rect b="b" l="l" r="r" t="t"/>
            <a:pathLst>
              <a:path extrusionOk="0" h="5436644" w="4538241">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picture containing man, holding, ball, woman&#10;&#10;Description generated with very high confidence" id="139" name="Google Shape;139;p19"/>
          <p:cNvPicPr preferRelativeResize="0"/>
          <p:nvPr/>
        </p:nvPicPr>
        <p:blipFill rotWithShape="1">
          <a:blip r:embed="rId13">
            <a:alphaModFix/>
          </a:blip>
          <a:srcRect b="3967" l="0" r="-4" t="7052"/>
          <a:stretch/>
        </p:blipFill>
        <p:spPr>
          <a:xfrm>
            <a:off x="3639395" y="10"/>
            <a:ext cx="4023360" cy="2980230"/>
          </a:xfrm>
          <a:custGeom>
            <a:rect b="b" l="l" r="r" t="t"/>
            <a:pathLst>
              <a:path extrusionOk="0" h="2980240" w="402336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noFill/>
          <a:ln>
            <a:noFill/>
          </a:ln>
        </p:spPr>
      </p:pic>
      <p:pic>
        <p:nvPicPr>
          <p:cNvPr descr="A close up of a mask&#10;&#10;Description generated with high confidence" id="140" name="Google Shape;140;p19"/>
          <p:cNvPicPr preferRelativeResize="0"/>
          <p:nvPr/>
        </p:nvPicPr>
        <p:blipFill rotWithShape="1">
          <a:blip r:embed="rId14">
            <a:alphaModFix/>
          </a:blip>
          <a:srcRect b="16571" l="0" r="3" t="865"/>
          <a:stretch/>
        </p:blipFill>
        <p:spPr>
          <a:xfrm>
            <a:off x="7816897" y="1584494"/>
            <a:ext cx="4375105" cy="5273507"/>
          </a:xfrm>
          <a:custGeom>
            <a:rect b="b" l="l" r="r" t="t"/>
            <a:pathLst>
              <a:path extrusionOk="0" h="5273507" w="4375105">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noFill/>
          <a:ln>
            <a:noFill/>
          </a:ln>
        </p:spPr>
      </p:pic>
      <p:sp>
        <p:nvSpPr>
          <p:cNvPr id="141" name="Google Shape;141;p19"/>
          <p:cNvSpPr txBox="1"/>
          <p:nvPr/>
        </p:nvSpPr>
        <p:spPr>
          <a:xfrm>
            <a:off x="-98619" y="5981500"/>
            <a:ext cx="8276400" cy="7536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FF"/>
              </a:buClr>
              <a:buSzPts val="3000"/>
              <a:buFont typeface="Calibri"/>
              <a:buNone/>
            </a:pPr>
            <a:r>
              <a:rPr b="1" i="0" lang="en-US" sz="3000" u="none" cap="none" strike="noStrike">
                <a:solidFill>
                  <a:srgbClr val="FFFFFF"/>
                </a:solidFill>
                <a:latin typeface="Calibri"/>
                <a:ea typeface="Calibri"/>
                <a:cs typeface="Calibri"/>
                <a:sym typeface="Calibri"/>
              </a:rPr>
              <a:t>We are being Healthy, Active and  Included</a:t>
            </a:r>
            <a:endParaRPr b="0" i="0" sz="3000" u="none" cap="none" strike="noStrike">
              <a:solidFill>
                <a:schemeClr val="lt1"/>
              </a:solidFill>
              <a:latin typeface="Calibri"/>
              <a:ea typeface="Calibri"/>
              <a:cs typeface="Calibri"/>
              <a:sym typeface="Calibri"/>
            </a:endParaRPr>
          </a:p>
        </p:txBody>
      </p:sp>
      <p:sp>
        <p:nvSpPr>
          <p:cNvPr id="142" name="Google Shape;142;p19"/>
          <p:cNvSpPr txBox="1"/>
          <p:nvPr/>
        </p:nvSpPr>
        <p:spPr>
          <a:xfrm>
            <a:off x="-16212" y="4805560"/>
            <a:ext cx="6740100" cy="12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Calibri"/>
                <a:ea typeface="Calibri"/>
                <a:cs typeface="Calibri"/>
                <a:sym typeface="Calibri"/>
              </a:rPr>
              <a:t>Over the course of the week, at a time when suits you, try these Sports activities created and modelled by Mr Archibald and Jennifer. ​ There are 10 challenges altogether. Please keep a note of your score for each </a:t>
            </a:r>
            <a:r>
              <a:rPr lang="en-US" sz="1800">
                <a:solidFill>
                  <a:schemeClr val="lt1"/>
                </a:solidFill>
                <a:latin typeface="Calibri"/>
                <a:ea typeface="Calibri"/>
                <a:cs typeface="Calibri"/>
                <a:sym typeface="Calibri"/>
              </a:rPr>
              <a:t>event. </a:t>
            </a:r>
            <a:br>
              <a:rPr b="0" i="0" lang="en-US" sz="1800" u="none" cap="none" strike="noStrike">
                <a:solidFill>
                  <a:schemeClr val="lt1"/>
                </a:solidFill>
                <a:latin typeface="Calibri"/>
                <a:ea typeface="Calibri"/>
                <a:cs typeface="Calibri"/>
                <a:sym typeface="Calibri"/>
              </a:rPr>
            </a:br>
            <a:r>
              <a:rPr b="0" i="0" lang="en-US" sz="1800" u="none" cap="none" strike="noStrike">
                <a:solidFill>
                  <a:schemeClr val="lt1"/>
                </a:solidFill>
                <a:latin typeface="Calibri"/>
                <a:ea typeface="Calibri"/>
                <a:cs typeface="Calibri"/>
                <a:sym typeface="Calibri"/>
              </a:rPr>
              <a:t>Thank you  Mr Archibald and Jennifer!</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6" name="Shape 146"/>
        <p:cNvGrpSpPr/>
        <p:nvPr/>
      </p:nvGrpSpPr>
      <p:grpSpPr>
        <a:xfrm>
          <a:off x="0" y="0"/>
          <a:ext cx="0" cy="0"/>
          <a:chOff x="0" y="0"/>
          <a:chExt cx="0" cy="0"/>
        </a:xfrm>
      </p:grpSpPr>
      <p:pic>
        <p:nvPicPr>
          <p:cNvPr descr="A picture containing photo, man, player, woman&#10;&#10;Description generated with very high confidence" id="147" name="Google Shape;147;p20"/>
          <p:cNvPicPr preferRelativeResize="0"/>
          <p:nvPr/>
        </p:nvPicPr>
        <p:blipFill rotWithShape="1">
          <a:blip r:embed="rId3">
            <a:alphaModFix/>
          </a:blip>
          <a:srcRect b="2" l="0" r="2" t="207"/>
          <a:stretch/>
        </p:blipFill>
        <p:spPr>
          <a:xfrm>
            <a:off x="901485" y="346167"/>
            <a:ext cx="2261344" cy="1588946"/>
          </a:xfrm>
          <a:prstGeom prst="rect">
            <a:avLst/>
          </a:prstGeom>
          <a:noFill/>
          <a:ln>
            <a:noFill/>
          </a:ln>
        </p:spPr>
      </p:pic>
      <p:pic>
        <p:nvPicPr>
          <p:cNvPr descr="A picture containing drawing, food&#10;&#10;Description generated with very high confidence" id="148" name="Google Shape;148;p20"/>
          <p:cNvPicPr preferRelativeResize="0"/>
          <p:nvPr/>
        </p:nvPicPr>
        <p:blipFill rotWithShape="1">
          <a:blip r:embed="rId4">
            <a:alphaModFix/>
          </a:blip>
          <a:srcRect b="0" l="0" r="0" t="0"/>
          <a:stretch/>
        </p:blipFill>
        <p:spPr>
          <a:xfrm>
            <a:off x="4627631" y="346167"/>
            <a:ext cx="2764185" cy="1547944"/>
          </a:xfrm>
          <a:prstGeom prst="rect">
            <a:avLst/>
          </a:prstGeom>
          <a:noFill/>
          <a:ln>
            <a:noFill/>
          </a:ln>
        </p:spPr>
      </p:pic>
      <p:pic>
        <p:nvPicPr>
          <p:cNvPr descr="A person holding a sign&#10;&#10;Description generated with high confidence" id="149" name="Google Shape;149;p20"/>
          <p:cNvPicPr preferRelativeResize="0"/>
          <p:nvPr>
            <p:ph idx="1" type="body"/>
          </p:nvPr>
        </p:nvPicPr>
        <p:blipFill rotWithShape="1">
          <a:blip r:embed="rId5">
            <a:alphaModFix/>
          </a:blip>
          <a:srcRect b="0" l="0" r="0" t="0"/>
          <a:stretch/>
        </p:blipFill>
        <p:spPr>
          <a:xfrm>
            <a:off x="8571939" y="346167"/>
            <a:ext cx="3057831" cy="1547948"/>
          </a:xfrm>
          <a:prstGeom prst="rect">
            <a:avLst/>
          </a:prstGeom>
          <a:noFill/>
          <a:ln>
            <a:noFill/>
          </a:ln>
        </p:spPr>
      </p:pic>
      <p:pic>
        <p:nvPicPr>
          <p:cNvPr descr="A picture containing drawing&#10;&#10;Description generated with very high confidence" id="150" name="Google Shape;150;p20"/>
          <p:cNvPicPr preferRelativeResize="0"/>
          <p:nvPr/>
        </p:nvPicPr>
        <p:blipFill rotWithShape="1">
          <a:blip r:embed="rId6">
            <a:alphaModFix/>
          </a:blip>
          <a:srcRect b="0" l="0" r="0" t="0"/>
          <a:stretch/>
        </p:blipFill>
        <p:spPr>
          <a:xfrm>
            <a:off x="632214" y="2639045"/>
            <a:ext cx="2799883" cy="1588934"/>
          </a:xfrm>
          <a:prstGeom prst="rect">
            <a:avLst/>
          </a:prstGeom>
          <a:noFill/>
          <a:ln>
            <a:noFill/>
          </a:ln>
        </p:spPr>
      </p:pic>
      <p:pic>
        <p:nvPicPr>
          <p:cNvPr descr="A close up of an animal&#10;&#10;Description generated with high confidence" id="151" name="Google Shape;151;p20"/>
          <p:cNvPicPr preferRelativeResize="0"/>
          <p:nvPr/>
        </p:nvPicPr>
        <p:blipFill rotWithShape="1">
          <a:blip r:embed="rId7">
            <a:alphaModFix/>
          </a:blip>
          <a:srcRect b="0" l="0" r="0" t="0"/>
          <a:stretch/>
        </p:blipFill>
        <p:spPr>
          <a:xfrm>
            <a:off x="627503" y="4930536"/>
            <a:ext cx="2806141" cy="1582664"/>
          </a:xfrm>
          <a:prstGeom prst="rect">
            <a:avLst/>
          </a:prstGeom>
          <a:noFill/>
          <a:ln>
            <a:noFill/>
          </a:ln>
        </p:spPr>
      </p:pic>
      <p:sp>
        <p:nvSpPr>
          <p:cNvPr id="152" name="Google Shape;152;p20"/>
          <p:cNvSpPr/>
          <p:nvPr/>
        </p:nvSpPr>
        <p:spPr>
          <a:xfrm>
            <a:off x="4067495" y="2300641"/>
            <a:ext cx="8124506" cy="4557360"/>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3" name="Google Shape;153;p20"/>
          <p:cNvSpPr txBox="1"/>
          <p:nvPr>
            <p:ph type="title"/>
          </p:nvPr>
        </p:nvSpPr>
        <p:spPr>
          <a:xfrm>
            <a:off x="4657256" y="2916520"/>
            <a:ext cx="6465287" cy="230936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FFFF"/>
              </a:buClr>
              <a:buSzPts val="3600"/>
              <a:buFont typeface="Calibri"/>
              <a:buNone/>
            </a:pPr>
            <a:r>
              <a:rPr b="1" lang="en-US" sz="3600">
                <a:solidFill>
                  <a:srgbClr val="FFFFFF"/>
                </a:solidFill>
              </a:rPr>
              <a:t>   Challenge2</a:t>
            </a:r>
            <a:br>
              <a:rPr b="1" lang="en-US" sz="3600"/>
            </a:br>
            <a:r>
              <a:rPr b="1" lang="en-US" sz="3600">
                <a:solidFill>
                  <a:srgbClr val="FFFFFF"/>
                </a:solidFill>
              </a:rPr>
              <a:t>      The Fitness Challenge</a:t>
            </a:r>
            <a:br>
              <a:rPr b="1" lang="en-US" sz="2340"/>
            </a:br>
            <a:br>
              <a:rPr b="1" lang="en-US" sz="2340"/>
            </a:br>
            <a:r>
              <a:rPr b="1" lang="en-US" sz="2340">
                <a:solidFill>
                  <a:srgbClr val="FFFFFF"/>
                </a:solidFill>
              </a:rPr>
              <a:t>T</a:t>
            </a:r>
            <a:r>
              <a:rPr b="1" lang="en-US" sz="2340">
                <a:solidFill>
                  <a:srgbClr val="FFFFFF"/>
                </a:solidFill>
                <a:latin typeface="Calibri"/>
                <a:ea typeface="Calibri"/>
                <a:cs typeface="Calibri"/>
                <a:sym typeface="Calibri"/>
              </a:rPr>
              <a:t>ry a different one of these </a:t>
            </a:r>
            <a:r>
              <a:rPr b="1" lang="en-US" sz="2340">
                <a:solidFill>
                  <a:srgbClr val="FFFFFF"/>
                </a:solidFill>
              </a:rPr>
              <a:t>online fitness</a:t>
            </a:r>
            <a:r>
              <a:rPr b="1" lang="en-US" sz="2340">
                <a:solidFill>
                  <a:srgbClr val="FFFFFF"/>
                </a:solidFill>
                <a:latin typeface="Calibri"/>
                <a:ea typeface="Calibri"/>
                <a:cs typeface="Calibri"/>
                <a:sym typeface="Calibri"/>
              </a:rPr>
              <a:t> workouts every day this week then evaluate it afterwards</a:t>
            </a:r>
            <a:r>
              <a:rPr b="1" lang="en-US" sz="2340">
                <a:solidFill>
                  <a:srgbClr val="FFFFFF"/>
                </a:solidFill>
              </a:rPr>
              <a:t> with red, amber or green</a:t>
            </a:r>
            <a:r>
              <a:rPr b="1" lang="en-US" sz="2340">
                <a:solidFill>
                  <a:srgbClr val="FFFFFF"/>
                </a:solidFill>
                <a:latin typeface="Calibri"/>
                <a:ea typeface="Calibri"/>
                <a:cs typeface="Calibri"/>
                <a:sym typeface="Calibri"/>
              </a:rPr>
              <a:t>. Remember to get all the family involved. Which one did you like best and why?</a:t>
            </a:r>
            <a:endParaRPr sz="3959"/>
          </a:p>
        </p:txBody>
      </p:sp>
      <p:cxnSp>
        <p:nvCxnSpPr>
          <p:cNvPr id="154" name="Google Shape;154;p20"/>
          <p:cNvCxnSpPr/>
          <p:nvPr/>
        </p:nvCxnSpPr>
        <p:spPr>
          <a:xfrm rot="10800000">
            <a:off x="0" y="2285774"/>
            <a:ext cx="12188952" cy="0"/>
          </a:xfrm>
          <a:prstGeom prst="straightConnector1">
            <a:avLst/>
          </a:prstGeom>
          <a:noFill/>
          <a:ln cap="flat" cmpd="sng" w="101600">
            <a:solidFill>
              <a:srgbClr val="404040"/>
            </a:solidFill>
            <a:prstDash val="solid"/>
            <a:miter lim="800000"/>
            <a:headEnd len="sm" w="sm" type="none"/>
            <a:tailEnd len="sm" w="sm" type="none"/>
          </a:ln>
        </p:spPr>
      </p:cxnSp>
      <p:cxnSp>
        <p:nvCxnSpPr>
          <p:cNvPr id="155" name="Google Shape;155;p20"/>
          <p:cNvCxnSpPr/>
          <p:nvPr/>
        </p:nvCxnSpPr>
        <p:spPr>
          <a:xfrm rot="10800000">
            <a:off x="0" y="4571548"/>
            <a:ext cx="4064320" cy="0"/>
          </a:xfrm>
          <a:prstGeom prst="straightConnector1">
            <a:avLst/>
          </a:prstGeom>
          <a:noFill/>
          <a:ln cap="flat" cmpd="sng" w="101600">
            <a:solidFill>
              <a:srgbClr val="404040"/>
            </a:solidFill>
            <a:prstDash val="solid"/>
            <a:miter lim="800000"/>
            <a:headEnd len="sm" w="sm" type="none"/>
            <a:tailEnd len="sm" w="sm" type="none"/>
          </a:ln>
        </p:spPr>
      </p:cxnSp>
      <p:cxnSp>
        <p:nvCxnSpPr>
          <p:cNvPr id="156" name="Google Shape;156;p20"/>
          <p:cNvCxnSpPr/>
          <p:nvPr/>
        </p:nvCxnSpPr>
        <p:spPr>
          <a:xfrm>
            <a:off x="4064319" y="-680"/>
            <a:ext cx="0" cy="6858003"/>
          </a:xfrm>
          <a:prstGeom prst="straightConnector1">
            <a:avLst/>
          </a:prstGeom>
          <a:noFill/>
          <a:ln cap="flat" cmpd="sng" w="101600">
            <a:solidFill>
              <a:srgbClr val="404040"/>
            </a:solidFill>
            <a:prstDash val="solid"/>
            <a:miter lim="800000"/>
            <a:headEnd len="sm" w="sm" type="none"/>
            <a:tailEnd len="sm" w="sm" type="none"/>
          </a:ln>
        </p:spPr>
      </p:cxnSp>
      <p:cxnSp>
        <p:nvCxnSpPr>
          <p:cNvPr id="157" name="Google Shape;157;p20"/>
          <p:cNvCxnSpPr/>
          <p:nvPr/>
        </p:nvCxnSpPr>
        <p:spPr>
          <a:xfrm>
            <a:off x="8020742" y="-680"/>
            <a:ext cx="0" cy="2240280"/>
          </a:xfrm>
          <a:prstGeom prst="straightConnector1">
            <a:avLst/>
          </a:prstGeom>
          <a:noFill/>
          <a:ln cap="flat" cmpd="sng" w="101600">
            <a:solidFill>
              <a:srgbClr val="404040"/>
            </a:solidFill>
            <a:prstDash val="solid"/>
            <a:miter lim="800000"/>
            <a:headEnd len="sm" w="sm" type="none"/>
            <a:tailEnd len="sm" w="sm" type="none"/>
          </a:ln>
        </p:spPr>
      </p:cxnSp>
      <p:cxnSp>
        <p:nvCxnSpPr>
          <p:cNvPr id="158" name="Google Shape;158;p20"/>
          <p:cNvCxnSpPr/>
          <p:nvPr/>
        </p:nvCxnSpPr>
        <p:spPr>
          <a:xfrm>
            <a:off x="4746931" y="5336249"/>
            <a:ext cx="5486400" cy="0"/>
          </a:xfrm>
          <a:prstGeom prst="straightConnector1">
            <a:avLst/>
          </a:prstGeom>
          <a:noFill/>
          <a:ln cap="flat" cmpd="sng" w="15875">
            <a:solidFill>
              <a:srgbClr val="FFFFFF">
                <a:alpha val="74901"/>
              </a:srgbClr>
            </a:solidFill>
            <a:prstDash val="solid"/>
            <a:miter lim="800000"/>
            <a:headEnd len="sm" w="sm" type="none"/>
            <a:tailEnd len="sm" w="sm" type="none"/>
          </a:ln>
        </p:spPr>
      </p:cxnSp>
      <p:sp>
        <p:nvSpPr>
          <p:cNvPr id="159" name="Google Shape;159;p20"/>
          <p:cNvSpPr txBox="1"/>
          <p:nvPr/>
        </p:nvSpPr>
        <p:spPr>
          <a:xfrm>
            <a:off x="-5751" y="-5751"/>
            <a:ext cx="4396596" cy="204671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u="sng">
                <a:solidFill>
                  <a:schemeClr val="hlink"/>
                </a:solidFill>
                <a:latin typeface="arial"/>
                <a:ea typeface="arial"/>
                <a:cs typeface="arial"/>
                <a:sym typeface="arial"/>
                <a:hlinkClick r:id="rId8"/>
              </a:rPr>
              <a:t>www.nhs.uk › 10-minute-shake-up › shake-ups</a:t>
            </a:r>
            <a:endParaRPr/>
          </a:p>
          <a:p>
            <a:pPr indent="0" lvl="0" marL="0" marR="0" rtl="0" algn="l">
              <a:spcBef>
                <a:spcPts val="600"/>
              </a:spcBef>
              <a:spcAft>
                <a:spcPts val="0"/>
              </a:spcAft>
              <a:buNone/>
            </a:pPr>
            <a:r>
              <a:t/>
            </a:r>
            <a:endParaRPr sz="1800">
              <a:solidFill>
                <a:srgbClr val="222222"/>
              </a:solidFill>
              <a:latin typeface="arial"/>
              <a:ea typeface="arial"/>
              <a:cs typeface="arial"/>
              <a:sym typeface="arial"/>
            </a:endParaRPr>
          </a:p>
          <a:p>
            <a:pPr indent="0" lvl="0" marL="0" marR="0" rtl="0" algn="l">
              <a:spcBef>
                <a:spcPts val="600"/>
              </a:spcBef>
              <a:spcAft>
                <a:spcPts val="0"/>
              </a:spcAft>
              <a:buNone/>
            </a:pPr>
            <a:r>
              <a:t/>
            </a:r>
            <a:endParaRPr sz="1800">
              <a:solidFill>
                <a:srgbClr val="222222"/>
              </a:solidFill>
              <a:latin typeface="arial"/>
              <a:ea typeface="arial"/>
              <a:cs typeface="arial"/>
              <a:sym typeface="arial"/>
            </a:endParaRPr>
          </a:p>
          <a:p>
            <a:pPr indent="0" lvl="0" marL="0" marR="0" rtl="0" algn="l">
              <a:spcBef>
                <a:spcPts val="600"/>
              </a:spcBef>
              <a:spcAft>
                <a:spcPts val="0"/>
              </a:spcAft>
              <a:buNone/>
            </a:pPr>
            <a:r>
              <a:t/>
            </a:r>
            <a:endParaRPr sz="1800">
              <a:solidFill>
                <a:srgbClr val="222222"/>
              </a:solidFill>
              <a:latin typeface="arial"/>
              <a:ea typeface="arial"/>
              <a:cs typeface="arial"/>
              <a:sym typeface="arial"/>
            </a:endParaRPr>
          </a:p>
          <a:p>
            <a:pPr indent="0" lvl="0" marL="0" marR="0" rtl="0" algn="l">
              <a:spcBef>
                <a:spcPts val="600"/>
              </a:spcBef>
              <a:spcAft>
                <a:spcPts val="0"/>
              </a:spcAft>
              <a:buNone/>
            </a:pPr>
            <a:r>
              <a:t/>
            </a:r>
            <a:endParaRPr sz="1800">
              <a:solidFill>
                <a:srgbClr val="222222"/>
              </a:solidFill>
              <a:latin typeface="arial"/>
              <a:ea typeface="arial"/>
              <a:cs typeface="arial"/>
              <a:sym typeface="arial"/>
            </a:endParaRPr>
          </a:p>
          <a:p>
            <a:pPr indent="0" lvl="0" marL="0" marR="0" rtl="0" algn="l">
              <a:spcBef>
                <a:spcPts val="600"/>
              </a:spcBef>
              <a:spcAft>
                <a:spcPts val="0"/>
              </a:spcAft>
              <a:buNone/>
            </a:pPr>
            <a:r>
              <a:t/>
            </a:r>
            <a:endParaRPr sz="1800">
              <a:solidFill>
                <a:srgbClr val="3C4043"/>
              </a:solidFill>
              <a:latin typeface="arial"/>
              <a:ea typeface="arial"/>
              <a:cs typeface="arial"/>
              <a:sym typeface="arial"/>
            </a:endParaRPr>
          </a:p>
        </p:txBody>
      </p:sp>
      <p:sp>
        <p:nvSpPr>
          <p:cNvPr id="160" name="Google Shape;160;p20"/>
          <p:cNvSpPr txBox="1"/>
          <p:nvPr/>
        </p:nvSpPr>
        <p:spPr>
          <a:xfrm>
            <a:off x="-5751" y="2352136"/>
            <a:ext cx="4152181"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u="sng">
                <a:solidFill>
                  <a:schemeClr val="hlink"/>
                </a:solidFill>
                <a:latin typeface="Calibri"/>
                <a:ea typeface="Calibri"/>
                <a:cs typeface="Calibri"/>
                <a:sym typeface="Calibri"/>
                <a:hlinkClick r:id="rId9"/>
              </a:rPr>
              <a:t>https://www.youtube.com/watch?v=Imhi98dHa5w&amp;list=RDImhi98dHa5w&amp;index=1</a:t>
            </a:r>
            <a:endParaRPr sz="1200">
              <a:solidFill>
                <a:schemeClr val="dk1"/>
              </a:solidFill>
              <a:latin typeface="Calibri"/>
              <a:ea typeface="Calibri"/>
              <a:cs typeface="Calibri"/>
              <a:sym typeface="Calibri"/>
            </a:endParaRPr>
          </a:p>
        </p:txBody>
      </p:sp>
      <p:sp>
        <p:nvSpPr>
          <p:cNvPr id="161" name="Google Shape;161;p20"/>
          <p:cNvSpPr txBox="1"/>
          <p:nvPr/>
        </p:nvSpPr>
        <p:spPr>
          <a:xfrm>
            <a:off x="152399" y="6507192"/>
            <a:ext cx="3692105" cy="2747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u="sng">
                <a:solidFill>
                  <a:schemeClr val="hlink"/>
                </a:solidFill>
                <a:latin typeface="Calibri"/>
                <a:ea typeface="Calibri"/>
                <a:cs typeface="Calibri"/>
                <a:sym typeface="Calibri"/>
                <a:hlinkClick r:id="rId10"/>
              </a:rPr>
              <a:t>https://www.youtube.com/watch?v=pJGqlIa4Dbw</a:t>
            </a:r>
            <a:endParaRPr sz="1200">
              <a:solidFill>
                <a:schemeClr val="dk1"/>
              </a:solidFill>
              <a:latin typeface="Calibri"/>
              <a:ea typeface="Calibri"/>
              <a:cs typeface="Calibri"/>
              <a:sym typeface="Calibri"/>
            </a:endParaRPr>
          </a:p>
        </p:txBody>
      </p:sp>
      <p:sp>
        <p:nvSpPr>
          <p:cNvPr id="162" name="Google Shape;162;p20"/>
          <p:cNvSpPr txBox="1"/>
          <p:nvPr/>
        </p:nvSpPr>
        <p:spPr>
          <a:xfrm>
            <a:off x="8476891" y="8628"/>
            <a:ext cx="3260784"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u="sng">
                <a:solidFill>
                  <a:schemeClr val="hlink"/>
                </a:solidFill>
                <a:latin typeface="Calibri"/>
                <a:ea typeface="Calibri"/>
                <a:cs typeface="Calibri"/>
                <a:sym typeface="Calibri"/>
                <a:hlinkClick r:id="rId11"/>
              </a:rPr>
              <a:t>https://www.youtube.com/watch?v=EXt2jLRlaf8</a:t>
            </a:r>
            <a:endParaRPr sz="1200">
              <a:solidFill>
                <a:schemeClr val="dk1"/>
              </a:solidFill>
              <a:latin typeface="Calibri"/>
              <a:ea typeface="Calibri"/>
              <a:cs typeface="Calibri"/>
              <a:sym typeface="Calibri"/>
            </a:endParaRPr>
          </a:p>
        </p:txBody>
      </p:sp>
      <p:sp>
        <p:nvSpPr>
          <p:cNvPr id="163" name="Google Shape;163;p20"/>
          <p:cNvSpPr txBox="1"/>
          <p:nvPr/>
        </p:nvSpPr>
        <p:spPr>
          <a:xfrm>
            <a:off x="4379343" y="8626"/>
            <a:ext cx="3433312"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u="sng">
                <a:solidFill>
                  <a:schemeClr val="hlink"/>
                </a:solidFill>
                <a:latin typeface="Calibri"/>
                <a:ea typeface="Calibri"/>
                <a:cs typeface="Calibri"/>
                <a:sym typeface="Calibri"/>
                <a:hlinkClick r:id="rId12"/>
              </a:rPr>
              <a:t>https://www.youtube.com/watch?v=15BWn39QYY0</a:t>
            </a:r>
            <a:endParaRPr sz="1200">
              <a:solidFill>
                <a:schemeClr val="dk1"/>
              </a:solidFill>
              <a:latin typeface="Calibri"/>
              <a:ea typeface="Calibri"/>
              <a:cs typeface="Calibri"/>
              <a:sym typeface="Calibri"/>
            </a:endParaRPr>
          </a:p>
        </p:txBody>
      </p:sp>
      <p:sp>
        <p:nvSpPr>
          <p:cNvPr id="164" name="Google Shape;164;p20"/>
          <p:cNvSpPr txBox="1"/>
          <p:nvPr/>
        </p:nvSpPr>
        <p:spPr>
          <a:xfrm>
            <a:off x="5527250" y="5488644"/>
            <a:ext cx="4725300" cy="1082400"/>
          </a:xfrm>
          <a:prstGeom prst="rect">
            <a:avLst/>
          </a:prstGeom>
          <a:noFill/>
          <a:ln>
            <a:noFill/>
          </a:ln>
        </p:spPr>
        <p:txBody>
          <a:bodyPr anchorCtr="0" anchor="b" bIns="45700" lIns="91425" spcFirstLastPara="1" rIns="91425" wrap="square" tIns="45700">
            <a:noAutofit/>
          </a:bodyPr>
          <a:lstStyle/>
          <a:p>
            <a:pPr indent="0" lvl="0" marL="0" marR="0" rtl="0" algn="ctr">
              <a:lnSpc>
                <a:spcPct val="70000"/>
              </a:lnSpc>
              <a:spcBef>
                <a:spcPts val="0"/>
              </a:spcBef>
              <a:spcAft>
                <a:spcPts val="0"/>
              </a:spcAft>
              <a:buClr>
                <a:srgbClr val="FFFFFF"/>
              </a:buClr>
              <a:buSzPts val="3000"/>
              <a:buFont typeface="Calibri"/>
              <a:buNone/>
            </a:pPr>
            <a:r>
              <a:rPr b="1" lang="en-US" sz="3000">
                <a:solidFill>
                  <a:srgbClr val="FFFFFF"/>
                </a:solidFill>
                <a:latin typeface="Calibri"/>
                <a:ea typeface="Calibri"/>
                <a:cs typeface="Calibri"/>
                <a:sym typeface="Calibri"/>
              </a:rPr>
              <a:t>We are being </a:t>
            </a:r>
            <a:endParaRPr/>
          </a:p>
          <a:p>
            <a:pPr indent="0" lvl="0" marL="0" marR="0" rtl="0" algn="ctr">
              <a:lnSpc>
                <a:spcPct val="70000"/>
              </a:lnSpc>
              <a:spcBef>
                <a:spcPts val="0"/>
              </a:spcBef>
              <a:spcAft>
                <a:spcPts val="0"/>
              </a:spcAft>
              <a:buClr>
                <a:srgbClr val="FFFFFF"/>
              </a:buClr>
              <a:buSzPts val="3000"/>
              <a:buFont typeface="Calibri"/>
              <a:buNone/>
            </a:pPr>
            <a:r>
              <a:rPr b="1" lang="en-US" sz="3000">
                <a:solidFill>
                  <a:srgbClr val="FFFFFF"/>
                </a:solidFill>
                <a:latin typeface="Calibri"/>
                <a:ea typeface="Calibri"/>
                <a:cs typeface="Calibri"/>
                <a:sym typeface="Calibri"/>
              </a:rPr>
              <a:t>Healthy, Active and  Included</a:t>
            </a:r>
            <a:endParaRPr sz="33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8" name="Shape 168"/>
        <p:cNvGrpSpPr/>
        <p:nvPr/>
      </p:nvGrpSpPr>
      <p:grpSpPr>
        <a:xfrm>
          <a:off x="0" y="0"/>
          <a:ext cx="0" cy="0"/>
          <a:chOff x="0" y="0"/>
          <a:chExt cx="0" cy="0"/>
        </a:xfrm>
      </p:grpSpPr>
      <p:sp>
        <p:nvSpPr>
          <p:cNvPr id="169" name="Google Shape;169;p21"/>
          <p:cNvSpPr/>
          <p:nvPr/>
        </p:nvSpPr>
        <p:spPr>
          <a:xfrm>
            <a:off x="3048" y="0"/>
            <a:ext cx="12188952"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21"/>
          <p:cNvSpPr/>
          <p:nvPr/>
        </p:nvSpPr>
        <p:spPr>
          <a:xfrm>
            <a:off x="0" y="0"/>
            <a:ext cx="12188952" cy="6858000"/>
          </a:xfrm>
          <a:prstGeom prst="rect">
            <a:avLst/>
          </a:prstGeom>
          <a:solidFill>
            <a:schemeClr val="dk1">
              <a:alpha val="5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1" name="Google Shape;171;p21"/>
          <p:cNvGrpSpPr/>
          <p:nvPr/>
        </p:nvGrpSpPr>
        <p:grpSpPr>
          <a:xfrm>
            <a:off x="1" y="2075420"/>
            <a:ext cx="12396066" cy="4440643"/>
            <a:chOff x="1" y="2075420"/>
            <a:chExt cx="12396066" cy="4440643"/>
          </a:xfrm>
        </p:grpSpPr>
        <p:sp>
          <p:nvSpPr>
            <p:cNvPr id="172" name="Google Shape;172;p21"/>
            <p:cNvSpPr/>
            <p:nvPr/>
          </p:nvSpPr>
          <p:spPr>
            <a:xfrm rot="4500000">
              <a:off x="7942191" y="2507571"/>
              <a:ext cx="3563871" cy="3563871"/>
            </a:xfrm>
            <a:prstGeom prst="ellipse">
              <a:avLst/>
            </a:prstGeom>
            <a:noFill/>
            <a:ln cap="flat" cmpd="sng" w="31750">
              <a:solidFill>
                <a:srgbClr val="8296B0">
                  <a:alpha val="9803"/>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21"/>
            <p:cNvSpPr/>
            <p:nvPr/>
          </p:nvSpPr>
          <p:spPr>
            <a:xfrm rot="-5400000">
              <a:off x="10435065" y="4048931"/>
              <a:ext cx="1381607" cy="1381607"/>
            </a:xfrm>
            <a:prstGeom prst="ellipse">
              <a:avLst/>
            </a:prstGeom>
            <a:noFill/>
            <a:ln cap="flat" cmpd="sng" w="31750">
              <a:solidFill>
                <a:srgbClr val="8296B0">
                  <a:alpha val="20000"/>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21"/>
            <p:cNvSpPr/>
            <p:nvPr/>
          </p:nvSpPr>
          <p:spPr>
            <a:xfrm rot="-5400000">
              <a:off x="1" y="2075420"/>
              <a:ext cx="3144364" cy="3144364"/>
            </a:xfrm>
            <a:prstGeom prst="ellipse">
              <a:avLst/>
            </a:prstGeom>
            <a:gradFill>
              <a:gsLst>
                <a:gs pos="0">
                  <a:srgbClr val="323F4F">
                    <a:alpha val="20000"/>
                  </a:srgbClr>
                </a:gs>
                <a:gs pos="100000">
                  <a:srgbClr val="222A35">
                    <a:alpha val="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21"/>
            <p:cNvSpPr/>
            <p:nvPr/>
          </p:nvSpPr>
          <p:spPr>
            <a:xfrm rot="-9000000">
              <a:off x="10150845" y="4270841"/>
              <a:ext cx="1897885" cy="1897885"/>
            </a:xfrm>
            <a:prstGeom prst="ellipse">
              <a:avLst/>
            </a:prstGeom>
            <a:gradFill>
              <a:gsLst>
                <a:gs pos="0">
                  <a:srgbClr val="323F4F">
                    <a:alpha val="9803"/>
                  </a:srgbClr>
                </a:gs>
                <a:gs pos="100000">
                  <a:srgbClr val="323F4F">
                    <a:alpha val="2000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21"/>
            <p:cNvSpPr/>
            <p:nvPr/>
          </p:nvSpPr>
          <p:spPr>
            <a:xfrm rot="4500000">
              <a:off x="2046780" y="3040492"/>
              <a:ext cx="2579322" cy="2579322"/>
            </a:xfrm>
            <a:prstGeom prst="ellipse">
              <a:avLst/>
            </a:prstGeom>
            <a:noFill/>
            <a:ln cap="flat" cmpd="sng" w="31750">
              <a:solidFill>
                <a:srgbClr val="8296B0">
                  <a:alpha val="20000"/>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21"/>
            <p:cNvSpPr/>
            <p:nvPr/>
          </p:nvSpPr>
          <p:spPr>
            <a:xfrm rot="4500000">
              <a:off x="2224640" y="3193975"/>
              <a:ext cx="2243193" cy="2243193"/>
            </a:xfrm>
            <a:prstGeom prst="ellipse">
              <a:avLst/>
            </a:prstGeom>
            <a:noFill/>
            <a:ln cap="flat" cmpd="sng" w="31750">
              <a:solidFill>
                <a:srgbClr val="8296B0">
                  <a:alpha val="9803"/>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78" name="Google Shape;178;p21"/>
          <p:cNvSpPr txBox="1"/>
          <p:nvPr>
            <p:ph type="title"/>
          </p:nvPr>
        </p:nvSpPr>
        <p:spPr>
          <a:xfrm>
            <a:off x="975993" y="2485613"/>
            <a:ext cx="5867716" cy="64900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320"/>
              <a:buFont typeface="Calibri"/>
              <a:buNone/>
            </a:pPr>
            <a:r>
              <a:rPr b="1" lang="en-US" sz="4320">
                <a:solidFill>
                  <a:schemeClr val="lt1"/>
                </a:solidFill>
                <a:latin typeface="Calibri"/>
                <a:ea typeface="Calibri"/>
                <a:cs typeface="Calibri"/>
                <a:sym typeface="Calibri"/>
              </a:rPr>
              <a:t>      Challenge 3</a:t>
            </a:r>
            <a:endParaRPr b="1" sz="4320">
              <a:solidFill>
                <a:schemeClr val="lt1"/>
              </a:solidFill>
              <a:latin typeface="Calibri"/>
              <a:ea typeface="Calibri"/>
              <a:cs typeface="Calibri"/>
              <a:sym typeface="Calibri"/>
            </a:endParaRPr>
          </a:p>
        </p:txBody>
      </p:sp>
      <p:sp>
        <p:nvSpPr>
          <p:cNvPr id="179" name="Google Shape;179;p21"/>
          <p:cNvSpPr/>
          <p:nvPr/>
        </p:nvSpPr>
        <p:spPr>
          <a:xfrm rot="-5400000">
            <a:off x="10438146" y="1042605"/>
            <a:ext cx="2796461" cy="711252"/>
          </a:xfrm>
          <a:prstGeom prst="rect">
            <a:avLst/>
          </a:prstGeom>
          <a:gradFill>
            <a:gsLst>
              <a:gs pos="0">
                <a:srgbClr val="ACB8CA">
                  <a:alpha val="0"/>
                </a:srgbClr>
              </a:gs>
              <a:gs pos="100000">
                <a:srgbClr val="323F4F">
                  <a:alpha val="9803"/>
                </a:srgbClr>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0" name="Google Shape;180;p21"/>
          <p:cNvGrpSpPr/>
          <p:nvPr/>
        </p:nvGrpSpPr>
        <p:grpSpPr>
          <a:xfrm>
            <a:off x="11259539" y="317578"/>
            <a:ext cx="548640" cy="549007"/>
            <a:chOff x="7029447" y="3514725"/>
            <a:chExt cx="1285875" cy="549007"/>
          </a:xfrm>
        </p:grpSpPr>
        <p:cxnSp>
          <p:nvCxnSpPr>
            <p:cNvPr id="181" name="Google Shape;181;p21"/>
            <p:cNvCxnSpPr/>
            <p:nvPr/>
          </p:nvCxnSpPr>
          <p:spPr>
            <a:xfrm>
              <a:off x="7029447" y="3514725"/>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182" name="Google Shape;182;p21"/>
            <p:cNvCxnSpPr/>
            <p:nvPr/>
          </p:nvCxnSpPr>
          <p:spPr>
            <a:xfrm>
              <a:off x="7029447" y="3697727"/>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183" name="Google Shape;183;p21"/>
            <p:cNvCxnSpPr/>
            <p:nvPr/>
          </p:nvCxnSpPr>
          <p:spPr>
            <a:xfrm>
              <a:off x="7029447" y="3880729"/>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184" name="Google Shape;184;p21"/>
            <p:cNvCxnSpPr/>
            <p:nvPr/>
          </p:nvCxnSpPr>
          <p:spPr>
            <a:xfrm>
              <a:off x="7029447" y="4063732"/>
              <a:ext cx="1285875" cy="0"/>
            </a:xfrm>
            <a:prstGeom prst="straightConnector1">
              <a:avLst/>
            </a:prstGeom>
            <a:noFill/>
            <a:ln cap="rnd" cmpd="sng" w="31750">
              <a:solidFill>
                <a:srgbClr val="8296B0">
                  <a:alpha val="40000"/>
                </a:srgbClr>
              </a:solidFill>
              <a:prstDash val="dot"/>
              <a:round/>
              <a:headEnd len="sm" w="sm" type="none"/>
              <a:tailEnd len="sm" w="sm" type="none"/>
            </a:ln>
          </p:spPr>
        </p:cxnSp>
      </p:grpSp>
      <p:sp>
        <p:nvSpPr>
          <p:cNvPr id="185" name="Google Shape;185;p21"/>
          <p:cNvSpPr/>
          <p:nvPr/>
        </p:nvSpPr>
        <p:spPr>
          <a:xfrm rot="10800000">
            <a:off x="-1" y="6140785"/>
            <a:ext cx="6095997" cy="711252"/>
          </a:xfrm>
          <a:prstGeom prst="rect">
            <a:avLst/>
          </a:prstGeom>
          <a:gradFill>
            <a:gsLst>
              <a:gs pos="0">
                <a:srgbClr val="222A35">
                  <a:alpha val="9803"/>
                </a:srgbClr>
              </a:gs>
              <a:gs pos="10000">
                <a:srgbClr val="222A35">
                  <a:alpha val="9803"/>
                </a:srgbClr>
              </a:gs>
              <a:gs pos="100000">
                <a:srgbClr val="8296B0">
                  <a:alpha val="0"/>
                </a:srgbClr>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6" name="Google Shape;186;p21"/>
          <p:cNvGrpSpPr/>
          <p:nvPr/>
        </p:nvGrpSpPr>
        <p:grpSpPr>
          <a:xfrm rot="5400000">
            <a:off x="616345" y="5940560"/>
            <a:ext cx="1285875" cy="549007"/>
            <a:chOff x="7029447" y="3514725"/>
            <a:chExt cx="1285875" cy="549007"/>
          </a:xfrm>
        </p:grpSpPr>
        <p:cxnSp>
          <p:nvCxnSpPr>
            <p:cNvPr id="187" name="Google Shape;187;p21"/>
            <p:cNvCxnSpPr/>
            <p:nvPr/>
          </p:nvCxnSpPr>
          <p:spPr>
            <a:xfrm>
              <a:off x="7029447" y="3514725"/>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188" name="Google Shape;188;p21"/>
            <p:cNvCxnSpPr/>
            <p:nvPr/>
          </p:nvCxnSpPr>
          <p:spPr>
            <a:xfrm>
              <a:off x="7029447" y="3697727"/>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189" name="Google Shape;189;p21"/>
            <p:cNvCxnSpPr/>
            <p:nvPr/>
          </p:nvCxnSpPr>
          <p:spPr>
            <a:xfrm>
              <a:off x="7029447" y="3880729"/>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190" name="Google Shape;190;p21"/>
            <p:cNvCxnSpPr/>
            <p:nvPr/>
          </p:nvCxnSpPr>
          <p:spPr>
            <a:xfrm>
              <a:off x="7029447" y="4063732"/>
              <a:ext cx="1285875" cy="0"/>
            </a:xfrm>
            <a:prstGeom prst="straightConnector1">
              <a:avLst/>
            </a:prstGeom>
            <a:noFill/>
            <a:ln cap="rnd" cmpd="sng" w="31750">
              <a:solidFill>
                <a:srgbClr val="8296B0">
                  <a:alpha val="40000"/>
                </a:srgbClr>
              </a:solidFill>
              <a:prstDash val="dot"/>
              <a:round/>
              <a:headEnd len="sm" w="sm" type="none"/>
              <a:tailEnd len="sm" w="sm" type="none"/>
            </a:ln>
          </p:spPr>
        </p:cxnSp>
      </p:grpSp>
      <p:sp>
        <p:nvSpPr>
          <p:cNvPr id="191" name="Google Shape;191;p21"/>
          <p:cNvSpPr txBox="1"/>
          <p:nvPr>
            <p:ph idx="1" type="body"/>
          </p:nvPr>
        </p:nvSpPr>
        <p:spPr>
          <a:xfrm>
            <a:off x="242748" y="2400135"/>
            <a:ext cx="6126512" cy="395839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t/>
            </a:r>
            <a:endParaRPr b="1" sz="1800">
              <a:solidFill>
                <a:schemeClr val="lt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b="1">
              <a:solidFill>
                <a:schemeClr val="lt1"/>
              </a:solidFill>
            </a:endParaRPr>
          </a:p>
          <a:p>
            <a:pPr indent="0" lvl="0" marL="0" rtl="0" algn="l">
              <a:lnSpc>
                <a:spcPct val="90000"/>
              </a:lnSpc>
              <a:spcBef>
                <a:spcPts val="1000"/>
              </a:spcBef>
              <a:spcAft>
                <a:spcPts val="0"/>
              </a:spcAft>
              <a:buClr>
                <a:schemeClr val="lt1"/>
              </a:buClr>
              <a:buSzPts val="2800"/>
              <a:buNone/>
            </a:pPr>
            <a:r>
              <a:rPr b="1" lang="en-US">
                <a:solidFill>
                  <a:schemeClr val="lt1"/>
                </a:solidFill>
              </a:rPr>
              <a:t>          The Mindfulness Challenge</a:t>
            </a:r>
            <a:endParaRPr/>
          </a:p>
          <a:p>
            <a:pPr indent="0" lvl="0" marL="0" rtl="0" algn="ctr">
              <a:lnSpc>
                <a:spcPct val="90000"/>
              </a:lnSpc>
              <a:spcBef>
                <a:spcPts val="1000"/>
              </a:spcBef>
              <a:spcAft>
                <a:spcPts val="0"/>
              </a:spcAft>
              <a:buClr>
                <a:schemeClr val="lt1"/>
              </a:buClr>
              <a:buSzPts val="1800"/>
              <a:buNone/>
            </a:pPr>
            <a:r>
              <a:rPr b="1" lang="en-US" sz="1800">
                <a:solidFill>
                  <a:schemeClr val="lt1"/>
                </a:solidFill>
              </a:rPr>
              <a:t>Practicing mindfulness can help us learn to focus, manage stress, regulate emotions, and develop a positive outlook. Developing  techniques can help you focus better in school and be less stressed out.</a:t>
            </a:r>
            <a:endParaRPr/>
          </a:p>
          <a:p>
            <a:pPr indent="0" lvl="0" marL="0" rtl="0" algn="ctr">
              <a:lnSpc>
                <a:spcPct val="90000"/>
              </a:lnSpc>
              <a:spcBef>
                <a:spcPts val="1000"/>
              </a:spcBef>
              <a:spcAft>
                <a:spcPts val="0"/>
              </a:spcAft>
              <a:buClr>
                <a:schemeClr val="lt1"/>
              </a:buClr>
              <a:buSzPts val="1800"/>
              <a:buNone/>
            </a:pPr>
            <a:r>
              <a:rPr b="1" lang="en-US" sz="1800">
                <a:solidFill>
                  <a:schemeClr val="lt1"/>
                </a:solidFill>
                <a:latin typeface="Calibri"/>
                <a:ea typeface="Calibri"/>
                <a:cs typeface="Calibri"/>
                <a:sym typeface="Calibri"/>
              </a:rPr>
              <a:t>Try a different one of these mindfulness workouts every day this week then evaluate it afterwards with </a:t>
            </a:r>
            <a:r>
              <a:rPr b="1" lang="en-US" sz="1800">
                <a:solidFill>
                  <a:schemeClr val="lt1"/>
                </a:solidFill>
              </a:rPr>
              <a:t>red, amber or green</a:t>
            </a:r>
            <a:r>
              <a:rPr b="1" lang="en-US" sz="1800">
                <a:solidFill>
                  <a:schemeClr val="lt1"/>
                </a:solidFill>
                <a:latin typeface="Calibri"/>
                <a:ea typeface="Calibri"/>
                <a:cs typeface="Calibri"/>
                <a:sym typeface="Calibri"/>
              </a:rPr>
              <a:t>. Which one did you like best and why?</a:t>
            </a:r>
            <a:endParaRPr b="1" sz="1800">
              <a:solidFill>
                <a:schemeClr val="lt1"/>
              </a:solidFill>
              <a:latin typeface="Calibri"/>
              <a:ea typeface="Calibri"/>
              <a:cs typeface="Calibri"/>
              <a:sym typeface="Calibri"/>
            </a:endParaRPr>
          </a:p>
        </p:txBody>
      </p:sp>
      <p:pic>
        <p:nvPicPr>
          <p:cNvPr descr="A picture containing drawing, room, sign&#10;&#10;Description generated with very high confidence" id="192" name="Google Shape;192;p21"/>
          <p:cNvPicPr preferRelativeResize="0"/>
          <p:nvPr/>
        </p:nvPicPr>
        <p:blipFill rotWithShape="1">
          <a:blip r:embed="rId3">
            <a:alphaModFix/>
          </a:blip>
          <a:srcRect b="0" l="0" r="0" t="0"/>
          <a:stretch/>
        </p:blipFill>
        <p:spPr>
          <a:xfrm>
            <a:off x="626853" y="285211"/>
            <a:ext cx="2743200" cy="1543050"/>
          </a:xfrm>
          <a:prstGeom prst="rect">
            <a:avLst/>
          </a:prstGeom>
          <a:noFill/>
          <a:ln>
            <a:noFill/>
          </a:ln>
        </p:spPr>
      </p:pic>
      <p:sp>
        <p:nvSpPr>
          <p:cNvPr id="193" name="Google Shape;193;p21"/>
          <p:cNvSpPr txBox="1"/>
          <p:nvPr/>
        </p:nvSpPr>
        <p:spPr>
          <a:xfrm>
            <a:off x="626853" y="1834551"/>
            <a:ext cx="274320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chemeClr val="hlink"/>
                </a:solidFill>
                <a:latin typeface="Calibri"/>
                <a:ea typeface="Calibri"/>
                <a:cs typeface="Calibri"/>
                <a:sym typeface="Calibri"/>
                <a:hlinkClick r:id="rId4"/>
              </a:rPr>
              <a:t>https://www.youtube.com/watch?v=Wsy2L9VvX90</a:t>
            </a:r>
            <a:endParaRPr sz="1800">
              <a:solidFill>
                <a:srgbClr val="92D050"/>
              </a:solidFill>
              <a:latin typeface="Calibri"/>
              <a:ea typeface="Calibri"/>
              <a:cs typeface="Calibri"/>
              <a:sym typeface="Calibri"/>
            </a:endParaRPr>
          </a:p>
        </p:txBody>
      </p:sp>
      <p:sp>
        <p:nvSpPr>
          <p:cNvPr id="194" name="Google Shape;194;p21"/>
          <p:cNvSpPr txBox="1"/>
          <p:nvPr/>
        </p:nvSpPr>
        <p:spPr>
          <a:xfrm>
            <a:off x="4911306" y="1748287"/>
            <a:ext cx="274320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chemeClr val="hlink"/>
                </a:solidFill>
                <a:latin typeface="Calibri"/>
                <a:ea typeface="Calibri"/>
                <a:cs typeface="Calibri"/>
                <a:sym typeface="Calibri"/>
                <a:hlinkClick r:id="rId5"/>
              </a:rPr>
              <a:t>https://www.youtube.com/watch?v=DWOHcGF1Tmc</a:t>
            </a:r>
            <a:endParaRPr sz="1800">
              <a:solidFill>
                <a:srgbClr val="92D050"/>
              </a:solidFill>
              <a:latin typeface="Calibri"/>
              <a:ea typeface="Calibri"/>
              <a:cs typeface="Calibri"/>
              <a:sym typeface="Calibri"/>
            </a:endParaRPr>
          </a:p>
        </p:txBody>
      </p:sp>
      <p:pic>
        <p:nvPicPr>
          <p:cNvPr descr="A picture containing sitting, table, cake, display&#10;&#10;Description generated with very high confidence" id="195" name="Google Shape;195;p21"/>
          <p:cNvPicPr preferRelativeResize="0"/>
          <p:nvPr/>
        </p:nvPicPr>
        <p:blipFill rotWithShape="1">
          <a:blip r:embed="rId6">
            <a:alphaModFix/>
          </a:blip>
          <a:srcRect b="0" l="0" r="0" t="0"/>
          <a:stretch/>
        </p:blipFill>
        <p:spPr>
          <a:xfrm>
            <a:off x="4911306" y="285981"/>
            <a:ext cx="2743200" cy="1512755"/>
          </a:xfrm>
          <a:prstGeom prst="rect">
            <a:avLst/>
          </a:prstGeom>
          <a:noFill/>
          <a:ln>
            <a:noFill/>
          </a:ln>
        </p:spPr>
      </p:pic>
      <p:sp>
        <p:nvSpPr>
          <p:cNvPr id="196" name="Google Shape;196;p21"/>
          <p:cNvSpPr txBox="1"/>
          <p:nvPr/>
        </p:nvSpPr>
        <p:spPr>
          <a:xfrm>
            <a:off x="9296401" y="1676400"/>
            <a:ext cx="274320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chemeClr val="hlink"/>
                </a:solidFill>
                <a:latin typeface="Calibri"/>
                <a:ea typeface="Calibri"/>
                <a:cs typeface="Calibri"/>
                <a:sym typeface="Calibri"/>
                <a:hlinkClick r:id="rId7"/>
              </a:rPr>
              <a:t>https://www.youtube.com/watch?v=b57QvR1Ysyw</a:t>
            </a:r>
            <a:endParaRPr sz="1800">
              <a:solidFill>
                <a:srgbClr val="92D050"/>
              </a:solidFill>
              <a:latin typeface="Calibri"/>
              <a:ea typeface="Calibri"/>
              <a:cs typeface="Calibri"/>
              <a:sym typeface="Calibri"/>
            </a:endParaRPr>
          </a:p>
        </p:txBody>
      </p:sp>
      <p:pic>
        <p:nvPicPr>
          <p:cNvPr descr="A close up of a logo&#10;&#10;Description generated with high confidence" id="197" name="Google Shape;197;p21"/>
          <p:cNvPicPr preferRelativeResize="0"/>
          <p:nvPr/>
        </p:nvPicPr>
        <p:blipFill rotWithShape="1">
          <a:blip r:embed="rId8">
            <a:alphaModFix/>
          </a:blip>
          <a:srcRect b="0" l="0" r="0" t="0"/>
          <a:stretch/>
        </p:blipFill>
        <p:spPr>
          <a:xfrm>
            <a:off x="9224512" y="229654"/>
            <a:ext cx="2743200" cy="1452880"/>
          </a:xfrm>
          <a:prstGeom prst="rect">
            <a:avLst/>
          </a:prstGeom>
          <a:noFill/>
          <a:ln>
            <a:noFill/>
          </a:ln>
        </p:spPr>
      </p:pic>
      <p:sp>
        <p:nvSpPr>
          <p:cNvPr id="198" name="Google Shape;198;p21"/>
          <p:cNvSpPr txBox="1"/>
          <p:nvPr/>
        </p:nvSpPr>
        <p:spPr>
          <a:xfrm>
            <a:off x="9368287" y="3358551"/>
            <a:ext cx="274320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chemeClr val="hlink"/>
                </a:solidFill>
                <a:latin typeface="Calibri"/>
                <a:ea typeface="Calibri"/>
                <a:cs typeface="Calibri"/>
                <a:sym typeface="Calibri"/>
                <a:hlinkClick r:id="rId9"/>
              </a:rPr>
              <a:t>https://www.youtube.com/watch?v=64QzBuhsyuk</a:t>
            </a:r>
            <a:endParaRPr sz="1800">
              <a:solidFill>
                <a:srgbClr val="92D050"/>
              </a:solidFill>
              <a:latin typeface="Calibri"/>
              <a:ea typeface="Calibri"/>
              <a:cs typeface="Calibri"/>
              <a:sym typeface="Calibri"/>
            </a:endParaRPr>
          </a:p>
        </p:txBody>
      </p:sp>
      <p:pic>
        <p:nvPicPr>
          <p:cNvPr descr="A picture containing food, device, light, ball&#10;&#10;Description generated with very high confidence" id="199" name="Google Shape;199;p21"/>
          <p:cNvPicPr preferRelativeResize="0"/>
          <p:nvPr/>
        </p:nvPicPr>
        <p:blipFill rotWithShape="1">
          <a:blip r:embed="rId10">
            <a:alphaModFix/>
          </a:blip>
          <a:srcRect b="0" l="0" r="0" t="0"/>
          <a:stretch/>
        </p:blipFill>
        <p:spPr>
          <a:xfrm>
            <a:off x="6492815" y="2730194"/>
            <a:ext cx="2743200" cy="1598894"/>
          </a:xfrm>
          <a:prstGeom prst="rect">
            <a:avLst/>
          </a:prstGeom>
          <a:noFill/>
          <a:ln>
            <a:noFill/>
          </a:ln>
        </p:spPr>
      </p:pic>
      <p:sp>
        <p:nvSpPr>
          <p:cNvPr id="200" name="Google Shape;200;p21"/>
          <p:cNvSpPr txBox="1"/>
          <p:nvPr/>
        </p:nvSpPr>
        <p:spPr>
          <a:xfrm>
            <a:off x="6492815" y="5348377"/>
            <a:ext cx="27432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chemeClr val="hlink"/>
                </a:solidFill>
                <a:latin typeface="Calibri"/>
                <a:ea typeface="Calibri"/>
                <a:cs typeface="Calibri"/>
                <a:sym typeface="Calibri"/>
                <a:hlinkClick r:id="rId11"/>
              </a:rPr>
              <a:t>https://www.youtube.com/watch?v=aX9PUQcdQ2U</a:t>
            </a:r>
            <a:endParaRPr sz="1800">
              <a:solidFill>
                <a:srgbClr val="92D050"/>
              </a:solidFill>
              <a:latin typeface="Calibri"/>
              <a:ea typeface="Calibri"/>
              <a:cs typeface="Calibri"/>
              <a:sym typeface="Calibri"/>
            </a:endParaRPr>
          </a:p>
        </p:txBody>
      </p:sp>
      <p:pic>
        <p:nvPicPr>
          <p:cNvPr descr="A picture containing teddy, bear, brown, old&#10;&#10;Description generated with very high confidence" id="201" name="Google Shape;201;p21"/>
          <p:cNvPicPr preferRelativeResize="0"/>
          <p:nvPr/>
        </p:nvPicPr>
        <p:blipFill rotWithShape="1">
          <a:blip r:embed="rId12">
            <a:alphaModFix/>
          </a:blip>
          <a:srcRect b="0" l="0" r="0" t="0"/>
          <a:stretch/>
        </p:blipFill>
        <p:spPr>
          <a:xfrm>
            <a:off x="9296400" y="4556760"/>
            <a:ext cx="2743200" cy="1511348"/>
          </a:xfrm>
          <a:prstGeom prst="rect">
            <a:avLst/>
          </a:prstGeom>
          <a:noFill/>
          <a:ln>
            <a:noFill/>
          </a:ln>
        </p:spPr>
      </p:pic>
      <p:sp>
        <p:nvSpPr>
          <p:cNvPr id="202" name="Google Shape;202;p21"/>
          <p:cNvSpPr txBox="1"/>
          <p:nvPr/>
        </p:nvSpPr>
        <p:spPr>
          <a:xfrm>
            <a:off x="231651" y="5996850"/>
            <a:ext cx="11756100" cy="753600"/>
          </a:xfrm>
          <a:prstGeom prst="rect">
            <a:avLst/>
          </a:prstGeom>
          <a:noFill/>
          <a:ln>
            <a:noFill/>
          </a:ln>
        </p:spPr>
        <p:txBody>
          <a:bodyPr anchorCtr="0" anchor="b" bIns="45700" lIns="91425" spcFirstLastPara="1" rIns="91425" wrap="square" tIns="45700">
            <a:noAutofit/>
          </a:bodyPr>
          <a:lstStyle/>
          <a:p>
            <a:pPr indent="0" lvl="0" marL="0" marR="0" rtl="0" algn="ctr">
              <a:lnSpc>
                <a:spcPct val="70000"/>
              </a:lnSpc>
              <a:spcBef>
                <a:spcPts val="0"/>
              </a:spcBef>
              <a:spcAft>
                <a:spcPts val="0"/>
              </a:spcAft>
              <a:buClr>
                <a:srgbClr val="FFFFFF"/>
              </a:buClr>
              <a:buSzPts val="3000"/>
              <a:buFont typeface="Calibri"/>
              <a:buNone/>
            </a:pPr>
            <a:r>
              <a:rPr b="1" lang="en-US" sz="3000">
                <a:solidFill>
                  <a:srgbClr val="FFFFFF"/>
                </a:solidFill>
                <a:latin typeface="Calibri"/>
                <a:ea typeface="Calibri"/>
                <a:cs typeface="Calibri"/>
                <a:sym typeface="Calibri"/>
              </a:rPr>
              <a:t>We are being Healthy, Achieving, Nurtured, Included and  Responsible</a:t>
            </a:r>
            <a:endParaRPr sz="33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6" name="Shape 206"/>
        <p:cNvGrpSpPr/>
        <p:nvPr/>
      </p:nvGrpSpPr>
      <p:grpSpPr>
        <a:xfrm>
          <a:off x="0" y="0"/>
          <a:ext cx="0" cy="0"/>
          <a:chOff x="0" y="0"/>
          <a:chExt cx="0" cy="0"/>
        </a:xfrm>
      </p:grpSpPr>
      <p:sp>
        <p:nvSpPr>
          <p:cNvPr id="207" name="Google Shape;207;p22"/>
          <p:cNvSpPr/>
          <p:nvPr/>
        </p:nvSpPr>
        <p:spPr>
          <a:xfrm>
            <a:off x="3048" y="0"/>
            <a:ext cx="12188952"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22"/>
          <p:cNvSpPr/>
          <p:nvPr/>
        </p:nvSpPr>
        <p:spPr>
          <a:xfrm>
            <a:off x="0" y="0"/>
            <a:ext cx="12188952" cy="6858000"/>
          </a:xfrm>
          <a:prstGeom prst="rect">
            <a:avLst/>
          </a:prstGeom>
          <a:solidFill>
            <a:schemeClr val="dk1">
              <a:alpha val="5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9" name="Google Shape;209;p22"/>
          <p:cNvGrpSpPr/>
          <p:nvPr/>
        </p:nvGrpSpPr>
        <p:grpSpPr>
          <a:xfrm>
            <a:off x="1" y="2075420"/>
            <a:ext cx="12396066" cy="4440643"/>
            <a:chOff x="1" y="2075420"/>
            <a:chExt cx="12396066" cy="4440643"/>
          </a:xfrm>
        </p:grpSpPr>
        <p:sp>
          <p:nvSpPr>
            <p:cNvPr id="210" name="Google Shape;210;p22"/>
            <p:cNvSpPr/>
            <p:nvPr/>
          </p:nvSpPr>
          <p:spPr>
            <a:xfrm rot="4500000">
              <a:off x="7942191" y="2507571"/>
              <a:ext cx="3563871" cy="3563871"/>
            </a:xfrm>
            <a:prstGeom prst="ellipse">
              <a:avLst/>
            </a:prstGeom>
            <a:noFill/>
            <a:ln cap="flat" cmpd="sng" w="31750">
              <a:solidFill>
                <a:srgbClr val="8296B0">
                  <a:alpha val="9803"/>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22"/>
            <p:cNvSpPr/>
            <p:nvPr/>
          </p:nvSpPr>
          <p:spPr>
            <a:xfrm rot="-5400000">
              <a:off x="10435065" y="4048931"/>
              <a:ext cx="1381607" cy="1381607"/>
            </a:xfrm>
            <a:prstGeom prst="ellipse">
              <a:avLst/>
            </a:prstGeom>
            <a:noFill/>
            <a:ln cap="flat" cmpd="sng" w="31750">
              <a:solidFill>
                <a:srgbClr val="8296B0">
                  <a:alpha val="20000"/>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22"/>
            <p:cNvSpPr/>
            <p:nvPr/>
          </p:nvSpPr>
          <p:spPr>
            <a:xfrm rot="-5400000">
              <a:off x="1" y="2075420"/>
              <a:ext cx="3144364" cy="3144364"/>
            </a:xfrm>
            <a:prstGeom prst="ellipse">
              <a:avLst/>
            </a:prstGeom>
            <a:gradFill>
              <a:gsLst>
                <a:gs pos="0">
                  <a:srgbClr val="323F4F">
                    <a:alpha val="20000"/>
                  </a:srgbClr>
                </a:gs>
                <a:gs pos="100000">
                  <a:srgbClr val="222A35">
                    <a:alpha val="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22"/>
            <p:cNvSpPr/>
            <p:nvPr/>
          </p:nvSpPr>
          <p:spPr>
            <a:xfrm rot="-9000000">
              <a:off x="10150845" y="4270841"/>
              <a:ext cx="1897885" cy="1897885"/>
            </a:xfrm>
            <a:prstGeom prst="ellipse">
              <a:avLst/>
            </a:prstGeom>
            <a:gradFill>
              <a:gsLst>
                <a:gs pos="0">
                  <a:srgbClr val="323F4F">
                    <a:alpha val="9803"/>
                  </a:srgbClr>
                </a:gs>
                <a:gs pos="100000">
                  <a:srgbClr val="323F4F">
                    <a:alpha val="2000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22"/>
            <p:cNvSpPr/>
            <p:nvPr/>
          </p:nvSpPr>
          <p:spPr>
            <a:xfrm rot="4500000">
              <a:off x="2046780" y="3040492"/>
              <a:ext cx="2579322" cy="2579322"/>
            </a:xfrm>
            <a:prstGeom prst="ellipse">
              <a:avLst/>
            </a:prstGeom>
            <a:noFill/>
            <a:ln cap="flat" cmpd="sng" w="31750">
              <a:solidFill>
                <a:srgbClr val="8296B0">
                  <a:alpha val="20000"/>
                </a:srgbClr>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22"/>
            <p:cNvSpPr/>
            <p:nvPr/>
          </p:nvSpPr>
          <p:spPr>
            <a:xfrm rot="4500000">
              <a:off x="2224640" y="3193975"/>
              <a:ext cx="2243193" cy="2243193"/>
            </a:xfrm>
            <a:prstGeom prst="ellipse">
              <a:avLst/>
            </a:prstGeom>
            <a:noFill/>
            <a:ln cap="flat" cmpd="sng" w="31750">
              <a:solidFill>
                <a:srgbClr val="8296B0">
                  <a:alpha val="9803"/>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16" name="Google Shape;216;p22"/>
          <p:cNvSpPr txBox="1"/>
          <p:nvPr>
            <p:ph type="title"/>
          </p:nvPr>
        </p:nvSpPr>
        <p:spPr>
          <a:xfrm>
            <a:off x="473011" y="192369"/>
            <a:ext cx="5838962" cy="159791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320"/>
              <a:buFont typeface="Calibri"/>
              <a:buNone/>
            </a:pPr>
            <a:r>
              <a:rPr b="1" lang="en-US" sz="4320">
                <a:solidFill>
                  <a:schemeClr val="lt1"/>
                </a:solidFill>
                <a:latin typeface="Calibri"/>
                <a:ea typeface="Calibri"/>
                <a:cs typeface="Calibri"/>
                <a:sym typeface="Calibri"/>
              </a:rPr>
              <a:t>Challenge 4</a:t>
            </a:r>
            <a:br>
              <a:rPr b="1" lang="en-US" sz="4320">
                <a:solidFill>
                  <a:schemeClr val="lt1"/>
                </a:solidFill>
                <a:latin typeface="Calibri"/>
                <a:ea typeface="Calibri"/>
                <a:cs typeface="Calibri"/>
                <a:sym typeface="Calibri"/>
              </a:rPr>
            </a:br>
            <a:r>
              <a:rPr b="1" lang="en-US" sz="4320">
                <a:solidFill>
                  <a:schemeClr val="lt1"/>
                </a:solidFill>
                <a:latin typeface="Calibri"/>
                <a:ea typeface="Calibri"/>
                <a:cs typeface="Calibri"/>
                <a:sym typeface="Calibri"/>
              </a:rPr>
              <a:t>The Cooking Challenge</a:t>
            </a:r>
            <a:endParaRPr b="1" sz="4320">
              <a:solidFill>
                <a:schemeClr val="lt1"/>
              </a:solidFill>
              <a:latin typeface="Calibri"/>
              <a:ea typeface="Calibri"/>
              <a:cs typeface="Calibri"/>
              <a:sym typeface="Calibri"/>
            </a:endParaRPr>
          </a:p>
        </p:txBody>
      </p:sp>
      <p:sp>
        <p:nvSpPr>
          <p:cNvPr id="217" name="Google Shape;217;p22"/>
          <p:cNvSpPr/>
          <p:nvPr/>
        </p:nvSpPr>
        <p:spPr>
          <a:xfrm rot="-5400000">
            <a:off x="10438146" y="1042605"/>
            <a:ext cx="2796461" cy="711252"/>
          </a:xfrm>
          <a:prstGeom prst="rect">
            <a:avLst/>
          </a:prstGeom>
          <a:gradFill>
            <a:gsLst>
              <a:gs pos="0">
                <a:srgbClr val="ACB8CA">
                  <a:alpha val="0"/>
                </a:srgbClr>
              </a:gs>
              <a:gs pos="100000">
                <a:srgbClr val="323F4F">
                  <a:alpha val="9803"/>
                </a:srgbClr>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18" name="Google Shape;218;p22"/>
          <p:cNvGrpSpPr/>
          <p:nvPr/>
        </p:nvGrpSpPr>
        <p:grpSpPr>
          <a:xfrm>
            <a:off x="11259539" y="317578"/>
            <a:ext cx="548640" cy="549007"/>
            <a:chOff x="7029447" y="3514725"/>
            <a:chExt cx="1285875" cy="549007"/>
          </a:xfrm>
        </p:grpSpPr>
        <p:cxnSp>
          <p:nvCxnSpPr>
            <p:cNvPr id="219" name="Google Shape;219;p22"/>
            <p:cNvCxnSpPr/>
            <p:nvPr/>
          </p:nvCxnSpPr>
          <p:spPr>
            <a:xfrm>
              <a:off x="7029447" y="3514725"/>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220" name="Google Shape;220;p22"/>
            <p:cNvCxnSpPr/>
            <p:nvPr/>
          </p:nvCxnSpPr>
          <p:spPr>
            <a:xfrm>
              <a:off x="7029447" y="3697727"/>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221" name="Google Shape;221;p22"/>
            <p:cNvCxnSpPr/>
            <p:nvPr/>
          </p:nvCxnSpPr>
          <p:spPr>
            <a:xfrm>
              <a:off x="7029447" y="3880729"/>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222" name="Google Shape;222;p22"/>
            <p:cNvCxnSpPr/>
            <p:nvPr/>
          </p:nvCxnSpPr>
          <p:spPr>
            <a:xfrm>
              <a:off x="7029447" y="4063732"/>
              <a:ext cx="1285875" cy="0"/>
            </a:xfrm>
            <a:prstGeom prst="straightConnector1">
              <a:avLst/>
            </a:prstGeom>
            <a:noFill/>
            <a:ln cap="rnd" cmpd="sng" w="31750">
              <a:solidFill>
                <a:srgbClr val="8296B0">
                  <a:alpha val="40000"/>
                </a:srgbClr>
              </a:solidFill>
              <a:prstDash val="dot"/>
              <a:round/>
              <a:headEnd len="sm" w="sm" type="none"/>
              <a:tailEnd len="sm" w="sm" type="none"/>
            </a:ln>
          </p:spPr>
        </p:cxnSp>
      </p:grpSp>
      <p:sp>
        <p:nvSpPr>
          <p:cNvPr id="223" name="Google Shape;223;p22"/>
          <p:cNvSpPr/>
          <p:nvPr/>
        </p:nvSpPr>
        <p:spPr>
          <a:xfrm rot="10800000">
            <a:off x="-1" y="6140785"/>
            <a:ext cx="6095997" cy="711252"/>
          </a:xfrm>
          <a:prstGeom prst="rect">
            <a:avLst/>
          </a:prstGeom>
          <a:gradFill>
            <a:gsLst>
              <a:gs pos="0">
                <a:srgbClr val="222A35">
                  <a:alpha val="9803"/>
                </a:srgbClr>
              </a:gs>
              <a:gs pos="10000">
                <a:srgbClr val="222A35">
                  <a:alpha val="9803"/>
                </a:srgbClr>
              </a:gs>
              <a:gs pos="100000">
                <a:srgbClr val="8296B0">
                  <a:alpha val="0"/>
                </a:srgbClr>
              </a:gs>
            </a:gsLst>
            <a:lin ang="8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24" name="Google Shape;224;p22"/>
          <p:cNvGrpSpPr/>
          <p:nvPr/>
        </p:nvGrpSpPr>
        <p:grpSpPr>
          <a:xfrm rot="5400000">
            <a:off x="616345" y="5940560"/>
            <a:ext cx="1285875" cy="549007"/>
            <a:chOff x="7029447" y="3514725"/>
            <a:chExt cx="1285875" cy="549007"/>
          </a:xfrm>
        </p:grpSpPr>
        <p:cxnSp>
          <p:nvCxnSpPr>
            <p:cNvPr id="225" name="Google Shape;225;p22"/>
            <p:cNvCxnSpPr/>
            <p:nvPr/>
          </p:nvCxnSpPr>
          <p:spPr>
            <a:xfrm>
              <a:off x="7029447" y="3514725"/>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226" name="Google Shape;226;p22"/>
            <p:cNvCxnSpPr/>
            <p:nvPr/>
          </p:nvCxnSpPr>
          <p:spPr>
            <a:xfrm>
              <a:off x="7029447" y="3697727"/>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227" name="Google Shape;227;p22"/>
            <p:cNvCxnSpPr/>
            <p:nvPr/>
          </p:nvCxnSpPr>
          <p:spPr>
            <a:xfrm>
              <a:off x="7029447" y="3880729"/>
              <a:ext cx="1285875" cy="0"/>
            </a:xfrm>
            <a:prstGeom prst="straightConnector1">
              <a:avLst/>
            </a:prstGeom>
            <a:noFill/>
            <a:ln cap="rnd" cmpd="sng" w="31750">
              <a:solidFill>
                <a:srgbClr val="8296B0">
                  <a:alpha val="40000"/>
                </a:srgbClr>
              </a:solidFill>
              <a:prstDash val="dot"/>
              <a:round/>
              <a:headEnd len="sm" w="sm" type="none"/>
              <a:tailEnd len="sm" w="sm" type="none"/>
            </a:ln>
          </p:spPr>
        </p:cxnSp>
        <p:cxnSp>
          <p:nvCxnSpPr>
            <p:cNvPr id="228" name="Google Shape;228;p22"/>
            <p:cNvCxnSpPr/>
            <p:nvPr/>
          </p:nvCxnSpPr>
          <p:spPr>
            <a:xfrm>
              <a:off x="7029447" y="4063732"/>
              <a:ext cx="1285875" cy="0"/>
            </a:xfrm>
            <a:prstGeom prst="straightConnector1">
              <a:avLst/>
            </a:prstGeom>
            <a:noFill/>
            <a:ln cap="rnd" cmpd="sng" w="31750">
              <a:solidFill>
                <a:srgbClr val="8296B0">
                  <a:alpha val="40000"/>
                </a:srgbClr>
              </a:solidFill>
              <a:prstDash val="dot"/>
              <a:round/>
              <a:headEnd len="sm" w="sm" type="none"/>
              <a:tailEnd len="sm" w="sm" type="none"/>
            </a:ln>
          </p:spPr>
        </p:cxnSp>
      </p:grpSp>
      <p:pic>
        <p:nvPicPr>
          <p:cNvPr descr="A small child sitting on a table&#10;&#10;Description generated with high confidence" id="229" name="Google Shape;229;p22"/>
          <p:cNvPicPr preferRelativeResize="0"/>
          <p:nvPr/>
        </p:nvPicPr>
        <p:blipFill rotWithShape="1">
          <a:blip r:embed="rId3">
            <a:alphaModFix/>
          </a:blip>
          <a:srcRect b="-1" l="19342" r="24135" t="0"/>
          <a:stretch/>
        </p:blipFill>
        <p:spPr>
          <a:xfrm>
            <a:off x="6627672" y="310691"/>
            <a:ext cx="4464888" cy="3861041"/>
          </a:xfrm>
          <a:prstGeom prst="rect">
            <a:avLst/>
          </a:prstGeom>
          <a:noFill/>
          <a:ln>
            <a:noFill/>
          </a:ln>
        </p:spPr>
      </p:pic>
      <p:grpSp>
        <p:nvGrpSpPr>
          <p:cNvPr id="230" name="Google Shape;230;p22"/>
          <p:cNvGrpSpPr/>
          <p:nvPr/>
        </p:nvGrpSpPr>
        <p:grpSpPr>
          <a:xfrm rot="-5400000">
            <a:off x="6693312" y="1116028"/>
            <a:ext cx="304800" cy="429768"/>
            <a:chOff x="215328" y="-46937"/>
            <a:chExt cx="304800" cy="2773841"/>
          </a:xfrm>
        </p:grpSpPr>
        <p:cxnSp>
          <p:nvCxnSpPr>
            <p:cNvPr id="231" name="Google Shape;231;p22"/>
            <p:cNvCxnSpPr/>
            <p:nvPr/>
          </p:nvCxnSpPr>
          <p:spPr>
            <a:xfrm>
              <a:off x="215328" y="-46937"/>
              <a:ext cx="0" cy="2773841"/>
            </a:xfrm>
            <a:prstGeom prst="straightConnector1">
              <a:avLst/>
            </a:prstGeom>
            <a:noFill/>
            <a:ln cap="flat" cmpd="sng" w="25400">
              <a:solidFill>
                <a:srgbClr val="EFEFEF">
                  <a:alpha val="49803"/>
                </a:srgbClr>
              </a:solidFill>
              <a:prstDash val="dot"/>
              <a:miter lim="800000"/>
              <a:headEnd len="sm" w="sm" type="none"/>
              <a:tailEnd len="sm" w="sm" type="none"/>
            </a:ln>
          </p:spPr>
        </p:cxnSp>
        <p:cxnSp>
          <p:nvCxnSpPr>
            <p:cNvPr id="232" name="Google Shape;232;p22"/>
            <p:cNvCxnSpPr/>
            <p:nvPr/>
          </p:nvCxnSpPr>
          <p:spPr>
            <a:xfrm>
              <a:off x="316928" y="-46937"/>
              <a:ext cx="0" cy="2773841"/>
            </a:xfrm>
            <a:prstGeom prst="straightConnector1">
              <a:avLst/>
            </a:prstGeom>
            <a:noFill/>
            <a:ln cap="flat" cmpd="sng" w="25400">
              <a:solidFill>
                <a:srgbClr val="EFEFEF">
                  <a:alpha val="49803"/>
                </a:srgbClr>
              </a:solidFill>
              <a:prstDash val="dot"/>
              <a:miter lim="800000"/>
              <a:headEnd len="sm" w="sm" type="none"/>
              <a:tailEnd len="sm" w="sm" type="none"/>
            </a:ln>
          </p:spPr>
        </p:cxnSp>
        <p:cxnSp>
          <p:nvCxnSpPr>
            <p:cNvPr id="233" name="Google Shape;233;p22"/>
            <p:cNvCxnSpPr/>
            <p:nvPr/>
          </p:nvCxnSpPr>
          <p:spPr>
            <a:xfrm>
              <a:off x="418528" y="-46937"/>
              <a:ext cx="0" cy="2773841"/>
            </a:xfrm>
            <a:prstGeom prst="straightConnector1">
              <a:avLst/>
            </a:prstGeom>
            <a:noFill/>
            <a:ln cap="flat" cmpd="sng" w="25400">
              <a:solidFill>
                <a:srgbClr val="EFEFEF">
                  <a:alpha val="49803"/>
                </a:srgbClr>
              </a:solidFill>
              <a:prstDash val="dot"/>
              <a:miter lim="800000"/>
              <a:headEnd len="sm" w="sm" type="none"/>
              <a:tailEnd len="sm" w="sm" type="none"/>
            </a:ln>
          </p:spPr>
        </p:cxnSp>
        <p:cxnSp>
          <p:nvCxnSpPr>
            <p:cNvPr id="234" name="Google Shape;234;p22"/>
            <p:cNvCxnSpPr/>
            <p:nvPr/>
          </p:nvCxnSpPr>
          <p:spPr>
            <a:xfrm>
              <a:off x="520128" y="-46937"/>
              <a:ext cx="0" cy="2773841"/>
            </a:xfrm>
            <a:prstGeom prst="straightConnector1">
              <a:avLst/>
            </a:prstGeom>
            <a:noFill/>
            <a:ln cap="flat" cmpd="sng" w="25400">
              <a:solidFill>
                <a:srgbClr val="EFEFEF">
                  <a:alpha val="49803"/>
                </a:srgbClr>
              </a:solidFill>
              <a:prstDash val="dot"/>
              <a:miter lim="800000"/>
              <a:headEnd len="sm" w="sm" type="none"/>
              <a:tailEnd len="sm" w="sm" type="none"/>
            </a:ln>
          </p:spPr>
        </p:cxnSp>
      </p:grpSp>
      <p:sp>
        <p:nvSpPr>
          <p:cNvPr id="235" name="Google Shape;235;p22"/>
          <p:cNvSpPr txBox="1"/>
          <p:nvPr>
            <p:ph idx="1" type="body"/>
          </p:nvPr>
        </p:nvSpPr>
        <p:spPr>
          <a:xfrm>
            <a:off x="483767" y="1915561"/>
            <a:ext cx="5867720" cy="22235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000"/>
              <a:buNone/>
            </a:pPr>
            <a:r>
              <a:rPr lang="en-US" sz="2000">
                <a:solidFill>
                  <a:schemeClr val="lt1"/>
                </a:solidFill>
              </a:rPr>
              <a:t>Cooking from scratch helps us develop a mature palate and a taste for fresh, wholesome ingredients. The earlier children become accustomed to nutritious foods, the less likely they will acquire a taste for processed foods. Kids are much more likely to eat what they make.</a:t>
            </a:r>
            <a:endParaRPr/>
          </a:p>
          <a:p>
            <a:pPr indent="0" lvl="0" marL="0" rtl="0" algn="l">
              <a:lnSpc>
                <a:spcPct val="90000"/>
              </a:lnSpc>
              <a:spcBef>
                <a:spcPts val="1000"/>
              </a:spcBef>
              <a:spcAft>
                <a:spcPts val="0"/>
              </a:spcAft>
              <a:buClr>
                <a:schemeClr val="dk1"/>
              </a:buClr>
              <a:buSzPts val="1800"/>
              <a:buNone/>
            </a:pPr>
            <a:r>
              <a:t/>
            </a:r>
            <a:endParaRPr sz="1800">
              <a:solidFill>
                <a:schemeClr val="lt1"/>
              </a:solidFill>
            </a:endParaRPr>
          </a:p>
          <a:p>
            <a:pPr indent="0" lvl="0" marL="0" rtl="0" algn="l">
              <a:lnSpc>
                <a:spcPct val="90000"/>
              </a:lnSpc>
              <a:spcBef>
                <a:spcPts val="1000"/>
              </a:spcBef>
              <a:spcAft>
                <a:spcPts val="0"/>
              </a:spcAft>
              <a:buClr>
                <a:schemeClr val="dk1"/>
              </a:buClr>
              <a:buSzPts val="1800"/>
              <a:buNone/>
            </a:pPr>
            <a:r>
              <a:t/>
            </a:r>
            <a:endParaRPr sz="1800">
              <a:solidFill>
                <a:schemeClr val="lt1"/>
              </a:solidFill>
            </a:endParaRPr>
          </a:p>
        </p:txBody>
      </p:sp>
      <p:sp>
        <p:nvSpPr>
          <p:cNvPr id="236" name="Google Shape;236;p22"/>
          <p:cNvSpPr txBox="1"/>
          <p:nvPr/>
        </p:nvSpPr>
        <p:spPr>
          <a:xfrm>
            <a:off x="473011" y="3914337"/>
            <a:ext cx="5382884" cy="1648395"/>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lt1"/>
              </a:buClr>
              <a:buSzPts val="1850"/>
              <a:buFont typeface="Arial"/>
              <a:buNone/>
            </a:pPr>
            <a:r>
              <a:rPr lang="en-US" sz="1850">
                <a:solidFill>
                  <a:schemeClr val="lt1"/>
                </a:solidFill>
                <a:latin typeface="Calibri"/>
                <a:ea typeface="Calibri"/>
                <a:cs typeface="Calibri"/>
                <a:sym typeface="Calibri"/>
              </a:rPr>
              <a:t>Either chose a favourite family recipe or one from online and prepare a healthy meal or snack for your family to share. Ask everyone in your family to evaluate it and share what they thought with us on Twitter or your Google Classroom. Here are a couple of websites you might chose to explore:</a:t>
            </a:r>
            <a:endParaRPr sz="1850">
              <a:solidFill>
                <a:schemeClr val="dk1"/>
              </a:solidFill>
              <a:latin typeface="Calibri"/>
              <a:ea typeface="Calibri"/>
              <a:cs typeface="Calibri"/>
              <a:sym typeface="Calibri"/>
            </a:endParaRPr>
          </a:p>
        </p:txBody>
      </p:sp>
      <p:pic>
        <p:nvPicPr>
          <p:cNvPr descr="A close up of many plates of food&#10;&#10;Description generated with very high confidence" id="237" name="Google Shape;237;p22"/>
          <p:cNvPicPr preferRelativeResize="0"/>
          <p:nvPr/>
        </p:nvPicPr>
        <p:blipFill rotWithShape="1">
          <a:blip r:embed="rId4">
            <a:alphaModFix/>
          </a:blip>
          <a:srcRect b="0" l="0" r="0" t="0"/>
          <a:stretch/>
        </p:blipFill>
        <p:spPr>
          <a:xfrm>
            <a:off x="6163004" y="5160695"/>
            <a:ext cx="2743200" cy="1536192"/>
          </a:xfrm>
          <a:prstGeom prst="rect">
            <a:avLst/>
          </a:prstGeom>
          <a:noFill/>
          <a:ln>
            <a:noFill/>
          </a:ln>
        </p:spPr>
      </p:pic>
      <p:pic>
        <p:nvPicPr>
          <p:cNvPr descr="A slice of pizza&#10;&#10;Description generated with very high confidence" id="238" name="Google Shape;238;p22"/>
          <p:cNvPicPr preferRelativeResize="0"/>
          <p:nvPr/>
        </p:nvPicPr>
        <p:blipFill rotWithShape="1">
          <a:blip r:embed="rId5">
            <a:alphaModFix/>
          </a:blip>
          <a:srcRect b="0" l="0" r="0" t="0"/>
          <a:stretch/>
        </p:blipFill>
        <p:spPr>
          <a:xfrm>
            <a:off x="9235761" y="5168800"/>
            <a:ext cx="2800710" cy="1544128"/>
          </a:xfrm>
          <a:prstGeom prst="rect">
            <a:avLst/>
          </a:prstGeom>
          <a:noFill/>
          <a:ln>
            <a:noFill/>
          </a:ln>
        </p:spPr>
      </p:pic>
      <p:sp>
        <p:nvSpPr>
          <p:cNvPr id="239" name="Google Shape;239;p22"/>
          <p:cNvSpPr txBox="1"/>
          <p:nvPr/>
        </p:nvSpPr>
        <p:spPr>
          <a:xfrm>
            <a:off x="9228307" y="4283920"/>
            <a:ext cx="274320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chemeClr val="hlink"/>
                </a:solidFill>
                <a:latin typeface="Calibri"/>
                <a:ea typeface="Calibri"/>
                <a:cs typeface="Calibri"/>
                <a:sym typeface="Calibri"/>
                <a:hlinkClick r:id="rId6"/>
              </a:rPr>
              <a:t>https://www.nhs.uk/change4life/recipes</a:t>
            </a:r>
            <a:endParaRPr sz="1800">
              <a:solidFill>
                <a:srgbClr val="92D050"/>
              </a:solidFill>
              <a:latin typeface="Calibri"/>
              <a:ea typeface="Calibri"/>
              <a:cs typeface="Calibri"/>
              <a:sym typeface="Calibri"/>
            </a:endParaRPr>
          </a:p>
        </p:txBody>
      </p:sp>
      <p:sp>
        <p:nvSpPr>
          <p:cNvPr id="240" name="Google Shape;240;p22"/>
          <p:cNvSpPr txBox="1"/>
          <p:nvPr/>
        </p:nvSpPr>
        <p:spPr>
          <a:xfrm>
            <a:off x="6217401" y="4226047"/>
            <a:ext cx="274320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chemeClr val="hlink"/>
                </a:solidFill>
                <a:latin typeface="Calibri"/>
                <a:ea typeface="Calibri"/>
                <a:cs typeface="Calibri"/>
                <a:sym typeface="Calibri"/>
                <a:hlinkClick r:id="rId7"/>
              </a:rPr>
              <a:t>https://www.bbc.co.uk/cbeebies/shows/my-world-kitchen</a:t>
            </a:r>
            <a:endParaRPr sz="1800">
              <a:solidFill>
                <a:srgbClr val="92D050"/>
              </a:solidFill>
              <a:latin typeface="Calibri"/>
              <a:ea typeface="Calibri"/>
              <a:cs typeface="Calibri"/>
              <a:sym typeface="Calibri"/>
            </a:endParaRPr>
          </a:p>
        </p:txBody>
      </p:sp>
      <p:sp>
        <p:nvSpPr>
          <p:cNvPr id="241" name="Google Shape;241;p22"/>
          <p:cNvSpPr txBox="1"/>
          <p:nvPr/>
        </p:nvSpPr>
        <p:spPr>
          <a:xfrm>
            <a:off x="-427848" y="5947461"/>
            <a:ext cx="7055520" cy="753489"/>
          </a:xfrm>
          <a:prstGeom prst="rect">
            <a:avLst/>
          </a:prstGeom>
          <a:noFill/>
          <a:ln>
            <a:noFill/>
          </a:ln>
        </p:spPr>
        <p:txBody>
          <a:bodyPr anchorCtr="0" anchor="b" bIns="45700" lIns="91425" spcFirstLastPara="1" rIns="91425" wrap="square" tIns="45700">
            <a:noAutofit/>
          </a:bodyPr>
          <a:lstStyle/>
          <a:p>
            <a:pPr indent="0" lvl="0" marL="0" marR="0" rtl="0" algn="ctr">
              <a:lnSpc>
                <a:spcPct val="70000"/>
              </a:lnSpc>
              <a:spcBef>
                <a:spcPts val="0"/>
              </a:spcBef>
              <a:spcAft>
                <a:spcPts val="0"/>
              </a:spcAft>
              <a:buClr>
                <a:srgbClr val="FFFFFF"/>
              </a:buClr>
              <a:buSzPts val="3000"/>
              <a:buFont typeface="Calibri"/>
              <a:buNone/>
            </a:pPr>
            <a:r>
              <a:rPr b="1" lang="en-US" sz="2800">
                <a:solidFill>
                  <a:srgbClr val="FFFFFF"/>
                </a:solidFill>
                <a:latin typeface="Calibri"/>
                <a:ea typeface="Calibri"/>
                <a:cs typeface="Calibri"/>
                <a:sym typeface="Calibri"/>
              </a:rPr>
              <a:t>We are being Safe, Healthy, Achieving, </a:t>
            </a:r>
            <a:endParaRPr sz="1200"/>
          </a:p>
          <a:p>
            <a:pPr indent="0" lvl="0" marL="0" marR="0" rtl="0" algn="ctr">
              <a:lnSpc>
                <a:spcPct val="70000"/>
              </a:lnSpc>
              <a:spcBef>
                <a:spcPts val="0"/>
              </a:spcBef>
              <a:spcAft>
                <a:spcPts val="0"/>
              </a:spcAft>
              <a:buClr>
                <a:srgbClr val="FFFFFF"/>
              </a:buClr>
              <a:buSzPts val="3000"/>
              <a:buFont typeface="Calibri"/>
              <a:buNone/>
            </a:pPr>
            <a:r>
              <a:rPr b="1" lang="en-US" sz="2800">
                <a:solidFill>
                  <a:srgbClr val="FFFFFF"/>
                </a:solidFill>
                <a:latin typeface="Calibri"/>
                <a:ea typeface="Calibri"/>
                <a:cs typeface="Calibri"/>
                <a:sym typeface="Calibri"/>
              </a:rPr>
              <a:t> Included, Responsible</a:t>
            </a:r>
            <a:endParaRPr sz="31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95959"/>
        </a:solidFill>
      </p:bgPr>
    </p:bg>
    <p:spTree>
      <p:nvGrpSpPr>
        <p:cNvPr id="245" name="Shape 245"/>
        <p:cNvGrpSpPr/>
        <p:nvPr/>
      </p:nvGrpSpPr>
      <p:grpSpPr>
        <a:xfrm>
          <a:off x="0" y="0"/>
          <a:ext cx="0" cy="0"/>
          <a:chOff x="0" y="0"/>
          <a:chExt cx="0" cy="0"/>
        </a:xfrm>
      </p:grpSpPr>
      <p:sp>
        <p:nvSpPr>
          <p:cNvPr id="246" name="Google Shape;246;p23"/>
          <p:cNvSpPr txBox="1"/>
          <p:nvPr>
            <p:ph type="title"/>
          </p:nvPr>
        </p:nvSpPr>
        <p:spPr>
          <a:xfrm>
            <a:off x="580292" y="257436"/>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b="1" lang="en-US">
                <a:solidFill>
                  <a:schemeClr val="lt1"/>
                </a:solidFill>
                <a:latin typeface="Calibri"/>
                <a:ea typeface="Calibri"/>
                <a:cs typeface="Calibri"/>
                <a:sym typeface="Calibri"/>
              </a:rPr>
              <a:t>Challenge 5</a:t>
            </a:r>
            <a:br>
              <a:rPr b="1" lang="en-US">
                <a:solidFill>
                  <a:schemeClr val="lt1"/>
                </a:solidFill>
                <a:latin typeface="Calibri"/>
                <a:ea typeface="Calibri"/>
                <a:cs typeface="Calibri"/>
                <a:sym typeface="Calibri"/>
              </a:rPr>
            </a:br>
            <a:r>
              <a:rPr b="1" lang="en-US">
                <a:solidFill>
                  <a:schemeClr val="lt1"/>
                </a:solidFill>
                <a:latin typeface="Calibri"/>
                <a:ea typeface="Calibri"/>
                <a:cs typeface="Calibri"/>
                <a:sym typeface="Calibri"/>
              </a:rPr>
              <a:t>The Life Skills Challenge</a:t>
            </a:r>
            <a:endParaRPr b="1">
              <a:solidFill>
                <a:schemeClr val="lt1"/>
              </a:solidFill>
              <a:latin typeface="Calibri"/>
              <a:ea typeface="Calibri"/>
              <a:cs typeface="Calibri"/>
              <a:sym typeface="Calibri"/>
            </a:endParaRPr>
          </a:p>
        </p:txBody>
      </p:sp>
      <p:sp>
        <p:nvSpPr>
          <p:cNvPr id="247" name="Google Shape;247;p23"/>
          <p:cNvSpPr txBox="1"/>
          <p:nvPr/>
        </p:nvSpPr>
        <p:spPr>
          <a:xfrm>
            <a:off x="380134" y="5935155"/>
            <a:ext cx="7055520" cy="753489"/>
          </a:xfrm>
          <a:prstGeom prst="rect">
            <a:avLst/>
          </a:prstGeom>
          <a:noFill/>
          <a:ln>
            <a:noFill/>
          </a:ln>
        </p:spPr>
        <p:txBody>
          <a:bodyPr anchorCtr="0" anchor="b" bIns="45700" lIns="91425" spcFirstLastPara="1" rIns="91425" wrap="square" tIns="45700">
            <a:noAutofit/>
          </a:bodyPr>
          <a:lstStyle/>
          <a:p>
            <a:pPr indent="0" lvl="0" marL="0" marR="0" rtl="0" algn="ctr">
              <a:lnSpc>
                <a:spcPct val="80000"/>
              </a:lnSpc>
              <a:spcBef>
                <a:spcPts val="0"/>
              </a:spcBef>
              <a:spcAft>
                <a:spcPts val="0"/>
              </a:spcAft>
              <a:buClr>
                <a:srgbClr val="FFFFFF"/>
              </a:buClr>
              <a:buSzPts val="3300"/>
              <a:buFont typeface="Calibri"/>
              <a:buNone/>
            </a:pPr>
            <a:r>
              <a:rPr b="1" lang="en-US" sz="3300">
                <a:solidFill>
                  <a:srgbClr val="FFFFFF"/>
                </a:solidFill>
                <a:latin typeface="Calibri"/>
                <a:ea typeface="Calibri"/>
                <a:cs typeface="Calibri"/>
                <a:sym typeface="Calibri"/>
              </a:rPr>
              <a:t>We are being Responsible and Respectful</a:t>
            </a:r>
            <a:endParaRPr sz="3630">
              <a:solidFill>
                <a:schemeClr val="dk1"/>
              </a:solidFill>
              <a:latin typeface="Calibri"/>
              <a:ea typeface="Calibri"/>
              <a:cs typeface="Calibri"/>
              <a:sym typeface="Calibri"/>
            </a:endParaRPr>
          </a:p>
        </p:txBody>
      </p:sp>
      <p:pic>
        <p:nvPicPr>
          <p:cNvPr descr="A screenshot of a computer&#10;&#10;Description automatically generated" id="248" name="Google Shape;248;p23"/>
          <p:cNvPicPr preferRelativeResize="0"/>
          <p:nvPr>
            <p:ph idx="1" type="body"/>
          </p:nvPr>
        </p:nvPicPr>
        <p:blipFill rotWithShape="1">
          <a:blip r:embed="rId3">
            <a:alphaModFix/>
          </a:blip>
          <a:srcRect b="8513" l="12435" r="30614" t="22206"/>
          <a:stretch/>
        </p:blipFill>
        <p:spPr>
          <a:xfrm>
            <a:off x="534897" y="1629209"/>
            <a:ext cx="6900757" cy="4519300"/>
          </a:xfrm>
          <a:prstGeom prst="rect">
            <a:avLst/>
          </a:prstGeom>
          <a:noFill/>
          <a:ln>
            <a:noFill/>
          </a:ln>
        </p:spPr>
      </p:pic>
      <p:pic>
        <p:nvPicPr>
          <p:cNvPr id="249" name="Google Shape;249;p23"/>
          <p:cNvPicPr preferRelativeResize="0"/>
          <p:nvPr/>
        </p:nvPicPr>
        <p:blipFill rotWithShape="1">
          <a:blip r:embed="rId4">
            <a:alphaModFix/>
          </a:blip>
          <a:srcRect b="0" l="0" r="0" t="0"/>
          <a:stretch/>
        </p:blipFill>
        <p:spPr>
          <a:xfrm>
            <a:off x="6062658" y="3419473"/>
            <a:ext cx="66684" cy="19053"/>
          </a:xfrm>
          <a:prstGeom prst="rect">
            <a:avLst/>
          </a:prstGeom>
          <a:noFill/>
          <a:ln>
            <a:noFill/>
          </a:ln>
        </p:spPr>
      </p:pic>
      <p:sp>
        <p:nvSpPr>
          <p:cNvPr id="250" name="Google Shape;250;p23"/>
          <p:cNvSpPr txBox="1"/>
          <p:nvPr/>
        </p:nvSpPr>
        <p:spPr>
          <a:xfrm>
            <a:off x="7842695" y="678432"/>
            <a:ext cx="4346858" cy="426144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Life Skills are important to learn so that we become confident and independent young people who demonstrate responsibility and respect for both ourselves and others. Over the course of the week, discuss with your parents how many of these important life skills you can tick off each day. Make sure you select ones that are suitable for your age. </a:t>
            </a:r>
            <a:endParaRPr sz="2000">
              <a:solidFill>
                <a:schemeClr val="lt1"/>
              </a:solidFill>
              <a:latin typeface="Calibri"/>
              <a:ea typeface="Calibri"/>
              <a:cs typeface="Calibri"/>
              <a:sym typeface="Calibri"/>
            </a:endParaRPr>
          </a:p>
        </p:txBody>
      </p:sp>
      <p:sp>
        <p:nvSpPr>
          <p:cNvPr id="251" name="Google Shape;251;p23"/>
          <p:cNvSpPr/>
          <p:nvPr/>
        </p:nvSpPr>
        <p:spPr>
          <a:xfrm>
            <a:off x="7842695" y="4254795"/>
            <a:ext cx="4091397"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chemeClr val="hlink"/>
                </a:solidFill>
                <a:latin typeface="Calibri"/>
                <a:ea typeface="Calibri"/>
                <a:cs typeface="Calibri"/>
                <a:sym typeface="Calibri"/>
                <a:hlinkClick r:id="rId5"/>
              </a:rPr>
              <a:t>Here are some ideas for helping your child learn about respect</a:t>
            </a:r>
            <a:r>
              <a:rPr lang="en-US" sz="1800">
                <a:solidFill>
                  <a:schemeClr val="lt1"/>
                </a:solidFill>
                <a:latin typeface="Calibri"/>
                <a:ea typeface="Calibri"/>
                <a:cs typeface="Calibri"/>
                <a:sym typeface="Calibri"/>
              </a:rPr>
              <a:t>:</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u="sng">
                <a:solidFill>
                  <a:schemeClr val="hlink"/>
                </a:solidFill>
                <a:latin typeface="Calibri"/>
                <a:ea typeface="Calibri"/>
                <a:cs typeface="Calibri"/>
                <a:sym typeface="Calibri"/>
                <a:hlinkClick r:id="rId6"/>
              </a:rPr>
              <a:t>https://www.kidsofintegrity.com/lessons/respect/hands-options</a:t>
            </a:r>
            <a:endParaRPr sz="1800">
              <a:solidFill>
                <a:srgbClr val="92D050"/>
              </a:solidFill>
              <a:latin typeface="Calibri"/>
              <a:ea typeface="Calibri"/>
              <a:cs typeface="Calibri"/>
              <a:sym typeface="Calibri"/>
            </a:endParaRPr>
          </a:p>
        </p:txBody>
      </p:sp>
      <p:sp>
        <p:nvSpPr>
          <p:cNvPr id="252" name="Google Shape;252;p23"/>
          <p:cNvSpPr/>
          <p:nvPr/>
        </p:nvSpPr>
        <p:spPr>
          <a:xfrm>
            <a:off x="7841308" y="5528469"/>
            <a:ext cx="3970558"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chemeClr val="hlink"/>
                </a:solidFill>
                <a:latin typeface="Calibri"/>
                <a:ea typeface="Calibri"/>
                <a:cs typeface="Calibri"/>
                <a:sym typeface="Calibri"/>
                <a:hlinkClick r:id="rId7"/>
              </a:rPr>
              <a:t>Here is a fun song to learn about respect</a:t>
            </a:r>
            <a:r>
              <a:rPr lang="en-US" sz="1800" u="sng">
                <a:solidFill>
                  <a:schemeClr val="lt1"/>
                </a:solidFill>
                <a:latin typeface="Calibri"/>
                <a:ea typeface="Calibri"/>
                <a:cs typeface="Calibri"/>
                <a:sym typeface="Calibri"/>
              </a:rPr>
              <a:t>:</a:t>
            </a:r>
            <a:endParaRPr sz="1800" u="sng">
              <a:solidFill>
                <a:schemeClr val="hlink"/>
              </a:solidFill>
              <a:latin typeface="Calibri"/>
              <a:ea typeface="Calibri"/>
              <a:cs typeface="Calibri"/>
              <a:sym typeface="Calibri"/>
              <a:hlinkClick r:id="rId8"/>
            </a:endParaRPr>
          </a:p>
          <a:p>
            <a:pPr indent="0" lvl="0" marL="0" marR="0" rtl="0" algn="l">
              <a:spcBef>
                <a:spcPts val="0"/>
              </a:spcBef>
              <a:spcAft>
                <a:spcPts val="0"/>
              </a:spcAft>
              <a:buNone/>
            </a:pPr>
            <a:r>
              <a:rPr lang="en-US" sz="1800" u="sng">
                <a:solidFill>
                  <a:schemeClr val="hlink"/>
                </a:solidFill>
                <a:latin typeface="Calibri"/>
                <a:ea typeface="Calibri"/>
                <a:cs typeface="Calibri"/>
                <a:sym typeface="Calibri"/>
                <a:hlinkClick r:id="rId9"/>
              </a:rPr>
              <a:t>https://www.youtube.com/watch?v=TmRjyQlWyQg</a:t>
            </a:r>
            <a:endParaRPr sz="1800">
              <a:solidFill>
                <a:srgbClr val="92D05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56" name="Shape 256"/>
        <p:cNvGrpSpPr/>
        <p:nvPr/>
      </p:nvGrpSpPr>
      <p:grpSpPr>
        <a:xfrm>
          <a:off x="0" y="0"/>
          <a:ext cx="0" cy="0"/>
          <a:chOff x="0" y="0"/>
          <a:chExt cx="0" cy="0"/>
        </a:xfrm>
      </p:grpSpPr>
      <p:sp>
        <p:nvSpPr>
          <p:cNvPr id="257" name="Google Shape;257;p24"/>
          <p:cNvSpPr/>
          <p:nvPr/>
        </p:nvSpPr>
        <p:spPr>
          <a:xfrm>
            <a:off x="0" y="0"/>
            <a:ext cx="12191999" cy="6858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b="1" lang="en-US">
                <a:latin typeface="Calibri"/>
                <a:ea typeface="Calibri"/>
                <a:cs typeface="Calibri"/>
                <a:sym typeface="Calibri"/>
              </a:rPr>
              <a:t>Challenge 6 </a:t>
            </a:r>
            <a:br>
              <a:rPr b="1" lang="en-US">
                <a:latin typeface="Calibri"/>
                <a:ea typeface="Calibri"/>
                <a:cs typeface="Calibri"/>
                <a:sym typeface="Calibri"/>
              </a:rPr>
            </a:br>
            <a:r>
              <a:rPr b="1" lang="en-US">
                <a:latin typeface="Calibri"/>
                <a:ea typeface="Calibri"/>
                <a:cs typeface="Calibri"/>
                <a:sym typeface="Calibri"/>
              </a:rPr>
              <a:t>The WAC Challenge</a:t>
            </a:r>
            <a:endParaRPr b="1">
              <a:latin typeface="Calibri"/>
              <a:ea typeface="Calibri"/>
              <a:cs typeface="Calibri"/>
              <a:sym typeface="Calibri"/>
            </a:endParaRPr>
          </a:p>
        </p:txBody>
      </p:sp>
      <p:sp>
        <p:nvSpPr>
          <p:cNvPr id="259" name="Google Shape;259;p24"/>
          <p:cNvSpPr txBox="1"/>
          <p:nvPr>
            <p:ph idx="1" type="body"/>
          </p:nvPr>
        </p:nvSpPr>
        <p:spPr>
          <a:xfrm>
            <a:off x="838200" y="2021249"/>
            <a:ext cx="5707565" cy="4155713"/>
          </a:xfrm>
          <a:prstGeom prst="rect">
            <a:avLst/>
          </a:prstGeom>
          <a:noFill/>
          <a:ln>
            <a:noFill/>
          </a:ln>
        </p:spPr>
        <p:txBody>
          <a:bodyPr anchorCtr="0" anchor="t" bIns="45700" lIns="91425" spcFirstLastPara="1" rIns="91425" wrap="square" tIns="45700">
            <a:noAutofit/>
          </a:bodyPr>
          <a:lstStyle/>
          <a:p>
            <a:pPr indent="-228600" lvl="0" marL="228600" rtl="0" algn="l">
              <a:lnSpc>
                <a:spcPct val="80000"/>
              </a:lnSpc>
              <a:spcBef>
                <a:spcPts val="0"/>
              </a:spcBef>
              <a:spcAft>
                <a:spcPts val="0"/>
              </a:spcAft>
              <a:buClr>
                <a:schemeClr val="lt1"/>
              </a:buClr>
              <a:buSzPts val="1572"/>
              <a:buChar char="•"/>
            </a:pPr>
            <a:r>
              <a:rPr lang="en-US" sz="1572"/>
              <a:t>Every year we look forward to the MAC (Mobile Adventure Course) during Fit Planet Week. As we cannot all join in with it this year, we are challenging you and your family to make an exciting WAC (Woodhead Assault Course). This can be either indoors or outdoors. It should be challenging, interesting and fun! Here are some things you might wish to consider:</a:t>
            </a:r>
            <a:endParaRPr/>
          </a:p>
          <a:p>
            <a:pPr indent="-128777" lvl="0" marL="228600" rtl="0" algn="l">
              <a:lnSpc>
                <a:spcPct val="80000"/>
              </a:lnSpc>
              <a:spcBef>
                <a:spcPts val="1000"/>
              </a:spcBef>
              <a:spcAft>
                <a:spcPts val="0"/>
              </a:spcAft>
              <a:buClr>
                <a:schemeClr val="lt1"/>
              </a:buClr>
              <a:buSzPts val="1572"/>
              <a:buFont typeface="Noto Sans Symbols"/>
              <a:buNone/>
            </a:pPr>
            <a:r>
              <a:t/>
            </a:r>
            <a:endParaRPr sz="1572"/>
          </a:p>
          <a:p>
            <a:pPr indent="-228600" lvl="0" marL="228600" rtl="0" algn="l">
              <a:lnSpc>
                <a:spcPct val="80000"/>
              </a:lnSpc>
              <a:spcBef>
                <a:spcPts val="1000"/>
              </a:spcBef>
              <a:spcAft>
                <a:spcPts val="0"/>
              </a:spcAft>
              <a:buClr>
                <a:schemeClr val="lt1"/>
              </a:buClr>
              <a:buSzPts val="1572"/>
              <a:buFont typeface="Noto Sans Symbols"/>
              <a:buChar char="⮚"/>
            </a:pPr>
            <a:r>
              <a:rPr lang="en-US" sz="1572"/>
              <a:t>Obstacles to crawl through</a:t>
            </a:r>
            <a:endParaRPr/>
          </a:p>
          <a:p>
            <a:pPr indent="-228600" lvl="0" marL="228600" rtl="0" algn="l">
              <a:lnSpc>
                <a:spcPct val="80000"/>
              </a:lnSpc>
              <a:spcBef>
                <a:spcPts val="1000"/>
              </a:spcBef>
              <a:spcAft>
                <a:spcPts val="0"/>
              </a:spcAft>
              <a:buClr>
                <a:schemeClr val="lt1"/>
              </a:buClr>
              <a:buSzPts val="1572"/>
              <a:buFont typeface="Noto Sans Symbols"/>
              <a:buChar char="⮚"/>
            </a:pPr>
            <a:r>
              <a:rPr lang="en-US" sz="1572"/>
              <a:t>Obstacles to climb over</a:t>
            </a:r>
            <a:endParaRPr/>
          </a:p>
          <a:p>
            <a:pPr indent="-228600" lvl="0" marL="228600" rtl="0" algn="l">
              <a:lnSpc>
                <a:spcPct val="80000"/>
              </a:lnSpc>
              <a:spcBef>
                <a:spcPts val="1000"/>
              </a:spcBef>
              <a:spcAft>
                <a:spcPts val="0"/>
              </a:spcAft>
              <a:buClr>
                <a:schemeClr val="lt1"/>
              </a:buClr>
              <a:buSzPts val="1572"/>
              <a:buFont typeface="Noto Sans Symbols"/>
              <a:buChar char="⮚"/>
            </a:pPr>
            <a:r>
              <a:rPr lang="en-US" sz="1572"/>
              <a:t>Obstacles to travel along</a:t>
            </a:r>
            <a:endParaRPr/>
          </a:p>
          <a:p>
            <a:pPr indent="-228600" lvl="0" marL="228600" rtl="0" algn="l">
              <a:lnSpc>
                <a:spcPct val="80000"/>
              </a:lnSpc>
              <a:spcBef>
                <a:spcPts val="1000"/>
              </a:spcBef>
              <a:spcAft>
                <a:spcPts val="0"/>
              </a:spcAft>
              <a:buClr>
                <a:schemeClr val="lt1"/>
              </a:buClr>
              <a:buSzPts val="1572"/>
              <a:buFont typeface="Noto Sans Symbols"/>
              <a:buChar char="⮚"/>
            </a:pPr>
            <a:r>
              <a:rPr lang="en-US" sz="1572"/>
              <a:t>Obstacles to balance on</a:t>
            </a:r>
            <a:endParaRPr/>
          </a:p>
          <a:p>
            <a:pPr indent="-228600" lvl="0" marL="228600" rtl="0" algn="l">
              <a:lnSpc>
                <a:spcPct val="80000"/>
              </a:lnSpc>
              <a:spcBef>
                <a:spcPts val="1000"/>
              </a:spcBef>
              <a:spcAft>
                <a:spcPts val="0"/>
              </a:spcAft>
              <a:buClr>
                <a:schemeClr val="lt1"/>
              </a:buClr>
              <a:buSzPts val="1572"/>
              <a:buFont typeface="Noto Sans Symbols"/>
              <a:buChar char="⮚"/>
            </a:pPr>
            <a:r>
              <a:rPr lang="en-US" sz="1572"/>
              <a:t>Obstacles to swing or slide on</a:t>
            </a:r>
            <a:endParaRPr/>
          </a:p>
          <a:p>
            <a:pPr indent="-228600" lvl="0" marL="228600" rtl="0" algn="l">
              <a:lnSpc>
                <a:spcPct val="80000"/>
              </a:lnSpc>
              <a:spcBef>
                <a:spcPts val="1000"/>
              </a:spcBef>
              <a:spcAft>
                <a:spcPts val="0"/>
              </a:spcAft>
              <a:buClr>
                <a:schemeClr val="lt1"/>
              </a:buClr>
              <a:buSzPts val="1572"/>
              <a:buFont typeface="Noto Sans Symbols"/>
              <a:buChar char="⮚"/>
            </a:pPr>
            <a:r>
              <a:rPr lang="en-US" sz="1572"/>
              <a:t>Where is the start and the finish?</a:t>
            </a:r>
            <a:endParaRPr/>
          </a:p>
          <a:p>
            <a:pPr indent="0" lvl="0" marL="0" rtl="0" algn="l">
              <a:lnSpc>
                <a:spcPct val="80000"/>
              </a:lnSpc>
              <a:spcBef>
                <a:spcPts val="1000"/>
              </a:spcBef>
              <a:spcAft>
                <a:spcPts val="0"/>
              </a:spcAft>
              <a:buClr>
                <a:schemeClr val="lt1"/>
              </a:buClr>
              <a:buSzPts val="1572"/>
              <a:buNone/>
            </a:pPr>
            <a:r>
              <a:rPr lang="en-US" sz="1572"/>
              <a:t>You can look online to get lots of good tips too.</a:t>
            </a:r>
            <a:endParaRPr/>
          </a:p>
        </p:txBody>
      </p:sp>
      <p:pic>
        <p:nvPicPr>
          <p:cNvPr descr="20+ Genius Tricks of How to Upgrade Backyard Obstacle Course Ideas ..." id="260" name="Google Shape;260;p24"/>
          <p:cNvPicPr preferRelativeResize="0"/>
          <p:nvPr/>
        </p:nvPicPr>
        <p:blipFill rotWithShape="1">
          <a:blip r:embed="rId3">
            <a:alphaModFix/>
          </a:blip>
          <a:srcRect b="11773" l="0" r="-1" t="3954"/>
          <a:stretch/>
        </p:blipFill>
        <p:spPr>
          <a:xfrm>
            <a:off x="6716922" y="1700078"/>
            <a:ext cx="5475077" cy="2583792"/>
          </a:xfrm>
          <a:custGeom>
            <a:rect b="b" l="l" r="r" t="t"/>
            <a:pathLst>
              <a:path extrusionOk="0" h="2583792" w="5475077">
                <a:moveTo>
                  <a:pt x="0" y="0"/>
                </a:moveTo>
                <a:lnTo>
                  <a:pt x="5475077" y="0"/>
                </a:lnTo>
                <a:lnTo>
                  <a:pt x="5475077" y="2583792"/>
                </a:lnTo>
                <a:lnTo>
                  <a:pt x="1197192" y="2583792"/>
                </a:lnTo>
                <a:close/>
              </a:path>
            </a:pathLst>
          </a:custGeom>
          <a:noFill/>
          <a:ln>
            <a:noFill/>
          </a:ln>
        </p:spPr>
      </p:pic>
      <p:pic>
        <p:nvPicPr>
          <p:cNvPr descr="Good Stuff Sports #17 - Kids Obstacle Challenge - Good Stuff Kids" id="261" name="Google Shape;261;p24"/>
          <p:cNvPicPr preferRelativeResize="0"/>
          <p:nvPr/>
        </p:nvPicPr>
        <p:blipFill rotWithShape="1">
          <a:blip r:embed="rId4">
            <a:alphaModFix/>
          </a:blip>
          <a:srcRect b="54" l="0" r="-2" t="0"/>
          <a:stretch/>
        </p:blipFill>
        <p:spPr>
          <a:xfrm>
            <a:off x="7914115" y="4283870"/>
            <a:ext cx="4277884" cy="2574130"/>
          </a:xfrm>
          <a:custGeom>
            <a:rect b="b" l="l" r="r" t="t"/>
            <a:pathLst>
              <a:path extrusionOk="0" h="2583520" w="4277884">
                <a:moveTo>
                  <a:pt x="0" y="0"/>
                </a:moveTo>
                <a:lnTo>
                  <a:pt x="4277884" y="0"/>
                </a:lnTo>
                <a:lnTo>
                  <a:pt x="4277884" y="2583520"/>
                </a:lnTo>
                <a:lnTo>
                  <a:pt x="1192437" y="2583520"/>
                </a:lnTo>
                <a:lnTo>
                  <a:pt x="1188085" y="2574129"/>
                </a:lnTo>
                <a:lnTo>
                  <a:pt x="1192715" y="2574129"/>
                </a:lnTo>
                <a:close/>
              </a:path>
            </a:pathLst>
          </a:custGeom>
          <a:noFill/>
          <a:ln>
            <a:noFill/>
          </a:ln>
        </p:spPr>
      </p:pic>
      <p:sp>
        <p:nvSpPr>
          <p:cNvPr id="262" name="Google Shape;262;p24"/>
          <p:cNvSpPr txBox="1"/>
          <p:nvPr/>
        </p:nvSpPr>
        <p:spPr>
          <a:xfrm>
            <a:off x="0" y="5893047"/>
            <a:ext cx="7055520" cy="753489"/>
          </a:xfrm>
          <a:prstGeom prst="rect">
            <a:avLst/>
          </a:prstGeom>
          <a:noFill/>
          <a:ln>
            <a:noFill/>
          </a:ln>
        </p:spPr>
        <p:txBody>
          <a:bodyPr anchorCtr="0" anchor="b" bIns="45700" lIns="91425" spcFirstLastPara="1" rIns="91425" wrap="square" tIns="45700">
            <a:noAutofit/>
          </a:bodyPr>
          <a:lstStyle/>
          <a:p>
            <a:pPr indent="0" lvl="0" marL="0" marR="0" rtl="0" algn="ctr">
              <a:lnSpc>
                <a:spcPct val="70000"/>
              </a:lnSpc>
              <a:spcBef>
                <a:spcPts val="0"/>
              </a:spcBef>
              <a:spcAft>
                <a:spcPts val="0"/>
              </a:spcAft>
              <a:buClr>
                <a:srgbClr val="FFFFFF"/>
              </a:buClr>
              <a:buSzPts val="3000"/>
              <a:buFont typeface="Calibri"/>
              <a:buNone/>
            </a:pPr>
            <a:r>
              <a:rPr b="1" lang="en-US" sz="3000">
                <a:solidFill>
                  <a:srgbClr val="FFFFFF"/>
                </a:solidFill>
                <a:latin typeface="Calibri"/>
                <a:ea typeface="Calibri"/>
                <a:cs typeface="Calibri"/>
                <a:sym typeface="Calibri"/>
              </a:rPr>
              <a:t>We are being Safe, Healthy, Achieving, Included, </a:t>
            </a:r>
            <a:endParaRPr sz="33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