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Roboto-bold.fntdata"/><Relationship Id="rId10" Type="http://schemas.openxmlformats.org/officeDocument/2006/relationships/slide" Target="slides/slide5.xml"/><Relationship Id="rId21" Type="http://schemas.openxmlformats.org/officeDocument/2006/relationships/font" Target="fonts/Roboto-regular.fntdata"/><Relationship Id="rId13" Type="http://schemas.openxmlformats.org/officeDocument/2006/relationships/slide" Target="slides/slide8.xml"/><Relationship Id="rId24" Type="http://schemas.openxmlformats.org/officeDocument/2006/relationships/font" Target="fonts/Roboto-boldItalic.fntdata"/><Relationship Id="rId12" Type="http://schemas.openxmlformats.org/officeDocument/2006/relationships/slide" Target="slides/slide7.xml"/><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a2156215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a2156215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b1fa2bc2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b1fa2bc2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ba85c0c3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ba85c0c3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c1aef078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c1aef078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ced8dc72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ced8dc72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d086b57c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d086b57c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78ce78c06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78ce78c06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940fafde6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940fafde6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940fafde6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940fafde6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9e610c873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9e610c873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940fafde6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940fafde6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940fafde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940fafde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940fafde6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940fafde6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9e610c87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9e610c87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4.jpg"/><Relationship Id="rId5" Type="http://schemas.openxmlformats.org/officeDocument/2006/relationships/image" Target="../media/image2.jpg"/><Relationship Id="rId6"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11.jpg"/><Relationship Id="rId5" Type="http://schemas.openxmlformats.org/officeDocument/2006/relationships/image" Target="../media/image3.jpg"/><Relationship Id="rId6"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5.jpg"/><Relationship Id="rId5"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6.jpg"/><Relationship Id="rId6"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RRSA Committee</a:t>
            </a:r>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GB"/>
              <a:t>August 23-24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Monday 4th December</a:t>
            </a:r>
            <a:endParaRPr/>
          </a:p>
        </p:txBody>
      </p:sp>
      <p:sp>
        <p:nvSpPr>
          <p:cNvPr id="151" name="Google Shape;151;p22"/>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Reviewed posters.</a:t>
            </a:r>
            <a:endParaRPr/>
          </a:p>
          <a:p>
            <a:pPr indent="0" lvl="0" marL="0" rtl="0" algn="l">
              <a:spcBef>
                <a:spcPts val="1200"/>
              </a:spcBef>
              <a:spcAft>
                <a:spcPts val="0"/>
              </a:spcAft>
              <a:buNone/>
            </a:pPr>
            <a:r>
              <a:rPr lang="en-GB"/>
              <a:t>RAG our Bronze Application towards Silver.  Children discussed that they’d like to make our school even more aware of their rights and be able to talk about them and that adults reference them regularly in their teaching.</a:t>
            </a:r>
            <a:endParaRPr/>
          </a:p>
          <a:p>
            <a:pPr indent="0" lvl="0" marL="0" rtl="0" algn="l">
              <a:spcBef>
                <a:spcPts val="1200"/>
              </a:spcBef>
              <a:spcAft>
                <a:spcPts val="1200"/>
              </a:spcAft>
              <a:buNone/>
            </a:pPr>
            <a:r>
              <a:rPr lang="en-GB"/>
              <a:t>Children researched charities that help children who are not aware of their rights.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Monday 22nd January</a:t>
            </a:r>
            <a:endParaRPr/>
          </a:p>
        </p:txBody>
      </p:sp>
      <p:sp>
        <p:nvSpPr>
          <p:cNvPr id="157" name="Google Shape;157;p23"/>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Reviewed posters</a:t>
            </a:r>
            <a:endParaRPr/>
          </a:p>
          <a:p>
            <a:pPr indent="0" lvl="0" marL="0" rtl="0" algn="l">
              <a:spcBef>
                <a:spcPts val="1200"/>
              </a:spcBef>
              <a:spcAft>
                <a:spcPts val="0"/>
              </a:spcAft>
              <a:buNone/>
            </a:pPr>
            <a:r>
              <a:rPr lang="en-GB"/>
              <a:t>Discussed children will be doing mini assembly sharing </a:t>
            </a:r>
            <a:r>
              <a:rPr lang="en-GB"/>
              <a:t>their</a:t>
            </a:r>
            <a:r>
              <a:rPr lang="en-GB"/>
              <a:t> poster and explaining the chosen important right.</a:t>
            </a:r>
            <a:endParaRPr/>
          </a:p>
          <a:p>
            <a:pPr indent="0" lvl="0" marL="0" rtl="0" algn="l">
              <a:spcBef>
                <a:spcPts val="1200"/>
              </a:spcBef>
              <a:spcAft>
                <a:spcPts val="1200"/>
              </a:spcAft>
              <a:buNone/>
            </a:pPr>
            <a:r>
              <a:rPr lang="en-GB"/>
              <a:t>Children</a:t>
            </a:r>
            <a:r>
              <a:rPr lang="en-GB"/>
              <a:t> prepared short talk.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Monday 19th February</a:t>
            </a:r>
            <a:endParaRPr/>
          </a:p>
        </p:txBody>
      </p:sp>
      <p:sp>
        <p:nvSpPr>
          <p:cNvPr id="163" name="Google Shape;163;p2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Posters</a:t>
            </a:r>
            <a:r>
              <a:rPr lang="en-GB"/>
              <a:t> arrived - shared with children.</a:t>
            </a:r>
            <a:endParaRPr/>
          </a:p>
          <a:p>
            <a:pPr indent="0" lvl="0" marL="0" rtl="0" algn="l">
              <a:spcBef>
                <a:spcPts val="1200"/>
              </a:spcBef>
              <a:spcAft>
                <a:spcPts val="0"/>
              </a:spcAft>
              <a:buNone/>
            </a:pPr>
            <a:r>
              <a:rPr lang="en-GB"/>
              <a:t>All went to symington community notice board and posted the posters to be put up for display.</a:t>
            </a:r>
            <a:endParaRPr/>
          </a:p>
          <a:p>
            <a:pPr indent="0" lvl="0" marL="0" rtl="0" algn="l">
              <a:spcBef>
                <a:spcPts val="1200"/>
              </a:spcBef>
              <a:spcAft>
                <a:spcPts val="0"/>
              </a:spcAft>
              <a:buNone/>
            </a:pPr>
            <a:r>
              <a:rPr lang="en-GB"/>
              <a:t>Mrs Gallant &amp; Jack to take one for Thankerton</a:t>
            </a:r>
            <a:endParaRPr/>
          </a:p>
          <a:p>
            <a:pPr indent="0" lvl="0" marL="0" rtl="0" algn="l">
              <a:spcBef>
                <a:spcPts val="1200"/>
              </a:spcBef>
              <a:spcAft>
                <a:spcPts val="0"/>
              </a:spcAft>
              <a:buNone/>
            </a:pPr>
            <a:r>
              <a:rPr lang="en-GB"/>
              <a:t>Mrs Bowden, Owen and Hazel to take to Pettinain.</a:t>
            </a:r>
            <a:endParaRPr/>
          </a:p>
          <a:p>
            <a:pPr indent="0" lvl="0" marL="0" rtl="0" algn="l">
              <a:spcBef>
                <a:spcPts val="1200"/>
              </a:spcBef>
              <a:spcAft>
                <a:spcPts val="0"/>
              </a:spcAft>
              <a:buNone/>
            </a:pPr>
            <a:r>
              <a:rPr lang="en-GB"/>
              <a:t>Ivor asking Mum if possible to take to Quothquan. </a:t>
            </a:r>
            <a:endParaRPr/>
          </a:p>
          <a:p>
            <a:pPr indent="0" lvl="0" marL="0" rtl="0" algn="l">
              <a:spcBef>
                <a:spcPts val="1200"/>
              </a:spcBef>
              <a:spcAft>
                <a:spcPts val="1200"/>
              </a:spcAft>
              <a:buNone/>
            </a:pPr>
            <a:r>
              <a:rPr lang="en-GB"/>
              <a:t>Children</a:t>
            </a:r>
            <a:r>
              <a:rPr lang="en-GB"/>
              <a:t> creating questions for </a:t>
            </a:r>
            <a:r>
              <a:rPr lang="en-GB"/>
              <a:t>questionnaire</a:t>
            </a:r>
            <a:r>
              <a:rPr lang="en-GB"/>
              <a:t> working towards silver award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Monday 11th March</a:t>
            </a:r>
            <a:endParaRPr/>
          </a:p>
        </p:txBody>
      </p:sp>
      <p:sp>
        <p:nvSpPr>
          <p:cNvPr id="169" name="Google Shape;169;p2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Holly Louttit joined our committee.</a:t>
            </a:r>
            <a:endParaRPr/>
          </a:p>
          <a:p>
            <a:pPr indent="0" lvl="0" marL="0" rtl="0" algn="l">
              <a:spcBef>
                <a:spcPts val="1200"/>
              </a:spcBef>
              <a:spcAft>
                <a:spcPts val="0"/>
              </a:spcAft>
              <a:buNone/>
            </a:pPr>
            <a:r>
              <a:rPr lang="en-GB"/>
              <a:t>Children explained to Holly what our committee is about and things we do i nour committee.</a:t>
            </a:r>
            <a:endParaRPr/>
          </a:p>
          <a:p>
            <a:pPr indent="0" lvl="0" marL="0" rtl="0" algn="l">
              <a:spcBef>
                <a:spcPts val="1200"/>
              </a:spcBef>
              <a:spcAft>
                <a:spcPts val="0"/>
              </a:spcAft>
              <a:buNone/>
            </a:pPr>
            <a:r>
              <a:rPr lang="en-GB"/>
              <a:t>Children</a:t>
            </a:r>
            <a:r>
              <a:rPr lang="en-GB"/>
              <a:t> started to </a:t>
            </a:r>
            <a:r>
              <a:rPr lang="en-GB"/>
              <a:t>create</a:t>
            </a:r>
            <a:r>
              <a:rPr lang="en-GB"/>
              <a:t> their own rights respecting superhero.</a:t>
            </a:r>
            <a:endParaRPr/>
          </a:p>
          <a:p>
            <a:pPr indent="0" lvl="0" marL="0" rtl="0" algn="l">
              <a:spcBef>
                <a:spcPts val="1200"/>
              </a:spcBef>
              <a:spcAft>
                <a:spcPts val="1200"/>
              </a:spcAft>
              <a:buNone/>
            </a:pPr>
            <a:r>
              <a:rPr lang="en-GB"/>
              <a:t>FInal draft to be continued </a:t>
            </a:r>
            <a:r>
              <a:rPr lang="en-GB"/>
              <a:t>next</a:t>
            </a:r>
            <a:r>
              <a:rPr lang="en-GB"/>
              <a:t> time we meet.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We achieved Bronze and received it in assembly 19.04.24</a:t>
            </a:r>
            <a:endParaRPr/>
          </a:p>
        </p:txBody>
      </p:sp>
      <p:pic>
        <p:nvPicPr>
          <p:cNvPr id="175" name="Google Shape;175;p26"/>
          <p:cNvPicPr preferRelativeResize="0"/>
          <p:nvPr/>
        </p:nvPicPr>
        <p:blipFill>
          <a:blip r:embed="rId3">
            <a:alphaModFix/>
          </a:blip>
          <a:stretch>
            <a:fillRect/>
          </a:stretch>
        </p:blipFill>
        <p:spPr>
          <a:xfrm>
            <a:off x="2307500" y="1017800"/>
            <a:ext cx="5094535" cy="38209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29.04.24</a:t>
            </a:r>
            <a:endParaRPr/>
          </a:p>
        </p:txBody>
      </p:sp>
      <p:sp>
        <p:nvSpPr>
          <p:cNvPr id="181" name="Google Shape;181;p27"/>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-Met and discussed our Bronze award - we’re so proud and excited to work towards silver.</a:t>
            </a:r>
            <a:endParaRPr/>
          </a:p>
          <a:p>
            <a:pPr indent="0" lvl="0" marL="0" rtl="0" algn="l">
              <a:spcBef>
                <a:spcPts val="1200"/>
              </a:spcBef>
              <a:spcAft>
                <a:spcPts val="0"/>
              </a:spcAft>
              <a:buNone/>
            </a:pPr>
            <a:r>
              <a:rPr lang="en-GB"/>
              <a:t>- We recapped all we had done to get to Bronze and that, most recently, we’ve been designing a superhero to go up in the classrooms alongside our rights</a:t>
            </a:r>
            <a:endParaRPr/>
          </a:p>
          <a:p>
            <a:pPr indent="0" lvl="0" marL="0" rtl="0" algn="l">
              <a:spcBef>
                <a:spcPts val="1200"/>
              </a:spcBef>
              <a:spcAft>
                <a:spcPts val="1200"/>
              </a:spcAft>
              <a:buNone/>
            </a:pPr>
            <a:r>
              <a:rPr lang="en-GB"/>
              <a:t>- Children discussed attributes of a superhero and continued their designs that they are putting forward to the vote.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Our Members</a:t>
            </a:r>
            <a:endParaRPr/>
          </a:p>
        </p:txBody>
      </p:sp>
      <p:pic>
        <p:nvPicPr>
          <p:cNvPr id="92" name="Google Shape;92;p14"/>
          <p:cNvPicPr preferRelativeResize="0"/>
          <p:nvPr/>
        </p:nvPicPr>
        <p:blipFill>
          <a:blip r:embed="rId3">
            <a:alphaModFix/>
          </a:blip>
          <a:stretch>
            <a:fillRect/>
          </a:stretch>
        </p:blipFill>
        <p:spPr>
          <a:xfrm>
            <a:off x="311700" y="1134750"/>
            <a:ext cx="2262075" cy="3016100"/>
          </a:xfrm>
          <a:prstGeom prst="rect">
            <a:avLst/>
          </a:prstGeom>
          <a:noFill/>
          <a:ln>
            <a:noFill/>
          </a:ln>
        </p:spPr>
      </p:pic>
      <p:pic>
        <p:nvPicPr>
          <p:cNvPr id="93" name="Google Shape;93;p14"/>
          <p:cNvPicPr preferRelativeResize="0"/>
          <p:nvPr/>
        </p:nvPicPr>
        <p:blipFill>
          <a:blip r:embed="rId4">
            <a:alphaModFix/>
          </a:blip>
          <a:stretch>
            <a:fillRect/>
          </a:stretch>
        </p:blipFill>
        <p:spPr>
          <a:xfrm>
            <a:off x="6919575" y="184725"/>
            <a:ext cx="2043551" cy="2724725"/>
          </a:xfrm>
          <a:prstGeom prst="rect">
            <a:avLst/>
          </a:prstGeom>
          <a:noFill/>
          <a:ln>
            <a:noFill/>
          </a:ln>
        </p:spPr>
      </p:pic>
      <p:pic>
        <p:nvPicPr>
          <p:cNvPr id="94" name="Google Shape;94;p14"/>
          <p:cNvPicPr preferRelativeResize="0"/>
          <p:nvPr/>
        </p:nvPicPr>
        <p:blipFill>
          <a:blip r:embed="rId5">
            <a:alphaModFix/>
          </a:blip>
          <a:stretch>
            <a:fillRect/>
          </a:stretch>
        </p:blipFill>
        <p:spPr>
          <a:xfrm>
            <a:off x="2697463" y="127888"/>
            <a:ext cx="2128796" cy="2838400"/>
          </a:xfrm>
          <a:prstGeom prst="rect">
            <a:avLst/>
          </a:prstGeom>
          <a:noFill/>
          <a:ln>
            <a:noFill/>
          </a:ln>
        </p:spPr>
      </p:pic>
      <p:pic>
        <p:nvPicPr>
          <p:cNvPr id="95" name="Google Shape;95;p14"/>
          <p:cNvPicPr preferRelativeResize="0"/>
          <p:nvPr/>
        </p:nvPicPr>
        <p:blipFill>
          <a:blip r:embed="rId6">
            <a:alphaModFix/>
          </a:blip>
          <a:stretch>
            <a:fillRect/>
          </a:stretch>
        </p:blipFill>
        <p:spPr>
          <a:xfrm>
            <a:off x="4797549" y="1971442"/>
            <a:ext cx="2043551" cy="27247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Our Members</a:t>
            </a:r>
            <a:endParaRPr/>
          </a:p>
        </p:txBody>
      </p:sp>
      <p:pic>
        <p:nvPicPr>
          <p:cNvPr id="101" name="Google Shape;101;p15"/>
          <p:cNvPicPr preferRelativeResize="0"/>
          <p:nvPr/>
        </p:nvPicPr>
        <p:blipFill>
          <a:blip r:embed="rId3">
            <a:alphaModFix/>
          </a:blip>
          <a:stretch>
            <a:fillRect/>
          </a:stretch>
        </p:blipFill>
        <p:spPr>
          <a:xfrm>
            <a:off x="152400" y="1170200"/>
            <a:ext cx="1893026" cy="2524025"/>
          </a:xfrm>
          <a:prstGeom prst="rect">
            <a:avLst/>
          </a:prstGeom>
          <a:noFill/>
          <a:ln>
            <a:noFill/>
          </a:ln>
        </p:spPr>
      </p:pic>
      <p:pic>
        <p:nvPicPr>
          <p:cNvPr id="102" name="Google Shape;102;p15"/>
          <p:cNvPicPr preferRelativeResize="0"/>
          <p:nvPr/>
        </p:nvPicPr>
        <p:blipFill>
          <a:blip r:embed="rId4">
            <a:alphaModFix/>
          </a:blip>
          <a:stretch>
            <a:fillRect/>
          </a:stretch>
        </p:blipFill>
        <p:spPr>
          <a:xfrm>
            <a:off x="2446275" y="2185875"/>
            <a:ext cx="1688325" cy="2251100"/>
          </a:xfrm>
          <a:prstGeom prst="rect">
            <a:avLst/>
          </a:prstGeom>
          <a:noFill/>
          <a:ln>
            <a:noFill/>
          </a:ln>
        </p:spPr>
      </p:pic>
      <p:pic>
        <p:nvPicPr>
          <p:cNvPr id="103" name="Google Shape;103;p15"/>
          <p:cNvPicPr preferRelativeResize="0"/>
          <p:nvPr/>
        </p:nvPicPr>
        <p:blipFill>
          <a:blip r:embed="rId5">
            <a:alphaModFix/>
          </a:blip>
          <a:stretch>
            <a:fillRect/>
          </a:stretch>
        </p:blipFill>
        <p:spPr>
          <a:xfrm>
            <a:off x="7004825" y="189800"/>
            <a:ext cx="1986776" cy="2649025"/>
          </a:xfrm>
          <a:prstGeom prst="rect">
            <a:avLst/>
          </a:prstGeom>
          <a:noFill/>
          <a:ln>
            <a:noFill/>
          </a:ln>
        </p:spPr>
      </p:pic>
      <p:pic>
        <p:nvPicPr>
          <p:cNvPr id="104" name="Google Shape;104;p15"/>
          <p:cNvPicPr preferRelativeResize="0"/>
          <p:nvPr/>
        </p:nvPicPr>
        <p:blipFill>
          <a:blip r:embed="rId6">
            <a:alphaModFix/>
          </a:blip>
          <a:stretch>
            <a:fillRect/>
          </a:stretch>
        </p:blipFill>
        <p:spPr>
          <a:xfrm>
            <a:off x="4497649" y="189800"/>
            <a:ext cx="2106150" cy="2808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Our Members</a:t>
            </a:r>
            <a:endParaRPr/>
          </a:p>
        </p:txBody>
      </p:sp>
      <p:pic>
        <p:nvPicPr>
          <p:cNvPr id="110" name="Google Shape;110;p16"/>
          <p:cNvPicPr preferRelativeResize="0"/>
          <p:nvPr/>
        </p:nvPicPr>
        <p:blipFill>
          <a:blip r:embed="rId3">
            <a:alphaModFix/>
          </a:blip>
          <a:stretch>
            <a:fillRect/>
          </a:stretch>
        </p:blipFill>
        <p:spPr>
          <a:xfrm rot="5400000">
            <a:off x="-134103" y="1729722"/>
            <a:ext cx="2956725" cy="2217525"/>
          </a:xfrm>
          <a:prstGeom prst="rect">
            <a:avLst/>
          </a:prstGeom>
          <a:noFill/>
          <a:ln>
            <a:noFill/>
          </a:ln>
        </p:spPr>
      </p:pic>
      <p:pic>
        <p:nvPicPr>
          <p:cNvPr id="111" name="Google Shape;111;p16"/>
          <p:cNvPicPr preferRelativeResize="0"/>
          <p:nvPr/>
        </p:nvPicPr>
        <p:blipFill>
          <a:blip r:embed="rId4">
            <a:alphaModFix/>
          </a:blip>
          <a:stretch>
            <a:fillRect/>
          </a:stretch>
        </p:blipFill>
        <p:spPr>
          <a:xfrm>
            <a:off x="4571999" y="149175"/>
            <a:ext cx="1847126" cy="2462855"/>
          </a:xfrm>
          <a:prstGeom prst="rect">
            <a:avLst/>
          </a:prstGeom>
          <a:noFill/>
          <a:ln>
            <a:noFill/>
          </a:ln>
        </p:spPr>
      </p:pic>
      <p:pic>
        <p:nvPicPr>
          <p:cNvPr id="112" name="Google Shape;112;p16"/>
          <p:cNvPicPr preferRelativeResize="0"/>
          <p:nvPr/>
        </p:nvPicPr>
        <p:blipFill>
          <a:blip r:embed="rId5">
            <a:alphaModFix/>
          </a:blip>
          <a:stretch>
            <a:fillRect/>
          </a:stretch>
        </p:blipFill>
        <p:spPr>
          <a:xfrm>
            <a:off x="6678445" y="99450"/>
            <a:ext cx="2216524" cy="2955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Our Members</a:t>
            </a:r>
            <a:endParaRPr/>
          </a:p>
        </p:txBody>
      </p:sp>
      <p:pic>
        <p:nvPicPr>
          <p:cNvPr id="118" name="Google Shape;118;p17"/>
          <p:cNvPicPr preferRelativeResize="0"/>
          <p:nvPr/>
        </p:nvPicPr>
        <p:blipFill>
          <a:blip r:embed="rId3">
            <a:alphaModFix/>
          </a:blip>
          <a:stretch>
            <a:fillRect/>
          </a:stretch>
        </p:blipFill>
        <p:spPr>
          <a:xfrm>
            <a:off x="311700" y="1198675"/>
            <a:ext cx="2059624" cy="2746150"/>
          </a:xfrm>
          <a:prstGeom prst="rect">
            <a:avLst/>
          </a:prstGeom>
          <a:noFill/>
          <a:ln>
            <a:noFill/>
          </a:ln>
        </p:spPr>
      </p:pic>
      <p:pic>
        <p:nvPicPr>
          <p:cNvPr id="119" name="Google Shape;119;p17"/>
          <p:cNvPicPr preferRelativeResize="0"/>
          <p:nvPr/>
        </p:nvPicPr>
        <p:blipFill>
          <a:blip r:embed="rId4">
            <a:alphaModFix/>
          </a:blip>
          <a:stretch>
            <a:fillRect/>
          </a:stretch>
        </p:blipFill>
        <p:spPr>
          <a:xfrm>
            <a:off x="2766074" y="875912"/>
            <a:ext cx="1557949" cy="2200520"/>
          </a:xfrm>
          <a:prstGeom prst="rect">
            <a:avLst/>
          </a:prstGeom>
          <a:noFill/>
          <a:ln>
            <a:noFill/>
          </a:ln>
        </p:spPr>
      </p:pic>
      <p:pic>
        <p:nvPicPr>
          <p:cNvPr id="120" name="Google Shape;120;p17"/>
          <p:cNvPicPr preferRelativeResize="0"/>
          <p:nvPr/>
        </p:nvPicPr>
        <p:blipFill>
          <a:blip r:embed="rId5">
            <a:alphaModFix/>
          </a:blip>
          <a:stretch>
            <a:fillRect/>
          </a:stretch>
        </p:blipFill>
        <p:spPr>
          <a:xfrm>
            <a:off x="7180601" y="162262"/>
            <a:ext cx="1557949" cy="2200520"/>
          </a:xfrm>
          <a:prstGeom prst="rect">
            <a:avLst/>
          </a:prstGeom>
          <a:noFill/>
          <a:ln>
            <a:noFill/>
          </a:ln>
        </p:spPr>
      </p:pic>
      <p:pic>
        <p:nvPicPr>
          <p:cNvPr id="121" name="Google Shape;121;p17"/>
          <p:cNvPicPr preferRelativeResize="0"/>
          <p:nvPr/>
        </p:nvPicPr>
        <p:blipFill>
          <a:blip r:embed="rId6">
            <a:alphaModFix/>
          </a:blip>
          <a:stretch>
            <a:fillRect/>
          </a:stretch>
        </p:blipFill>
        <p:spPr>
          <a:xfrm>
            <a:off x="4918072" y="754000"/>
            <a:ext cx="2097229" cy="2962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Monday 28th August</a:t>
            </a:r>
            <a:endParaRPr/>
          </a:p>
        </p:txBody>
      </p:sp>
      <p:sp>
        <p:nvSpPr>
          <p:cNvPr id="127" name="Google Shape;127;p18"/>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We discussed going to achieve the bronze award by creating posters for the school.</a:t>
            </a:r>
            <a:endParaRPr/>
          </a:p>
          <a:p>
            <a:pPr indent="0" lvl="0" marL="0" rtl="0" algn="l">
              <a:spcBef>
                <a:spcPts val="1200"/>
              </a:spcBef>
              <a:spcAft>
                <a:spcPts val="1200"/>
              </a:spcAft>
              <a:buNone/>
            </a:pPr>
            <a:r>
              <a:rPr lang="en-GB"/>
              <a:t>We used last year’s research to narrow down the articles that we used.  </a:t>
            </a:r>
            <a:r>
              <a:rPr lang="en-GB"/>
              <a:t>Article 2 (for everyone) and then Articles 12, 16, 19, 31 and 29.</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Monday 11th September</a:t>
            </a:r>
            <a:endParaRPr/>
          </a:p>
        </p:txBody>
      </p:sp>
      <p:sp>
        <p:nvSpPr>
          <p:cNvPr id="133" name="Google Shape;133;p19"/>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Discussed the layout of posters that would work best and be most eye catching</a:t>
            </a:r>
            <a:endParaRPr/>
          </a:p>
          <a:p>
            <a:pPr indent="0" lvl="0" marL="0" rtl="0" algn="l">
              <a:spcBef>
                <a:spcPts val="1200"/>
              </a:spcBef>
              <a:spcAft>
                <a:spcPts val="0"/>
              </a:spcAft>
              <a:buNone/>
            </a:pPr>
            <a:r>
              <a:rPr lang="en-GB"/>
              <a:t>Created templates for the committee to use</a:t>
            </a:r>
            <a:endParaRPr/>
          </a:p>
          <a:p>
            <a:pPr indent="0" lvl="0" marL="0" rtl="0" algn="l">
              <a:spcBef>
                <a:spcPts val="1200"/>
              </a:spcBef>
              <a:spcAft>
                <a:spcPts val="1200"/>
              </a:spcAft>
              <a:buNone/>
            </a:pPr>
            <a:br>
              <a:rPr lang="en-GB"/>
            </a:br>
            <a:r>
              <a:rPr lang="en-GB"/>
              <a:t>Committee got into teams of two and started discussing their poster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Monday 2nd October</a:t>
            </a:r>
            <a:endParaRPr/>
          </a:p>
        </p:txBody>
      </p:sp>
      <p:sp>
        <p:nvSpPr>
          <p:cNvPr id="139" name="Google Shape;139;p20"/>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Continued creating the posters </a:t>
            </a:r>
            <a:endParaRPr/>
          </a:p>
          <a:p>
            <a:pPr indent="0" lvl="0" marL="0" rtl="0" algn="l">
              <a:spcBef>
                <a:spcPts val="1200"/>
              </a:spcBef>
              <a:spcAft>
                <a:spcPts val="1200"/>
              </a:spcAft>
              <a:buNone/>
            </a:pPr>
            <a:r>
              <a:rPr lang="en-GB"/>
              <a:t>Discussed placement of the posters - committee suggested placing them in all the villages that our members live in (Symington, Thankerton and Pettinain) plus local shops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Thursday 23rd November</a:t>
            </a:r>
            <a:endParaRPr/>
          </a:p>
        </p:txBody>
      </p:sp>
      <p:sp>
        <p:nvSpPr>
          <p:cNvPr id="145" name="Google Shape;145;p21"/>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Committee completed their posters and submitted them to the Google Classroom.  </a:t>
            </a:r>
            <a:endParaRPr/>
          </a:p>
          <a:p>
            <a:pPr indent="0" lvl="0" marL="0" rtl="0" algn="l">
              <a:spcBef>
                <a:spcPts val="1200"/>
              </a:spcBef>
              <a:spcAft>
                <a:spcPts val="0"/>
              </a:spcAft>
              <a:buNone/>
            </a:pPr>
            <a:r>
              <a:rPr lang="en-GB"/>
              <a:t>Mrs Bowden and Mrs Devlin will research prices to have them printed.</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GB"/>
              <a:t>The committee hope to put the posters up in their communities before Christmas.</a:t>
            </a:r>
            <a:endParaRPr/>
          </a:p>
          <a:p>
            <a:pPr indent="0" lvl="0" marL="0" rtl="0" algn="l">
              <a:spcBef>
                <a:spcPts val="1200"/>
              </a:spcBef>
              <a:spcAft>
                <a:spcPts val="1200"/>
              </a:spcAft>
              <a:buNone/>
            </a:pPr>
            <a:r>
              <a:rPr lang="en-GB"/>
              <a:t>The committee agreed that they worked very hard, </a:t>
            </a:r>
            <a:r>
              <a:rPr lang="en-GB"/>
              <a:t>collaboratively</a:t>
            </a:r>
            <a:r>
              <a:rPr lang="en-GB"/>
              <a:t> and professionally.</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