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64" r:id="rId5"/>
    <p:sldId id="270" r:id="rId6"/>
    <p:sldId id="276" r:id="rId7"/>
    <p:sldId id="256" r:id="rId8"/>
    <p:sldId id="258" r:id="rId9"/>
    <p:sldId id="259" r:id="rId10"/>
    <p:sldId id="260" r:id="rId11"/>
    <p:sldId id="261" r:id="rId12"/>
    <p:sldId id="262" r:id="rId13"/>
    <p:sldId id="263" r:id="rId14"/>
    <p:sldId id="265" r:id="rId15"/>
    <p:sldId id="267" r:id="rId16"/>
    <p:sldId id="266" r:id="rId17"/>
    <p:sldId id="269" r:id="rId18"/>
    <p:sldId id="271" r:id="rId19"/>
    <p:sldId id="275" r:id="rId20"/>
    <p:sldId id="272" r:id="rId21"/>
  </p:sldIdLst>
  <p:sldSz cx="6858000" cy="9906000" type="A4"/>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Faloon" initials="MF" lastIdx="1" clrIdx="0">
    <p:extLst>
      <p:ext uri="{19B8F6BF-5375-455C-9EA6-DF929625EA0E}">
        <p15:presenceInfo xmlns:p15="http://schemas.microsoft.com/office/powerpoint/2012/main" userId="S::gw08faloonkathleen@glow.sch.uk::efc66c97-5093-4d89-9d30-733de3ebaa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FD726F"/>
    <a:srgbClr val="FFB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23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99EFB523-1CB9-40A2-AFEC-FEC84DAAFB78}" type="datetimeFigureOut">
              <a:rPr lang="en-GB" smtClean="0"/>
              <a:t>21/06/2026</a:t>
            </a:fld>
            <a:endParaRPr lang="en-GB"/>
          </a:p>
        </p:txBody>
      </p:sp>
      <p:sp>
        <p:nvSpPr>
          <p:cNvPr id="4" name="Slide Image Placeholder 3"/>
          <p:cNvSpPr>
            <a:spLocks noGrp="1" noRot="1" noChangeAspect="1"/>
          </p:cNvSpPr>
          <p:nvPr>
            <p:ph type="sldImg" idx="2"/>
          </p:nvPr>
        </p:nvSpPr>
        <p:spPr>
          <a:xfrm>
            <a:off x="2195513" y="1219200"/>
            <a:ext cx="2278062"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3F0283D2-5CB4-4EA3-8009-989611349D74}" type="slidenum">
              <a:rPr lang="en-GB" smtClean="0"/>
              <a:t>‹#›</a:t>
            </a:fld>
            <a:endParaRPr lang="en-GB"/>
          </a:p>
        </p:txBody>
      </p:sp>
    </p:spTree>
    <p:extLst>
      <p:ext uri="{BB962C8B-B14F-4D97-AF65-F5344CB8AC3E}">
        <p14:creationId xmlns:p14="http://schemas.microsoft.com/office/powerpoint/2010/main" val="162705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7BCA59-CE79-4D6B-B342-F108D5058C02}" type="datetimeFigureOut">
              <a:rPr lang="en-GB" smtClean="0"/>
              <a:t>21/06/2026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61334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BCA59-CE79-4D6B-B342-F108D5058C02}" type="datetimeFigureOut">
              <a:rPr lang="en-GB" smtClean="0"/>
              <a:t>21/06/2026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54739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BCA59-CE79-4D6B-B342-F108D5058C02}" type="datetimeFigureOut">
              <a:rPr lang="en-GB" smtClean="0"/>
              <a:t>21/06/2026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309556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BCA59-CE79-4D6B-B342-F108D5058C02}" type="datetimeFigureOut">
              <a:rPr lang="en-GB" smtClean="0"/>
              <a:t>21/06/2026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19138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7BCA59-CE79-4D6B-B342-F108D5058C02}" type="datetimeFigureOut">
              <a:rPr lang="en-GB" smtClean="0"/>
              <a:t>21/06/2026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93325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7BCA59-CE79-4D6B-B342-F108D5058C02}" type="datetimeFigureOut">
              <a:rPr lang="en-GB" smtClean="0"/>
              <a:t>21/06/2026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85625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BCA59-CE79-4D6B-B342-F108D5058C02}" type="datetimeFigureOut">
              <a:rPr lang="en-GB" smtClean="0"/>
              <a:t>21/06/2026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150169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7BCA59-CE79-4D6B-B342-F108D5058C02}" type="datetimeFigureOut">
              <a:rPr lang="en-GB" smtClean="0"/>
              <a:t>21/06/2026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44251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BCA59-CE79-4D6B-B342-F108D5058C02}" type="datetimeFigureOut">
              <a:rPr lang="en-GB" smtClean="0"/>
              <a:t>21/06/2026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170486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7BCA59-CE79-4D6B-B342-F108D5058C02}" type="datetimeFigureOut">
              <a:rPr lang="en-GB" smtClean="0"/>
              <a:t>21/06/2026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332404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7BCA59-CE79-4D6B-B342-F108D5058C02}" type="datetimeFigureOut">
              <a:rPr lang="en-GB" smtClean="0"/>
              <a:t>21/06/2026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4C45B8-1219-44DC-9F99-85A0EBE22D3D}" type="slidenum">
              <a:rPr lang="en-GB" smtClean="0"/>
              <a:t>‹#›</a:t>
            </a:fld>
            <a:endParaRPr lang="en-GB"/>
          </a:p>
        </p:txBody>
      </p:sp>
    </p:spTree>
    <p:extLst>
      <p:ext uri="{BB962C8B-B14F-4D97-AF65-F5344CB8AC3E}">
        <p14:creationId xmlns:p14="http://schemas.microsoft.com/office/powerpoint/2010/main" val="271989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97BCA59-CE79-4D6B-B342-F108D5058C02}" type="datetimeFigureOut">
              <a:rPr lang="en-GB" smtClean="0"/>
              <a:t>21/06/2026</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A4C45B8-1219-44DC-9F99-85A0EBE22D3D}" type="slidenum">
              <a:rPr lang="en-GB" smtClean="0"/>
              <a:t>‹#›</a:t>
            </a:fld>
            <a:endParaRPr lang="en-GB"/>
          </a:p>
        </p:txBody>
      </p:sp>
    </p:spTree>
    <p:extLst>
      <p:ext uri="{BB962C8B-B14F-4D97-AF65-F5344CB8AC3E}">
        <p14:creationId xmlns:p14="http://schemas.microsoft.com/office/powerpoint/2010/main" val="299719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logs.glowscotland.org.uk/sl/stcadocsprimar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office@woodside-pri.s-lanark.sch.uk" TargetMode="Externa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1" name="Rectangle 3082">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09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488" y="3185261"/>
            <a:ext cx="5915025" cy="612829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078" name="Picture 6" descr="Image">
            <a:extLst>
              <a:ext uri="{FF2B5EF4-FFF2-40B4-BE49-F238E27FC236}">
                <a16:creationId xmlns:a16="http://schemas.microsoft.com/office/drawing/2014/main" id="{ECC95064-D8C7-7898-959E-77C41D1EC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3408363"/>
            <a:ext cx="2401888" cy="3281363"/>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School_Badge_4">
            <a:extLst>
              <a:ext uri="{FF2B5EF4-FFF2-40B4-BE49-F238E27FC236}">
                <a16:creationId xmlns:a16="http://schemas.microsoft.com/office/drawing/2014/main" id="{28A85F9C-7A11-F239-0BC1-A77190AE84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 y="6757988"/>
            <a:ext cx="2401888" cy="2352675"/>
          </a:xfrm>
          <a:prstGeom prst="rect">
            <a:avLst/>
          </a:prstGeom>
        </p:spPr>
      </p:pic>
      <p:pic>
        <p:nvPicPr>
          <p:cNvPr id="3074" name="Picture 2" descr="Image">
            <a:extLst>
              <a:ext uri="{FF2B5EF4-FFF2-40B4-BE49-F238E27FC236}">
                <a16:creationId xmlns:a16="http://schemas.microsoft.com/office/drawing/2014/main" id="{A9E72AFB-E0A7-32C2-E4C1-7F85351C9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25" y="3408363"/>
            <a:ext cx="3086100" cy="2217738"/>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4306F8-6D3A-EFA2-4459-9199070EEE92}"/>
              </a:ext>
            </a:extLst>
          </p:cNvPr>
          <p:cNvPicPr>
            <a:picLocks noChangeAspect="1"/>
          </p:cNvPicPr>
          <p:nvPr/>
        </p:nvPicPr>
        <p:blipFill rotWithShape="1">
          <a:blip r:embed="rId5"/>
          <a:srcRect l="9028" r="14815" b="1"/>
          <a:stretch/>
        </p:blipFill>
        <p:spPr>
          <a:xfrm>
            <a:off x="3121025" y="5694363"/>
            <a:ext cx="3086100" cy="3416300"/>
          </a:xfrm>
          <a:prstGeom prst="rect">
            <a:avLst/>
          </a:prstGeom>
          <a:scene3d>
            <a:camera prst="orthographicFront"/>
            <a:lightRig rig="contrasting" dir="t">
              <a:rot lat="0" lon="0" rev="3000000"/>
            </a:lightRig>
          </a:scene3d>
        </p:spPr>
      </p:pic>
      <p:sp>
        <p:nvSpPr>
          <p:cNvPr id="2" name="Title 1">
            <a:extLst>
              <a:ext uri="{FF2B5EF4-FFF2-40B4-BE49-F238E27FC236}">
                <a16:creationId xmlns:a16="http://schemas.microsoft.com/office/drawing/2014/main" id="{D60FDC20-1956-4D9B-BE76-45F7D4C4A240}"/>
              </a:ext>
            </a:extLst>
          </p:cNvPr>
          <p:cNvSpPr>
            <a:spLocks noGrp="1"/>
          </p:cNvSpPr>
          <p:nvPr>
            <p:ph type="ctrTitle"/>
          </p:nvPr>
        </p:nvSpPr>
        <p:spPr>
          <a:xfrm>
            <a:off x="471488" y="446768"/>
            <a:ext cx="5915025" cy="2453878"/>
          </a:xfrm>
        </p:spPr>
        <p:txBody>
          <a:bodyPr vert="horz" lIns="91440" tIns="45720" rIns="91440" bIns="45720" rtlCol="0" anchor="ctr">
            <a:normAutofit/>
          </a:bodyPr>
          <a:lstStyle/>
          <a:p>
            <a:pPr algn="l"/>
            <a:r>
              <a:rPr lang="en-US" sz="4200"/>
              <a:t>St Cadoc’s </a:t>
            </a:r>
            <a:br>
              <a:rPr lang="en-US" sz="4200"/>
            </a:br>
            <a:r>
              <a:rPr lang="en-US" sz="4200"/>
              <a:t>Primary 1 </a:t>
            </a:r>
            <a:br>
              <a:rPr lang="en-US" sz="4200"/>
            </a:br>
            <a:r>
              <a:rPr lang="en-US" sz="4200"/>
              <a:t>Induction Handbook</a:t>
            </a:r>
            <a:endParaRPr lang="en-US" sz="4200" dirty="0"/>
          </a:p>
        </p:txBody>
      </p:sp>
    </p:spTree>
    <p:extLst>
      <p:ext uri="{BB962C8B-B14F-4D97-AF65-F5344CB8AC3E}">
        <p14:creationId xmlns:p14="http://schemas.microsoft.com/office/powerpoint/2010/main" val="2566373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14D6-FFFB-4A2F-BDD6-1A0683A1CE5E}"/>
              </a:ext>
            </a:extLst>
          </p:cNvPr>
          <p:cNvSpPr>
            <a:spLocks noGrp="1"/>
          </p:cNvSpPr>
          <p:nvPr>
            <p:ph type="title"/>
          </p:nvPr>
        </p:nvSpPr>
        <p:spPr>
          <a:xfrm>
            <a:off x="471487" y="336612"/>
            <a:ext cx="5915025" cy="691795"/>
          </a:xfrm>
        </p:spPr>
        <p:txBody>
          <a:bodyPr/>
          <a:lstStyle/>
          <a:p>
            <a:pPr algn="ctr"/>
            <a:r>
              <a:rPr lang="en-GB" b="1" dirty="0">
                <a:solidFill>
                  <a:srgbClr val="820000"/>
                </a:solidFill>
              </a:rPr>
              <a:t>Preparing for school</a:t>
            </a:r>
          </a:p>
        </p:txBody>
      </p:sp>
      <p:sp>
        <p:nvSpPr>
          <p:cNvPr id="4" name="Rectangle: Rounded Corners 3">
            <a:extLst>
              <a:ext uri="{FF2B5EF4-FFF2-40B4-BE49-F238E27FC236}">
                <a16:creationId xmlns:a16="http://schemas.microsoft.com/office/drawing/2014/main" id="{6366AE5B-00D4-49C2-8738-F4EAF53576AE}"/>
              </a:ext>
            </a:extLst>
          </p:cNvPr>
          <p:cNvSpPr/>
          <p:nvPr/>
        </p:nvSpPr>
        <p:spPr>
          <a:xfrm>
            <a:off x="369853" y="2426208"/>
            <a:ext cx="6244307" cy="7322984"/>
          </a:xfrm>
          <a:prstGeom prst="roundRect">
            <a:avLst/>
          </a:prstGeom>
          <a:no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tx1"/>
              </a:solidFill>
            </a:endParaRPr>
          </a:p>
          <a:p>
            <a:endParaRPr lang="en-GB" b="1" dirty="0">
              <a:solidFill>
                <a:schemeClr val="tx1"/>
              </a:solidFill>
            </a:endParaRPr>
          </a:p>
          <a:p>
            <a:r>
              <a:rPr lang="en-GB" b="1" dirty="0">
                <a:solidFill>
                  <a:schemeClr val="tx1"/>
                </a:solidFill>
              </a:rPr>
              <a:t>Help them to develop early literacy skills:</a:t>
            </a:r>
          </a:p>
          <a:p>
            <a:pPr marL="285750" indent="-285750">
              <a:buFont typeface="Arial" panose="020B0604020202020204" pitchFamily="34" charset="0"/>
              <a:buChar char="•"/>
            </a:pPr>
            <a:r>
              <a:rPr lang="en-GB" sz="1600" dirty="0">
                <a:solidFill>
                  <a:schemeClr val="tx1"/>
                </a:solidFill>
              </a:rPr>
              <a:t>Reading to your child is one of the greatest things you can do to support their early learning. Reading to your child helps develop their vocabulary, concentration skills, imagination and develops thinking skills at an early age and is the best way to develop their language and literacy development. Enjoy talking about the story and encourage your child to join in with familiar parts of the book.</a:t>
            </a:r>
          </a:p>
          <a:p>
            <a:pPr marL="285750" indent="-285750">
              <a:buFont typeface="Arial" panose="020B0604020202020204" pitchFamily="34" charset="0"/>
              <a:buChar char="•"/>
            </a:pPr>
            <a:r>
              <a:rPr lang="en-GB" sz="1600" dirty="0">
                <a:solidFill>
                  <a:schemeClr val="tx1"/>
                </a:solidFill>
              </a:rPr>
              <a:t>Play games like ‘Eye Spy’ to help them practise listening to the sounds in spoken words.</a:t>
            </a:r>
          </a:p>
          <a:p>
            <a:pPr marL="285750" indent="-285750">
              <a:buFont typeface="Arial" panose="020B0604020202020204" pitchFamily="34" charset="0"/>
              <a:buChar char="•"/>
            </a:pPr>
            <a:r>
              <a:rPr lang="en-GB" sz="1600" dirty="0">
                <a:solidFill>
                  <a:schemeClr val="tx1"/>
                </a:solidFill>
              </a:rPr>
              <a:t>Recite nursery rhymes together.</a:t>
            </a:r>
          </a:p>
          <a:p>
            <a:pPr marL="285750" indent="-285750">
              <a:buFont typeface="Arial" panose="020B0604020202020204" pitchFamily="34" charset="0"/>
              <a:buChar char="•"/>
            </a:pPr>
            <a:endParaRPr lang="en-GB" sz="1600" dirty="0">
              <a:solidFill>
                <a:schemeClr val="tx1"/>
              </a:solidFill>
            </a:endParaRPr>
          </a:p>
          <a:p>
            <a:r>
              <a:rPr lang="en-GB" b="1" dirty="0">
                <a:solidFill>
                  <a:schemeClr val="tx1"/>
                </a:solidFill>
              </a:rPr>
              <a:t>Help them to recognise their own name</a:t>
            </a:r>
          </a:p>
          <a:p>
            <a:r>
              <a:rPr lang="en-GB" sz="1600" dirty="0">
                <a:solidFill>
                  <a:schemeClr val="tx1"/>
                </a:solidFill>
              </a:rPr>
              <a:t>Your child will have been practising this at nursery however you can reinforce this at home too.</a:t>
            </a:r>
          </a:p>
          <a:p>
            <a:endParaRPr lang="en-GB" dirty="0">
              <a:solidFill>
                <a:schemeClr val="tx1"/>
              </a:solidFill>
            </a:endParaRPr>
          </a:p>
          <a:p>
            <a:r>
              <a:rPr lang="en-GB" b="1" dirty="0">
                <a:solidFill>
                  <a:schemeClr val="tx1"/>
                </a:solidFill>
              </a:rPr>
              <a:t>Help them to develop early numeracy skills:</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Have fun counting fingers, toes, stairs and toys together</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recognise numbers, shapes and colours on objects like clocks and phones or in books</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compare things of different sizes – ‘big’, ‘small’ and ‘medium’</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use words to describe where things are – ‘over’, ‘under’ and ‘next to’</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help set the table</a:t>
            </a:r>
          </a:p>
          <a:p>
            <a:pPr algn="l">
              <a:buFont typeface="Arial" panose="020B0604020202020204" pitchFamily="34" charset="0"/>
              <a:buChar char="•"/>
            </a:pPr>
            <a:r>
              <a:rPr lang="en-GB" sz="1600" b="0" i="0" dirty="0">
                <a:solidFill>
                  <a:srgbClr val="000000"/>
                </a:solidFill>
                <a:effectLst/>
                <a:latin typeface="Calibri" panose="020F0502020204030204" pitchFamily="34" charset="0"/>
                <a:cs typeface="Calibri" panose="020F0502020204030204" pitchFamily="34" charset="0"/>
              </a:rPr>
              <a:t>help with the shopping and use money to buy things</a:t>
            </a:r>
          </a:p>
          <a:p>
            <a:endParaRPr lang="en-GB" sz="1600" b="1" dirty="0">
              <a:solidFill>
                <a:schemeClr val="tx1"/>
              </a:solidFill>
            </a:endParaRPr>
          </a:p>
          <a:p>
            <a:r>
              <a:rPr lang="en-GB" b="1" dirty="0">
                <a:solidFill>
                  <a:schemeClr val="tx1"/>
                </a:solidFill>
              </a:rPr>
              <a:t>  </a:t>
            </a:r>
          </a:p>
          <a:p>
            <a:endParaRPr lang="en-GB" dirty="0">
              <a:solidFill>
                <a:schemeClr val="tx1"/>
              </a:solidFill>
            </a:endParaRPr>
          </a:p>
        </p:txBody>
      </p:sp>
      <p:sp>
        <p:nvSpPr>
          <p:cNvPr id="12" name="TextBox 11">
            <a:extLst>
              <a:ext uri="{FF2B5EF4-FFF2-40B4-BE49-F238E27FC236}">
                <a16:creationId xmlns:a16="http://schemas.microsoft.com/office/drawing/2014/main" id="{A9ED9523-6486-44AA-9D3B-8EC48C1F071D}"/>
              </a:ext>
            </a:extLst>
          </p:cNvPr>
          <p:cNvSpPr txBox="1"/>
          <p:nvPr/>
        </p:nvSpPr>
        <p:spPr>
          <a:xfrm>
            <a:off x="369854" y="1057802"/>
            <a:ext cx="6118289" cy="415498"/>
          </a:xfrm>
          <a:prstGeom prst="rect">
            <a:avLst/>
          </a:prstGeom>
          <a:noFill/>
        </p:spPr>
        <p:txBody>
          <a:bodyPr wrap="square">
            <a:spAutoFit/>
          </a:bodyPr>
          <a:lstStyle/>
          <a:p>
            <a:pPr algn="ctr"/>
            <a:r>
              <a:rPr lang="en-GB" sz="2100" b="1" dirty="0">
                <a:solidFill>
                  <a:srgbClr val="820000"/>
                </a:solidFill>
              </a:rPr>
              <a:t>Educational Skills</a:t>
            </a:r>
          </a:p>
        </p:txBody>
      </p:sp>
      <p:sp>
        <p:nvSpPr>
          <p:cNvPr id="7" name="TextBox 6">
            <a:extLst>
              <a:ext uri="{FF2B5EF4-FFF2-40B4-BE49-F238E27FC236}">
                <a16:creationId xmlns:a16="http://schemas.microsoft.com/office/drawing/2014/main" id="{3EFA29ED-DB6A-4C9C-A850-06B44B3E396A}"/>
              </a:ext>
            </a:extLst>
          </p:cNvPr>
          <p:cNvSpPr txBox="1"/>
          <p:nvPr/>
        </p:nvSpPr>
        <p:spPr>
          <a:xfrm>
            <a:off x="243840" y="1473300"/>
            <a:ext cx="6556818" cy="1077218"/>
          </a:xfrm>
          <a:prstGeom prst="rect">
            <a:avLst/>
          </a:prstGeom>
          <a:noFill/>
        </p:spPr>
        <p:txBody>
          <a:bodyPr wrap="square" rtlCol="0">
            <a:spAutoFit/>
          </a:bodyPr>
          <a:lstStyle/>
          <a:p>
            <a:r>
              <a:rPr lang="en-GB" sz="1600" dirty="0"/>
              <a:t>Parents often worry that they should be teaching their child to read or write before they start school. There is no need to worry about this however there are some things that you can do to help them get off to the best possible start.</a:t>
            </a:r>
          </a:p>
        </p:txBody>
      </p:sp>
      <p:pic>
        <p:nvPicPr>
          <p:cNvPr id="9" name="Graphic 8" descr="Pencil outline">
            <a:extLst>
              <a:ext uri="{FF2B5EF4-FFF2-40B4-BE49-F238E27FC236}">
                <a16:creationId xmlns:a16="http://schemas.microsoft.com/office/drawing/2014/main" id="{6CF7C9BB-15CF-46F2-AC46-035C25EA771C}"/>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95699" y="5105400"/>
            <a:ext cx="914400" cy="914400"/>
          </a:xfrm>
          <a:prstGeom prst="rect">
            <a:avLst/>
          </a:prstGeom>
        </p:spPr>
      </p:pic>
      <p:pic>
        <p:nvPicPr>
          <p:cNvPr id="10" name="Picture 9">
            <a:extLst>
              <a:ext uri="{FF2B5EF4-FFF2-40B4-BE49-F238E27FC236}">
                <a16:creationId xmlns:a16="http://schemas.microsoft.com/office/drawing/2014/main" id="{A77ACAA6-B959-4698-AEEA-C158D2AB7F73}"/>
              </a:ext>
            </a:extLst>
          </p:cNvPr>
          <p:cNvPicPr>
            <a:picLocks noChangeAspect="1"/>
          </p:cNvPicPr>
          <p:nvPr/>
        </p:nvPicPr>
        <p:blipFill>
          <a:blip r:embed="rId3"/>
          <a:stretch>
            <a:fillRect/>
          </a:stretch>
        </p:blipFill>
        <p:spPr>
          <a:xfrm>
            <a:off x="369853" y="104894"/>
            <a:ext cx="914479" cy="914479"/>
          </a:xfrm>
          <a:prstGeom prst="rect">
            <a:avLst/>
          </a:prstGeom>
        </p:spPr>
      </p:pic>
    </p:spTree>
    <p:extLst>
      <p:ext uri="{BB962C8B-B14F-4D97-AF65-F5344CB8AC3E}">
        <p14:creationId xmlns:p14="http://schemas.microsoft.com/office/powerpoint/2010/main" val="265840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7260-7598-47FD-B7B5-B35BFFAB32B6}"/>
              </a:ext>
            </a:extLst>
          </p:cNvPr>
          <p:cNvSpPr>
            <a:spLocks noGrp="1"/>
          </p:cNvSpPr>
          <p:nvPr>
            <p:ph type="title"/>
          </p:nvPr>
        </p:nvSpPr>
        <p:spPr>
          <a:xfrm>
            <a:off x="471482" y="0"/>
            <a:ext cx="5915025" cy="1508659"/>
          </a:xfrm>
        </p:spPr>
        <p:txBody>
          <a:bodyPr>
            <a:normAutofit/>
          </a:bodyPr>
          <a:lstStyle/>
          <a:p>
            <a:pPr algn="ctr"/>
            <a:r>
              <a:rPr lang="en-GB" b="1" dirty="0">
                <a:solidFill>
                  <a:srgbClr val="820000"/>
                </a:solidFill>
              </a:rPr>
              <a:t>Holding a pencil and using scissors</a:t>
            </a:r>
            <a:br>
              <a:rPr lang="en-GB" b="1" dirty="0">
                <a:solidFill>
                  <a:schemeClr val="tx1"/>
                </a:solidFill>
              </a:rPr>
            </a:br>
            <a:endParaRPr lang="en-GB" dirty="0"/>
          </a:p>
        </p:txBody>
      </p:sp>
      <p:sp>
        <p:nvSpPr>
          <p:cNvPr id="3" name="Content Placeholder 2">
            <a:extLst>
              <a:ext uri="{FF2B5EF4-FFF2-40B4-BE49-F238E27FC236}">
                <a16:creationId xmlns:a16="http://schemas.microsoft.com/office/drawing/2014/main" id="{6AA6C0DD-7E1A-4702-A621-F64BC1D580CB}"/>
              </a:ext>
            </a:extLst>
          </p:cNvPr>
          <p:cNvSpPr>
            <a:spLocks noGrp="1"/>
          </p:cNvSpPr>
          <p:nvPr>
            <p:ph idx="1"/>
          </p:nvPr>
        </p:nvSpPr>
        <p:spPr>
          <a:xfrm>
            <a:off x="374428" y="851864"/>
            <a:ext cx="6109144" cy="8767623"/>
          </a:xfrm>
        </p:spPr>
        <p:txBody>
          <a:bodyPr/>
          <a:lstStyle/>
          <a:p>
            <a:pPr marL="0" indent="0">
              <a:spcBef>
                <a:spcPts val="0"/>
              </a:spcBef>
              <a:buNone/>
            </a:pPr>
            <a:r>
              <a:rPr lang="en-GB" sz="1600" dirty="0"/>
              <a:t>It is a really good idea to try to encourage your child to have a good pencil grip before starting school. </a:t>
            </a:r>
          </a:p>
          <a:p>
            <a:pPr marL="0" indent="0">
              <a:buNone/>
            </a:pPr>
            <a:r>
              <a:rPr lang="en-GB" sz="1600" dirty="0"/>
              <a:t>It is worth making sure your child can identify and name their thumb, pointer finger and middle finger so they can use them together. </a:t>
            </a:r>
          </a:p>
          <a:p>
            <a:pPr marL="0" indent="0">
              <a:buNone/>
            </a:pPr>
            <a:r>
              <a:rPr lang="en-GB" sz="1600" dirty="0"/>
              <a:t>Children easily develop bad habits and it is much harder to break these habits once they become established. A tripod grip is what to aim for.</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b="1" dirty="0"/>
              <a:t>You can help your child develop a good pencil grip by:</a:t>
            </a:r>
          </a:p>
          <a:p>
            <a:r>
              <a:rPr lang="en-GB" sz="1600" dirty="0"/>
              <a:t>encouraging them to make marks, colour in and draw as much as possible.</a:t>
            </a:r>
          </a:p>
          <a:p>
            <a:r>
              <a:rPr lang="en-GB" sz="1600" dirty="0"/>
              <a:t>using shorter pencils or crayons to encourage them to only use their thumb, pointer finger and middle finger (triangular pencils also help.)</a:t>
            </a:r>
          </a:p>
          <a:p>
            <a:r>
              <a:rPr lang="en-GB" sz="1600" dirty="0"/>
              <a:t>strengthen and refine their grip by encouraging the use of play dough, tweezers, peg boards and threading activities.</a:t>
            </a:r>
          </a:p>
          <a:p>
            <a:pPr marL="0" indent="0">
              <a:buNone/>
            </a:pPr>
            <a:r>
              <a:rPr lang="en-GB" sz="1200" i="1" dirty="0"/>
              <a:t>For any of the above ideas it can be helpful to encourage your child to hold a small cotton wool ball (or another small object) in the palm of their hand using their ring finger and pinkie as this will ensure these fingers do not become part of pencil grip.</a:t>
            </a:r>
          </a:p>
          <a:p>
            <a:pPr marL="0" indent="0">
              <a:buNone/>
            </a:pPr>
            <a:endParaRPr lang="en-GB" sz="1200" i="1" dirty="0"/>
          </a:p>
          <a:p>
            <a:pPr marL="0" indent="0">
              <a:buNone/>
            </a:pPr>
            <a:endParaRPr lang="en-GB" sz="1600" b="1" dirty="0"/>
          </a:p>
          <a:p>
            <a:pPr marL="0" indent="0">
              <a:buNone/>
            </a:pPr>
            <a:r>
              <a:rPr lang="en-GB" sz="1600" b="1" dirty="0"/>
              <a:t>You can help your child master the grasp-release motion for using scissors by:</a:t>
            </a:r>
          </a:p>
          <a:p>
            <a:r>
              <a:rPr lang="en-GB" sz="1600" dirty="0"/>
              <a:t>playing games that involve opening and closing clothes pins to strengthen the muscles in the hand needed.</a:t>
            </a:r>
          </a:p>
          <a:p>
            <a:r>
              <a:rPr lang="en-GB" sz="1600" dirty="0"/>
              <a:t>using spray bottles.</a:t>
            </a:r>
          </a:p>
          <a:p>
            <a:r>
              <a:rPr lang="en-GB" sz="1600" dirty="0"/>
              <a:t>ensuring they use the correct fingers.</a:t>
            </a:r>
          </a:p>
          <a:p>
            <a:r>
              <a:rPr lang="en-GB" sz="1600" dirty="0"/>
              <a:t>Engage in snipping activities with paper or play dough.</a:t>
            </a:r>
          </a:p>
          <a:p>
            <a:pPr marL="0" indent="0">
              <a:buNone/>
            </a:pPr>
            <a:endParaRPr lang="en-GB" sz="1600" i="1" dirty="0"/>
          </a:p>
          <a:p>
            <a:pPr marL="0" indent="0">
              <a:buNone/>
            </a:pP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D36A9CB2-655F-4A8F-9C7A-215ADBD6CC6E}"/>
              </a:ext>
            </a:extLst>
          </p:cNvPr>
          <p:cNvPicPr>
            <a:picLocks noChangeAspect="1"/>
          </p:cNvPicPr>
          <p:nvPr/>
        </p:nvPicPr>
        <p:blipFill>
          <a:blip r:embed="rId2"/>
          <a:stretch>
            <a:fillRect/>
          </a:stretch>
        </p:blipFill>
        <p:spPr>
          <a:xfrm>
            <a:off x="2245419" y="2563493"/>
            <a:ext cx="1952625" cy="1438275"/>
          </a:xfrm>
          <a:prstGeom prst="rect">
            <a:avLst/>
          </a:prstGeom>
        </p:spPr>
      </p:pic>
      <p:sp>
        <p:nvSpPr>
          <p:cNvPr id="8" name="Rectangle: Rounded Corners 7">
            <a:extLst>
              <a:ext uri="{FF2B5EF4-FFF2-40B4-BE49-F238E27FC236}">
                <a16:creationId xmlns:a16="http://schemas.microsoft.com/office/drawing/2014/main" id="{F4BA78BE-78EF-418E-806B-47446BAD5DD9}"/>
              </a:ext>
            </a:extLst>
          </p:cNvPr>
          <p:cNvSpPr/>
          <p:nvPr/>
        </p:nvSpPr>
        <p:spPr>
          <a:xfrm>
            <a:off x="170689" y="4291583"/>
            <a:ext cx="6556818" cy="2852929"/>
          </a:xfrm>
          <a:prstGeom prst="roundRect">
            <a:avLst/>
          </a:prstGeom>
          <a:no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D9C5F7BD-23EF-4157-9CAD-3CB715420A1A}"/>
              </a:ext>
            </a:extLst>
          </p:cNvPr>
          <p:cNvSpPr/>
          <p:nvPr/>
        </p:nvSpPr>
        <p:spPr>
          <a:xfrm>
            <a:off x="170689" y="7434327"/>
            <a:ext cx="6556818" cy="2177999"/>
          </a:xfrm>
          <a:prstGeom prst="roundRect">
            <a:avLst/>
          </a:prstGeom>
          <a:no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9147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F9AA-30E5-435E-9130-2C431F225008}"/>
              </a:ext>
            </a:extLst>
          </p:cNvPr>
          <p:cNvSpPr>
            <a:spLocks noGrp="1"/>
          </p:cNvSpPr>
          <p:nvPr>
            <p:ph type="title"/>
          </p:nvPr>
        </p:nvSpPr>
        <p:spPr>
          <a:xfrm>
            <a:off x="471488" y="527405"/>
            <a:ext cx="5915025" cy="643027"/>
          </a:xfrm>
        </p:spPr>
        <p:txBody>
          <a:bodyPr/>
          <a:lstStyle/>
          <a:p>
            <a:pPr algn="ctr"/>
            <a:r>
              <a:rPr lang="en-GB" b="1" dirty="0">
                <a:solidFill>
                  <a:srgbClr val="820000"/>
                </a:solidFill>
              </a:rPr>
              <a:t>The First Day</a:t>
            </a:r>
          </a:p>
        </p:txBody>
      </p:sp>
      <p:sp>
        <p:nvSpPr>
          <p:cNvPr id="3" name="Content Placeholder 2">
            <a:extLst>
              <a:ext uri="{FF2B5EF4-FFF2-40B4-BE49-F238E27FC236}">
                <a16:creationId xmlns:a16="http://schemas.microsoft.com/office/drawing/2014/main" id="{F5764B66-EF8A-4063-9B8C-AF43969BC593}"/>
              </a:ext>
            </a:extLst>
          </p:cNvPr>
          <p:cNvSpPr>
            <a:spLocks noGrp="1"/>
          </p:cNvSpPr>
          <p:nvPr>
            <p:ph idx="1"/>
          </p:nvPr>
        </p:nvSpPr>
        <p:spPr>
          <a:xfrm>
            <a:off x="471484" y="1170432"/>
            <a:ext cx="5915025" cy="6285266"/>
          </a:xfrm>
        </p:spPr>
        <p:txBody>
          <a:bodyPr>
            <a:normAutofit/>
          </a:bodyPr>
          <a:lstStyle/>
          <a:p>
            <a:pPr marL="0" indent="0">
              <a:buNone/>
            </a:pPr>
            <a:r>
              <a:rPr lang="en-GB" sz="1600" dirty="0"/>
              <a:t>We understand that the transition from the home environment to school represents a very big change for young children. You can make this easier by:</a:t>
            </a:r>
          </a:p>
          <a:p>
            <a:pPr marL="0" indent="0">
              <a:buNone/>
            </a:pPr>
            <a:endParaRPr lang="en-GB" sz="1600" dirty="0"/>
          </a:p>
          <a:p>
            <a:r>
              <a:rPr lang="en-GB" sz="1600" dirty="0"/>
              <a:t>talking positively about what your child will experience on their first day </a:t>
            </a:r>
          </a:p>
          <a:p>
            <a:r>
              <a:rPr lang="en-GB" sz="1600" dirty="0"/>
              <a:t>making sure all preparations for school have been made the night       before so that no one feel rushed or stressed before coming to school</a:t>
            </a:r>
          </a:p>
          <a:p>
            <a:pPr marL="0" indent="0">
              <a:buNone/>
            </a:pPr>
            <a:r>
              <a:rPr lang="en-GB" sz="1600" dirty="0"/>
              <a:t>• making sure your child gets plenty of sleep the night before</a:t>
            </a:r>
          </a:p>
          <a:p>
            <a:pPr marL="0" indent="0">
              <a:buNone/>
            </a:pPr>
            <a:r>
              <a:rPr lang="en-GB" sz="1600" dirty="0"/>
              <a:t>• having a healthy breakfast</a:t>
            </a:r>
          </a:p>
          <a:p>
            <a:r>
              <a:rPr lang="en-GB" sz="1600" dirty="0"/>
              <a:t>explaining to them in the morning who will collect them from school</a:t>
            </a:r>
          </a:p>
        </p:txBody>
      </p:sp>
      <p:sp>
        <p:nvSpPr>
          <p:cNvPr id="11" name="Rectangle: Rounded Corners 10">
            <a:extLst>
              <a:ext uri="{FF2B5EF4-FFF2-40B4-BE49-F238E27FC236}">
                <a16:creationId xmlns:a16="http://schemas.microsoft.com/office/drawing/2014/main" id="{ED6A754A-CBBC-4A30-B4D0-B047E15469C3}"/>
              </a:ext>
            </a:extLst>
          </p:cNvPr>
          <p:cNvSpPr/>
          <p:nvPr/>
        </p:nvSpPr>
        <p:spPr>
          <a:xfrm>
            <a:off x="471484" y="4977384"/>
            <a:ext cx="5915025" cy="2187320"/>
          </a:xfrm>
          <a:prstGeom prst="roundRect">
            <a:avLst/>
          </a:prstGeom>
          <a:solidFill>
            <a:srgbClr val="820000"/>
          </a:solid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solidFill>
                  <a:schemeClr val="bg1"/>
                </a:solidFill>
                <a:latin typeface="Calibri" panose="020F0502020204030204"/>
              </a:rPr>
              <a:t>On the first morning, once you have taken a wee photo and</a:t>
            </a:r>
            <a:r>
              <a:rPr kumimoji="0" lang="en-GB" b="0" i="0" u="none" strike="noStrike" kern="1200" cap="none" spc="0" normalizeH="0" noProof="0" dirty="0">
                <a:ln>
                  <a:noFill/>
                </a:ln>
                <a:solidFill>
                  <a:schemeClr val="bg1"/>
                </a:solidFill>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bg1"/>
                </a:solidFill>
                <a:effectLst/>
                <a:uLnTx/>
                <a:uFillTx/>
                <a:latin typeface="Calibri" panose="020F0502020204030204"/>
                <a:ea typeface="+mn-ea"/>
                <a:cs typeface="+mn-cs"/>
              </a:rPr>
              <a:t>said</a:t>
            </a:r>
            <a:r>
              <a:rPr kumimoji="0" lang="en-GB" b="0" i="0" u="none" strike="noStrike" kern="1200" cap="none" spc="0" normalizeH="0" noProof="0" dirty="0">
                <a:ln>
                  <a:noFill/>
                </a:ln>
                <a:solidFill>
                  <a:schemeClr val="bg1"/>
                </a:solidFill>
                <a:effectLst/>
                <a:uLnTx/>
                <a:uFillTx/>
                <a:latin typeface="Calibri" panose="020F0502020204030204"/>
                <a:ea typeface="+mn-ea"/>
                <a:cs typeface="+mn-cs"/>
              </a:rPr>
              <a:t> goodbye,</a:t>
            </a:r>
            <a:r>
              <a:rPr kumimoji="0" lang="en-GB" b="0" i="0" u="none" strike="noStrike" kern="1200" cap="none" spc="0" normalizeH="0" baseline="0" noProof="0" dirty="0">
                <a:ln>
                  <a:noFill/>
                </a:ln>
                <a:solidFill>
                  <a:schemeClr val="bg1"/>
                </a:solidFill>
                <a:effectLst/>
                <a:uLnTx/>
                <a:uFillTx/>
                <a:latin typeface="Calibri" panose="020F0502020204030204"/>
                <a:ea typeface="+mn-ea"/>
                <a:cs typeface="+mn-cs"/>
              </a:rPr>
              <a:t> it is best</a:t>
            </a:r>
            <a:r>
              <a:rPr kumimoji="0" lang="en-GB" b="0" i="0" u="none" strike="noStrike" kern="1200" cap="none" spc="0" normalizeH="0" noProof="0" dirty="0">
                <a:ln>
                  <a:noFill/>
                </a:ln>
                <a:solidFill>
                  <a:schemeClr val="bg1"/>
                </a:solidFill>
                <a:effectLst/>
                <a:uLnTx/>
                <a:uFillTx/>
                <a:latin typeface="Calibri" panose="020F0502020204030204"/>
                <a:ea typeface="+mn-ea"/>
                <a:cs typeface="+mn-cs"/>
              </a:rPr>
              <a:t> to stay out of sight</a:t>
            </a:r>
            <a:r>
              <a:rPr kumimoji="0" lang="en-GB" b="0" i="0" u="none" strike="noStrike" kern="1200" cap="none" spc="0" normalizeH="0" baseline="0" noProof="0" dirty="0">
                <a:ln>
                  <a:noFill/>
                </a:ln>
                <a:solidFill>
                  <a:schemeClr val="bg1"/>
                </a:solidFill>
                <a:effectLst/>
                <a:uLnTx/>
                <a:uFillTx/>
                <a:latin typeface="Calibri" panose="020F0502020204030204"/>
                <a:ea typeface="+mn-ea"/>
                <a:cs typeface="+mn-cs"/>
              </a:rPr>
              <a:t>. A</a:t>
            </a:r>
            <a:r>
              <a:rPr kumimoji="0" lang="en-GB" b="0" i="0" u="none" strike="noStrike" kern="1200" cap="none" spc="0" normalizeH="0" noProof="0" dirty="0">
                <a:ln>
                  <a:noFill/>
                </a:ln>
                <a:solidFill>
                  <a:schemeClr val="bg1"/>
                </a:solidFill>
                <a:effectLst/>
                <a:uLnTx/>
                <a:uFillTx/>
                <a:latin typeface="Calibri" panose="020F0502020204030204"/>
                <a:ea typeface="+mn-ea"/>
                <a:cs typeface="+mn-cs"/>
              </a:rPr>
              <a:t> prolonged goodbye</a:t>
            </a:r>
            <a:r>
              <a:rPr kumimoji="0" lang="en-GB" b="0" i="0" u="none" strike="noStrike" kern="1200" cap="none" spc="0" normalizeH="0" baseline="0" noProof="0" dirty="0">
                <a:ln>
                  <a:noFill/>
                </a:ln>
                <a:solidFill>
                  <a:schemeClr val="bg1"/>
                </a:solidFill>
                <a:effectLst/>
                <a:uLnTx/>
                <a:uFillTx/>
                <a:latin typeface="Calibri" panose="020F0502020204030204"/>
                <a:ea typeface="+mn-ea"/>
                <a:cs typeface="+mn-cs"/>
              </a:rPr>
              <a:t> may upset some children (and parents too!) Please rest assured, the children always settle quickly and are distracted by lots of things to do and new friends to meet!</a:t>
            </a:r>
          </a:p>
        </p:txBody>
      </p:sp>
      <p:pic>
        <p:nvPicPr>
          <p:cNvPr id="1026" name="Picture 2" descr="Image">
            <a:extLst>
              <a:ext uri="{FF2B5EF4-FFF2-40B4-BE49-F238E27FC236}">
                <a16:creationId xmlns:a16="http://schemas.microsoft.com/office/drawing/2014/main" id="{A2451B2D-384B-FCA8-29B6-FDD3509E0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0" y="7455698"/>
            <a:ext cx="2670048" cy="2002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3B615E32-F751-67EC-117D-69B016859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461" y="7455698"/>
            <a:ext cx="2670048" cy="200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50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417A97-1870-4FC4-B64F-2EE5B6FA9057}"/>
              </a:ext>
            </a:extLst>
          </p:cNvPr>
          <p:cNvSpPr>
            <a:spLocks noGrp="1"/>
          </p:cNvSpPr>
          <p:nvPr>
            <p:ph type="title"/>
          </p:nvPr>
        </p:nvSpPr>
        <p:spPr>
          <a:xfrm>
            <a:off x="471488" y="527405"/>
            <a:ext cx="5915025" cy="716179"/>
          </a:xfrm>
        </p:spPr>
        <p:txBody>
          <a:bodyPr/>
          <a:lstStyle/>
          <a:p>
            <a:pPr algn="ctr"/>
            <a:r>
              <a:rPr lang="en-GB" b="1" dirty="0">
                <a:solidFill>
                  <a:srgbClr val="820000"/>
                </a:solidFill>
              </a:rPr>
              <a:t>The Curriculum</a:t>
            </a:r>
          </a:p>
        </p:txBody>
      </p:sp>
      <p:sp>
        <p:nvSpPr>
          <p:cNvPr id="10" name="Rectangle: Rounded Corners 9">
            <a:extLst>
              <a:ext uri="{FF2B5EF4-FFF2-40B4-BE49-F238E27FC236}">
                <a16:creationId xmlns:a16="http://schemas.microsoft.com/office/drawing/2014/main" id="{92ECBEB2-8708-488B-B40D-52178C4A7891}"/>
              </a:ext>
            </a:extLst>
          </p:cNvPr>
          <p:cNvSpPr/>
          <p:nvPr/>
        </p:nvSpPr>
        <p:spPr>
          <a:xfrm>
            <a:off x="362712" y="1423623"/>
            <a:ext cx="3298892" cy="3916473"/>
          </a:xfrm>
          <a:prstGeom prst="roundRect">
            <a:avLst/>
          </a:prstGeom>
          <a:solidFill>
            <a:srgbClr val="82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685800" rtl="0" eaLnBrk="1" fontAlgn="auto" latinLnBrk="0" hangingPunct="1">
              <a:lnSpc>
                <a:spcPct val="90000"/>
              </a:lnSpc>
              <a:spcBef>
                <a:spcPts val="750"/>
              </a:spcBef>
              <a:spcAft>
                <a:spcPts val="0"/>
              </a:spcAft>
              <a:buClrTx/>
              <a:buSzTx/>
              <a:tabLst/>
              <a:defRPr/>
            </a:pPr>
            <a:r>
              <a:rPr lang="en-GB" sz="1600" dirty="0">
                <a:solidFill>
                  <a:schemeClr val="bg1"/>
                </a:solidFill>
              </a:rPr>
              <a:t>At St </a:t>
            </a:r>
            <a:r>
              <a:rPr lang="en-GB" sz="1600" dirty="0" err="1">
                <a:solidFill>
                  <a:schemeClr val="bg1"/>
                </a:solidFill>
              </a:rPr>
              <a:t>Cadoc’s</a:t>
            </a:r>
            <a:r>
              <a:rPr lang="en-GB" sz="1600" dirty="0">
                <a:solidFill>
                  <a:schemeClr val="bg1"/>
                </a:solidFill>
              </a:rPr>
              <a:t> we follow the Scottish Curriculum for Excellence which is divided into eight subjects areas:</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Expressive Arts</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Health and Wellbeing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Languages and Literacy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Mathematics and Numeracy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Religious and Moral Education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Science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Social Studies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dirty="0">
                <a:solidFill>
                  <a:schemeClr val="bg1"/>
                </a:solidFill>
              </a:rPr>
              <a:t>Technologies</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D3A829F-6F6D-4E10-A87E-B15E6141CF64}"/>
              </a:ext>
            </a:extLst>
          </p:cNvPr>
          <p:cNvSpPr txBox="1"/>
          <p:nvPr/>
        </p:nvSpPr>
        <p:spPr>
          <a:xfrm>
            <a:off x="3821851" y="1778926"/>
            <a:ext cx="2724907" cy="1815882"/>
          </a:xfrm>
          <a:prstGeom prst="rect">
            <a:avLst/>
          </a:prstGeom>
          <a:noFill/>
        </p:spPr>
        <p:txBody>
          <a:bodyPr wrap="square">
            <a:spAutoFit/>
          </a:bodyPr>
          <a:lstStyle/>
          <a:p>
            <a:r>
              <a:rPr lang="en-GB" sz="1600" dirty="0"/>
              <a:t>The Early Level of Curriculum for Excellence was designed with the understanding of developmentally appropriate learning and teaching. The Early Level spans (for most children) Nursery to Primary 1. </a:t>
            </a:r>
          </a:p>
        </p:txBody>
      </p:sp>
      <p:sp>
        <p:nvSpPr>
          <p:cNvPr id="15" name="TextBox 14">
            <a:extLst>
              <a:ext uri="{FF2B5EF4-FFF2-40B4-BE49-F238E27FC236}">
                <a16:creationId xmlns:a16="http://schemas.microsoft.com/office/drawing/2014/main" id="{2F1BB205-502F-4D7C-ADFB-FF48217D6D1B}"/>
              </a:ext>
            </a:extLst>
          </p:cNvPr>
          <p:cNvSpPr txBox="1"/>
          <p:nvPr/>
        </p:nvSpPr>
        <p:spPr>
          <a:xfrm>
            <a:off x="370884" y="6139534"/>
            <a:ext cx="6270708" cy="1323439"/>
          </a:xfrm>
          <a:prstGeom prst="rect">
            <a:avLst/>
          </a:prstGeom>
          <a:noFill/>
        </p:spPr>
        <p:txBody>
          <a:bodyPr wrap="square">
            <a:spAutoFit/>
          </a:bodyPr>
          <a:lstStyle/>
          <a:p>
            <a:pPr marL="0" indent="0">
              <a:buNone/>
            </a:pPr>
            <a:r>
              <a:rPr lang="en-GB" sz="1600" dirty="0"/>
              <a:t>“Real play is the freedom for children to engage with and learn from the world that surrounds them. By mentally and physically connecting children to the world, play empowers them to create and grow for the rest of their lives. It is a fundamental right for all children.” </a:t>
            </a:r>
          </a:p>
          <a:p>
            <a:pPr marL="0" indent="0" algn="r">
              <a:buNone/>
            </a:pPr>
            <a:r>
              <a:rPr lang="en-GB" sz="1600" dirty="0"/>
              <a:t>World Economic Forum</a:t>
            </a:r>
          </a:p>
        </p:txBody>
      </p:sp>
      <p:sp>
        <p:nvSpPr>
          <p:cNvPr id="16" name="Rectangle: Rounded Corners 15">
            <a:extLst>
              <a:ext uri="{FF2B5EF4-FFF2-40B4-BE49-F238E27FC236}">
                <a16:creationId xmlns:a16="http://schemas.microsoft.com/office/drawing/2014/main" id="{B20BD755-5249-4C25-B754-21202725FE68}"/>
              </a:ext>
            </a:extLst>
          </p:cNvPr>
          <p:cNvSpPr/>
          <p:nvPr/>
        </p:nvSpPr>
        <p:spPr>
          <a:xfrm>
            <a:off x="370884" y="7619969"/>
            <a:ext cx="6278880" cy="1779634"/>
          </a:xfrm>
          <a:prstGeom prst="roundRect">
            <a:avLst/>
          </a:prstGeom>
          <a:solidFill>
            <a:srgbClr val="820000"/>
          </a:solid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600" dirty="0">
                <a:solidFill>
                  <a:schemeClr val="bg1"/>
                </a:solidFill>
              </a:rPr>
              <a:t>At St Cadoc’s we use evidence-based approaches in Primary 1 and are committed to education being filled with joy for our young learners. We believe children should have a balance between directed high-quality teaching and play-based activity.</a:t>
            </a:r>
          </a:p>
        </p:txBody>
      </p:sp>
      <p:pic>
        <p:nvPicPr>
          <p:cNvPr id="3" name="Picture 2" descr="A group of children playing with toys&#10;&#10;Description automatically generated with medium confidence">
            <a:extLst>
              <a:ext uri="{FF2B5EF4-FFF2-40B4-BE49-F238E27FC236}">
                <a16:creationId xmlns:a16="http://schemas.microsoft.com/office/drawing/2014/main" id="{8A57C6EC-3F06-7E4C-857F-A3CD222EC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851" y="3872097"/>
            <a:ext cx="2819741" cy="2114806"/>
          </a:xfrm>
          <a:prstGeom prst="rect">
            <a:avLst/>
          </a:prstGeom>
        </p:spPr>
      </p:pic>
    </p:spTree>
    <p:extLst>
      <p:ext uri="{BB962C8B-B14F-4D97-AF65-F5344CB8AC3E}">
        <p14:creationId xmlns:p14="http://schemas.microsoft.com/office/powerpoint/2010/main" val="307795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15DC-6534-4631-AFEF-6D88125FB45F}"/>
              </a:ext>
            </a:extLst>
          </p:cNvPr>
          <p:cNvSpPr>
            <a:spLocks noGrp="1"/>
          </p:cNvSpPr>
          <p:nvPr>
            <p:ph type="title"/>
          </p:nvPr>
        </p:nvSpPr>
        <p:spPr>
          <a:xfrm>
            <a:off x="370480" y="231752"/>
            <a:ext cx="5915025" cy="850291"/>
          </a:xfrm>
        </p:spPr>
        <p:txBody>
          <a:bodyPr/>
          <a:lstStyle/>
          <a:p>
            <a:pPr algn="ctr"/>
            <a:r>
              <a:rPr lang="en-GB" b="1" dirty="0">
                <a:solidFill>
                  <a:srgbClr val="820000"/>
                </a:solidFill>
              </a:rPr>
              <a:t>Sharing Progress</a:t>
            </a:r>
          </a:p>
        </p:txBody>
      </p:sp>
      <p:sp>
        <p:nvSpPr>
          <p:cNvPr id="3" name="Content Placeholder 2">
            <a:extLst>
              <a:ext uri="{FF2B5EF4-FFF2-40B4-BE49-F238E27FC236}">
                <a16:creationId xmlns:a16="http://schemas.microsoft.com/office/drawing/2014/main" id="{8859EAEC-1F4B-4928-8CA4-075D13D8E4A2}"/>
              </a:ext>
            </a:extLst>
          </p:cNvPr>
          <p:cNvSpPr>
            <a:spLocks noGrp="1"/>
          </p:cNvSpPr>
          <p:nvPr>
            <p:ph idx="1"/>
          </p:nvPr>
        </p:nvSpPr>
        <p:spPr>
          <a:xfrm>
            <a:off x="289559" y="1234933"/>
            <a:ext cx="6278880" cy="8143661"/>
          </a:xfrm>
        </p:spPr>
        <p:txBody>
          <a:bodyPr/>
          <a:lstStyle/>
          <a:p>
            <a:pPr marL="0" indent="0">
              <a:buNone/>
            </a:pPr>
            <a:r>
              <a:rPr lang="en-GB" sz="1800" dirty="0"/>
              <a:t>Teachers and Support Staff constantly observe, record and evaluate the children as they learn. Your child’s teacher will use a huge range of information to monitor your child’s progress and ensure they are receiving the right amount of support and challenge.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p:txBody>
      </p:sp>
      <p:sp>
        <p:nvSpPr>
          <p:cNvPr id="5" name="Rectangle: Rounded Corners 4">
            <a:extLst>
              <a:ext uri="{FF2B5EF4-FFF2-40B4-BE49-F238E27FC236}">
                <a16:creationId xmlns:a16="http://schemas.microsoft.com/office/drawing/2014/main" id="{41D46ACA-89C8-47E8-903B-BBB173D8F17B}"/>
              </a:ext>
            </a:extLst>
          </p:cNvPr>
          <p:cNvSpPr/>
          <p:nvPr/>
        </p:nvSpPr>
        <p:spPr>
          <a:xfrm>
            <a:off x="289559" y="2677133"/>
            <a:ext cx="6278880" cy="2410374"/>
          </a:xfrm>
          <a:prstGeom prst="roundRect">
            <a:avLst/>
          </a:prstGeom>
          <a:solidFill>
            <a:srgbClr val="FD726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dirty="0">
                <a:solidFill>
                  <a:schemeClr val="tx1"/>
                </a:solidFill>
              </a:rPr>
              <a:t>We will discuss your child’s progress with you, plan next steps accordingly, and ensure you understand how best to support your child’s learning at home on a regular basis. </a:t>
            </a:r>
          </a:p>
          <a:p>
            <a:pPr marL="0" indent="0">
              <a:buNone/>
            </a:pPr>
            <a:endParaRPr lang="en-GB" dirty="0">
              <a:solidFill>
                <a:schemeClr val="tx1"/>
              </a:solidFill>
            </a:endParaRPr>
          </a:p>
          <a:p>
            <a:pPr marL="0" indent="0">
              <a:buNone/>
            </a:pPr>
            <a:r>
              <a:rPr lang="en-GB" dirty="0">
                <a:solidFill>
                  <a:schemeClr val="tx1"/>
                </a:solidFill>
              </a:rPr>
              <a:t>You will have opportunities to discuss progress in a variety of ways through parents’ nights, phone calls, workshops and formal reports.</a:t>
            </a:r>
          </a:p>
          <a:p>
            <a:pPr marL="0" indent="0">
              <a:buNone/>
            </a:pPr>
            <a:endParaRPr lang="en-GB" sz="1600" dirty="0"/>
          </a:p>
        </p:txBody>
      </p:sp>
      <p:sp>
        <p:nvSpPr>
          <p:cNvPr id="11" name="TextBox 10">
            <a:extLst>
              <a:ext uri="{FF2B5EF4-FFF2-40B4-BE49-F238E27FC236}">
                <a16:creationId xmlns:a16="http://schemas.microsoft.com/office/drawing/2014/main" id="{5318AB17-0388-4022-A9DD-B3C151DA2AEA}"/>
              </a:ext>
            </a:extLst>
          </p:cNvPr>
          <p:cNvSpPr txBox="1"/>
          <p:nvPr/>
        </p:nvSpPr>
        <p:spPr>
          <a:xfrm>
            <a:off x="3460525" y="6023680"/>
            <a:ext cx="2925988" cy="1477328"/>
          </a:xfrm>
          <a:prstGeom prst="rect">
            <a:avLst/>
          </a:prstGeom>
          <a:noFill/>
        </p:spPr>
        <p:txBody>
          <a:bodyPr wrap="square" rtlCol="0">
            <a:spAutoFit/>
          </a:bodyPr>
          <a:lstStyle/>
          <a:p>
            <a:pPr marL="0" indent="0">
              <a:buNone/>
            </a:pPr>
            <a:r>
              <a:rPr lang="en-GB" dirty="0"/>
              <a:t>At St </a:t>
            </a:r>
            <a:r>
              <a:rPr lang="en-GB" dirty="0" err="1"/>
              <a:t>Cadoc’s</a:t>
            </a:r>
            <a:r>
              <a:rPr lang="en-GB" dirty="0"/>
              <a:t> we recognise and value the importance of working in partnership with all of our families and our wider community</a:t>
            </a:r>
          </a:p>
        </p:txBody>
      </p:sp>
      <p:pic>
        <p:nvPicPr>
          <p:cNvPr id="2050" name="Picture 2" descr="Image">
            <a:extLst>
              <a:ext uri="{FF2B5EF4-FFF2-40B4-BE49-F238E27FC236}">
                <a16:creationId xmlns:a16="http://schemas.microsoft.com/office/drawing/2014/main" id="{915E2748-FA64-1D9E-E990-DE425FBD26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12" t="492" r="6875" b="16395"/>
          <a:stretch/>
        </p:blipFill>
        <p:spPr bwMode="auto">
          <a:xfrm>
            <a:off x="2621488" y="7684024"/>
            <a:ext cx="2592205" cy="1990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34FDC98D-641E-1830-84F0-28DA6B62A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67" r="9689" b="26567"/>
          <a:stretch/>
        </p:blipFill>
        <p:spPr bwMode="auto">
          <a:xfrm>
            <a:off x="834043" y="5447661"/>
            <a:ext cx="2040951" cy="2852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76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0D64-1432-4E21-B72B-8EBD95D10E29}"/>
              </a:ext>
            </a:extLst>
          </p:cNvPr>
          <p:cNvSpPr>
            <a:spLocks noGrp="1"/>
          </p:cNvSpPr>
          <p:nvPr>
            <p:ph type="title"/>
          </p:nvPr>
        </p:nvSpPr>
        <p:spPr>
          <a:xfrm>
            <a:off x="365758" y="2710852"/>
            <a:ext cx="5915025" cy="663337"/>
          </a:xfrm>
        </p:spPr>
        <p:txBody>
          <a:bodyPr>
            <a:normAutofit fontScale="90000"/>
          </a:bodyPr>
          <a:lstStyle/>
          <a:p>
            <a:r>
              <a:rPr lang="en-GB" dirty="0">
                <a:solidFill>
                  <a:srgbClr val="C00000"/>
                </a:solidFill>
              </a:rPr>
              <a:t>Website, Twitter and </a:t>
            </a:r>
            <a:r>
              <a:rPr lang="en-GB" dirty="0" err="1">
                <a:solidFill>
                  <a:srgbClr val="C00000"/>
                </a:solidFill>
              </a:rPr>
              <a:t>Parentsportal</a:t>
            </a:r>
            <a:br>
              <a:rPr lang="en-GB" b="1" dirty="0">
                <a:solidFill>
                  <a:srgbClr val="FF0000"/>
                </a:solidFill>
              </a:rPr>
            </a:br>
            <a:endParaRPr lang="en-GB" sz="1800" b="1" dirty="0">
              <a:solidFill>
                <a:srgbClr val="FF0000"/>
              </a:solidFill>
            </a:endParaRPr>
          </a:p>
        </p:txBody>
      </p:sp>
      <p:sp>
        <p:nvSpPr>
          <p:cNvPr id="7" name="TextBox 6">
            <a:extLst>
              <a:ext uri="{FF2B5EF4-FFF2-40B4-BE49-F238E27FC236}">
                <a16:creationId xmlns:a16="http://schemas.microsoft.com/office/drawing/2014/main" id="{59D938A5-170E-4177-A00C-653A4CC3F340}"/>
              </a:ext>
            </a:extLst>
          </p:cNvPr>
          <p:cNvSpPr txBox="1"/>
          <p:nvPr/>
        </p:nvSpPr>
        <p:spPr>
          <a:xfrm>
            <a:off x="371858" y="3257028"/>
            <a:ext cx="6120384" cy="1754326"/>
          </a:xfrm>
          <a:prstGeom prst="rect">
            <a:avLst/>
          </a:prstGeom>
          <a:noFill/>
        </p:spPr>
        <p:txBody>
          <a:bodyPr wrap="square">
            <a:spAutoFit/>
          </a:bodyPr>
          <a:lstStyle/>
          <a:p>
            <a:r>
              <a:rPr lang="en-GB" sz="1800" dirty="0"/>
              <a:t>Keep up to date with our latest news and events by</a:t>
            </a:r>
          </a:p>
          <a:p>
            <a:r>
              <a:rPr lang="en-GB" sz="1800" dirty="0"/>
              <a:t>visiting our website: </a:t>
            </a:r>
          </a:p>
          <a:p>
            <a:r>
              <a:rPr lang="en-GB" sz="1800" dirty="0">
                <a:hlinkClick r:id="rId2"/>
              </a:rPr>
              <a:t>https://blogs.glowscotland.org.uk/sl/stcadocsprimary/</a:t>
            </a:r>
            <a:endParaRPr lang="en-GB" sz="1800" dirty="0"/>
          </a:p>
          <a:p>
            <a:br>
              <a:rPr lang="en-GB" sz="1800" dirty="0"/>
            </a:br>
            <a:r>
              <a:rPr lang="en-GB" sz="1800" dirty="0"/>
              <a:t>and/or following us on Twitter: </a:t>
            </a:r>
          </a:p>
          <a:p>
            <a:r>
              <a:rPr lang="en-GB" sz="1800" dirty="0"/>
              <a:t>@stcadocsPCambus</a:t>
            </a:r>
            <a:endParaRPr lang="en-GB" dirty="0"/>
          </a:p>
        </p:txBody>
      </p:sp>
      <p:sp>
        <p:nvSpPr>
          <p:cNvPr id="8" name="Title 1">
            <a:extLst>
              <a:ext uri="{FF2B5EF4-FFF2-40B4-BE49-F238E27FC236}">
                <a16:creationId xmlns:a16="http://schemas.microsoft.com/office/drawing/2014/main" id="{64FE5B6F-AC31-45D6-B477-CDCB6A3061A0}"/>
              </a:ext>
            </a:extLst>
          </p:cNvPr>
          <p:cNvSpPr txBox="1">
            <a:spLocks/>
          </p:cNvSpPr>
          <p:nvPr/>
        </p:nvSpPr>
        <p:spPr>
          <a:xfrm>
            <a:off x="365757" y="1377598"/>
            <a:ext cx="5915025" cy="66333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dirty="0">
                <a:solidFill>
                  <a:srgbClr val="C00000"/>
                </a:solidFill>
              </a:rPr>
              <a:t>Newsletter</a:t>
            </a:r>
            <a:br>
              <a:rPr lang="en-GB" b="1" dirty="0">
                <a:solidFill>
                  <a:srgbClr val="C00000"/>
                </a:solidFill>
              </a:rPr>
            </a:br>
            <a:endParaRPr lang="en-GB" sz="1800" b="1" dirty="0">
              <a:solidFill>
                <a:srgbClr val="C00000"/>
              </a:solidFill>
            </a:endParaRPr>
          </a:p>
        </p:txBody>
      </p:sp>
      <p:sp>
        <p:nvSpPr>
          <p:cNvPr id="9" name="TextBox 8">
            <a:extLst>
              <a:ext uri="{FF2B5EF4-FFF2-40B4-BE49-F238E27FC236}">
                <a16:creationId xmlns:a16="http://schemas.microsoft.com/office/drawing/2014/main" id="{FCC3A8B0-CDCF-4947-B343-DFB823742BFB}"/>
              </a:ext>
            </a:extLst>
          </p:cNvPr>
          <p:cNvSpPr txBox="1"/>
          <p:nvPr/>
        </p:nvSpPr>
        <p:spPr>
          <a:xfrm>
            <a:off x="365758" y="1920998"/>
            <a:ext cx="5498592" cy="646331"/>
          </a:xfrm>
          <a:prstGeom prst="rect">
            <a:avLst/>
          </a:prstGeom>
          <a:noFill/>
        </p:spPr>
        <p:txBody>
          <a:bodyPr wrap="square" rtlCol="0">
            <a:spAutoFit/>
          </a:bodyPr>
          <a:lstStyle/>
          <a:p>
            <a:r>
              <a:rPr lang="en-GB" dirty="0"/>
              <a:t>Our newsletter is published each month giving updates and details of forthcoming events</a:t>
            </a:r>
          </a:p>
        </p:txBody>
      </p:sp>
      <p:sp>
        <p:nvSpPr>
          <p:cNvPr id="11" name="Rectangle: Rounded Corners 10">
            <a:extLst>
              <a:ext uri="{FF2B5EF4-FFF2-40B4-BE49-F238E27FC236}">
                <a16:creationId xmlns:a16="http://schemas.microsoft.com/office/drawing/2014/main" id="{C804B1EB-5A44-467C-99D6-E309A00B63FD}"/>
              </a:ext>
            </a:extLst>
          </p:cNvPr>
          <p:cNvSpPr/>
          <p:nvPr/>
        </p:nvSpPr>
        <p:spPr>
          <a:xfrm>
            <a:off x="289560" y="161759"/>
            <a:ext cx="6278880" cy="1032777"/>
          </a:xfrm>
          <a:prstGeom prst="roundRect">
            <a:avLst/>
          </a:prstGeom>
          <a:solidFill>
            <a:srgbClr val="820000"/>
          </a:solid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3200" b="1" dirty="0">
                <a:solidFill>
                  <a:schemeClr val="bg1"/>
                </a:solidFill>
              </a:rPr>
              <a:t>Information, News and Events</a:t>
            </a:r>
            <a:endParaRPr lang="en-GB" sz="3200" dirty="0">
              <a:solidFill>
                <a:schemeClr val="bg1"/>
              </a:solidFill>
            </a:endParaRPr>
          </a:p>
        </p:txBody>
      </p:sp>
      <p:pic>
        <p:nvPicPr>
          <p:cNvPr id="10" name="Content Placeholder 9">
            <a:extLst>
              <a:ext uri="{FF2B5EF4-FFF2-40B4-BE49-F238E27FC236}">
                <a16:creationId xmlns:a16="http://schemas.microsoft.com/office/drawing/2014/main" id="{DB17E9C3-34E2-62D0-3900-475774C5E083}"/>
              </a:ext>
            </a:extLst>
          </p:cNvPr>
          <p:cNvPicPr>
            <a:picLocks noGrp="1" noChangeAspect="1"/>
          </p:cNvPicPr>
          <p:nvPr>
            <p:ph idx="1"/>
          </p:nvPr>
        </p:nvPicPr>
        <p:blipFill>
          <a:blip r:embed="rId3"/>
          <a:stretch>
            <a:fillRect/>
          </a:stretch>
        </p:blipFill>
        <p:spPr>
          <a:xfrm>
            <a:off x="471487" y="5436681"/>
            <a:ext cx="5915025" cy="3993824"/>
          </a:xfrm>
        </p:spPr>
      </p:pic>
    </p:spTree>
    <p:extLst>
      <p:ext uri="{BB962C8B-B14F-4D97-AF65-F5344CB8AC3E}">
        <p14:creationId xmlns:p14="http://schemas.microsoft.com/office/powerpoint/2010/main" val="180267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3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a:extLst>
              <a:ext uri="{FF2B5EF4-FFF2-40B4-BE49-F238E27FC236}">
                <a16:creationId xmlns:a16="http://schemas.microsoft.com/office/drawing/2014/main" id="{13EB2780-D3CC-4B4E-B252-C106043B8ACE}"/>
              </a:ext>
            </a:extLst>
          </p:cNvPr>
          <p:cNvSpPr>
            <a:spLocks noGrp="1"/>
          </p:cNvSpPr>
          <p:nvPr>
            <p:ph idx="1"/>
          </p:nvPr>
        </p:nvSpPr>
        <p:spPr>
          <a:xfrm>
            <a:off x="250693" y="4292268"/>
            <a:ext cx="4026419" cy="2763195"/>
          </a:xfrm>
        </p:spPr>
        <p:txBody>
          <a:bodyPr anchor="ctr">
            <a:noAutofit/>
          </a:bodyPr>
          <a:lstStyle/>
          <a:p>
            <a:pPr marL="0" indent="0">
              <a:buNone/>
            </a:pPr>
            <a:r>
              <a:rPr lang="en-GB" sz="6600" b="1" dirty="0">
                <a:solidFill>
                  <a:srgbClr val="820000"/>
                </a:solidFill>
              </a:rPr>
              <a:t>St </a:t>
            </a:r>
            <a:r>
              <a:rPr lang="en-GB" sz="6600" b="1" dirty="0" err="1">
                <a:solidFill>
                  <a:srgbClr val="820000"/>
                </a:solidFill>
              </a:rPr>
              <a:t>Cadoc’s</a:t>
            </a:r>
            <a:r>
              <a:rPr lang="en-GB" sz="6600" b="1" dirty="0">
                <a:solidFill>
                  <a:srgbClr val="820000"/>
                </a:solidFill>
              </a:rPr>
              <a:t> </a:t>
            </a:r>
          </a:p>
          <a:p>
            <a:pPr marL="0" indent="0">
              <a:buNone/>
            </a:pPr>
            <a:r>
              <a:rPr lang="en-GB" sz="6600" b="1" dirty="0">
                <a:solidFill>
                  <a:srgbClr val="820000"/>
                </a:solidFill>
              </a:rPr>
              <a:t>Primary School </a:t>
            </a:r>
          </a:p>
        </p:txBody>
      </p:sp>
      <p:sp>
        <p:nvSpPr>
          <p:cNvPr id="18" name="Oval 1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450" y="5861964"/>
            <a:ext cx="289193" cy="292281"/>
          </a:xfrm>
          <a:prstGeom prst="ellipse">
            <a:avLst/>
          </a:prstGeom>
          <a:solidFill>
            <a:srgbClr val="B3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Oval 19">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7112" y="6327170"/>
            <a:ext cx="1090813" cy="1068153"/>
          </a:xfrm>
          <a:prstGeom prst="ellipse">
            <a:avLst/>
          </a:prstGeom>
          <a:solidFill>
            <a:srgbClr val="3A4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2" name="Straight Connector 2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24525" y="7546247"/>
            <a:ext cx="0" cy="977265"/>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911740-FA6B-4746-BE91-F415CB5D8C42}"/>
              </a:ext>
            </a:extLst>
          </p:cNvPr>
          <p:cNvSpPr/>
          <p:nvPr/>
        </p:nvSpPr>
        <p:spPr>
          <a:xfrm>
            <a:off x="258313" y="7378012"/>
            <a:ext cx="4645152" cy="100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Telephone: 0141 641 3088</a:t>
            </a:r>
          </a:p>
          <a:p>
            <a:r>
              <a:rPr lang="en-GB" dirty="0">
                <a:solidFill>
                  <a:srgbClr val="000000"/>
                </a:solidFill>
                <a:latin typeface="Arial" panose="020B0604020202020204" pitchFamily="34" charset="0"/>
              </a:rPr>
              <a:t>Email: </a:t>
            </a:r>
            <a:r>
              <a:rPr lang="en-GB" dirty="0">
                <a:solidFill>
                  <a:srgbClr val="000000"/>
                </a:solidFill>
                <a:latin typeface="Arial" panose="020B0604020202020204" pitchFamily="34" charset="0"/>
                <a:hlinkClick r:id="rId2"/>
              </a:rPr>
              <a:t>office@st-cadocs-pri.s-lanark.sch.uk</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endParaRPr lang="en-GB" dirty="0"/>
          </a:p>
        </p:txBody>
      </p:sp>
      <p:sp>
        <p:nvSpPr>
          <p:cNvPr id="17" name="Rectangle 16">
            <a:extLst>
              <a:ext uri="{FF2B5EF4-FFF2-40B4-BE49-F238E27FC236}">
                <a16:creationId xmlns:a16="http://schemas.microsoft.com/office/drawing/2014/main" id="{9DEA28A9-5B42-4078-8848-FE3AF47DC160}"/>
              </a:ext>
            </a:extLst>
          </p:cNvPr>
          <p:cNvSpPr/>
          <p:nvPr/>
        </p:nvSpPr>
        <p:spPr>
          <a:xfrm>
            <a:off x="173791" y="7912087"/>
            <a:ext cx="1242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AB0A58-743A-7A4B-6296-651244033345}"/>
              </a:ext>
            </a:extLst>
          </p:cNvPr>
          <p:cNvSpPr txBox="1"/>
          <p:nvPr/>
        </p:nvSpPr>
        <p:spPr>
          <a:xfrm>
            <a:off x="297992" y="8137274"/>
            <a:ext cx="4962144" cy="1200329"/>
          </a:xfrm>
          <a:prstGeom prst="rect">
            <a:avLst/>
          </a:prstGeom>
          <a:noFill/>
        </p:spPr>
        <p:txBody>
          <a:bodyPr wrap="square" rtlCol="0">
            <a:spAutoFit/>
          </a:bodyPr>
          <a:lstStyle/>
          <a:p>
            <a:r>
              <a:rPr lang="en-GB" b="0" i="0">
                <a:solidFill>
                  <a:srgbClr val="2B2B2B"/>
                </a:solidFill>
                <a:effectLst/>
                <a:latin typeface="Lato" panose="020B0604020202020204" pitchFamily="34" charset="0"/>
              </a:rPr>
              <a:t>St Cadoc’s Primary</a:t>
            </a:r>
            <a:br>
              <a:rPr lang="en-GB"/>
            </a:br>
            <a:r>
              <a:rPr lang="en-GB" b="0" i="0">
                <a:solidFill>
                  <a:srgbClr val="2B2B2B"/>
                </a:solidFill>
                <a:effectLst/>
                <a:latin typeface="Lato" panose="020B0604020202020204" pitchFamily="34" charset="0"/>
              </a:rPr>
              <a:t>Ivybank Avenue</a:t>
            </a:r>
            <a:br>
              <a:rPr lang="en-GB"/>
            </a:br>
            <a:r>
              <a:rPr lang="en-GB" b="0" i="0">
                <a:solidFill>
                  <a:srgbClr val="2B2B2B"/>
                </a:solidFill>
                <a:effectLst/>
                <a:latin typeface="Lato" panose="020B0604020202020204" pitchFamily="34" charset="0"/>
              </a:rPr>
              <a:t>Halfway</a:t>
            </a:r>
            <a:br>
              <a:rPr lang="en-GB"/>
            </a:br>
            <a:r>
              <a:rPr lang="en-GB" b="0" i="0">
                <a:solidFill>
                  <a:srgbClr val="2B2B2B"/>
                </a:solidFill>
                <a:effectLst/>
                <a:latin typeface="Lato" panose="020B0604020202020204" pitchFamily="34" charset="0"/>
              </a:rPr>
              <a:t>G728SQ</a:t>
            </a:r>
            <a:endParaRPr lang="en-GB" dirty="0"/>
          </a:p>
        </p:txBody>
      </p:sp>
      <p:pic>
        <p:nvPicPr>
          <p:cNvPr id="4" name="Picture 3">
            <a:extLst>
              <a:ext uri="{FF2B5EF4-FFF2-40B4-BE49-F238E27FC236}">
                <a16:creationId xmlns:a16="http://schemas.microsoft.com/office/drawing/2014/main" id="{992A00AA-0A77-4FD8-0CEE-B1B241E17E02}"/>
              </a:ext>
            </a:extLst>
          </p:cNvPr>
          <p:cNvPicPr>
            <a:picLocks noChangeAspect="1"/>
          </p:cNvPicPr>
          <p:nvPr/>
        </p:nvPicPr>
        <p:blipFill>
          <a:blip r:embed="rId3"/>
          <a:stretch>
            <a:fillRect/>
          </a:stretch>
        </p:blipFill>
        <p:spPr>
          <a:xfrm>
            <a:off x="4039029" y="5114947"/>
            <a:ext cx="2381427" cy="2328666"/>
          </a:xfrm>
          <a:prstGeom prst="rect">
            <a:avLst/>
          </a:prstGeom>
        </p:spPr>
      </p:pic>
      <p:pic>
        <p:nvPicPr>
          <p:cNvPr id="7" name="Picture 6" descr="A picture containing person, child, posing, dressed&#10;&#10;Description automatically generated">
            <a:extLst>
              <a:ext uri="{FF2B5EF4-FFF2-40B4-BE49-F238E27FC236}">
                <a16:creationId xmlns:a16="http://schemas.microsoft.com/office/drawing/2014/main" id="{88FB4BCC-3C9C-57E5-7317-5204EBF3D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499"/>
            <a:ext cx="6858000" cy="3781370"/>
          </a:xfrm>
          <a:prstGeom prst="rect">
            <a:avLst/>
          </a:prstGeom>
        </p:spPr>
      </p:pic>
    </p:spTree>
    <p:extLst>
      <p:ext uri="{BB962C8B-B14F-4D97-AF65-F5344CB8AC3E}">
        <p14:creationId xmlns:p14="http://schemas.microsoft.com/office/powerpoint/2010/main" val="2840502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9524-262A-4F3B-8830-8B3A2D407647}"/>
              </a:ext>
            </a:extLst>
          </p:cNvPr>
          <p:cNvSpPr>
            <a:spLocks noGrp="1"/>
          </p:cNvSpPr>
          <p:nvPr>
            <p:ph type="title"/>
          </p:nvPr>
        </p:nvSpPr>
        <p:spPr>
          <a:xfrm>
            <a:off x="471488" y="527405"/>
            <a:ext cx="5915025" cy="1374547"/>
          </a:xfrm>
        </p:spPr>
        <p:txBody>
          <a:bodyPr/>
          <a:lstStyle/>
          <a:p>
            <a:pPr algn="ctr"/>
            <a:r>
              <a:rPr lang="en-GB" b="1" dirty="0"/>
              <a:t>Contents </a:t>
            </a:r>
            <a:br>
              <a:rPr lang="en-GB" b="1" dirty="0"/>
            </a:br>
            <a:endParaRPr lang="en-GB" b="1" dirty="0"/>
          </a:p>
        </p:txBody>
      </p:sp>
      <p:sp>
        <p:nvSpPr>
          <p:cNvPr id="6" name="Content Placeholder 5">
            <a:extLst>
              <a:ext uri="{FF2B5EF4-FFF2-40B4-BE49-F238E27FC236}">
                <a16:creationId xmlns:a16="http://schemas.microsoft.com/office/drawing/2014/main" id="{0607102B-0F1C-456A-96D7-CBBD460F1165}"/>
              </a:ext>
            </a:extLst>
          </p:cNvPr>
          <p:cNvSpPr>
            <a:spLocks noGrp="1"/>
          </p:cNvSpPr>
          <p:nvPr>
            <p:ph idx="1"/>
          </p:nvPr>
        </p:nvSpPr>
        <p:spPr>
          <a:xfrm>
            <a:off x="471487" y="1810367"/>
            <a:ext cx="5915025" cy="6285266"/>
          </a:xfrm>
        </p:spPr>
        <p:txBody>
          <a:bodyPr numCol="2"/>
          <a:lstStyle/>
          <a:p>
            <a:pPr marL="0" indent="0">
              <a:buNone/>
            </a:pPr>
            <a:endParaRPr lang="en-GB" dirty="0"/>
          </a:p>
          <a:p>
            <a:pPr marL="0" indent="0">
              <a:buNone/>
            </a:pPr>
            <a:r>
              <a:rPr lang="en-GB" dirty="0"/>
              <a:t>Welcome</a:t>
            </a:r>
          </a:p>
          <a:p>
            <a:pPr marL="0" indent="0">
              <a:buNone/>
            </a:pPr>
            <a:r>
              <a:rPr lang="en-GB" dirty="0"/>
              <a:t>School Uniform</a:t>
            </a:r>
          </a:p>
          <a:p>
            <a:pPr marL="0" indent="0">
              <a:buNone/>
            </a:pPr>
            <a:r>
              <a:rPr lang="en-GB" dirty="0"/>
              <a:t>The School Day</a:t>
            </a:r>
          </a:p>
          <a:p>
            <a:pPr marL="0" indent="0">
              <a:buNone/>
            </a:pPr>
            <a:r>
              <a:rPr lang="en-GB" dirty="0"/>
              <a:t>Healthy Eating   </a:t>
            </a:r>
          </a:p>
          <a:p>
            <a:pPr marL="0" indent="0">
              <a:buNone/>
            </a:pPr>
            <a:r>
              <a:rPr lang="en-GB" dirty="0"/>
              <a:t>Important Information</a:t>
            </a:r>
          </a:p>
          <a:p>
            <a:pPr marL="0" indent="0">
              <a:buNone/>
            </a:pPr>
            <a:r>
              <a:rPr lang="en-GB" dirty="0"/>
              <a:t>Preparing for School – Practical skills </a:t>
            </a:r>
          </a:p>
          <a:p>
            <a:pPr marL="0" indent="0">
              <a:buNone/>
            </a:pPr>
            <a:r>
              <a:rPr lang="en-GB" dirty="0"/>
              <a:t>Preparing for School-Educational Skills</a:t>
            </a:r>
          </a:p>
          <a:p>
            <a:pPr marL="0" indent="0">
              <a:buNone/>
            </a:pPr>
            <a:r>
              <a:rPr lang="en-GB" dirty="0"/>
              <a:t>Holding a Pencil/Using Scissors</a:t>
            </a:r>
          </a:p>
          <a:p>
            <a:pPr marL="0" indent="0">
              <a:buNone/>
            </a:pPr>
            <a:r>
              <a:rPr lang="en-GB" dirty="0"/>
              <a:t>The First Day</a:t>
            </a:r>
          </a:p>
          <a:p>
            <a:pPr marL="0" indent="0">
              <a:buNone/>
            </a:pPr>
            <a:r>
              <a:rPr lang="en-GB" dirty="0"/>
              <a:t>The Curriculum</a:t>
            </a:r>
          </a:p>
          <a:p>
            <a:pPr marL="0" indent="0">
              <a:buNone/>
            </a:pPr>
            <a:r>
              <a:rPr lang="en-GB" dirty="0"/>
              <a:t>Sharing Progress</a:t>
            </a:r>
          </a:p>
          <a:p>
            <a:pPr marL="0" indent="0" algn="ctr">
              <a:buNone/>
            </a:pPr>
            <a:endParaRPr lang="en-GB" dirty="0"/>
          </a:p>
          <a:p>
            <a:pPr marL="0" indent="0" algn="ctr">
              <a:buNone/>
            </a:pPr>
            <a:r>
              <a:rPr lang="en-GB" dirty="0"/>
              <a:t>Page   </a:t>
            </a:r>
          </a:p>
          <a:p>
            <a:pPr marL="0" indent="0" algn="ctr">
              <a:buNone/>
            </a:pPr>
            <a:r>
              <a:rPr lang="en-GB" dirty="0"/>
              <a:t>3</a:t>
            </a:r>
          </a:p>
          <a:p>
            <a:pPr marL="0" indent="0" algn="ctr">
              <a:buNone/>
            </a:pPr>
            <a:r>
              <a:rPr lang="en-GB" dirty="0"/>
              <a:t>4</a:t>
            </a:r>
          </a:p>
          <a:p>
            <a:pPr marL="0" indent="0" algn="ctr">
              <a:buNone/>
            </a:pPr>
            <a:r>
              <a:rPr lang="en-GB" dirty="0"/>
              <a:t>5</a:t>
            </a:r>
          </a:p>
          <a:p>
            <a:pPr marL="0" indent="0" algn="ctr">
              <a:buNone/>
            </a:pPr>
            <a:r>
              <a:rPr lang="en-GB" dirty="0"/>
              <a:t>6</a:t>
            </a:r>
          </a:p>
          <a:p>
            <a:pPr marL="0" indent="0" algn="ctr">
              <a:buNone/>
            </a:pPr>
            <a:r>
              <a:rPr lang="en-GB" dirty="0"/>
              <a:t>7</a:t>
            </a:r>
          </a:p>
          <a:p>
            <a:pPr marL="0" indent="0" algn="ctr">
              <a:buNone/>
            </a:pPr>
            <a:r>
              <a:rPr lang="en-GB" dirty="0"/>
              <a:t>8</a:t>
            </a:r>
          </a:p>
          <a:p>
            <a:pPr marL="0" indent="0" algn="ctr">
              <a:buNone/>
            </a:pPr>
            <a:endParaRPr lang="en-GB" dirty="0"/>
          </a:p>
          <a:p>
            <a:pPr marL="0" indent="0" algn="ctr">
              <a:buNone/>
            </a:pPr>
            <a:r>
              <a:rPr lang="en-GB" dirty="0"/>
              <a:t>9</a:t>
            </a:r>
          </a:p>
          <a:p>
            <a:pPr marL="0" indent="0" algn="ctr">
              <a:buNone/>
            </a:pPr>
            <a:endParaRPr lang="en-GB" dirty="0"/>
          </a:p>
          <a:p>
            <a:pPr marL="0" indent="0" algn="ctr">
              <a:buNone/>
            </a:pPr>
            <a:r>
              <a:rPr lang="en-GB" dirty="0"/>
              <a:t>10</a:t>
            </a:r>
          </a:p>
          <a:p>
            <a:pPr marL="0" indent="0" algn="ctr">
              <a:buNone/>
            </a:pPr>
            <a:r>
              <a:rPr lang="en-GB" dirty="0"/>
              <a:t>11</a:t>
            </a:r>
          </a:p>
          <a:p>
            <a:pPr marL="0" indent="0" algn="ctr">
              <a:buNone/>
            </a:pPr>
            <a:r>
              <a:rPr lang="en-GB" dirty="0"/>
              <a:t>12</a:t>
            </a:r>
          </a:p>
          <a:p>
            <a:pPr marL="0" indent="0" algn="ctr">
              <a:buNone/>
            </a:pPr>
            <a:r>
              <a:rPr lang="en-GB" dirty="0"/>
              <a:t>13                                                   </a:t>
            </a:r>
          </a:p>
        </p:txBody>
      </p:sp>
    </p:spTree>
    <p:extLst>
      <p:ext uri="{BB962C8B-B14F-4D97-AF65-F5344CB8AC3E}">
        <p14:creationId xmlns:p14="http://schemas.microsoft.com/office/powerpoint/2010/main" val="162779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899E-1DE6-2765-5477-AE880AC9A1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261613-423C-5906-0D7C-46289F6D9F3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3565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4C828B-977E-47DA-8B3F-24F93D7152CF}"/>
              </a:ext>
            </a:extLst>
          </p:cNvPr>
          <p:cNvSpPr txBox="1"/>
          <p:nvPr/>
        </p:nvSpPr>
        <p:spPr>
          <a:xfrm>
            <a:off x="984249" y="277596"/>
            <a:ext cx="4881034" cy="584775"/>
          </a:xfrm>
          <a:prstGeom prst="rect">
            <a:avLst/>
          </a:prstGeom>
          <a:noFill/>
        </p:spPr>
        <p:txBody>
          <a:bodyPr wrap="square">
            <a:spAutoFit/>
          </a:bodyPr>
          <a:lstStyle/>
          <a:p>
            <a:pPr algn="ctr"/>
            <a:r>
              <a:rPr lang="en-GB" sz="3200" b="1" dirty="0">
                <a:solidFill>
                  <a:srgbClr val="820000"/>
                </a:solidFill>
                <a:latin typeface="Trebuchet MS" panose="020B0603020202020204" pitchFamily="34" charset="0"/>
              </a:rPr>
              <a:t>Welcome!</a:t>
            </a:r>
            <a:endParaRPr lang="en-GB" sz="2400" b="1" dirty="0">
              <a:solidFill>
                <a:srgbClr val="820000"/>
              </a:solidFill>
              <a:latin typeface="Trebuchet MS" panose="020B0603020202020204" pitchFamily="34" charset="0"/>
            </a:endParaRPr>
          </a:p>
        </p:txBody>
      </p:sp>
      <p:sp>
        <p:nvSpPr>
          <p:cNvPr id="11" name="TextBox 10">
            <a:extLst>
              <a:ext uri="{FF2B5EF4-FFF2-40B4-BE49-F238E27FC236}">
                <a16:creationId xmlns:a16="http://schemas.microsoft.com/office/drawing/2014/main" id="{EDBB5B6F-5703-436B-AD8A-6B42A3F47884}"/>
              </a:ext>
            </a:extLst>
          </p:cNvPr>
          <p:cNvSpPr txBox="1"/>
          <p:nvPr/>
        </p:nvSpPr>
        <p:spPr>
          <a:xfrm>
            <a:off x="376765" y="1968662"/>
            <a:ext cx="6095999" cy="6855146"/>
          </a:xfrm>
          <a:prstGeom prst="rect">
            <a:avLst/>
          </a:prstGeom>
          <a:noFill/>
        </p:spPr>
        <p:txBody>
          <a:bodyPr wrap="square">
            <a:spAutoFit/>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We</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delighted that your child will be </a:t>
            </a:r>
            <a:r>
              <a:rPr lang="en-GB" dirty="0">
                <a:latin typeface="Calibri" panose="020F0502020204030204" pitchFamily="34" charset="0"/>
                <a:ea typeface="Calibri" panose="020F0502020204030204" pitchFamily="34" charset="0"/>
                <a:cs typeface="Times New Roman" panose="02020603050405020304" pitchFamily="18" charset="0"/>
              </a:rPr>
              <a:t>starting with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us here at </a:t>
            </a:r>
            <a:r>
              <a:rPr lang="en-GB" dirty="0">
                <a:latin typeface="Calibri" panose="020F0502020204030204" pitchFamily="34" charset="0"/>
                <a:ea typeface="Calibri" panose="020F0502020204030204" pitchFamily="34" charset="0"/>
                <a:cs typeface="Times New Roman" panose="02020603050405020304" pitchFamily="18" charset="0"/>
              </a:rPr>
              <a:t>St </a:t>
            </a:r>
            <a:r>
              <a:rPr lang="en-GB" dirty="0" err="1">
                <a:latin typeface="Calibri" panose="020F0502020204030204" pitchFamily="34" charset="0"/>
                <a:ea typeface="Calibri" panose="020F0502020204030204" pitchFamily="34" charset="0"/>
                <a:cs typeface="Times New Roman" panose="02020603050405020304" pitchFamily="18" charset="0"/>
              </a:rPr>
              <a:t>Cadoc’s</a:t>
            </a:r>
            <a:r>
              <a:rPr lang="en-GB" sz="1800" dirty="0">
                <a:effectLst/>
                <a:latin typeface="Calibri" panose="020F0502020204030204" pitchFamily="34" charset="0"/>
                <a:ea typeface="Calibri" panose="020F0502020204030204" pitchFamily="34" charset="0"/>
                <a:cs typeface="Times New Roman" panose="02020603050405020304" pitchFamily="18" charset="0"/>
              </a:rPr>
              <a:t> after the summer. It </a:t>
            </a:r>
            <a:r>
              <a:rPr lang="en-GB" dirty="0">
                <a:latin typeface="Calibri" panose="020F0502020204030204" pitchFamily="34" charset="0"/>
                <a:ea typeface="Calibri" panose="020F0502020204030204" pitchFamily="34" charset="0"/>
                <a:cs typeface="Times New Roman" panose="02020603050405020304" pitchFamily="18" charset="0"/>
              </a:rPr>
              <a:t>is a privilege to play our part in your child’s education and development and w</a:t>
            </a:r>
            <a:r>
              <a:rPr lang="en-GB" sz="1800" dirty="0">
                <a:effectLst/>
                <a:latin typeface="Calibri" panose="020F0502020204030204" pitchFamily="34" charset="0"/>
                <a:ea typeface="Calibri" panose="020F0502020204030204" pitchFamily="34" charset="0"/>
                <a:cs typeface="Times New Roman" panose="02020603050405020304" pitchFamily="18" charset="0"/>
              </a:rPr>
              <a:t>e look forward to getting know you and working in partnership with you.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aim to make this a happy and positive experience for your child as they settle into the school </a:t>
            </a:r>
            <a:r>
              <a:rPr lang="en-GB" dirty="0">
                <a:latin typeface="Calibri" panose="020F0502020204030204" pitchFamily="34" charset="0"/>
                <a:ea typeface="Calibri" panose="020F0502020204030204" pitchFamily="34" charset="0"/>
                <a:cs typeface="Times New Roman" panose="02020603050405020304" pitchFamily="18" charset="0"/>
              </a:rPr>
              <a:t>and will do all we can to support them as they start this exciting new chapter in their lives.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want to reassure you that we will do all we can to make their transition from nursery to ‘big school’ an enjoyable and successful experience.</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I </a:t>
            </a:r>
            <a:r>
              <a:rPr lang="en-GB" sz="1800" dirty="0">
                <a:effectLst/>
                <a:latin typeface="Calibri" panose="020F0502020204030204" pitchFamily="34" charset="0"/>
                <a:ea typeface="Calibri" panose="020F0502020204030204" pitchFamily="34" charset="0"/>
                <a:cs typeface="Times New Roman" panose="02020603050405020304" pitchFamily="18" charset="0"/>
              </a:rPr>
              <a:t>look forward to you and your child joining us </a:t>
            </a:r>
            <a:r>
              <a:rPr lang="en-GB" dirty="0">
                <a:latin typeface="Calibri" panose="020F0502020204030204" pitchFamily="34" charset="0"/>
                <a:ea typeface="Calibri" panose="020F0502020204030204" pitchFamily="34" charset="0"/>
                <a:cs typeface="Times New Roman" panose="02020603050405020304" pitchFamily="18" charset="0"/>
              </a:rPr>
              <a:t>in </a:t>
            </a:r>
            <a:r>
              <a:rPr lang="en-GB" sz="1800" dirty="0">
                <a:effectLst/>
                <a:latin typeface="Calibri" panose="020F0502020204030204" pitchFamily="34" charset="0"/>
                <a:ea typeface="Calibri" panose="020F0502020204030204" pitchFamily="34" charset="0"/>
                <a:cs typeface="Times New Roman" panose="02020603050405020304" pitchFamily="18" charset="0"/>
              </a:rPr>
              <a:t> August!</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Kathleen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Faloon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Head Teacher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pPr>
            <a:r>
              <a:rPr lang="en-GB" sz="1800" b="1" dirty="0">
                <a:solidFill>
                  <a:srgbClr val="00206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en-GB" sz="1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GB" sz="1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4BEDE64-02A8-4C8B-83FF-CBE68452BBCE}"/>
              </a:ext>
            </a:extLst>
          </p:cNvPr>
          <p:cNvSpPr/>
          <p:nvPr/>
        </p:nvSpPr>
        <p:spPr>
          <a:xfrm>
            <a:off x="216915" y="1357539"/>
            <a:ext cx="6255849" cy="8077393"/>
          </a:xfrm>
          <a:prstGeom prst="roundRect">
            <a:avLst/>
          </a:prstGeom>
          <a:noFill/>
          <a:ln w="38100">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0B9C34D-37BD-A454-191D-26D248000978}"/>
              </a:ext>
            </a:extLst>
          </p:cNvPr>
          <p:cNvPicPr>
            <a:picLocks noChangeAspect="1"/>
          </p:cNvPicPr>
          <p:nvPr/>
        </p:nvPicPr>
        <p:blipFill>
          <a:blip r:embed="rId2"/>
          <a:stretch>
            <a:fillRect/>
          </a:stretch>
        </p:blipFill>
        <p:spPr>
          <a:xfrm>
            <a:off x="572637" y="129579"/>
            <a:ext cx="823223" cy="804984"/>
          </a:xfrm>
          <a:prstGeom prst="rect">
            <a:avLst/>
          </a:prstGeom>
        </p:spPr>
      </p:pic>
      <p:pic>
        <p:nvPicPr>
          <p:cNvPr id="5" name="Picture 4">
            <a:extLst>
              <a:ext uri="{FF2B5EF4-FFF2-40B4-BE49-F238E27FC236}">
                <a16:creationId xmlns:a16="http://schemas.microsoft.com/office/drawing/2014/main" id="{2D77E2E5-55DB-123A-9E48-CC14F84B07F6}"/>
              </a:ext>
            </a:extLst>
          </p:cNvPr>
          <p:cNvPicPr>
            <a:picLocks noChangeAspect="1"/>
          </p:cNvPicPr>
          <p:nvPr/>
        </p:nvPicPr>
        <p:blipFill>
          <a:blip r:embed="rId3"/>
          <a:stretch>
            <a:fillRect/>
          </a:stretch>
        </p:blipFill>
        <p:spPr>
          <a:xfrm>
            <a:off x="5485528" y="167612"/>
            <a:ext cx="823031" cy="804742"/>
          </a:xfrm>
          <a:prstGeom prst="rect">
            <a:avLst/>
          </a:prstGeom>
        </p:spPr>
      </p:pic>
      <p:pic>
        <p:nvPicPr>
          <p:cNvPr id="7" name="Picture 6" descr="A person with long hair&#10;&#10;Description automatically generated with low confidence">
            <a:extLst>
              <a:ext uri="{FF2B5EF4-FFF2-40B4-BE49-F238E27FC236}">
                <a16:creationId xmlns:a16="http://schemas.microsoft.com/office/drawing/2014/main" id="{DD6BA087-337F-F45E-2764-8516EEF6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120" y="6492726"/>
            <a:ext cx="1480344" cy="1963139"/>
          </a:xfrm>
          <a:prstGeom prst="rect">
            <a:avLst/>
          </a:prstGeom>
        </p:spPr>
      </p:pic>
    </p:spTree>
    <p:extLst>
      <p:ext uri="{BB962C8B-B14F-4D97-AF65-F5344CB8AC3E}">
        <p14:creationId xmlns:p14="http://schemas.microsoft.com/office/powerpoint/2010/main" val="258569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B93A9A57-2B5B-43B7-8981-F4433ED6E92A}"/>
              </a:ext>
            </a:extLst>
          </p:cNvPr>
          <p:cNvSpPr>
            <a:spLocks noGrp="1"/>
          </p:cNvSpPr>
          <p:nvPr>
            <p:ph type="title"/>
          </p:nvPr>
        </p:nvSpPr>
        <p:spPr>
          <a:xfrm>
            <a:off x="235892" y="3452656"/>
            <a:ext cx="2759190" cy="739174"/>
          </a:xfrm>
          <a:ln w="28575">
            <a:noFill/>
          </a:ln>
        </p:spPr>
        <p:style>
          <a:lnRef idx="2">
            <a:schemeClr val="dk1"/>
          </a:lnRef>
          <a:fillRef idx="1">
            <a:schemeClr val="lt1"/>
          </a:fillRef>
          <a:effectRef idx="0">
            <a:schemeClr val="dk1"/>
          </a:effectRef>
          <a:fontRef idx="minor">
            <a:schemeClr val="dk1"/>
          </a:fontRef>
        </p:style>
        <p:txBody>
          <a:bodyPr>
            <a:normAutofit fontScale="90000"/>
          </a:bodyPr>
          <a:lstStyle/>
          <a:p>
            <a:r>
              <a:rPr lang="en-GB" dirty="0">
                <a:solidFill>
                  <a:srgbClr val="820000"/>
                </a:solidFill>
              </a:rPr>
              <a:t>School Uniform</a:t>
            </a:r>
          </a:p>
        </p:txBody>
      </p:sp>
      <p:sp>
        <p:nvSpPr>
          <p:cNvPr id="4" name="Content Placeholder 3">
            <a:extLst>
              <a:ext uri="{FF2B5EF4-FFF2-40B4-BE49-F238E27FC236}">
                <a16:creationId xmlns:a16="http://schemas.microsoft.com/office/drawing/2014/main" id="{A93A9E2C-483F-404F-A194-5D2D2AA7108C}"/>
              </a:ext>
            </a:extLst>
          </p:cNvPr>
          <p:cNvSpPr txBox="1">
            <a:spLocks noGrp="1"/>
          </p:cNvSpPr>
          <p:nvPr>
            <p:ph idx="1"/>
          </p:nvPr>
        </p:nvSpPr>
        <p:spPr>
          <a:xfrm>
            <a:off x="218698" y="4862902"/>
            <a:ext cx="3627158" cy="2763195"/>
          </a:xfrm>
          <a:prstGeom prst="rect">
            <a:avLst/>
          </a:prstGeom>
        </p:spPr>
        <p:txBody>
          <a:bodyPr rtlCol="0" anchor="ctr">
            <a:normAutofit/>
          </a:bodyPr>
          <a:lstStyle/>
          <a:p>
            <a:pPr marL="0" indent="0">
              <a:spcAft>
                <a:spcPts val="600"/>
              </a:spcAft>
              <a:buNone/>
            </a:pPr>
            <a:r>
              <a:rPr lang="en-GB" sz="1800" b="1" dirty="0"/>
              <a:t>St </a:t>
            </a:r>
            <a:r>
              <a:rPr lang="en-GB" sz="1800" b="1" dirty="0" err="1"/>
              <a:t>Cadoc’s</a:t>
            </a:r>
            <a:r>
              <a:rPr lang="en-GB" sz="1800" b="1" dirty="0"/>
              <a:t> Uniform:</a:t>
            </a:r>
          </a:p>
          <a:p>
            <a:pPr>
              <a:spcAft>
                <a:spcPts val="600"/>
              </a:spcAft>
            </a:pPr>
            <a:r>
              <a:rPr lang="en-GB" sz="1800" b="1" dirty="0"/>
              <a:t>Grey trousers/skirt</a:t>
            </a:r>
          </a:p>
          <a:p>
            <a:pPr>
              <a:spcAft>
                <a:spcPts val="600"/>
              </a:spcAft>
            </a:pPr>
            <a:r>
              <a:rPr lang="en-GB" sz="1800" b="1" dirty="0"/>
              <a:t>Burgundy  sweatshirt/jumper/cardigan</a:t>
            </a:r>
          </a:p>
          <a:p>
            <a:pPr>
              <a:spcAft>
                <a:spcPts val="600"/>
              </a:spcAft>
            </a:pPr>
            <a:r>
              <a:rPr lang="en-GB" sz="1800" b="1" dirty="0"/>
              <a:t>White shirt with school tie</a:t>
            </a:r>
          </a:p>
          <a:p>
            <a:pPr marL="0" indent="0">
              <a:spcAft>
                <a:spcPts val="600"/>
              </a:spcAft>
              <a:buNone/>
            </a:pPr>
            <a:r>
              <a:rPr lang="en-GB" sz="1400" i="1" dirty="0"/>
              <a:t>Uniforms are available from BE Uniforms next to the St Enoch Centre or Blossoms in East Kilbride (also online)</a:t>
            </a:r>
          </a:p>
        </p:txBody>
      </p:sp>
      <p:sp>
        <p:nvSpPr>
          <p:cNvPr id="15" name="Oval 14">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450" y="5861964"/>
            <a:ext cx="289193" cy="292281"/>
          </a:xfrm>
          <a:prstGeom prst="ellipse">
            <a:avLst/>
          </a:prstGeom>
          <a:solidFill>
            <a:srgbClr val="CBA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Oval 16">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7112" y="6327170"/>
            <a:ext cx="1090813" cy="1068153"/>
          </a:xfrm>
          <a:prstGeom prst="ellipse">
            <a:avLst/>
          </a:prstGeom>
          <a:solidFill>
            <a:srgbClr val="6C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9" name="Straight Connector 18">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24525" y="7546247"/>
            <a:ext cx="0" cy="977265"/>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A2A95A3A-D6D9-48E1-9D0F-E22C14F84395}"/>
              </a:ext>
            </a:extLst>
          </p:cNvPr>
          <p:cNvSpPr txBox="1">
            <a:spLocks/>
          </p:cNvSpPr>
          <p:nvPr/>
        </p:nvSpPr>
        <p:spPr>
          <a:xfrm>
            <a:off x="283260" y="4231454"/>
            <a:ext cx="6364201" cy="739174"/>
          </a:xfrm>
          <a:prstGeom prst="roundRect">
            <a:avLst/>
          </a:prstGeom>
          <a:solidFill>
            <a:srgbClr val="82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Font typeface="Arial" panose="020B0604020202020204" pitchFamily="34" charset="0"/>
              <a:buNone/>
            </a:pPr>
            <a:r>
              <a:rPr lang="en-GB" sz="1800" dirty="0"/>
              <a:t>Our school uniform is an important part of our identity and gives pupils a sense of pride and belonging. </a:t>
            </a:r>
          </a:p>
        </p:txBody>
      </p:sp>
      <p:sp>
        <p:nvSpPr>
          <p:cNvPr id="10" name="TextBox 9">
            <a:extLst>
              <a:ext uri="{FF2B5EF4-FFF2-40B4-BE49-F238E27FC236}">
                <a16:creationId xmlns:a16="http://schemas.microsoft.com/office/drawing/2014/main" id="{B59F886E-D8CC-4078-A4CB-5F0FD6206296}"/>
              </a:ext>
            </a:extLst>
          </p:cNvPr>
          <p:cNvSpPr txBox="1"/>
          <p:nvPr/>
        </p:nvSpPr>
        <p:spPr>
          <a:xfrm>
            <a:off x="203137" y="7559248"/>
            <a:ext cx="6379002" cy="1569660"/>
          </a:xfrm>
          <a:prstGeom prst="rect">
            <a:avLst/>
          </a:prstGeom>
          <a:solidFill>
            <a:schemeClr val="bg1"/>
          </a:solidFill>
        </p:spPr>
        <p:txBody>
          <a:bodyPr wrap="square" rtlCol="0">
            <a:spAutoFit/>
          </a:bodyPr>
          <a:lstStyle/>
          <a:p>
            <a:r>
              <a:rPr lang="en-GB" sz="1600" dirty="0"/>
              <a:t>You can help your child prepare for school by encouraging them to practise putting on their own clothing, using zips and fastening buttons. With this in mind, please consider the types of fastenings when purchasing footwear. Velcro fastening shoes are most appropriate for starting school although we encourage pupils to learn to tie their laces as soon as possible. </a:t>
            </a:r>
          </a:p>
          <a:p>
            <a:endParaRPr lang="en-GB" sz="1600" dirty="0"/>
          </a:p>
        </p:txBody>
      </p:sp>
      <p:sp>
        <p:nvSpPr>
          <p:cNvPr id="16" name="TextBox 15">
            <a:extLst>
              <a:ext uri="{FF2B5EF4-FFF2-40B4-BE49-F238E27FC236}">
                <a16:creationId xmlns:a16="http://schemas.microsoft.com/office/drawing/2014/main" id="{30FF8221-B3E6-4314-BDA9-EEFF54F5310C}"/>
              </a:ext>
            </a:extLst>
          </p:cNvPr>
          <p:cNvSpPr txBox="1"/>
          <p:nvPr/>
        </p:nvSpPr>
        <p:spPr>
          <a:xfrm>
            <a:off x="235892" y="8920407"/>
            <a:ext cx="6186683" cy="646331"/>
          </a:xfrm>
          <a:prstGeom prst="rect">
            <a:avLst/>
          </a:prstGeom>
          <a:noFill/>
        </p:spPr>
        <p:txBody>
          <a:bodyPr wrap="square">
            <a:spAutoFit/>
          </a:bodyPr>
          <a:lstStyle/>
          <a:p>
            <a:pPr marL="0" indent="0" algn="ctr">
              <a:buFont typeface="Arial" panose="020B0604020202020204" pitchFamily="34" charset="0"/>
              <a:buNone/>
            </a:pPr>
            <a:r>
              <a:rPr lang="en-GB" b="1" dirty="0"/>
              <a:t>Please make sure all items of property and clothing are clearly labelled with your child’s name.</a:t>
            </a:r>
          </a:p>
        </p:txBody>
      </p:sp>
      <p:sp>
        <p:nvSpPr>
          <p:cNvPr id="18" name="Content Placeholder 3">
            <a:extLst>
              <a:ext uri="{FF2B5EF4-FFF2-40B4-BE49-F238E27FC236}">
                <a16:creationId xmlns:a16="http://schemas.microsoft.com/office/drawing/2014/main" id="{B91E7BA6-844A-4126-98C5-BACF1B776F51}"/>
              </a:ext>
            </a:extLst>
          </p:cNvPr>
          <p:cNvSpPr txBox="1">
            <a:spLocks/>
          </p:cNvSpPr>
          <p:nvPr/>
        </p:nvSpPr>
        <p:spPr>
          <a:xfrm>
            <a:off x="3700541" y="5538072"/>
            <a:ext cx="2900188" cy="1925649"/>
          </a:xfrm>
          <a:prstGeom prst="roundRect">
            <a:avLst/>
          </a:prstGeom>
          <a:solidFill>
            <a:schemeClr val="bg1"/>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en-GB" sz="1400" dirty="0">
                <a:solidFill>
                  <a:schemeClr val="tx1"/>
                </a:solidFill>
              </a:rPr>
              <a:t>A selection of barely-used quality uniform items is available from our school office. Please feel free to email either the school office or the Parent Council to request items.</a:t>
            </a:r>
          </a:p>
          <a:p>
            <a:pPr marL="0" indent="0" algn="ctr">
              <a:spcBef>
                <a:spcPts val="0"/>
              </a:spcBef>
              <a:buNone/>
            </a:pPr>
            <a:endParaRPr lang="en-GB" sz="1400" dirty="0">
              <a:solidFill>
                <a:schemeClr val="tx1"/>
              </a:solidFill>
            </a:endParaRPr>
          </a:p>
          <a:p>
            <a:pPr marL="0" indent="0" algn="ctr">
              <a:spcBef>
                <a:spcPts val="0"/>
              </a:spcBef>
              <a:buNone/>
            </a:pPr>
            <a:r>
              <a:rPr lang="en-GB" sz="1400" dirty="0">
                <a:solidFill>
                  <a:schemeClr val="tx1"/>
                </a:solidFill>
              </a:rPr>
              <a:t>School office:</a:t>
            </a:r>
          </a:p>
          <a:p>
            <a:pPr marL="0" indent="0" algn="ctr">
              <a:buNone/>
            </a:pPr>
            <a:r>
              <a:rPr lang="en-GB" sz="1400" b="1" dirty="0">
                <a:solidFill>
                  <a:schemeClr val="tx1"/>
                </a:solidFill>
              </a:rPr>
              <a:t>office@st-cadocs-pri.s-lanark.sch.uk</a:t>
            </a:r>
          </a:p>
        </p:txBody>
      </p:sp>
      <p:pic>
        <p:nvPicPr>
          <p:cNvPr id="12" name="Picture 11" descr="A group of children in school uniforms&#10;&#10;Description automatically generated with low confidence">
            <a:extLst>
              <a:ext uri="{FF2B5EF4-FFF2-40B4-BE49-F238E27FC236}">
                <a16:creationId xmlns:a16="http://schemas.microsoft.com/office/drawing/2014/main" id="{3F229E4C-7E97-B04F-7A3A-3344D64F2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587" y="231765"/>
            <a:ext cx="4045549" cy="3034162"/>
          </a:xfrm>
          <a:prstGeom prst="ellipse">
            <a:avLst/>
          </a:prstGeom>
          <a:ln w="63500" cap="rnd">
            <a:solidFill>
              <a:schemeClr val="bg2">
                <a:lumMod val="9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50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1021-B5F0-4822-9CF0-11AC9CDA82A8}"/>
              </a:ext>
            </a:extLst>
          </p:cNvPr>
          <p:cNvSpPr>
            <a:spLocks noGrp="1"/>
          </p:cNvSpPr>
          <p:nvPr>
            <p:ph type="title"/>
          </p:nvPr>
        </p:nvSpPr>
        <p:spPr>
          <a:xfrm>
            <a:off x="2154426" y="531695"/>
            <a:ext cx="2491169" cy="693733"/>
          </a:xfrm>
        </p:spPr>
        <p:txBody>
          <a:bodyPr>
            <a:normAutofit fontScale="90000"/>
          </a:bodyPr>
          <a:lstStyle/>
          <a:p>
            <a:r>
              <a:rPr lang="en-GB" b="1" dirty="0">
                <a:solidFill>
                  <a:srgbClr val="820000"/>
                </a:solidFill>
              </a:rPr>
              <a:t>The School Day</a:t>
            </a:r>
            <a:br>
              <a:rPr lang="en-GB" dirty="0"/>
            </a:br>
            <a:endParaRPr lang="en-GB" dirty="0"/>
          </a:p>
        </p:txBody>
      </p:sp>
      <p:graphicFrame>
        <p:nvGraphicFramePr>
          <p:cNvPr id="5" name="Table 5">
            <a:extLst>
              <a:ext uri="{FF2B5EF4-FFF2-40B4-BE49-F238E27FC236}">
                <a16:creationId xmlns:a16="http://schemas.microsoft.com/office/drawing/2014/main" id="{03116154-5E1C-47D2-92FB-8634B76B1420}"/>
              </a:ext>
            </a:extLst>
          </p:cNvPr>
          <p:cNvGraphicFramePr>
            <a:graphicFrameLocks noGrp="1"/>
          </p:cNvGraphicFramePr>
          <p:nvPr>
            <p:ph idx="1"/>
            <p:extLst>
              <p:ext uri="{D42A27DB-BD31-4B8C-83A1-F6EECF244321}">
                <p14:modId xmlns:p14="http://schemas.microsoft.com/office/powerpoint/2010/main" val="745627788"/>
              </p:ext>
            </p:extLst>
          </p:nvPr>
        </p:nvGraphicFramePr>
        <p:xfrm>
          <a:off x="853440" y="1079395"/>
          <a:ext cx="5533068" cy="2225040"/>
        </p:xfrm>
        <a:graphic>
          <a:graphicData uri="http://schemas.openxmlformats.org/drawingml/2006/table">
            <a:tbl>
              <a:tblPr firstRow="1" bandRow="1">
                <a:tableStyleId>{5940675A-B579-460E-94D1-54222C63F5DA}</a:tableStyleId>
              </a:tblPr>
              <a:tblGrid>
                <a:gridCol w="2575556">
                  <a:extLst>
                    <a:ext uri="{9D8B030D-6E8A-4147-A177-3AD203B41FA5}">
                      <a16:colId xmlns:a16="http://schemas.microsoft.com/office/drawing/2014/main" val="1184111177"/>
                    </a:ext>
                  </a:extLst>
                </a:gridCol>
                <a:gridCol w="2957512">
                  <a:extLst>
                    <a:ext uri="{9D8B030D-6E8A-4147-A177-3AD203B41FA5}">
                      <a16:colId xmlns:a16="http://schemas.microsoft.com/office/drawing/2014/main" val="4265032316"/>
                    </a:ext>
                  </a:extLst>
                </a:gridCol>
              </a:tblGrid>
              <a:tr h="370840">
                <a:tc>
                  <a:txBody>
                    <a:bodyPr/>
                    <a:lstStyle/>
                    <a:p>
                      <a:r>
                        <a:rPr lang="en-GB" dirty="0">
                          <a:solidFill>
                            <a:schemeClr val="bg1"/>
                          </a:solidFill>
                        </a:rPr>
                        <a:t>9.00</a:t>
                      </a:r>
                    </a:p>
                  </a:txBody>
                  <a:tcPr>
                    <a:solidFill>
                      <a:srgbClr val="820000"/>
                    </a:solidFill>
                  </a:tcPr>
                </a:tc>
                <a:tc>
                  <a:txBody>
                    <a:bodyPr/>
                    <a:lstStyle/>
                    <a:p>
                      <a:r>
                        <a:rPr lang="en-GB" dirty="0"/>
                        <a:t>Morning session begins</a:t>
                      </a:r>
                    </a:p>
                  </a:txBody>
                  <a:tcPr/>
                </a:tc>
                <a:extLst>
                  <a:ext uri="{0D108BD9-81ED-4DB2-BD59-A6C34878D82A}">
                    <a16:rowId xmlns:a16="http://schemas.microsoft.com/office/drawing/2014/main" val="4265155149"/>
                  </a:ext>
                </a:extLst>
              </a:tr>
              <a:tr h="370840">
                <a:tc>
                  <a:txBody>
                    <a:bodyPr/>
                    <a:lstStyle/>
                    <a:p>
                      <a:r>
                        <a:rPr lang="en-GB" dirty="0">
                          <a:solidFill>
                            <a:schemeClr val="bg1"/>
                          </a:solidFill>
                        </a:rPr>
                        <a:t>10.30</a:t>
                      </a:r>
                    </a:p>
                  </a:txBody>
                  <a:tcPr>
                    <a:solidFill>
                      <a:srgbClr val="820000"/>
                    </a:solidFill>
                  </a:tcPr>
                </a:tc>
                <a:tc>
                  <a:txBody>
                    <a:bodyPr/>
                    <a:lstStyle/>
                    <a:p>
                      <a:r>
                        <a:rPr lang="en-GB" dirty="0"/>
                        <a:t>Interval</a:t>
                      </a:r>
                    </a:p>
                  </a:txBody>
                  <a:tcPr/>
                </a:tc>
                <a:extLst>
                  <a:ext uri="{0D108BD9-81ED-4DB2-BD59-A6C34878D82A}">
                    <a16:rowId xmlns:a16="http://schemas.microsoft.com/office/drawing/2014/main" val="478485410"/>
                  </a:ext>
                </a:extLst>
              </a:tr>
              <a:tr h="370840">
                <a:tc>
                  <a:txBody>
                    <a:bodyPr/>
                    <a:lstStyle/>
                    <a:p>
                      <a:r>
                        <a:rPr lang="en-GB" dirty="0">
                          <a:solidFill>
                            <a:schemeClr val="bg1"/>
                          </a:solidFill>
                        </a:rPr>
                        <a:t>10.45</a:t>
                      </a:r>
                    </a:p>
                  </a:txBody>
                  <a:tcPr>
                    <a:solidFill>
                      <a:srgbClr val="820000"/>
                    </a:solidFill>
                  </a:tcPr>
                </a:tc>
                <a:tc>
                  <a:txBody>
                    <a:bodyPr/>
                    <a:lstStyle/>
                    <a:p>
                      <a:r>
                        <a:rPr lang="en-GB" dirty="0"/>
                        <a:t>Mid morning session begins</a:t>
                      </a:r>
                    </a:p>
                  </a:txBody>
                  <a:tcPr/>
                </a:tc>
                <a:extLst>
                  <a:ext uri="{0D108BD9-81ED-4DB2-BD59-A6C34878D82A}">
                    <a16:rowId xmlns:a16="http://schemas.microsoft.com/office/drawing/2014/main" val="370116462"/>
                  </a:ext>
                </a:extLst>
              </a:tr>
              <a:tr h="370840">
                <a:tc>
                  <a:txBody>
                    <a:bodyPr/>
                    <a:lstStyle/>
                    <a:p>
                      <a:r>
                        <a:rPr lang="en-GB" dirty="0">
                          <a:solidFill>
                            <a:schemeClr val="bg1"/>
                          </a:solidFill>
                        </a:rPr>
                        <a:t>12.35</a:t>
                      </a:r>
                    </a:p>
                  </a:txBody>
                  <a:tcPr>
                    <a:solidFill>
                      <a:srgbClr val="820000"/>
                    </a:solidFill>
                  </a:tcPr>
                </a:tc>
                <a:tc>
                  <a:txBody>
                    <a:bodyPr/>
                    <a:lstStyle/>
                    <a:p>
                      <a:r>
                        <a:rPr lang="en-GB" dirty="0"/>
                        <a:t>Lunch</a:t>
                      </a:r>
                    </a:p>
                  </a:txBody>
                  <a:tcPr/>
                </a:tc>
                <a:extLst>
                  <a:ext uri="{0D108BD9-81ED-4DB2-BD59-A6C34878D82A}">
                    <a16:rowId xmlns:a16="http://schemas.microsoft.com/office/drawing/2014/main" val="980233893"/>
                  </a:ext>
                </a:extLst>
              </a:tr>
              <a:tr h="370840">
                <a:tc>
                  <a:txBody>
                    <a:bodyPr/>
                    <a:lstStyle/>
                    <a:p>
                      <a:r>
                        <a:rPr lang="en-GB" dirty="0">
                          <a:solidFill>
                            <a:schemeClr val="bg1"/>
                          </a:solidFill>
                        </a:rPr>
                        <a:t>1.20</a:t>
                      </a:r>
                    </a:p>
                  </a:txBody>
                  <a:tcPr>
                    <a:solidFill>
                      <a:srgbClr val="820000"/>
                    </a:solidFill>
                  </a:tcPr>
                </a:tc>
                <a:tc>
                  <a:txBody>
                    <a:bodyPr/>
                    <a:lstStyle/>
                    <a:p>
                      <a:r>
                        <a:rPr lang="en-GB" dirty="0"/>
                        <a:t>Afternoon session begins</a:t>
                      </a:r>
                    </a:p>
                  </a:txBody>
                  <a:tcPr/>
                </a:tc>
                <a:extLst>
                  <a:ext uri="{0D108BD9-81ED-4DB2-BD59-A6C34878D82A}">
                    <a16:rowId xmlns:a16="http://schemas.microsoft.com/office/drawing/2014/main" val="3256126975"/>
                  </a:ext>
                </a:extLst>
              </a:tr>
              <a:tr h="370840">
                <a:tc>
                  <a:txBody>
                    <a:bodyPr/>
                    <a:lstStyle/>
                    <a:p>
                      <a:r>
                        <a:rPr lang="en-GB" dirty="0">
                          <a:solidFill>
                            <a:schemeClr val="bg1"/>
                          </a:solidFill>
                        </a:rPr>
                        <a:t>3.00</a:t>
                      </a:r>
                    </a:p>
                  </a:txBody>
                  <a:tcPr>
                    <a:solidFill>
                      <a:srgbClr val="820000"/>
                    </a:solidFill>
                  </a:tcPr>
                </a:tc>
                <a:tc>
                  <a:txBody>
                    <a:bodyPr/>
                    <a:lstStyle/>
                    <a:p>
                      <a:r>
                        <a:rPr lang="en-GB" dirty="0"/>
                        <a:t>End of the school day</a:t>
                      </a:r>
                    </a:p>
                  </a:txBody>
                  <a:tcPr/>
                </a:tc>
                <a:extLst>
                  <a:ext uri="{0D108BD9-81ED-4DB2-BD59-A6C34878D82A}">
                    <a16:rowId xmlns:a16="http://schemas.microsoft.com/office/drawing/2014/main" val="1247709013"/>
                  </a:ext>
                </a:extLst>
              </a:tr>
            </a:tbl>
          </a:graphicData>
        </a:graphic>
      </p:graphicFrame>
      <p:pic>
        <p:nvPicPr>
          <p:cNvPr id="8" name="Picture 7" descr="Half face clock on a wall">
            <a:extLst>
              <a:ext uri="{FF2B5EF4-FFF2-40B4-BE49-F238E27FC236}">
                <a16:creationId xmlns:a16="http://schemas.microsoft.com/office/drawing/2014/main" id="{3927E19D-D630-4379-BB43-60307710BFB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86686" y="7579763"/>
            <a:ext cx="2864050" cy="2061038"/>
          </a:xfrm>
          <a:prstGeom prst="rect">
            <a:avLst/>
          </a:prstGeom>
        </p:spPr>
      </p:pic>
      <p:sp>
        <p:nvSpPr>
          <p:cNvPr id="9" name="Rectangle: Rounded Corners 8">
            <a:extLst>
              <a:ext uri="{FF2B5EF4-FFF2-40B4-BE49-F238E27FC236}">
                <a16:creationId xmlns:a16="http://schemas.microsoft.com/office/drawing/2014/main" id="{07DF6B0B-60D6-440C-A23F-3016FDA517C0}"/>
              </a:ext>
            </a:extLst>
          </p:cNvPr>
          <p:cNvSpPr/>
          <p:nvPr/>
        </p:nvSpPr>
        <p:spPr>
          <a:xfrm>
            <a:off x="301075" y="3839406"/>
            <a:ext cx="6255849" cy="4572537"/>
          </a:xfrm>
          <a:prstGeom prst="roundRect">
            <a:avLst/>
          </a:prstGeom>
          <a:noFill/>
          <a:ln w="38100">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904B7322-E7FB-44E7-8468-1E9BD732D001}"/>
              </a:ext>
            </a:extLst>
          </p:cNvPr>
          <p:cNvSpPr txBox="1"/>
          <p:nvPr/>
        </p:nvSpPr>
        <p:spPr>
          <a:xfrm>
            <a:off x="469391" y="4051993"/>
            <a:ext cx="5991621" cy="3908762"/>
          </a:xfrm>
          <a:prstGeom prst="rect">
            <a:avLst/>
          </a:prstGeom>
          <a:noFill/>
        </p:spPr>
        <p:txBody>
          <a:bodyPr wrap="square" rtlCol="0">
            <a:spAutoFit/>
          </a:bodyPr>
          <a:lstStyle/>
          <a:p>
            <a:r>
              <a:rPr lang="en-GB" sz="2400" b="1" dirty="0">
                <a:solidFill>
                  <a:srgbClr val="820000"/>
                </a:solidFill>
              </a:rPr>
              <a:t>Attendance</a:t>
            </a:r>
          </a:p>
          <a:p>
            <a:endParaRPr lang="en-GB" sz="1400" b="1" dirty="0"/>
          </a:p>
          <a:p>
            <a:r>
              <a:rPr lang="en-GB" sz="1400" dirty="0"/>
              <a:t>Attendance at school is extremely important. In Primary 1 the children develop the building blocks of all future learning so it is vital they are here! It is also important that they arrive at school on time as key literacy and numeracy learning takes place from 9am. Absence and late-coming can have a huge negative impact on progress.</a:t>
            </a:r>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r>
              <a:rPr lang="en-GB" sz="1400" b="1" dirty="0"/>
              <a:t>If your child is going to absent for any reason please let the school office know as soon as possible.</a:t>
            </a:r>
          </a:p>
        </p:txBody>
      </p:sp>
      <p:pic>
        <p:nvPicPr>
          <p:cNvPr id="4" name="Picture 3">
            <a:extLst>
              <a:ext uri="{FF2B5EF4-FFF2-40B4-BE49-F238E27FC236}">
                <a16:creationId xmlns:a16="http://schemas.microsoft.com/office/drawing/2014/main" id="{13F17AFB-5603-9FC9-1112-EBD334906034}"/>
              </a:ext>
            </a:extLst>
          </p:cNvPr>
          <p:cNvPicPr>
            <a:picLocks noChangeAspect="1"/>
          </p:cNvPicPr>
          <p:nvPr/>
        </p:nvPicPr>
        <p:blipFill>
          <a:blip r:embed="rId3"/>
          <a:stretch>
            <a:fillRect/>
          </a:stretch>
        </p:blipFill>
        <p:spPr>
          <a:xfrm>
            <a:off x="892637" y="5887254"/>
            <a:ext cx="5072724" cy="1425023"/>
          </a:xfrm>
          <a:prstGeom prst="rect">
            <a:avLst/>
          </a:prstGeom>
        </p:spPr>
      </p:pic>
    </p:spTree>
    <p:extLst>
      <p:ext uri="{BB962C8B-B14F-4D97-AF65-F5344CB8AC3E}">
        <p14:creationId xmlns:p14="http://schemas.microsoft.com/office/powerpoint/2010/main" val="28316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673F-680C-4B6A-8019-FD1187E9F96A}"/>
              </a:ext>
            </a:extLst>
          </p:cNvPr>
          <p:cNvSpPr>
            <a:spLocks noGrp="1"/>
          </p:cNvSpPr>
          <p:nvPr>
            <p:ph type="title"/>
          </p:nvPr>
        </p:nvSpPr>
        <p:spPr>
          <a:xfrm>
            <a:off x="536448" y="377220"/>
            <a:ext cx="5915025" cy="899059"/>
          </a:xfrm>
        </p:spPr>
        <p:txBody>
          <a:bodyPr/>
          <a:lstStyle/>
          <a:p>
            <a:pPr algn="ctr"/>
            <a:r>
              <a:rPr lang="en-GB" b="1" dirty="0">
                <a:solidFill>
                  <a:srgbClr val="820000"/>
                </a:solidFill>
              </a:rPr>
              <a:t>Healthy Eating</a:t>
            </a:r>
          </a:p>
        </p:txBody>
      </p:sp>
      <p:sp>
        <p:nvSpPr>
          <p:cNvPr id="5" name="Content Placeholder 2">
            <a:extLst>
              <a:ext uri="{FF2B5EF4-FFF2-40B4-BE49-F238E27FC236}">
                <a16:creationId xmlns:a16="http://schemas.microsoft.com/office/drawing/2014/main" id="{005E8613-AF0F-43F4-A5E0-46BA7456D54B}"/>
              </a:ext>
            </a:extLst>
          </p:cNvPr>
          <p:cNvSpPr>
            <a:spLocks noGrp="1"/>
          </p:cNvSpPr>
          <p:nvPr>
            <p:ph idx="1"/>
          </p:nvPr>
        </p:nvSpPr>
        <p:spPr>
          <a:xfrm>
            <a:off x="471486" y="2142866"/>
            <a:ext cx="5915025" cy="1461359"/>
          </a:xfrm>
          <a:ln>
            <a:solidFill>
              <a:srgbClr val="820000"/>
            </a:solidFill>
          </a:ln>
        </p:spPr>
        <p:txBody>
          <a:bodyPr>
            <a:noAutofit/>
          </a:bodyPr>
          <a:lstStyle/>
          <a:p>
            <a:pPr marL="0" indent="0" algn="ctr">
              <a:buNone/>
            </a:pPr>
            <a:r>
              <a:rPr lang="en-GB" sz="1600" dirty="0"/>
              <a:t>Allergies</a:t>
            </a:r>
          </a:p>
          <a:p>
            <a:pPr marL="0" indent="0" algn="ctr">
              <a:buNone/>
            </a:pPr>
            <a:r>
              <a:rPr lang="en-GB" sz="1600" b="1" dirty="0"/>
              <a:t>Please do not bring any nuts or food containing nuts to school</a:t>
            </a:r>
            <a:r>
              <a:rPr lang="en-GB" sz="1600" dirty="0"/>
              <a:t>. This includes popular brands of chocolate spreads. </a:t>
            </a:r>
          </a:p>
          <a:p>
            <a:pPr marL="0" indent="0" algn="ctr">
              <a:buNone/>
            </a:pPr>
            <a:r>
              <a:rPr lang="en-GB" sz="1600" dirty="0"/>
              <a:t>We also ask that children do not bring fizzy drinks as part of their snack or lunch.</a:t>
            </a:r>
          </a:p>
        </p:txBody>
      </p:sp>
      <p:sp>
        <p:nvSpPr>
          <p:cNvPr id="8" name="TextBox 7">
            <a:extLst>
              <a:ext uri="{FF2B5EF4-FFF2-40B4-BE49-F238E27FC236}">
                <a16:creationId xmlns:a16="http://schemas.microsoft.com/office/drawing/2014/main" id="{E124CE4D-8826-41BC-BE64-F4B64AA8B568}"/>
              </a:ext>
            </a:extLst>
          </p:cNvPr>
          <p:cNvSpPr txBox="1"/>
          <p:nvPr/>
        </p:nvSpPr>
        <p:spPr>
          <a:xfrm>
            <a:off x="421385" y="4269320"/>
            <a:ext cx="3432048" cy="3785652"/>
          </a:xfrm>
          <a:prstGeom prst="rect">
            <a:avLst/>
          </a:prstGeom>
          <a:noFill/>
        </p:spPr>
        <p:txBody>
          <a:bodyPr wrap="square">
            <a:spAutoFit/>
          </a:bodyPr>
          <a:lstStyle/>
          <a:p>
            <a:r>
              <a:rPr lang="en-GB" sz="1600" dirty="0"/>
              <a:t>Pupils can bring a packed lunch to school or can have a school dinner. Children in Primary One are entitled to a free school meal. This is funded by the Scottish Government for all pupils in Primary One to Primary Five. Halal and Vegetarian options are available. Milk can also be pre-ordered. Please let the school know as soon as possible of any specific dietary requirements.</a:t>
            </a:r>
          </a:p>
          <a:p>
            <a:r>
              <a:rPr lang="en-GB" sz="1600" dirty="0"/>
              <a:t> </a:t>
            </a:r>
          </a:p>
          <a:p>
            <a:r>
              <a:rPr lang="en-GB" sz="1600" dirty="0"/>
              <a:t>A school breakfast club runs from 8.15 to 8.45 each morning. There is no cost for this service and it is open to all pupils.</a:t>
            </a:r>
          </a:p>
        </p:txBody>
      </p:sp>
      <p:sp>
        <p:nvSpPr>
          <p:cNvPr id="9" name="Rectangle: Rounded Corners 8">
            <a:extLst>
              <a:ext uri="{FF2B5EF4-FFF2-40B4-BE49-F238E27FC236}">
                <a16:creationId xmlns:a16="http://schemas.microsoft.com/office/drawing/2014/main" id="{16310CC5-2D82-433C-9F5B-4948763C3090}"/>
              </a:ext>
            </a:extLst>
          </p:cNvPr>
          <p:cNvSpPr/>
          <p:nvPr/>
        </p:nvSpPr>
        <p:spPr>
          <a:xfrm>
            <a:off x="1946146" y="3705782"/>
            <a:ext cx="2965704" cy="547270"/>
          </a:xfrm>
          <a:prstGeom prst="roundRect">
            <a:avLst/>
          </a:prstGeom>
          <a:solidFill>
            <a:srgbClr val="820000"/>
          </a:solid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School Meals</a:t>
            </a:r>
          </a:p>
        </p:txBody>
      </p:sp>
      <p:pic>
        <p:nvPicPr>
          <p:cNvPr id="11" name="Picture 10">
            <a:extLst>
              <a:ext uri="{FF2B5EF4-FFF2-40B4-BE49-F238E27FC236}">
                <a16:creationId xmlns:a16="http://schemas.microsoft.com/office/drawing/2014/main" id="{81937650-150F-4911-8008-8F3995EBB97D}"/>
              </a:ext>
            </a:extLst>
          </p:cNvPr>
          <p:cNvPicPr>
            <a:picLocks noChangeAspect="1"/>
          </p:cNvPicPr>
          <p:nvPr/>
        </p:nvPicPr>
        <p:blipFill>
          <a:blip r:embed="rId2"/>
          <a:stretch>
            <a:fillRect/>
          </a:stretch>
        </p:blipFill>
        <p:spPr>
          <a:xfrm>
            <a:off x="3853433" y="4953000"/>
            <a:ext cx="2643759" cy="2534840"/>
          </a:xfrm>
          <a:prstGeom prst="rect">
            <a:avLst/>
          </a:prstGeom>
        </p:spPr>
      </p:pic>
      <p:sp>
        <p:nvSpPr>
          <p:cNvPr id="13" name="TextBox 12">
            <a:extLst>
              <a:ext uri="{FF2B5EF4-FFF2-40B4-BE49-F238E27FC236}">
                <a16:creationId xmlns:a16="http://schemas.microsoft.com/office/drawing/2014/main" id="{F7F07B27-A26A-4AB5-91AB-9741CC552382}"/>
              </a:ext>
            </a:extLst>
          </p:cNvPr>
          <p:cNvSpPr txBox="1"/>
          <p:nvPr/>
        </p:nvSpPr>
        <p:spPr>
          <a:xfrm>
            <a:off x="582167" y="1144730"/>
            <a:ext cx="5915025" cy="923330"/>
          </a:xfrm>
          <a:prstGeom prst="rect">
            <a:avLst/>
          </a:prstGeom>
          <a:noFill/>
        </p:spPr>
        <p:txBody>
          <a:bodyPr wrap="square">
            <a:spAutoFit/>
          </a:bodyPr>
          <a:lstStyle/>
          <a:p>
            <a:pPr marL="0" indent="0">
              <a:buFont typeface="Arial" panose="020B0604020202020204" pitchFamily="34" charset="0"/>
              <a:buNone/>
            </a:pPr>
            <a:r>
              <a:rPr lang="en-GB" sz="1800" dirty="0"/>
              <a:t>We encourage children to make healthy choices at snack time and lunchtime. All children should bring a bottle of water with them each day</a:t>
            </a:r>
            <a:r>
              <a:rPr lang="en-GB" sz="1400" dirty="0"/>
              <a:t>. </a:t>
            </a:r>
            <a:endParaRPr lang="en-GB" sz="1800" dirty="0"/>
          </a:p>
        </p:txBody>
      </p:sp>
      <p:sp>
        <p:nvSpPr>
          <p:cNvPr id="20" name="Rectangle: Rounded Corners 19">
            <a:extLst>
              <a:ext uri="{FF2B5EF4-FFF2-40B4-BE49-F238E27FC236}">
                <a16:creationId xmlns:a16="http://schemas.microsoft.com/office/drawing/2014/main" id="{9532DDBC-2DC8-4F46-9D7C-E6B05CF3227B}"/>
              </a:ext>
            </a:extLst>
          </p:cNvPr>
          <p:cNvSpPr/>
          <p:nvPr/>
        </p:nvSpPr>
        <p:spPr>
          <a:xfrm>
            <a:off x="471485" y="8389748"/>
            <a:ext cx="5915025" cy="1190250"/>
          </a:xfrm>
          <a:prstGeom prst="roundRect">
            <a:avLst/>
          </a:prstGeom>
          <a:solidFill>
            <a:srgbClr val="FD726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Please help you child prepare for each school day by helping them to decide in advance which lunch option they would like to select from the menu.</a:t>
            </a:r>
          </a:p>
        </p:txBody>
      </p:sp>
    </p:spTree>
    <p:extLst>
      <p:ext uri="{BB962C8B-B14F-4D97-AF65-F5344CB8AC3E}">
        <p14:creationId xmlns:p14="http://schemas.microsoft.com/office/powerpoint/2010/main" val="190149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228DA-DAE2-4C20-B2A4-3302B5914C39}"/>
              </a:ext>
            </a:extLst>
          </p:cNvPr>
          <p:cNvSpPr>
            <a:spLocks noGrp="1"/>
          </p:cNvSpPr>
          <p:nvPr>
            <p:ph idx="1"/>
          </p:nvPr>
        </p:nvSpPr>
        <p:spPr>
          <a:xfrm>
            <a:off x="370903" y="268223"/>
            <a:ext cx="3058097" cy="4869109"/>
          </a:xfrm>
          <a:ln w="28575">
            <a:solidFill>
              <a:srgbClr val="820000"/>
            </a:solidFill>
          </a:ln>
        </p:spPr>
        <p:txBody>
          <a:bodyPr/>
          <a:lstStyle/>
          <a:p>
            <a:pPr marL="0" indent="0">
              <a:buNone/>
            </a:pPr>
            <a:r>
              <a:rPr lang="en-GB" b="1" dirty="0">
                <a:solidFill>
                  <a:srgbClr val="C00000"/>
                </a:solidFill>
              </a:rPr>
              <a:t>Data collection and contact details</a:t>
            </a:r>
          </a:p>
        </p:txBody>
      </p:sp>
      <p:sp>
        <p:nvSpPr>
          <p:cNvPr id="4" name="TextBox 3">
            <a:extLst>
              <a:ext uri="{FF2B5EF4-FFF2-40B4-BE49-F238E27FC236}">
                <a16:creationId xmlns:a16="http://schemas.microsoft.com/office/drawing/2014/main" id="{2BA7CFD1-DED3-4011-AB4D-460776354893}"/>
              </a:ext>
            </a:extLst>
          </p:cNvPr>
          <p:cNvSpPr txBox="1"/>
          <p:nvPr/>
        </p:nvSpPr>
        <p:spPr>
          <a:xfrm>
            <a:off x="389191" y="890015"/>
            <a:ext cx="3058098" cy="4247317"/>
          </a:xfrm>
          <a:prstGeom prst="rect">
            <a:avLst/>
          </a:prstGeom>
          <a:noFill/>
        </p:spPr>
        <p:txBody>
          <a:bodyPr wrap="square" rtlCol="0">
            <a:spAutoFit/>
          </a:bodyPr>
          <a:lstStyle/>
          <a:p>
            <a:r>
              <a:rPr lang="en-GB" dirty="0"/>
              <a:t>It is important that all parents/carers complete and return the Data Collection forms that will be issued in August. This ensures that we can contact you in an emergency, for example, if your child is unwell, and can keep you up to date with information about our school. Please inform the school office by phone or email if there are any changes to these details so we always have the correct information .</a:t>
            </a:r>
          </a:p>
        </p:txBody>
      </p:sp>
      <p:sp>
        <p:nvSpPr>
          <p:cNvPr id="5" name="TextBox 4">
            <a:extLst>
              <a:ext uri="{FF2B5EF4-FFF2-40B4-BE49-F238E27FC236}">
                <a16:creationId xmlns:a16="http://schemas.microsoft.com/office/drawing/2014/main" id="{A3649074-446D-4DE9-80D7-F5F2705DB0CF}"/>
              </a:ext>
            </a:extLst>
          </p:cNvPr>
          <p:cNvSpPr txBox="1"/>
          <p:nvPr/>
        </p:nvSpPr>
        <p:spPr>
          <a:xfrm>
            <a:off x="3525582" y="268223"/>
            <a:ext cx="3058097" cy="4847481"/>
          </a:xfrm>
          <a:prstGeom prst="rect">
            <a:avLst/>
          </a:prstGeom>
          <a:noFill/>
          <a:ln w="28575">
            <a:solidFill>
              <a:srgbClr val="820000"/>
            </a:solidFill>
          </a:ln>
        </p:spPr>
        <p:txBody>
          <a:bodyPr wrap="square" rtlCol="0">
            <a:spAutoFit/>
          </a:bodyPr>
          <a:lstStyle/>
          <a:p>
            <a:r>
              <a:rPr lang="en-GB" sz="2100" b="1" dirty="0">
                <a:solidFill>
                  <a:srgbClr val="C00000"/>
                </a:solidFill>
              </a:rPr>
              <a:t>Medical Information</a:t>
            </a:r>
          </a:p>
          <a:p>
            <a:r>
              <a:rPr lang="en-GB" dirty="0"/>
              <a:t>Please inform the school if your child has a medical condition or any allergies. This can be done by completing the relevant sections in the Data Collection form. You can also speak to a member of our leadership team to discuss any specific arrangements required to support your child. Medicine can also be administered at school following completion of the relevant forms.</a:t>
            </a:r>
          </a:p>
          <a:p>
            <a:endParaRPr lang="en-GB" dirty="0"/>
          </a:p>
          <a:p>
            <a:endParaRPr lang="en-GB" dirty="0"/>
          </a:p>
        </p:txBody>
      </p:sp>
      <p:sp>
        <p:nvSpPr>
          <p:cNvPr id="8" name="TextBox 7">
            <a:extLst>
              <a:ext uri="{FF2B5EF4-FFF2-40B4-BE49-F238E27FC236}">
                <a16:creationId xmlns:a16="http://schemas.microsoft.com/office/drawing/2014/main" id="{78DC75B8-666F-4D09-80B6-70BE368B6106}"/>
              </a:ext>
            </a:extLst>
          </p:cNvPr>
          <p:cNvSpPr txBox="1"/>
          <p:nvPr/>
        </p:nvSpPr>
        <p:spPr>
          <a:xfrm>
            <a:off x="389192" y="5384368"/>
            <a:ext cx="3039808" cy="3831818"/>
          </a:xfrm>
          <a:prstGeom prst="rect">
            <a:avLst/>
          </a:prstGeom>
          <a:noFill/>
          <a:ln w="28575">
            <a:solidFill>
              <a:srgbClr val="820000"/>
            </a:solidFill>
          </a:ln>
        </p:spPr>
        <p:txBody>
          <a:bodyPr wrap="square" rtlCol="0">
            <a:spAutoFit/>
          </a:bodyPr>
          <a:lstStyle/>
          <a:p>
            <a:endParaRPr lang="en-GB" sz="2100" b="1" dirty="0">
              <a:solidFill>
                <a:srgbClr val="FF0000"/>
              </a:solidFill>
            </a:endParaRPr>
          </a:p>
          <a:p>
            <a:r>
              <a:rPr lang="en-GB" sz="2100" b="1" dirty="0">
                <a:solidFill>
                  <a:srgbClr val="C00000"/>
                </a:solidFill>
              </a:rPr>
              <a:t>Grants</a:t>
            </a:r>
          </a:p>
          <a:p>
            <a:endParaRPr lang="en-GB" sz="2100" b="1" dirty="0">
              <a:solidFill>
                <a:srgbClr val="FF0000"/>
              </a:solidFill>
            </a:endParaRPr>
          </a:p>
          <a:p>
            <a:r>
              <a:rPr lang="en-GB" dirty="0">
                <a:solidFill>
                  <a:schemeClr val="tx1"/>
                </a:solidFill>
              </a:rPr>
              <a:t>If you are eligible for a grant for free meals, milk and clothing you should apply through South Lanarkshire </a:t>
            </a:r>
            <a:r>
              <a:rPr lang="en-GB" dirty="0"/>
              <a:t>Council’s website:</a:t>
            </a:r>
          </a:p>
          <a:p>
            <a:r>
              <a:rPr lang="en-GB" dirty="0">
                <a:solidFill>
                  <a:srgbClr val="0070C0"/>
                </a:solidFill>
              </a:rPr>
              <a:t>https://www.southlanarkshire.gov.uk/forms/form/306/en/clothing_grant_and_free_school_meals_application</a:t>
            </a:r>
          </a:p>
          <a:p>
            <a:endParaRPr lang="en-GB" dirty="0"/>
          </a:p>
        </p:txBody>
      </p:sp>
      <p:sp>
        <p:nvSpPr>
          <p:cNvPr id="9" name="TextBox 8">
            <a:extLst>
              <a:ext uri="{FF2B5EF4-FFF2-40B4-BE49-F238E27FC236}">
                <a16:creationId xmlns:a16="http://schemas.microsoft.com/office/drawing/2014/main" id="{DB2F0B12-466A-4AEB-ABE9-595EC5BD8955}"/>
              </a:ext>
            </a:extLst>
          </p:cNvPr>
          <p:cNvSpPr txBox="1"/>
          <p:nvPr/>
        </p:nvSpPr>
        <p:spPr>
          <a:xfrm>
            <a:off x="3525582" y="5553645"/>
            <a:ext cx="3058097" cy="3724096"/>
          </a:xfrm>
          <a:prstGeom prst="rect">
            <a:avLst/>
          </a:prstGeom>
          <a:noFill/>
          <a:ln w="28575">
            <a:solidFill>
              <a:srgbClr val="820000"/>
            </a:solidFill>
          </a:ln>
        </p:spPr>
        <p:txBody>
          <a:bodyPr wrap="square" rtlCol="0">
            <a:spAutoFit/>
          </a:bodyPr>
          <a:lstStyle/>
          <a:p>
            <a:endParaRPr lang="en-GB" b="1" dirty="0">
              <a:solidFill>
                <a:srgbClr val="FF0000"/>
              </a:solidFill>
            </a:endParaRPr>
          </a:p>
          <a:p>
            <a:r>
              <a:rPr lang="en-GB" sz="2000" b="1" dirty="0">
                <a:solidFill>
                  <a:srgbClr val="C00000"/>
                </a:solidFill>
              </a:rPr>
              <a:t>Parent Pay and Parentsportal</a:t>
            </a:r>
          </a:p>
          <a:p>
            <a:endParaRPr lang="en-GB" dirty="0"/>
          </a:p>
          <a:p>
            <a:r>
              <a:rPr lang="en-GB" sz="1600" dirty="0"/>
              <a:t>The school uses a cashless payment system called Parent Pay. </a:t>
            </a:r>
          </a:p>
          <a:p>
            <a:r>
              <a:rPr lang="en-GB" sz="1600" dirty="0"/>
              <a:t>We communicate with you in a wide variety of ways </a:t>
            </a:r>
            <a:r>
              <a:rPr lang="en-GB" sz="1600" dirty="0" err="1"/>
              <a:t>Parentsortal</a:t>
            </a:r>
            <a:r>
              <a:rPr lang="en-GB" sz="1600" dirty="0"/>
              <a:t> is the quickest and most efficient way of getting information to you.</a:t>
            </a:r>
          </a:p>
          <a:p>
            <a:endParaRPr lang="en-GB" sz="1600" dirty="0"/>
          </a:p>
          <a:p>
            <a:r>
              <a:rPr lang="en-GB" sz="1600" dirty="0"/>
              <a:t>It is important that all parents sign up to these when you join the school in August</a:t>
            </a:r>
          </a:p>
        </p:txBody>
      </p:sp>
      <p:sp>
        <p:nvSpPr>
          <p:cNvPr id="10" name="Rectangle: Rounded Corners 9">
            <a:extLst>
              <a:ext uri="{FF2B5EF4-FFF2-40B4-BE49-F238E27FC236}">
                <a16:creationId xmlns:a16="http://schemas.microsoft.com/office/drawing/2014/main" id="{347F49DE-D9C3-4507-9250-A46E167A2A67}"/>
              </a:ext>
            </a:extLst>
          </p:cNvPr>
          <p:cNvSpPr/>
          <p:nvPr/>
        </p:nvSpPr>
        <p:spPr>
          <a:xfrm>
            <a:off x="1559575" y="4849617"/>
            <a:ext cx="3738850" cy="875979"/>
          </a:xfrm>
          <a:prstGeom prst="roundRect">
            <a:avLst/>
          </a:prstGeom>
          <a:solidFill>
            <a:srgbClr val="820000"/>
          </a:solid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Important Information</a:t>
            </a:r>
          </a:p>
        </p:txBody>
      </p:sp>
    </p:spTree>
    <p:extLst>
      <p:ext uri="{BB962C8B-B14F-4D97-AF65-F5344CB8AC3E}">
        <p14:creationId xmlns:p14="http://schemas.microsoft.com/office/powerpoint/2010/main" val="392683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14D6-FFFB-4A2F-BDD6-1A0683A1CE5E}"/>
              </a:ext>
            </a:extLst>
          </p:cNvPr>
          <p:cNvSpPr>
            <a:spLocks noGrp="1"/>
          </p:cNvSpPr>
          <p:nvPr>
            <p:ph type="title"/>
          </p:nvPr>
        </p:nvSpPr>
        <p:spPr>
          <a:xfrm>
            <a:off x="491585" y="182722"/>
            <a:ext cx="5915025" cy="691795"/>
          </a:xfrm>
        </p:spPr>
        <p:txBody>
          <a:bodyPr/>
          <a:lstStyle/>
          <a:p>
            <a:pPr algn="ctr"/>
            <a:r>
              <a:rPr lang="en-GB" b="1" dirty="0">
                <a:solidFill>
                  <a:srgbClr val="820000"/>
                </a:solidFill>
              </a:rPr>
              <a:t>Preparing for school</a:t>
            </a:r>
          </a:p>
        </p:txBody>
      </p:sp>
      <p:sp>
        <p:nvSpPr>
          <p:cNvPr id="3" name="Content Placeholder 2">
            <a:extLst>
              <a:ext uri="{FF2B5EF4-FFF2-40B4-BE49-F238E27FC236}">
                <a16:creationId xmlns:a16="http://schemas.microsoft.com/office/drawing/2014/main" id="{AE1EBB85-856A-45F1-8F97-8F8E118F258B}"/>
              </a:ext>
            </a:extLst>
          </p:cNvPr>
          <p:cNvSpPr>
            <a:spLocks noGrp="1"/>
          </p:cNvSpPr>
          <p:nvPr>
            <p:ph idx="1"/>
          </p:nvPr>
        </p:nvSpPr>
        <p:spPr>
          <a:xfrm>
            <a:off x="265747" y="841898"/>
            <a:ext cx="6461760" cy="2523744"/>
          </a:xfrm>
        </p:spPr>
        <p:txBody>
          <a:bodyPr>
            <a:normAutofit/>
          </a:bodyPr>
          <a:lstStyle/>
          <a:p>
            <a:pPr marL="0" indent="0" algn="ctr">
              <a:buNone/>
            </a:pPr>
            <a:r>
              <a:rPr lang="en-GB" dirty="0">
                <a:solidFill>
                  <a:srgbClr val="820000"/>
                </a:solidFill>
              </a:rPr>
              <a:t>Talk about starting school</a:t>
            </a:r>
          </a:p>
          <a:p>
            <a:pPr marL="0" indent="0" algn="ctr">
              <a:buNone/>
            </a:pPr>
            <a:r>
              <a:rPr lang="en-GB" sz="1400" dirty="0"/>
              <a:t>Starting school is an exiting time in a little person’s life however it can also be a daunting one. It is a good idea to reassure your child and be enthusiastic about the fun things that are going to happen. Have a look at the Primary 1 induction section of the St </a:t>
            </a:r>
            <a:r>
              <a:rPr lang="en-GB" sz="1400" dirty="0" err="1"/>
              <a:t>Cadoc’s</a:t>
            </a:r>
            <a:r>
              <a:rPr lang="en-GB" sz="1400" dirty="0"/>
              <a:t> Website for stories to share with your child.</a:t>
            </a:r>
          </a:p>
          <a:p>
            <a:pPr marL="0" indent="0" algn="ctr">
              <a:buNone/>
            </a:pPr>
            <a:r>
              <a:rPr lang="en-GB" dirty="0">
                <a:solidFill>
                  <a:srgbClr val="820000"/>
                </a:solidFill>
              </a:rPr>
              <a:t>Visit the classroom</a:t>
            </a:r>
          </a:p>
          <a:p>
            <a:pPr marL="0" indent="0" algn="ctr">
              <a:buNone/>
            </a:pPr>
            <a:r>
              <a:rPr lang="en-GB" sz="1400" dirty="0"/>
              <a:t>The transition programme for starting school will give your child an opportunity to get to know the school building and visit the Primary 1 classroom. Have a look on the school website too for a virtual tour and more school information to help your wee one become familiar with their new environment. </a:t>
            </a:r>
          </a:p>
          <a:p>
            <a:pPr marL="0" indent="0" algn="ctr">
              <a:buNone/>
            </a:pPr>
            <a:endParaRPr lang="en-GB" dirty="0">
              <a:solidFill>
                <a:srgbClr val="FF0000"/>
              </a:solidFill>
            </a:endParaRPr>
          </a:p>
          <a:p>
            <a:endParaRPr lang="en-GB" sz="1600" b="1" dirty="0"/>
          </a:p>
        </p:txBody>
      </p:sp>
      <p:sp>
        <p:nvSpPr>
          <p:cNvPr id="4" name="Rectangle: Rounded Corners 3">
            <a:extLst>
              <a:ext uri="{FF2B5EF4-FFF2-40B4-BE49-F238E27FC236}">
                <a16:creationId xmlns:a16="http://schemas.microsoft.com/office/drawing/2014/main" id="{6366AE5B-00D4-49C2-8738-F4EAF53576AE}"/>
              </a:ext>
            </a:extLst>
          </p:cNvPr>
          <p:cNvSpPr/>
          <p:nvPr/>
        </p:nvSpPr>
        <p:spPr>
          <a:xfrm>
            <a:off x="218218" y="3365642"/>
            <a:ext cx="6374035" cy="6368914"/>
          </a:xfrm>
          <a:prstGeom prst="roundRect">
            <a:avLst/>
          </a:prstGeom>
          <a:noFill/>
          <a:ln w="28575">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A9ED9523-6486-44AA-9D3B-8EC48C1F071D}"/>
              </a:ext>
            </a:extLst>
          </p:cNvPr>
          <p:cNvSpPr txBox="1"/>
          <p:nvPr/>
        </p:nvSpPr>
        <p:spPr>
          <a:xfrm>
            <a:off x="467820" y="3582654"/>
            <a:ext cx="6089189" cy="5847755"/>
          </a:xfrm>
          <a:prstGeom prst="rect">
            <a:avLst/>
          </a:prstGeom>
          <a:noFill/>
        </p:spPr>
        <p:txBody>
          <a:bodyPr wrap="square">
            <a:spAutoFit/>
          </a:bodyPr>
          <a:lstStyle/>
          <a:p>
            <a:pPr algn="ctr"/>
            <a:r>
              <a:rPr lang="en-GB" sz="2100" b="1" dirty="0">
                <a:solidFill>
                  <a:srgbClr val="820000"/>
                </a:solidFill>
              </a:rPr>
              <a:t>Practical Skills</a:t>
            </a:r>
          </a:p>
          <a:p>
            <a:pPr algn="ctr"/>
            <a:endParaRPr lang="en-GB" sz="2100" b="1" dirty="0">
              <a:solidFill>
                <a:srgbClr val="FF0000"/>
              </a:solidFill>
            </a:endParaRPr>
          </a:p>
          <a:p>
            <a:r>
              <a:rPr lang="en-GB" sz="1600" b="1" dirty="0"/>
              <a:t>Getting dressed and undressed independently</a:t>
            </a:r>
          </a:p>
          <a:p>
            <a:pPr marL="0" indent="0">
              <a:buNone/>
            </a:pPr>
            <a:r>
              <a:rPr lang="en-GB" sz="1400" dirty="0"/>
              <a:t>Maybe make a game of changing in and out of their PE kit (including shoes) and back again. You will soon find out which bits they need to practise.</a:t>
            </a:r>
          </a:p>
          <a:p>
            <a:pPr marL="0" indent="0">
              <a:buNone/>
            </a:pPr>
            <a:endParaRPr lang="en-GB" sz="1400" dirty="0"/>
          </a:p>
          <a:p>
            <a:r>
              <a:rPr lang="en-GB" sz="1600" b="1" dirty="0"/>
              <a:t>Going to the toilet independently remembering to wash and dry their hands</a:t>
            </a:r>
          </a:p>
          <a:p>
            <a:pPr marL="0" indent="0">
              <a:buNone/>
            </a:pPr>
            <a:r>
              <a:rPr lang="en-GB" sz="1400" b="0" i="0" dirty="0">
                <a:solidFill>
                  <a:srgbClr val="000000"/>
                </a:solidFill>
                <a:effectLst/>
              </a:rPr>
              <a:t>Make sure your child is happy going to the toilet on their own, their uniform is easy to pull down and up (or up and down) and discuss with them the need to tell the teacher if they need to go.</a:t>
            </a:r>
          </a:p>
          <a:p>
            <a:pPr marL="0" indent="0">
              <a:buNone/>
            </a:pPr>
            <a:r>
              <a:rPr lang="en-GB" sz="1400" b="1" i="1" dirty="0">
                <a:solidFill>
                  <a:srgbClr val="000000"/>
                </a:solidFill>
                <a:effectLst/>
              </a:rPr>
              <a:t>Don’t worry if they have the odd accident as they’re settling in. It’s something teachers and support staff are used to and help is at hand when it's needed. It is worth packing a spare set of pants, trousers and socks in your child’s bag.</a:t>
            </a:r>
          </a:p>
          <a:p>
            <a:pPr marL="0" indent="0">
              <a:buNone/>
            </a:pPr>
            <a:endParaRPr lang="en-GB" sz="1400" b="1" dirty="0">
              <a:solidFill>
                <a:srgbClr val="000000"/>
              </a:solidFill>
            </a:endParaRPr>
          </a:p>
          <a:p>
            <a:pPr marL="0" indent="0">
              <a:buNone/>
            </a:pPr>
            <a:r>
              <a:rPr lang="en-GB" sz="1600" b="1" dirty="0">
                <a:solidFill>
                  <a:srgbClr val="000000"/>
                </a:solidFill>
              </a:rPr>
              <a:t>Eating with others and using cutlery</a:t>
            </a:r>
          </a:p>
          <a:p>
            <a:pPr marL="0" indent="0">
              <a:buNone/>
            </a:pPr>
            <a:r>
              <a:rPr lang="en-GB" sz="1400" b="0" i="0" dirty="0">
                <a:solidFill>
                  <a:srgbClr val="000000"/>
                </a:solidFill>
                <a:effectLst/>
              </a:rPr>
              <a:t>If they're having packed lunch, make sure your child can open cartons and packets and unwrap a sandwich. Help is always at hand but it helps if they are as independent as possible. </a:t>
            </a:r>
            <a:r>
              <a:rPr lang="en-GB" sz="1400" dirty="0">
                <a:solidFill>
                  <a:srgbClr val="000000"/>
                </a:solidFill>
              </a:rPr>
              <a:t>They are usually in the dinner hall for around half an hour </a:t>
            </a:r>
            <a:r>
              <a:rPr lang="en-GB" sz="1400" b="0" i="0" dirty="0">
                <a:solidFill>
                  <a:srgbClr val="000000"/>
                </a:solidFill>
                <a:effectLst/>
              </a:rPr>
              <a:t>so it is a good idea to get them used to sitting at the table without getting up and down and using cutlery to eat their food.</a:t>
            </a:r>
            <a:br>
              <a:rPr lang="en-GB" sz="1400" dirty="0"/>
            </a:br>
            <a:endParaRPr lang="en-GB" sz="1400" dirty="0"/>
          </a:p>
          <a:p>
            <a:pPr marL="0" indent="0">
              <a:buNone/>
            </a:pPr>
            <a:r>
              <a:rPr lang="en-GB" sz="1600" b="1" dirty="0"/>
              <a:t>Catching coughs or sneezes in a tissue or an elbow</a:t>
            </a:r>
          </a:p>
          <a:p>
            <a:pPr marL="0" indent="0">
              <a:buNone/>
            </a:pPr>
            <a:r>
              <a:rPr lang="en-GB" sz="1400" dirty="0"/>
              <a:t>It is good to encourage your child to use a tissue if they have a runny nose or if they sneeze. Good hygiene benefits everyone in the class.</a:t>
            </a:r>
          </a:p>
        </p:txBody>
      </p:sp>
      <p:pic>
        <p:nvPicPr>
          <p:cNvPr id="8" name="Graphic 7" descr="Schoolhouse outline">
            <a:extLst>
              <a:ext uri="{FF2B5EF4-FFF2-40B4-BE49-F238E27FC236}">
                <a16:creationId xmlns:a16="http://schemas.microsoft.com/office/drawing/2014/main" id="{8F694556-F05D-4158-AEA5-9590DA05D81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1186" y="112618"/>
            <a:ext cx="914400" cy="914400"/>
          </a:xfrm>
          <a:prstGeom prst="rect">
            <a:avLst/>
          </a:prstGeom>
        </p:spPr>
      </p:pic>
    </p:spTree>
    <p:extLst>
      <p:ext uri="{BB962C8B-B14F-4D97-AF65-F5344CB8AC3E}">
        <p14:creationId xmlns:p14="http://schemas.microsoft.com/office/powerpoint/2010/main" val="12324353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a5ea2a-92f7-4118-998c-24861b0ec8e8">
      <Terms xmlns="http://schemas.microsoft.com/office/infopath/2007/PartnerControls"/>
    </lcf76f155ced4ddcb4097134ff3c332f>
    <TaxCatchAll xmlns="9c240b36-8f5f-451c-993e-9fc0f47221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652DC8D18FF746AF2D84D80F2F4634" ma:contentTypeVersion="12" ma:contentTypeDescription="Create a new document." ma:contentTypeScope="" ma:versionID="b6675dcc371eb018d40d185a8224b95c">
  <xsd:schema xmlns:xsd="http://www.w3.org/2001/XMLSchema" xmlns:xs="http://www.w3.org/2001/XMLSchema" xmlns:p="http://schemas.microsoft.com/office/2006/metadata/properties" xmlns:ns2="a3a5ea2a-92f7-4118-998c-24861b0ec8e8" xmlns:ns3="9c240b36-8f5f-451c-993e-9fc0f4722119" targetNamespace="http://schemas.microsoft.com/office/2006/metadata/properties" ma:root="true" ma:fieldsID="264b0e149e9eb39dc8a2062c6a3f158c" ns2:_="" ns3:_="">
    <xsd:import namespace="a3a5ea2a-92f7-4118-998c-24861b0ec8e8"/>
    <xsd:import namespace="9c240b36-8f5f-451c-993e-9fc0f472211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5ea2a-92f7-4118-998c-24861b0ec8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de0904c-6cf9-4c06-a364-281e7e12152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40b36-8f5f-451c-993e-9fc0f472211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d782af3-b242-4a90-b4b1-fded58317dee}" ma:internalName="TaxCatchAll" ma:showField="CatchAllData" ma:web="9c240b36-8f5f-451c-993e-9fc0f47221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1AE496-5B95-4D6C-A25C-1C5BA4C13A72}">
  <ds:schemaRefs>
    <ds:schemaRef ds:uri="http://schemas.microsoft.com/office/2006/metadata/properties"/>
    <ds:schemaRef ds:uri="http://schemas.microsoft.com/office/infopath/2007/PartnerControls"/>
    <ds:schemaRef ds:uri="a3a5ea2a-92f7-4118-998c-24861b0ec8e8"/>
    <ds:schemaRef ds:uri="9c240b36-8f5f-451c-993e-9fc0f4722119"/>
  </ds:schemaRefs>
</ds:datastoreItem>
</file>

<file path=customXml/itemProps2.xml><?xml version="1.0" encoding="utf-8"?>
<ds:datastoreItem xmlns:ds="http://schemas.openxmlformats.org/officeDocument/2006/customXml" ds:itemID="{D8B5875A-82E0-40A3-81FF-A4AF2028A8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a5ea2a-92f7-4118-998c-24861b0ec8e8"/>
    <ds:schemaRef ds:uri="9c240b36-8f5f-451c-993e-9fc0f4722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0B7A27-74E8-466C-BA5F-79B7BA9C25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1745</TotalTime>
  <Words>2421</Words>
  <Application>Microsoft Office PowerPoint</Application>
  <PresentationFormat>A4 Paper (210x297 mm)</PresentationFormat>
  <Paragraphs>218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Lato</vt:lpstr>
      <vt:lpstr>Times New Roman</vt:lpstr>
      <vt:lpstr>Trebuchet MS</vt:lpstr>
      <vt:lpstr>Office Theme</vt:lpstr>
      <vt:lpstr>St Cadoc’s  Primary 1  Induction Handbook</vt:lpstr>
      <vt:lpstr>Contents  </vt:lpstr>
      <vt:lpstr>PowerPoint Presentation</vt:lpstr>
      <vt:lpstr>PowerPoint Presentation</vt:lpstr>
      <vt:lpstr>School Uniform</vt:lpstr>
      <vt:lpstr>The School Day </vt:lpstr>
      <vt:lpstr>Healthy Eating</vt:lpstr>
      <vt:lpstr>PowerPoint Presentation</vt:lpstr>
      <vt:lpstr>Preparing for school</vt:lpstr>
      <vt:lpstr>Preparing for school</vt:lpstr>
      <vt:lpstr>Holding a pencil and using scissors </vt:lpstr>
      <vt:lpstr>The First Day</vt:lpstr>
      <vt:lpstr>The Curriculum</vt:lpstr>
      <vt:lpstr>Sharing Progress</vt:lpstr>
      <vt:lpstr>Website, Twitter and Parentsportal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Wilkie</dc:creator>
  <cp:lastModifiedBy>Mrs Faloon</cp:lastModifiedBy>
  <cp:revision>87</cp:revision>
  <cp:lastPrinted>2023-03-02T08:31:44Z</cp:lastPrinted>
  <dcterms:created xsi:type="dcterms:W3CDTF">2021-01-25T08:29:44Z</dcterms:created>
  <dcterms:modified xsi:type="dcterms:W3CDTF">2026-06-21T10:19:52Z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0x0101005F652DC8D18FF746AF2D84D80F2F4634</vt:lpwstr>
  </property>
  <property fmtid="{D5CDD505-2E9C-101B-9397-08002B2CF9AE}" pid="3" name="MediaServiceImageTags">
    <vt:lpwstr/>
  </property>
</Properties>
</file>