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9"/>
  </p:notesMasterIdLst>
  <p:sldIdLst>
    <p:sldId id="256" r:id="rId5"/>
    <p:sldId id="258" r:id="rId6"/>
    <p:sldId id="273" r:id="rId7"/>
    <p:sldId id="259" r:id="rId8"/>
    <p:sldId id="260" r:id="rId9"/>
    <p:sldId id="275" r:id="rId10"/>
    <p:sldId id="257" r:id="rId11"/>
    <p:sldId id="261" r:id="rId12"/>
    <p:sldId id="272" r:id="rId13"/>
    <p:sldId id="276" r:id="rId14"/>
    <p:sldId id="268" r:id="rId15"/>
    <p:sldId id="267" r:id="rId16"/>
    <p:sldId id="26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99796-CE6B-0548-A8B0-1A071B8A7D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6D14-2E8C-4342-9816-1BBC685D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6D14-2E8C-4342-9816-1BBC685D3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49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85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3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0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10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73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9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lanarkshire.gov.uk/SLLC/info/5/outdoor_and_active/87/leisure_for_all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4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75B3B44C-87F7-5032-B9E8-6308D8E56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4397" b="1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Welcome to St Cadoc’s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 short introduction to starting school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92981-30C5-E204-2AC3-48CFEF0B1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337" y="62281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723A9-4C67-727F-4DD4-3F9ECDB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Primary 1 Curriculum</a:t>
            </a:r>
          </a:p>
        </p:txBody>
      </p:sp>
      <p:pic>
        <p:nvPicPr>
          <p:cNvPr id="1026" name="Picture 2" descr="Play-based Learning: The Concept of Kids Learning by Playing ...">
            <a:extLst>
              <a:ext uri="{FF2B5EF4-FFF2-40B4-BE49-F238E27FC236}">
                <a16:creationId xmlns:a16="http://schemas.microsoft.com/office/drawing/2014/main" id="{78399938-F1C3-F575-1859-C0DBE1FB21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728829"/>
            <a:ext cx="6470907" cy="33972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5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/>
              <a:t>Primary 1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2449" y="2423583"/>
            <a:ext cx="12091431" cy="3851673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You will receive a letter letting you know the name of your child’s Primary 1 teacher</a:t>
            </a:r>
          </a:p>
          <a:p>
            <a:r>
              <a:rPr lang="en-GB" sz="2800" dirty="0"/>
              <a:t>The teacher(s) will send a video to introduce themselves</a:t>
            </a:r>
          </a:p>
        </p:txBody>
      </p:sp>
    </p:spTree>
    <p:extLst>
      <p:ext uri="{BB962C8B-B14F-4D97-AF65-F5344CB8AC3E}">
        <p14:creationId xmlns:p14="http://schemas.microsoft.com/office/powerpoint/2010/main" val="70445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first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2573143"/>
            <a:ext cx="10394707" cy="3311189"/>
          </a:xfrm>
        </p:spPr>
        <p:txBody>
          <a:bodyPr>
            <a:normAutofit/>
          </a:bodyPr>
          <a:lstStyle/>
          <a:p>
            <a:r>
              <a:rPr lang="en-GB" sz="2400" dirty="0"/>
              <a:t>For the first week, start and end times will be </a:t>
            </a:r>
          </a:p>
          <a:p>
            <a:pPr marL="0" indent="0">
              <a:buNone/>
            </a:pPr>
            <a:r>
              <a:rPr lang="en-GB" sz="2400" dirty="0"/>
              <a:t>    slightly different to make the process easier</a:t>
            </a:r>
          </a:p>
          <a:p>
            <a:r>
              <a:rPr lang="en-GB" sz="2400" dirty="0"/>
              <a:t>Pick up and drop off from class door, this is only for the initial </a:t>
            </a:r>
          </a:p>
          <a:p>
            <a:pPr marL="0" indent="0">
              <a:buNone/>
            </a:pPr>
            <a:r>
              <a:rPr lang="en-GB" sz="2400" dirty="0"/>
              <a:t>    settling in period</a:t>
            </a:r>
          </a:p>
          <a:p>
            <a:r>
              <a:rPr lang="en-GB" sz="2400" dirty="0"/>
              <a:t>Please refer to the August Parental Guide</a:t>
            </a:r>
          </a:p>
        </p:txBody>
      </p:sp>
    </p:spTree>
    <p:extLst>
      <p:ext uri="{BB962C8B-B14F-4D97-AF65-F5344CB8AC3E}">
        <p14:creationId xmlns:p14="http://schemas.microsoft.com/office/powerpoint/2010/main" val="320130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Communication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838" y="2603500"/>
            <a:ext cx="7463900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- </a:t>
            </a:r>
            <a:r>
              <a:rPr lang="en-GB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gw14stcadocspsoffice@glow.sch.uk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Twitter - @stcadocsPCambus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 - https://blogs.glowscotland.org.uk/sl/stcadocsprimary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-0141 6413088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31506-5407-9E91-07F9-2B95EDE30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20"/>
          <a:stretch/>
        </p:blipFill>
        <p:spPr>
          <a:xfrm>
            <a:off x="8020571" y="2775951"/>
            <a:ext cx="308004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03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37D5-A3F3-84D1-B086-FF609C17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Parent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F328-C4BF-6BB6-9EE2-4D82A184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1359527"/>
            <a:ext cx="3531062" cy="41358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09546B-24FA-50F2-F2C3-83964E27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9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94" y="1250487"/>
            <a:ext cx="8761413" cy="706964"/>
          </a:xfrm>
        </p:spPr>
        <p:txBody>
          <a:bodyPr/>
          <a:lstStyle/>
          <a:p>
            <a:r>
              <a:rPr lang="en-GB" sz="4800"/>
              <a:t>Uniform</a:t>
            </a:r>
            <a:br>
              <a:rPr lang="en-GB" sz="4800"/>
            </a:br>
            <a:endParaRPr lang="en-GB" sz="4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7807" y="2447755"/>
            <a:ext cx="10377488" cy="4223633"/>
          </a:xfrm>
        </p:spPr>
        <p:txBody>
          <a:bodyPr>
            <a:normAutofit fontScale="40000" lnSpcReduction="20000"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Burgundy or grey jumpers/cardigans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White shirt and 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Grey trousers or skirt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Burgundy blazer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School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Can be purchased from BE Uniforms in</a:t>
            </a:r>
          </a:p>
          <a:p>
            <a:pPr marL="0" indent="0">
              <a:buNone/>
            </a:pPr>
            <a:r>
              <a:rPr lang="en-GB" sz="6500" dirty="0"/>
              <a:t>   Argyle Street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500" dirty="0"/>
              <a:t>Preloved uniforms available</a:t>
            </a:r>
          </a:p>
        </p:txBody>
      </p:sp>
      <p:pic>
        <p:nvPicPr>
          <p:cNvPr id="6" name="Content Placeholder 5" descr="A group of children posing for a photo next to a board game&#10;&#10;Description automatically generated with medium confidence">
            <a:extLst>
              <a:ext uri="{FF2B5EF4-FFF2-40B4-BE49-F238E27FC236}">
                <a16:creationId xmlns:a16="http://schemas.microsoft.com/office/drawing/2014/main" id="{A31EF170-18D9-AD4B-F388-348141B10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031"/>
          <a:stretch/>
        </p:blipFill>
        <p:spPr>
          <a:xfrm>
            <a:off x="8910736" y="1061893"/>
            <a:ext cx="2985796" cy="2281420"/>
          </a:xfrm>
        </p:spPr>
      </p:pic>
      <p:pic>
        <p:nvPicPr>
          <p:cNvPr id="8" name="Picture 7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3A5884BA-3F06-9506-08A2-B0877CD1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36" y="3514688"/>
            <a:ext cx="2985796" cy="20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94" y="1250487"/>
            <a:ext cx="8761413" cy="706964"/>
          </a:xfrm>
        </p:spPr>
        <p:txBody>
          <a:bodyPr/>
          <a:lstStyle/>
          <a:p>
            <a:r>
              <a:rPr lang="en-GB" sz="4800"/>
              <a:t>P.E. kit</a:t>
            </a:r>
            <a:br>
              <a:rPr lang="en-GB" sz="4800"/>
            </a:br>
            <a:endParaRPr lang="en-GB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6041" y="2477357"/>
            <a:ext cx="10377488" cy="3649123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Black or navy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White polo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Black soft indoor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P.E kit is brought on a Monday and returned home on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b="1" dirty="0"/>
              <a:t>Please label all items!</a:t>
            </a:r>
          </a:p>
        </p:txBody>
      </p:sp>
      <p:pic>
        <p:nvPicPr>
          <p:cNvPr id="5" name="Picture 4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A1AC023D-FB2B-10A4-AEFB-65D69F47C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6" t="41156" r="11300"/>
          <a:stretch/>
        </p:blipFill>
        <p:spPr>
          <a:xfrm>
            <a:off x="8413010" y="1603969"/>
            <a:ext cx="3037194" cy="29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05" name="Oval 410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6" name="Oval 410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Oval 410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1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1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12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Resources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https://attachments.office.net/owa/gw09mckellareileen%40glow.sch.uk/service.svc/s/GetAttachmentThumbnail?id=AAMkADc3OWVlNDU1LTc2ZjctNDQ1YS1hMWNkLWVlODY2MjU4N2Q0ZgBGAAAAAABn3WmgEMfgRYChczzJ9%2FnCBwAwieSXMWGrT4P67gM%2FPuiaAAAAAAENAAAwieSXMWGrT4P67gM%2FPuiaAAZEXeeSAAABEgAQAMyweEWXvOpKtCJvrqPxUKo%3D&amp;thumbnailType=2&amp;owa=outlook.office.com&amp;scriptVer=2020060802.13&amp;X-OWA-CANARY=rE9eXbTzBEmiVqEw7tsYsBAQv9YqEdgYDMnzMSgLuaLWXZaVqW-IijNLjSITkYSFi_KffpRKeSk.&amp;token=eyJhbGciOiJSUzI1NiIsImtpZCI6IjU2MzU4ODUyMzRCOTI1MkRERTAwNTc2NkQ5RDlGMjc2NTY1RjYzRTIiLCJ4NXQiOiJWaldJVWpTNUpTM2VBRmRtMmRueWRsWmZZLUkiLCJ0eXAiOiJKV1QifQ.eyJvcmlnaW4iOiJodHRwczovL291dGxvb2sub2ZmaWNlLmNvbSIsInVjIjoiZGEwYjY1NzgwZjNkNDQ4ZmE3YTU5ZWY3ZGI0ZGIzMGUiLCJ2ZXIiOiJFeGNoYW5nZS5DYWxsYmFjay5WMSIsImFwcGN0eHNlbmRlciI6Ik93YURvd25sb2FkQGNjZDMyY2EzLTE2Y2UtNDI4Zi05NTQxLTM3MmQ2YjA1MTkyOSIsImlzc3JpbmciOiJXVyIsImFwcGN0eCI6IntcIm1zZXhjaHByb3RcIjpcIm93YVwiLFwicHJpbWFyeXNpZFwiOlwiUy0xLTUtMjEtMjgxNDA1MzYwNi0xODc1OTc4NDkzLTQ2MDE5MC0xMDM3MDU3NFwiLFwicHVpZFwiOlwiMTE1Mzk3NzAyNTE0NjUxMTU5MVwiLFwib2lkXCI6XCIzNmViYjIyYS02MzNiLTRhZjktYjA2OC1mZmZiMDkwMTViNjRcIixcInNjb3BlXCI6XCJPd2FEb3dubG9hZFwifSIsIm5iZiI6MTU5MjIyNTMwNSwiZXhwIjoxNTkyMjI1OTA1LCJpc3MiOiIwMDAwMDAwMi0wMDAwLTBmZjEtY2UwMC0wMDAwMDAwMDAwMDBAY2NkMzJjYTMtMTZjZS00MjhmLTk1NDEtMzcyZDZiMDUxOTI5IiwiYXVkIjoiMDAwMDAwMDItMDAwMC0wZmYxLWNlMDAtMDAwMDAwMDAwMDAwL2F0dGFjaG1lbnRzLm9mZmljZS5uZXRAY2NkMzJjYTMtMTZjZS00MjhmLTk1NDEtMzcyZDZiMDUxOTI5IiwiaGFwcCI6Im93YSJ9.ua74DKABRAA340Bvvf8Nj7t4HPxz-kTs51iTxqvopeeYiSkJ3cAJAr-4wGcMBE0EnYpNEkM5hrqfL_K1_gn5CTV0gAhCdYuk69PGnzsFi2O1XUKRj_BssDztRAa3Gzv3Xz2ezbBtOUpupq4o742YELyq7SglWxr-tGDiltwu7xLRdlEOycqOR3dbzItlR-DCOIOjysek0OjKUDKSGS4Xgyi-07RJs7tYNv1VBEOHInMH2k-cnYtDW0mJptsKnEcu4e4m1_FiO2SyZxGry3fDIgpQMb1_uCn7GMQLfdpXIPUcQUHBF9RbPUXq4JpNBAxkswjKFIRdvswR-WLx4trlsA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21392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412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4" name="Oval 412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6" name="Oval 412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0008" y="1761727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Water bottle – plain water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School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All clearly labelled</a:t>
            </a:r>
          </a:p>
        </p:txBody>
      </p:sp>
    </p:spTree>
    <p:extLst>
      <p:ext uri="{BB962C8B-B14F-4D97-AF65-F5344CB8AC3E}">
        <p14:creationId xmlns:p14="http://schemas.microsoft.com/office/powerpoint/2010/main" val="392738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829" y="945150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Snacks and lunches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837" y="2603500"/>
            <a:ext cx="4243172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Breakfast Club runs from 8.15am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School dinners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Packed lunch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Dietary requirements</a:t>
            </a:r>
          </a:p>
          <a:p>
            <a:pPr marL="285750" indent="-285750"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1026" name="Picture 2" descr="Saint Ninian's Primary School - School Meals">
            <a:extLst>
              <a:ext uri="{FF2B5EF4-FFF2-40B4-BE49-F238E27FC236}">
                <a16:creationId xmlns:a16="http://schemas.microsoft.com/office/drawing/2014/main" id="{55D5157E-A912-FF24-452A-90937F18E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9195" b="1"/>
          <a:stretch/>
        </p:blipFill>
        <p:spPr bwMode="auto"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7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67A1-8E68-C5FE-443A-702B9695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school meals and clothing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2497-8285-7BB0-C109-AD65485F8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12" y="3123028"/>
            <a:ext cx="11113476" cy="3629464"/>
          </a:xfrm>
        </p:spPr>
        <p:txBody>
          <a:bodyPr>
            <a:normAutofit/>
          </a:bodyPr>
          <a:lstStyle/>
          <a:p>
            <a:r>
              <a:rPr lang="en-GB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If you are in receipt of Housing Benefit and/or Council Tax Reduction there is no need for you to apply to South Lanarkshire as free school meals and/or clothing grants will be provided automatically</a:t>
            </a:r>
          </a:p>
          <a:p>
            <a:endParaRPr lang="en-GB" dirty="0">
              <a:solidFill>
                <a:srgbClr val="363B52"/>
              </a:solidFill>
              <a:latin typeface="Trebuchet MS" panose="020B0603020202020204" pitchFamily="34" charset="0"/>
            </a:endParaRPr>
          </a:p>
          <a:p>
            <a:r>
              <a:rPr lang="en-GB" dirty="0">
                <a:solidFill>
                  <a:srgbClr val="363B52"/>
                </a:solidFill>
                <a:latin typeface="Trebuchet MS" panose="020B0603020202020204" pitchFamily="34" charset="0"/>
              </a:rPr>
              <a:t>If you are in receipt of benefits you can apply for free meals – SLC website</a:t>
            </a:r>
          </a:p>
          <a:p>
            <a:endParaRPr lang="en-GB" dirty="0">
              <a:solidFill>
                <a:srgbClr val="363B52"/>
              </a:solidFill>
              <a:latin typeface="Trebuchet MS" panose="020B0603020202020204" pitchFamily="34" charset="0"/>
            </a:endParaRPr>
          </a:p>
          <a:p>
            <a:r>
              <a:rPr lang="en-GB" b="0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If you are in receipt of certain benefits, you and your family may qualify for a leisure concession card giving you up to 50% off the cost activities with South Lanarkshire Leisure.  Full details can be found on the </a:t>
            </a:r>
            <a:r>
              <a:rPr lang="en-GB" b="0" i="0" dirty="0">
                <a:solidFill>
                  <a:srgbClr val="303758"/>
                </a:solidFill>
                <a:effectLst/>
                <a:latin typeface="Trebuchet MS" panose="020B0603020202020204" pitchFamily="34" charset="0"/>
                <a:hlinkClick r:id="rId2" tooltip="South Lanarkshire Leisure and Culture website"/>
              </a:rPr>
              <a:t>South Lanarkshire Leisure and Culture website</a:t>
            </a:r>
            <a:r>
              <a:rPr lang="en-GB" b="0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38" y="838199"/>
            <a:ext cx="8761413" cy="706964"/>
          </a:xfrm>
        </p:spPr>
        <p:txBody>
          <a:bodyPr/>
          <a:lstStyle/>
          <a:p>
            <a:r>
              <a:rPr lang="en-GB" sz="4000" dirty="0"/>
              <a:t>First days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1787" y="2603500"/>
            <a:ext cx="4825158" cy="34163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Getting used to school routines</a:t>
            </a:r>
          </a:p>
        </p:txBody>
      </p:sp>
      <p:pic>
        <p:nvPicPr>
          <p:cNvPr id="6" name="Content Placeholder 5" descr="A picture containing child, person, child, indoor&#10;&#10;Description automatically generated">
            <a:extLst>
              <a:ext uri="{FF2B5EF4-FFF2-40B4-BE49-F238E27FC236}">
                <a16:creationId xmlns:a16="http://schemas.microsoft.com/office/drawing/2014/main" id="{53F022B2-8552-1AF4-4806-AD0E1E7880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4111" y="2705100"/>
            <a:ext cx="4114799" cy="3086100"/>
          </a:xfrm>
        </p:spPr>
      </p:pic>
      <p:pic>
        <p:nvPicPr>
          <p:cNvPr id="12" name="Picture 11" descr="A picture containing text, indoor, child&#10;&#10;Description automatically generated">
            <a:extLst>
              <a:ext uri="{FF2B5EF4-FFF2-40B4-BE49-F238E27FC236}">
                <a16:creationId xmlns:a16="http://schemas.microsoft.com/office/drawing/2014/main" id="{C2BB4582-AD75-CC93-4C5B-AEE2318C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132" y="2362200"/>
            <a:ext cx="293608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45" y="1160286"/>
            <a:ext cx="8761413" cy="706964"/>
          </a:xfrm>
        </p:spPr>
        <p:txBody>
          <a:bodyPr/>
          <a:lstStyle/>
          <a:p>
            <a:r>
              <a:rPr lang="en-GB" sz="4400"/>
              <a:t>First days </a:t>
            </a:r>
            <a:br>
              <a:rPr lang="en-GB" sz="4400"/>
            </a:br>
            <a:endParaRPr lang="en-GB" sz="4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41948" y="2670366"/>
            <a:ext cx="6060141" cy="469219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We learn to line up properly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20353" y="3240252"/>
            <a:ext cx="3238035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389633" y="4187077"/>
            <a:ext cx="2547882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And play in our playground</a:t>
            </a:r>
          </a:p>
        </p:txBody>
      </p:sp>
      <p:pic>
        <p:nvPicPr>
          <p:cNvPr id="6" name="Picture 5" descr="A picture containing road, child&#10;&#10;Description automatically generated">
            <a:extLst>
              <a:ext uri="{FF2B5EF4-FFF2-40B4-BE49-F238E27FC236}">
                <a16:creationId xmlns:a16="http://schemas.microsoft.com/office/drawing/2014/main" id="{ED516BF3-26CD-900D-1878-2DAC2F37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33" y="2557920"/>
            <a:ext cx="3429000" cy="2571750"/>
          </a:xfrm>
          <a:prstGeom prst="rect">
            <a:avLst/>
          </a:prstGeom>
        </p:spPr>
      </p:pic>
      <p:pic>
        <p:nvPicPr>
          <p:cNvPr id="11" name="Picture 10" descr="A picture containing sky, outdoor, grass, outdoor object&#10;&#10;Description automatically generated">
            <a:extLst>
              <a:ext uri="{FF2B5EF4-FFF2-40B4-BE49-F238E27FC236}">
                <a16:creationId xmlns:a16="http://schemas.microsoft.com/office/drawing/2014/main" id="{1A5C908B-CF89-4359-C7AF-6D2C8DB9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68" y="324025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45" y="1160286"/>
            <a:ext cx="8761413" cy="706964"/>
          </a:xfrm>
        </p:spPr>
        <p:txBody>
          <a:bodyPr/>
          <a:lstStyle/>
          <a:p>
            <a:r>
              <a:rPr lang="en-GB" sz="4400"/>
              <a:t>First days </a:t>
            </a:r>
            <a:br>
              <a:rPr lang="en-GB" sz="4400"/>
            </a:br>
            <a:endParaRPr lang="en-GB" sz="4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958365" y="3985436"/>
            <a:ext cx="6060141" cy="469219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We meet our ‘Big Buddies’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20353" y="3240252"/>
            <a:ext cx="3238035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389633" y="4187077"/>
            <a:ext cx="2547882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</p:txBody>
      </p:sp>
      <p:pic>
        <p:nvPicPr>
          <p:cNvPr id="11" name="Picture 10" descr="A group of children sitting at a table eating&#10;&#10;Description automatically generated with low confidence">
            <a:extLst>
              <a:ext uri="{FF2B5EF4-FFF2-40B4-BE49-F238E27FC236}">
                <a16:creationId xmlns:a16="http://schemas.microsoft.com/office/drawing/2014/main" id="{2D17F6AE-6E34-C9C6-8D27-7E94F299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12" y="1867250"/>
            <a:ext cx="3617139" cy="48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8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d92fc71e-099d-4a1c-bdec-bb8e65d356bd" xsi:nil="true"/>
    <Teachers xmlns="d92fc71e-099d-4a1c-bdec-bb8e65d356bd">
      <UserInfo>
        <DisplayName/>
        <AccountId xsi:nil="true"/>
        <AccountType/>
      </UserInfo>
    </Teachers>
    <IsNotebookLocked xmlns="d92fc71e-099d-4a1c-bdec-bb8e65d356bd" xsi:nil="true"/>
    <CultureName xmlns="d92fc71e-099d-4a1c-bdec-bb8e65d356bd" xsi:nil="true"/>
    <Owner xmlns="d92fc71e-099d-4a1c-bdec-bb8e65d356bd">
      <UserInfo>
        <DisplayName/>
        <AccountId xsi:nil="true"/>
        <AccountType/>
      </UserInfo>
    </Owner>
    <Distribution_Groups xmlns="d92fc71e-099d-4a1c-bdec-bb8e65d356bd" xsi:nil="true"/>
    <TeamsChannelId xmlns="d92fc71e-099d-4a1c-bdec-bb8e65d356bd" xsi:nil="true"/>
    <Invited_Teachers xmlns="d92fc71e-099d-4a1c-bdec-bb8e65d356bd" xsi:nil="true"/>
    <NotebookType xmlns="d92fc71e-099d-4a1c-bdec-bb8e65d356bd" xsi:nil="true"/>
    <AppVersion xmlns="d92fc71e-099d-4a1c-bdec-bb8e65d356bd" xsi:nil="true"/>
    <DefaultSectionNames xmlns="d92fc71e-099d-4a1c-bdec-bb8e65d356bd" xsi:nil="true"/>
    <Is_Collaboration_Space_Locked xmlns="d92fc71e-099d-4a1c-bdec-bb8e65d356bd" xsi:nil="true"/>
    <Templates xmlns="d92fc71e-099d-4a1c-bdec-bb8e65d356bd" xsi:nil="true"/>
    <FolderType xmlns="d92fc71e-099d-4a1c-bdec-bb8e65d356bd" xsi:nil="true"/>
    <Student_Groups xmlns="d92fc71e-099d-4a1c-bdec-bb8e65d356bd">
      <UserInfo>
        <DisplayName/>
        <AccountId xsi:nil="true"/>
        <AccountType/>
      </UserInfo>
    </Student_Groups>
    <Math_Settings xmlns="d92fc71e-099d-4a1c-bdec-bb8e65d356bd" xsi:nil="true"/>
    <Self_Registration_Enabled xmlns="d92fc71e-099d-4a1c-bdec-bb8e65d356bd" xsi:nil="true"/>
    <Students xmlns="d92fc71e-099d-4a1c-bdec-bb8e65d356bd">
      <UserInfo>
        <DisplayName/>
        <AccountId xsi:nil="true"/>
        <AccountType/>
      </UserInfo>
    </Students>
    <LMS_Mappings xmlns="d92fc71e-099d-4a1c-bdec-bb8e65d356bd" xsi:nil="true"/>
    <Invited_Students xmlns="d92fc71e-099d-4a1c-bdec-bb8e65d356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A130A6CB4F248943102C4E02419BA" ma:contentTypeVersion="34" ma:contentTypeDescription="Create a new document." ma:contentTypeScope="" ma:versionID="35d4521565ff2dc95b764277ce06b1a7">
  <xsd:schema xmlns:xsd="http://www.w3.org/2001/XMLSchema" xmlns:xs="http://www.w3.org/2001/XMLSchema" xmlns:p="http://schemas.microsoft.com/office/2006/metadata/properties" xmlns:ns3="fd54172d-f38d-4dc4-9049-6d78cc781445" xmlns:ns4="d92fc71e-099d-4a1c-bdec-bb8e65d356bd" targetNamespace="http://schemas.microsoft.com/office/2006/metadata/properties" ma:root="true" ma:fieldsID="f0956593238fb79db691bceb3adb4fe8" ns3:_="" ns4:_="">
    <xsd:import namespace="fd54172d-f38d-4dc4-9049-6d78cc781445"/>
    <xsd:import namespace="d92fc71e-099d-4a1c-bdec-bb8e65d356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4172d-f38d-4dc4-9049-6d78cc7814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fc71e-099d-4a1c-bdec-bb8e65d35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83A4D-30C0-4C28-A67C-A6D1804937A1}">
  <ds:schemaRefs>
    <ds:schemaRef ds:uri="d92fc71e-099d-4a1c-bdec-bb8e65d356bd"/>
    <ds:schemaRef ds:uri="http://schemas.microsoft.com/office/2006/metadata/properties"/>
    <ds:schemaRef ds:uri="http://www.w3.org/2000/xmlns/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EFD80F-E161-4584-8337-7BE18236E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549687-AA7F-45BF-A41D-E5BDFF2DC656}">
  <ds:schemaRefs>
    <ds:schemaRef ds:uri="d92fc71e-099d-4a1c-bdec-bb8e65d356bd"/>
    <ds:schemaRef ds:uri="fd54172d-f38d-4dc4-9049-6d78cc781445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367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Lato</vt:lpstr>
      <vt:lpstr>Trebuchet MS</vt:lpstr>
      <vt:lpstr>Wingdings 3</vt:lpstr>
      <vt:lpstr>Ion Boardroom</vt:lpstr>
      <vt:lpstr>Welcome to St Cadoc’s</vt:lpstr>
      <vt:lpstr>Uniform </vt:lpstr>
      <vt:lpstr>P.E. kit </vt:lpstr>
      <vt:lpstr>Resources </vt:lpstr>
      <vt:lpstr>Snacks and lunches </vt:lpstr>
      <vt:lpstr>Free school meals and clothing grants</vt:lpstr>
      <vt:lpstr>First days</vt:lpstr>
      <vt:lpstr>First days  </vt:lpstr>
      <vt:lpstr>First days  </vt:lpstr>
      <vt:lpstr>Primary 1 Curriculum</vt:lpstr>
      <vt:lpstr>Primary 1 teachers?</vt:lpstr>
      <vt:lpstr>The first week</vt:lpstr>
      <vt:lpstr>Communication </vt:lpstr>
      <vt:lpstr>Parent Council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woodie</dc:title>
  <dc:creator>Mrs McKellar</dc:creator>
  <cp:lastModifiedBy>Mrs Faloon</cp:lastModifiedBy>
  <cp:revision>9</cp:revision>
  <dcterms:created xsi:type="dcterms:W3CDTF">2020-06-12T13:23:43Z</dcterms:created>
  <dcterms:modified xsi:type="dcterms:W3CDTF">2023-05-24T08:05:41Z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0x0101005F1A130A6CB4F248943102C4E02419BA</vt:lpwstr>
  </property>
</Properties>
</file>