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sldIdLst>
    <p:sldId id="256" r:id="rId2"/>
    <p:sldId id="257" r:id="rId3"/>
    <p:sldId id="638" r:id="rId4"/>
    <p:sldId id="338" r:id="rId5"/>
    <p:sldId id="339" r:id="rId6"/>
    <p:sldId id="301" r:id="rId7"/>
    <p:sldId id="302" r:id="rId8"/>
    <p:sldId id="303" r:id="rId9"/>
    <p:sldId id="304" r:id="rId10"/>
    <p:sldId id="305" r:id="rId11"/>
    <p:sldId id="306" r:id="rId12"/>
    <p:sldId id="307" r:id="rId13"/>
    <p:sldId id="308" r:id="rId14"/>
    <p:sldId id="309" r:id="rId15"/>
    <p:sldId id="310" r:id="rId16"/>
    <p:sldId id="311" r:id="rId17"/>
    <p:sldId id="312" r:id="rId18"/>
    <p:sldId id="276" r:id="rId19"/>
    <p:sldId id="277" r:id="rId20"/>
    <p:sldId id="315" r:id="rId21"/>
    <p:sldId id="288" r:id="rId22"/>
    <p:sldId id="316" r:id="rId23"/>
    <p:sldId id="289" r:id="rId24"/>
    <p:sldId id="317" r:id="rId25"/>
    <p:sldId id="290" r:id="rId26"/>
    <p:sldId id="318" r:id="rId27"/>
    <p:sldId id="291" r:id="rId28"/>
    <p:sldId id="319" r:id="rId29"/>
    <p:sldId id="292" r:id="rId30"/>
    <p:sldId id="320" r:id="rId31"/>
    <p:sldId id="293" r:id="rId32"/>
    <p:sldId id="340" r:id="rId33"/>
    <p:sldId id="341" r:id="rId34"/>
    <p:sldId id="322" r:id="rId35"/>
    <p:sldId id="284" r:id="rId36"/>
    <p:sldId id="294" r:id="rId37"/>
    <p:sldId id="285" r:id="rId38"/>
    <p:sldId id="286" r:id="rId39"/>
    <p:sldId id="296" r:id="rId40"/>
    <p:sldId id="295" r:id="rId41"/>
    <p:sldId id="297" r:id="rId42"/>
    <p:sldId id="287" r:id="rId43"/>
    <p:sldId id="299" r:id="rId44"/>
    <p:sldId id="298" r:id="rId45"/>
    <p:sldId id="300" r:id="rId46"/>
    <p:sldId id="342" r:id="rId47"/>
    <p:sldId id="343" r:id="rId48"/>
    <p:sldId id="324" r:id="rId49"/>
    <p:sldId id="271" r:id="rId50"/>
    <p:sldId id="325" r:id="rId51"/>
    <p:sldId id="326" r:id="rId52"/>
    <p:sldId id="327" r:id="rId53"/>
    <p:sldId id="328" r:id="rId54"/>
    <p:sldId id="329" r:id="rId55"/>
    <p:sldId id="330" r:id="rId56"/>
    <p:sldId id="331" r:id="rId57"/>
    <p:sldId id="332" r:id="rId58"/>
    <p:sldId id="333" r:id="rId59"/>
    <p:sldId id="334" r:id="rId60"/>
    <p:sldId id="275" r:id="rId61"/>
    <p:sldId id="283" r:id="rId62"/>
    <p:sldId id="258" r:id="rId63"/>
    <p:sldId id="259" r:id="rId64"/>
    <p:sldId id="264" r:id="rId65"/>
    <p:sldId id="263" r:id="rId66"/>
    <p:sldId id="272" r:id="rId67"/>
    <p:sldId id="274" r:id="rId68"/>
    <p:sldId id="644" r:id="rId69"/>
    <p:sldId id="260" r:id="rId70"/>
    <p:sldId id="262" r:id="rId71"/>
    <p:sldId id="265" r:id="rId72"/>
    <p:sldId id="266" r:id="rId73"/>
    <p:sldId id="270" r:id="rId74"/>
    <p:sldId id="261" r:id="rId75"/>
    <p:sldId id="267" r:id="rId76"/>
    <p:sldId id="268" r:id="rId77"/>
    <p:sldId id="269" r:id="rId78"/>
    <p:sldId id="639" r:id="rId79"/>
    <p:sldId id="640" r:id="rId80"/>
    <p:sldId id="278" r:id="rId81"/>
    <p:sldId id="279" r:id="rId82"/>
    <p:sldId id="280" r:id="rId83"/>
    <p:sldId id="641" r:id="rId84"/>
    <p:sldId id="642" r:id="rId85"/>
    <p:sldId id="281" r:id="rId86"/>
    <p:sldId id="643" r:id="rId87"/>
    <p:sldId id="282" r:id="rId88"/>
    <p:sldId id="335" r:id="rId89"/>
    <p:sldId id="336" r:id="rId90"/>
    <p:sldId id="337"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0733A0-961C-4AF4-8FD7-AA14117B941A}"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GB"/>
        </a:p>
      </dgm:t>
    </dgm:pt>
    <dgm:pt modelId="{B655A3C0-EA0E-4A9B-BDCC-464E83ED5D22}">
      <dgm:prSet phldrT="[Text]"/>
      <dgm:spPr/>
      <dgm:t>
        <a:bodyPr/>
        <a:lstStyle/>
        <a:p>
          <a:r>
            <a:rPr lang="en-GB" dirty="0"/>
            <a:t>Ask</a:t>
          </a:r>
        </a:p>
      </dgm:t>
    </dgm:pt>
    <dgm:pt modelId="{149D4C2E-368F-4159-992C-5D43F7B65EA7}" type="parTrans" cxnId="{2AE4235A-22F1-4A97-99A2-068522842791}">
      <dgm:prSet/>
      <dgm:spPr/>
      <dgm:t>
        <a:bodyPr/>
        <a:lstStyle/>
        <a:p>
          <a:endParaRPr lang="en-GB"/>
        </a:p>
      </dgm:t>
    </dgm:pt>
    <dgm:pt modelId="{B964F471-F712-4CFA-B1E6-4D293869DA71}" type="sibTrans" cxnId="{2AE4235A-22F1-4A97-99A2-068522842791}">
      <dgm:prSet/>
      <dgm:spPr/>
      <dgm:t>
        <a:bodyPr/>
        <a:lstStyle/>
        <a:p>
          <a:endParaRPr lang="en-GB"/>
        </a:p>
      </dgm:t>
    </dgm:pt>
    <dgm:pt modelId="{DD6B11A8-D191-44A4-AF84-8F589EB46BFF}">
      <dgm:prSet phldrT="[Text]"/>
      <dgm:spPr/>
      <dgm:t>
        <a:bodyPr/>
        <a:lstStyle/>
        <a:p>
          <a:r>
            <a:rPr lang="en-GB" dirty="0"/>
            <a:t>Imagine</a:t>
          </a:r>
        </a:p>
      </dgm:t>
    </dgm:pt>
    <dgm:pt modelId="{4D10941D-B0B7-4ECB-8120-424F16D8C8B2}" type="parTrans" cxnId="{09034780-1300-4B5D-89F1-2D18738695F9}">
      <dgm:prSet/>
      <dgm:spPr/>
      <dgm:t>
        <a:bodyPr/>
        <a:lstStyle/>
        <a:p>
          <a:endParaRPr lang="en-GB"/>
        </a:p>
      </dgm:t>
    </dgm:pt>
    <dgm:pt modelId="{01ACD6B0-0D12-4138-880A-DFAD99EB5834}" type="sibTrans" cxnId="{09034780-1300-4B5D-89F1-2D18738695F9}">
      <dgm:prSet/>
      <dgm:spPr/>
      <dgm:t>
        <a:bodyPr/>
        <a:lstStyle/>
        <a:p>
          <a:endParaRPr lang="en-GB"/>
        </a:p>
      </dgm:t>
    </dgm:pt>
    <dgm:pt modelId="{FCEE367E-BFD0-4445-A853-65C294400E3B}">
      <dgm:prSet phldrT="[Text]"/>
      <dgm:spPr/>
      <dgm:t>
        <a:bodyPr/>
        <a:lstStyle/>
        <a:p>
          <a:r>
            <a:rPr lang="en-GB" dirty="0"/>
            <a:t>Plan</a:t>
          </a:r>
        </a:p>
      </dgm:t>
    </dgm:pt>
    <dgm:pt modelId="{0FD9BD25-08B3-4B64-AE3C-5F7B7F51F122}" type="parTrans" cxnId="{5D28A3DB-1BDD-45F8-A91D-3A189A2372A3}">
      <dgm:prSet/>
      <dgm:spPr/>
      <dgm:t>
        <a:bodyPr/>
        <a:lstStyle/>
        <a:p>
          <a:endParaRPr lang="en-GB"/>
        </a:p>
      </dgm:t>
    </dgm:pt>
    <dgm:pt modelId="{35F3E61B-8DC1-412F-A363-97A0B79E2721}" type="sibTrans" cxnId="{5D28A3DB-1BDD-45F8-A91D-3A189A2372A3}">
      <dgm:prSet/>
      <dgm:spPr/>
      <dgm:t>
        <a:bodyPr/>
        <a:lstStyle/>
        <a:p>
          <a:endParaRPr lang="en-GB"/>
        </a:p>
      </dgm:t>
    </dgm:pt>
    <dgm:pt modelId="{E439CF28-FF90-48B4-B361-DBD7741D270C}">
      <dgm:prSet phldrT="[Text]"/>
      <dgm:spPr/>
      <dgm:t>
        <a:bodyPr/>
        <a:lstStyle/>
        <a:p>
          <a:r>
            <a:rPr lang="en-GB" dirty="0"/>
            <a:t>Create</a:t>
          </a:r>
        </a:p>
      </dgm:t>
    </dgm:pt>
    <dgm:pt modelId="{B140BD1C-E335-494D-AFDF-164C1D1CB8AC}" type="parTrans" cxnId="{B95FD0B4-BEDF-420D-94E7-469194A6BA68}">
      <dgm:prSet/>
      <dgm:spPr/>
      <dgm:t>
        <a:bodyPr/>
        <a:lstStyle/>
        <a:p>
          <a:endParaRPr lang="en-GB"/>
        </a:p>
      </dgm:t>
    </dgm:pt>
    <dgm:pt modelId="{CBBA528E-FF53-45BA-B8F6-1CE8899BD7F1}" type="sibTrans" cxnId="{B95FD0B4-BEDF-420D-94E7-469194A6BA68}">
      <dgm:prSet/>
      <dgm:spPr/>
      <dgm:t>
        <a:bodyPr/>
        <a:lstStyle/>
        <a:p>
          <a:endParaRPr lang="en-GB"/>
        </a:p>
      </dgm:t>
    </dgm:pt>
    <dgm:pt modelId="{BA1BFA6D-FFA0-4DF4-BE82-85BD09894DC3}">
      <dgm:prSet phldrT="[Text]"/>
      <dgm:spPr/>
      <dgm:t>
        <a:bodyPr/>
        <a:lstStyle/>
        <a:p>
          <a:r>
            <a:rPr lang="en-GB" dirty="0"/>
            <a:t>Test</a:t>
          </a:r>
        </a:p>
      </dgm:t>
    </dgm:pt>
    <dgm:pt modelId="{DF83A084-E64B-4E4E-8818-E65D2CF6F15F}" type="parTrans" cxnId="{7AFA795E-096A-4F3E-8D4F-1CD61BC83A42}">
      <dgm:prSet/>
      <dgm:spPr/>
      <dgm:t>
        <a:bodyPr/>
        <a:lstStyle/>
        <a:p>
          <a:endParaRPr lang="en-GB"/>
        </a:p>
      </dgm:t>
    </dgm:pt>
    <dgm:pt modelId="{F31A13A3-5228-4BFF-8617-EC24C6DEF165}" type="sibTrans" cxnId="{7AFA795E-096A-4F3E-8D4F-1CD61BC83A42}">
      <dgm:prSet/>
      <dgm:spPr/>
      <dgm:t>
        <a:bodyPr/>
        <a:lstStyle/>
        <a:p>
          <a:endParaRPr lang="en-GB"/>
        </a:p>
      </dgm:t>
    </dgm:pt>
    <dgm:pt modelId="{6418D0BE-60F7-457A-9E8D-8651030C7420}">
      <dgm:prSet/>
      <dgm:spPr/>
      <dgm:t>
        <a:bodyPr/>
        <a:lstStyle/>
        <a:p>
          <a:r>
            <a:rPr lang="en-GB" dirty="0"/>
            <a:t>Improve</a:t>
          </a:r>
        </a:p>
      </dgm:t>
    </dgm:pt>
    <dgm:pt modelId="{A7693C26-265A-4A73-B343-720884D8ED2C}" type="parTrans" cxnId="{C880ECC5-FBDD-4E57-BB4D-055FFA68A4F8}">
      <dgm:prSet/>
      <dgm:spPr/>
      <dgm:t>
        <a:bodyPr/>
        <a:lstStyle/>
        <a:p>
          <a:endParaRPr lang="en-GB"/>
        </a:p>
      </dgm:t>
    </dgm:pt>
    <dgm:pt modelId="{34091A69-5DF8-422A-BC92-64926D87750C}" type="sibTrans" cxnId="{C880ECC5-FBDD-4E57-BB4D-055FFA68A4F8}">
      <dgm:prSet/>
      <dgm:spPr/>
      <dgm:t>
        <a:bodyPr/>
        <a:lstStyle/>
        <a:p>
          <a:endParaRPr lang="en-GB"/>
        </a:p>
      </dgm:t>
    </dgm:pt>
    <dgm:pt modelId="{47B465CD-9940-4BF9-8AD9-A46C6CB561E1}" type="pres">
      <dgm:prSet presAssocID="{490733A0-961C-4AF4-8FD7-AA14117B941A}" presName="cycle" presStyleCnt="0">
        <dgm:presLayoutVars>
          <dgm:dir/>
          <dgm:resizeHandles val="exact"/>
        </dgm:presLayoutVars>
      </dgm:prSet>
      <dgm:spPr/>
    </dgm:pt>
    <dgm:pt modelId="{6E5A27F6-6764-4ACE-B545-9214B51EB17B}" type="pres">
      <dgm:prSet presAssocID="{B655A3C0-EA0E-4A9B-BDCC-464E83ED5D22}" presName="node" presStyleLbl="node1" presStyleIdx="0" presStyleCnt="6" custScaleX="46586" custScaleY="46586">
        <dgm:presLayoutVars>
          <dgm:bulletEnabled val="1"/>
        </dgm:presLayoutVars>
      </dgm:prSet>
      <dgm:spPr/>
    </dgm:pt>
    <dgm:pt modelId="{8F40C015-851D-4939-BF7A-D050B1EADEE6}" type="pres">
      <dgm:prSet presAssocID="{B964F471-F712-4CFA-B1E6-4D293869DA71}" presName="sibTrans" presStyleLbl="sibTrans2D1" presStyleIdx="0" presStyleCnt="6"/>
      <dgm:spPr/>
    </dgm:pt>
    <dgm:pt modelId="{8305886A-3605-4395-97BB-7DFB0F34CCDB}" type="pres">
      <dgm:prSet presAssocID="{B964F471-F712-4CFA-B1E6-4D293869DA71}" presName="connectorText" presStyleLbl="sibTrans2D1" presStyleIdx="0" presStyleCnt="6"/>
      <dgm:spPr/>
    </dgm:pt>
    <dgm:pt modelId="{17D606DA-C6A6-4301-8974-F09FDE8BA905}" type="pres">
      <dgm:prSet presAssocID="{DD6B11A8-D191-44A4-AF84-8F589EB46BFF}" presName="node" presStyleLbl="node1" presStyleIdx="1" presStyleCnt="6" custScaleX="47263" custScaleY="47263">
        <dgm:presLayoutVars>
          <dgm:bulletEnabled val="1"/>
        </dgm:presLayoutVars>
      </dgm:prSet>
      <dgm:spPr/>
    </dgm:pt>
    <dgm:pt modelId="{48D2A7E4-23E2-4CF6-9A16-42F3805FA904}" type="pres">
      <dgm:prSet presAssocID="{01ACD6B0-0D12-4138-880A-DFAD99EB5834}" presName="sibTrans" presStyleLbl="sibTrans2D1" presStyleIdx="1" presStyleCnt="6"/>
      <dgm:spPr/>
    </dgm:pt>
    <dgm:pt modelId="{BEFE342C-586B-4993-9B55-0CBE320DBC30}" type="pres">
      <dgm:prSet presAssocID="{01ACD6B0-0D12-4138-880A-DFAD99EB5834}" presName="connectorText" presStyleLbl="sibTrans2D1" presStyleIdx="1" presStyleCnt="6"/>
      <dgm:spPr/>
    </dgm:pt>
    <dgm:pt modelId="{92BC6DFB-9D02-4700-BD02-DCF3DCA1C7E8}" type="pres">
      <dgm:prSet presAssocID="{FCEE367E-BFD0-4445-A853-65C294400E3B}" presName="node" presStyleLbl="node1" presStyleIdx="2" presStyleCnt="6" custScaleX="51650" custScaleY="51650">
        <dgm:presLayoutVars>
          <dgm:bulletEnabled val="1"/>
        </dgm:presLayoutVars>
      </dgm:prSet>
      <dgm:spPr/>
    </dgm:pt>
    <dgm:pt modelId="{0048D3E1-859D-4987-9710-AFE1F1477025}" type="pres">
      <dgm:prSet presAssocID="{35F3E61B-8DC1-412F-A363-97A0B79E2721}" presName="sibTrans" presStyleLbl="sibTrans2D1" presStyleIdx="2" presStyleCnt="6"/>
      <dgm:spPr/>
    </dgm:pt>
    <dgm:pt modelId="{1F2B2B1F-BD08-4830-BF47-521FAEDC8487}" type="pres">
      <dgm:prSet presAssocID="{35F3E61B-8DC1-412F-A363-97A0B79E2721}" presName="connectorText" presStyleLbl="sibTrans2D1" presStyleIdx="2" presStyleCnt="6"/>
      <dgm:spPr/>
    </dgm:pt>
    <dgm:pt modelId="{777CE99C-2D5B-4249-B085-250677CDE6BF}" type="pres">
      <dgm:prSet presAssocID="{E439CF28-FF90-48B4-B361-DBD7741D270C}" presName="node" presStyleLbl="node1" presStyleIdx="3" presStyleCnt="6" custScaleX="53315" custScaleY="53315">
        <dgm:presLayoutVars>
          <dgm:bulletEnabled val="1"/>
        </dgm:presLayoutVars>
      </dgm:prSet>
      <dgm:spPr/>
    </dgm:pt>
    <dgm:pt modelId="{1F4862A7-0546-4A5A-B33A-476604557593}" type="pres">
      <dgm:prSet presAssocID="{CBBA528E-FF53-45BA-B8F6-1CE8899BD7F1}" presName="sibTrans" presStyleLbl="sibTrans2D1" presStyleIdx="3" presStyleCnt="6"/>
      <dgm:spPr/>
    </dgm:pt>
    <dgm:pt modelId="{A3FE0632-9752-412B-8F35-21E0995B2C2B}" type="pres">
      <dgm:prSet presAssocID="{CBBA528E-FF53-45BA-B8F6-1CE8899BD7F1}" presName="connectorText" presStyleLbl="sibTrans2D1" presStyleIdx="3" presStyleCnt="6"/>
      <dgm:spPr/>
    </dgm:pt>
    <dgm:pt modelId="{57C8F801-3D95-4CD0-B4C7-848D95AC14C5}" type="pres">
      <dgm:prSet presAssocID="{BA1BFA6D-FFA0-4DF4-BE82-85BD09894DC3}" presName="node" presStyleLbl="node1" presStyleIdx="4" presStyleCnt="6" custScaleX="51000" custScaleY="51000">
        <dgm:presLayoutVars>
          <dgm:bulletEnabled val="1"/>
        </dgm:presLayoutVars>
      </dgm:prSet>
      <dgm:spPr/>
    </dgm:pt>
    <dgm:pt modelId="{646A04BA-A7B4-4B89-A7DE-A984F63A5A53}" type="pres">
      <dgm:prSet presAssocID="{F31A13A3-5228-4BFF-8617-EC24C6DEF165}" presName="sibTrans" presStyleLbl="sibTrans2D1" presStyleIdx="4" presStyleCnt="6"/>
      <dgm:spPr/>
    </dgm:pt>
    <dgm:pt modelId="{709DE2A5-32E6-4C00-A52A-3A338246EE8E}" type="pres">
      <dgm:prSet presAssocID="{F31A13A3-5228-4BFF-8617-EC24C6DEF165}" presName="connectorText" presStyleLbl="sibTrans2D1" presStyleIdx="4" presStyleCnt="6"/>
      <dgm:spPr/>
    </dgm:pt>
    <dgm:pt modelId="{105B2F57-3C1F-4F20-822D-2B18A0B79803}" type="pres">
      <dgm:prSet presAssocID="{6418D0BE-60F7-457A-9E8D-8651030C7420}" presName="node" presStyleLbl="node1" presStyleIdx="5" presStyleCnt="6" custScaleX="51000" custScaleY="51000">
        <dgm:presLayoutVars>
          <dgm:bulletEnabled val="1"/>
        </dgm:presLayoutVars>
      </dgm:prSet>
      <dgm:spPr/>
    </dgm:pt>
    <dgm:pt modelId="{AB39CED3-5269-4CA5-BD3A-0BD80C479A15}" type="pres">
      <dgm:prSet presAssocID="{34091A69-5DF8-422A-BC92-64926D87750C}" presName="sibTrans" presStyleLbl="sibTrans2D1" presStyleIdx="5" presStyleCnt="6"/>
      <dgm:spPr/>
    </dgm:pt>
    <dgm:pt modelId="{50C5DBC8-74F3-4AC8-BCB4-61222F2A1162}" type="pres">
      <dgm:prSet presAssocID="{34091A69-5DF8-422A-BC92-64926D87750C}" presName="connectorText" presStyleLbl="sibTrans2D1" presStyleIdx="5" presStyleCnt="6"/>
      <dgm:spPr/>
    </dgm:pt>
  </dgm:ptLst>
  <dgm:cxnLst>
    <dgm:cxn modelId="{5B87781D-1003-4DCB-8749-C5538DE80253}" type="presOf" srcId="{35F3E61B-8DC1-412F-A363-97A0B79E2721}" destId="{0048D3E1-859D-4987-9710-AFE1F1477025}" srcOrd="0" destOrd="0" presId="urn:microsoft.com/office/officeart/2005/8/layout/cycle2"/>
    <dgm:cxn modelId="{8731261E-2516-48D2-B546-C729093DB1DF}" type="presOf" srcId="{CBBA528E-FF53-45BA-B8F6-1CE8899BD7F1}" destId="{A3FE0632-9752-412B-8F35-21E0995B2C2B}" srcOrd="1" destOrd="0" presId="urn:microsoft.com/office/officeart/2005/8/layout/cycle2"/>
    <dgm:cxn modelId="{FA1F8829-1C88-48F3-A1FE-A25937261873}" type="presOf" srcId="{E439CF28-FF90-48B4-B361-DBD7741D270C}" destId="{777CE99C-2D5B-4249-B085-250677CDE6BF}" srcOrd="0" destOrd="0" presId="urn:microsoft.com/office/officeart/2005/8/layout/cycle2"/>
    <dgm:cxn modelId="{CDBBC831-F673-4DEA-A526-26EAA826BFDE}" type="presOf" srcId="{B964F471-F712-4CFA-B1E6-4D293869DA71}" destId="{8F40C015-851D-4939-BF7A-D050B1EADEE6}" srcOrd="0" destOrd="0" presId="urn:microsoft.com/office/officeart/2005/8/layout/cycle2"/>
    <dgm:cxn modelId="{DF74EB3A-2159-4378-91C7-7DFB36769CB5}" type="presOf" srcId="{6418D0BE-60F7-457A-9E8D-8651030C7420}" destId="{105B2F57-3C1F-4F20-822D-2B18A0B79803}" srcOrd="0" destOrd="0" presId="urn:microsoft.com/office/officeart/2005/8/layout/cycle2"/>
    <dgm:cxn modelId="{7AFA795E-096A-4F3E-8D4F-1CD61BC83A42}" srcId="{490733A0-961C-4AF4-8FD7-AA14117B941A}" destId="{BA1BFA6D-FFA0-4DF4-BE82-85BD09894DC3}" srcOrd="4" destOrd="0" parTransId="{DF83A084-E64B-4E4E-8818-E65D2CF6F15F}" sibTransId="{F31A13A3-5228-4BFF-8617-EC24C6DEF165}"/>
    <dgm:cxn modelId="{42AE2143-CEEA-48A4-BC5D-25F8FD237ACC}" type="presOf" srcId="{BA1BFA6D-FFA0-4DF4-BE82-85BD09894DC3}" destId="{57C8F801-3D95-4CD0-B4C7-848D95AC14C5}" srcOrd="0" destOrd="0" presId="urn:microsoft.com/office/officeart/2005/8/layout/cycle2"/>
    <dgm:cxn modelId="{5F112466-4FE7-4685-A631-620D98413758}" type="presOf" srcId="{B655A3C0-EA0E-4A9B-BDCC-464E83ED5D22}" destId="{6E5A27F6-6764-4ACE-B545-9214B51EB17B}" srcOrd="0" destOrd="0" presId="urn:microsoft.com/office/officeart/2005/8/layout/cycle2"/>
    <dgm:cxn modelId="{57283C6B-6E08-4896-A20B-2908A68ABA83}" type="presOf" srcId="{FCEE367E-BFD0-4445-A853-65C294400E3B}" destId="{92BC6DFB-9D02-4700-BD02-DCF3DCA1C7E8}" srcOrd="0" destOrd="0" presId="urn:microsoft.com/office/officeart/2005/8/layout/cycle2"/>
    <dgm:cxn modelId="{1BF22372-4871-4042-B6E9-10D269C321E0}" type="presOf" srcId="{F31A13A3-5228-4BFF-8617-EC24C6DEF165}" destId="{709DE2A5-32E6-4C00-A52A-3A338246EE8E}" srcOrd="1" destOrd="0" presId="urn:microsoft.com/office/officeart/2005/8/layout/cycle2"/>
    <dgm:cxn modelId="{EEEF2D52-6E96-476A-920E-3377E4DB4C1F}" type="presOf" srcId="{DD6B11A8-D191-44A4-AF84-8F589EB46BFF}" destId="{17D606DA-C6A6-4301-8974-F09FDE8BA905}" srcOrd="0" destOrd="0" presId="urn:microsoft.com/office/officeart/2005/8/layout/cycle2"/>
    <dgm:cxn modelId="{2AE4235A-22F1-4A97-99A2-068522842791}" srcId="{490733A0-961C-4AF4-8FD7-AA14117B941A}" destId="{B655A3C0-EA0E-4A9B-BDCC-464E83ED5D22}" srcOrd="0" destOrd="0" parTransId="{149D4C2E-368F-4159-992C-5D43F7B65EA7}" sibTransId="{B964F471-F712-4CFA-B1E6-4D293869DA71}"/>
    <dgm:cxn modelId="{44F9287A-D17A-4937-A40F-D91CFF37840F}" type="presOf" srcId="{34091A69-5DF8-422A-BC92-64926D87750C}" destId="{AB39CED3-5269-4CA5-BD3A-0BD80C479A15}" srcOrd="0" destOrd="0" presId="urn:microsoft.com/office/officeart/2005/8/layout/cycle2"/>
    <dgm:cxn modelId="{89574D7C-9605-40AE-9A4A-FCCB87FBB569}" type="presOf" srcId="{CBBA528E-FF53-45BA-B8F6-1CE8899BD7F1}" destId="{1F4862A7-0546-4A5A-B33A-476604557593}" srcOrd="0" destOrd="0" presId="urn:microsoft.com/office/officeart/2005/8/layout/cycle2"/>
    <dgm:cxn modelId="{09034780-1300-4B5D-89F1-2D18738695F9}" srcId="{490733A0-961C-4AF4-8FD7-AA14117B941A}" destId="{DD6B11A8-D191-44A4-AF84-8F589EB46BFF}" srcOrd="1" destOrd="0" parTransId="{4D10941D-B0B7-4ECB-8120-424F16D8C8B2}" sibTransId="{01ACD6B0-0D12-4138-880A-DFAD99EB5834}"/>
    <dgm:cxn modelId="{2F1ED78B-C677-43AD-AECD-DA6A4511B12B}" type="presOf" srcId="{01ACD6B0-0D12-4138-880A-DFAD99EB5834}" destId="{48D2A7E4-23E2-4CF6-9A16-42F3805FA904}" srcOrd="0" destOrd="0" presId="urn:microsoft.com/office/officeart/2005/8/layout/cycle2"/>
    <dgm:cxn modelId="{9698DE91-6ED1-4BE1-B120-6E61FA752DF9}" type="presOf" srcId="{34091A69-5DF8-422A-BC92-64926D87750C}" destId="{50C5DBC8-74F3-4AC8-BCB4-61222F2A1162}" srcOrd="1" destOrd="0" presId="urn:microsoft.com/office/officeart/2005/8/layout/cycle2"/>
    <dgm:cxn modelId="{1F290993-9B81-4E2A-A736-09F28803E9B8}" type="presOf" srcId="{B964F471-F712-4CFA-B1E6-4D293869DA71}" destId="{8305886A-3605-4395-97BB-7DFB0F34CCDB}" srcOrd="1" destOrd="0" presId="urn:microsoft.com/office/officeart/2005/8/layout/cycle2"/>
    <dgm:cxn modelId="{D62A9CB2-061D-4A00-A7F9-B4A37DA57B28}" type="presOf" srcId="{01ACD6B0-0D12-4138-880A-DFAD99EB5834}" destId="{BEFE342C-586B-4993-9B55-0CBE320DBC30}" srcOrd="1" destOrd="0" presId="urn:microsoft.com/office/officeart/2005/8/layout/cycle2"/>
    <dgm:cxn modelId="{B95FD0B4-BEDF-420D-94E7-469194A6BA68}" srcId="{490733A0-961C-4AF4-8FD7-AA14117B941A}" destId="{E439CF28-FF90-48B4-B361-DBD7741D270C}" srcOrd="3" destOrd="0" parTransId="{B140BD1C-E335-494D-AFDF-164C1D1CB8AC}" sibTransId="{CBBA528E-FF53-45BA-B8F6-1CE8899BD7F1}"/>
    <dgm:cxn modelId="{C880ECC5-FBDD-4E57-BB4D-055FFA68A4F8}" srcId="{490733A0-961C-4AF4-8FD7-AA14117B941A}" destId="{6418D0BE-60F7-457A-9E8D-8651030C7420}" srcOrd="5" destOrd="0" parTransId="{A7693C26-265A-4A73-B343-720884D8ED2C}" sibTransId="{34091A69-5DF8-422A-BC92-64926D87750C}"/>
    <dgm:cxn modelId="{65C570CF-D162-4BC8-9458-9B962B320289}" type="presOf" srcId="{490733A0-961C-4AF4-8FD7-AA14117B941A}" destId="{47B465CD-9940-4BF9-8AD9-A46C6CB561E1}" srcOrd="0" destOrd="0" presId="urn:microsoft.com/office/officeart/2005/8/layout/cycle2"/>
    <dgm:cxn modelId="{5D28A3DB-1BDD-45F8-A91D-3A189A2372A3}" srcId="{490733A0-961C-4AF4-8FD7-AA14117B941A}" destId="{FCEE367E-BFD0-4445-A853-65C294400E3B}" srcOrd="2" destOrd="0" parTransId="{0FD9BD25-08B3-4B64-AE3C-5F7B7F51F122}" sibTransId="{35F3E61B-8DC1-412F-A363-97A0B79E2721}"/>
    <dgm:cxn modelId="{3957B2EA-D8F0-46BE-A68B-824FF9974473}" type="presOf" srcId="{F31A13A3-5228-4BFF-8617-EC24C6DEF165}" destId="{646A04BA-A7B4-4B89-A7DE-A984F63A5A53}" srcOrd="0" destOrd="0" presId="urn:microsoft.com/office/officeart/2005/8/layout/cycle2"/>
    <dgm:cxn modelId="{8EF5E2F1-834E-4E68-9A72-CC7A8E0536D1}" type="presOf" srcId="{35F3E61B-8DC1-412F-A363-97A0B79E2721}" destId="{1F2B2B1F-BD08-4830-BF47-521FAEDC8487}" srcOrd="1" destOrd="0" presId="urn:microsoft.com/office/officeart/2005/8/layout/cycle2"/>
    <dgm:cxn modelId="{AA35AC5A-71B5-4491-9405-639C2C575A1D}" type="presParOf" srcId="{47B465CD-9940-4BF9-8AD9-A46C6CB561E1}" destId="{6E5A27F6-6764-4ACE-B545-9214B51EB17B}" srcOrd="0" destOrd="0" presId="urn:microsoft.com/office/officeart/2005/8/layout/cycle2"/>
    <dgm:cxn modelId="{12D6ADFF-8245-4469-BC35-472B0636D814}" type="presParOf" srcId="{47B465CD-9940-4BF9-8AD9-A46C6CB561E1}" destId="{8F40C015-851D-4939-BF7A-D050B1EADEE6}" srcOrd="1" destOrd="0" presId="urn:microsoft.com/office/officeart/2005/8/layout/cycle2"/>
    <dgm:cxn modelId="{41321CAB-88A9-43DA-BEBE-28A1B7B457C9}" type="presParOf" srcId="{8F40C015-851D-4939-BF7A-D050B1EADEE6}" destId="{8305886A-3605-4395-97BB-7DFB0F34CCDB}" srcOrd="0" destOrd="0" presId="urn:microsoft.com/office/officeart/2005/8/layout/cycle2"/>
    <dgm:cxn modelId="{F03E8176-B130-4887-9CA6-D6ABA1AF140D}" type="presParOf" srcId="{47B465CD-9940-4BF9-8AD9-A46C6CB561E1}" destId="{17D606DA-C6A6-4301-8974-F09FDE8BA905}" srcOrd="2" destOrd="0" presId="urn:microsoft.com/office/officeart/2005/8/layout/cycle2"/>
    <dgm:cxn modelId="{B04EA416-662C-4530-8D75-837FE6CC2462}" type="presParOf" srcId="{47B465CD-9940-4BF9-8AD9-A46C6CB561E1}" destId="{48D2A7E4-23E2-4CF6-9A16-42F3805FA904}" srcOrd="3" destOrd="0" presId="urn:microsoft.com/office/officeart/2005/8/layout/cycle2"/>
    <dgm:cxn modelId="{E28470D8-2DCD-4487-8195-F1A19A1BCEB3}" type="presParOf" srcId="{48D2A7E4-23E2-4CF6-9A16-42F3805FA904}" destId="{BEFE342C-586B-4993-9B55-0CBE320DBC30}" srcOrd="0" destOrd="0" presId="urn:microsoft.com/office/officeart/2005/8/layout/cycle2"/>
    <dgm:cxn modelId="{71AC3C16-E721-40B0-8B7A-CE805CC3968F}" type="presParOf" srcId="{47B465CD-9940-4BF9-8AD9-A46C6CB561E1}" destId="{92BC6DFB-9D02-4700-BD02-DCF3DCA1C7E8}" srcOrd="4" destOrd="0" presId="urn:microsoft.com/office/officeart/2005/8/layout/cycle2"/>
    <dgm:cxn modelId="{AE863338-1B18-4EDC-B4A0-EEA256AF6737}" type="presParOf" srcId="{47B465CD-9940-4BF9-8AD9-A46C6CB561E1}" destId="{0048D3E1-859D-4987-9710-AFE1F1477025}" srcOrd="5" destOrd="0" presId="urn:microsoft.com/office/officeart/2005/8/layout/cycle2"/>
    <dgm:cxn modelId="{A7FAFB96-4FC9-499B-B06A-F7CFC902DD21}" type="presParOf" srcId="{0048D3E1-859D-4987-9710-AFE1F1477025}" destId="{1F2B2B1F-BD08-4830-BF47-521FAEDC8487}" srcOrd="0" destOrd="0" presId="urn:microsoft.com/office/officeart/2005/8/layout/cycle2"/>
    <dgm:cxn modelId="{87106719-7E0D-45C5-A3BE-5C446055952F}" type="presParOf" srcId="{47B465CD-9940-4BF9-8AD9-A46C6CB561E1}" destId="{777CE99C-2D5B-4249-B085-250677CDE6BF}" srcOrd="6" destOrd="0" presId="urn:microsoft.com/office/officeart/2005/8/layout/cycle2"/>
    <dgm:cxn modelId="{B611E311-FB38-4B0A-8AF1-46ED6E09FFA2}" type="presParOf" srcId="{47B465CD-9940-4BF9-8AD9-A46C6CB561E1}" destId="{1F4862A7-0546-4A5A-B33A-476604557593}" srcOrd="7" destOrd="0" presId="urn:microsoft.com/office/officeart/2005/8/layout/cycle2"/>
    <dgm:cxn modelId="{383F8422-7A39-4E7D-917C-BBBDF324800B}" type="presParOf" srcId="{1F4862A7-0546-4A5A-B33A-476604557593}" destId="{A3FE0632-9752-412B-8F35-21E0995B2C2B}" srcOrd="0" destOrd="0" presId="urn:microsoft.com/office/officeart/2005/8/layout/cycle2"/>
    <dgm:cxn modelId="{2BED741D-3EEC-487A-8DF0-AC3CA6EB8901}" type="presParOf" srcId="{47B465CD-9940-4BF9-8AD9-A46C6CB561E1}" destId="{57C8F801-3D95-4CD0-B4C7-848D95AC14C5}" srcOrd="8" destOrd="0" presId="urn:microsoft.com/office/officeart/2005/8/layout/cycle2"/>
    <dgm:cxn modelId="{A3EB33E0-3AB4-415A-8703-981CA6B41762}" type="presParOf" srcId="{47B465CD-9940-4BF9-8AD9-A46C6CB561E1}" destId="{646A04BA-A7B4-4B89-A7DE-A984F63A5A53}" srcOrd="9" destOrd="0" presId="urn:microsoft.com/office/officeart/2005/8/layout/cycle2"/>
    <dgm:cxn modelId="{D3A1FD82-BC80-468F-A7AC-60F508AFC614}" type="presParOf" srcId="{646A04BA-A7B4-4B89-A7DE-A984F63A5A53}" destId="{709DE2A5-32E6-4C00-A52A-3A338246EE8E}" srcOrd="0" destOrd="0" presId="urn:microsoft.com/office/officeart/2005/8/layout/cycle2"/>
    <dgm:cxn modelId="{49B5E450-C9A5-4EBE-B9C1-DE9D13D499D3}" type="presParOf" srcId="{47B465CD-9940-4BF9-8AD9-A46C6CB561E1}" destId="{105B2F57-3C1F-4F20-822D-2B18A0B79803}" srcOrd="10" destOrd="0" presId="urn:microsoft.com/office/officeart/2005/8/layout/cycle2"/>
    <dgm:cxn modelId="{F03CCC11-01D5-4F13-9C46-A76497A8E1E1}" type="presParOf" srcId="{47B465CD-9940-4BF9-8AD9-A46C6CB561E1}" destId="{AB39CED3-5269-4CA5-BD3A-0BD80C479A15}" srcOrd="11" destOrd="0" presId="urn:microsoft.com/office/officeart/2005/8/layout/cycle2"/>
    <dgm:cxn modelId="{4316A376-879B-44A6-A359-A676FB2BC9CD}" type="presParOf" srcId="{AB39CED3-5269-4CA5-BD3A-0BD80C479A15}" destId="{50C5DBC8-74F3-4AC8-BCB4-61222F2A1162}" srcOrd="0" destOrd="0" presId="urn:microsoft.com/office/officeart/2005/8/layout/cycle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0733A0-961C-4AF4-8FD7-AA14117B941A}"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GB"/>
        </a:p>
      </dgm:t>
    </dgm:pt>
    <dgm:pt modelId="{B655A3C0-EA0E-4A9B-BDCC-464E83ED5D22}">
      <dgm:prSet phldrT="[Text]"/>
      <dgm:spPr/>
      <dgm:t>
        <a:bodyPr/>
        <a:lstStyle/>
        <a:p>
          <a:r>
            <a:rPr lang="en-GB" dirty="0"/>
            <a:t>Ask</a:t>
          </a:r>
        </a:p>
      </dgm:t>
    </dgm:pt>
    <dgm:pt modelId="{149D4C2E-368F-4159-992C-5D43F7B65EA7}" type="parTrans" cxnId="{2AE4235A-22F1-4A97-99A2-068522842791}">
      <dgm:prSet/>
      <dgm:spPr/>
      <dgm:t>
        <a:bodyPr/>
        <a:lstStyle/>
        <a:p>
          <a:endParaRPr lang="en-GB"/>
        </a:p>
      </dgm:t>
    </dgm:pt>
    <dgm:pt modelId="{B964F471-F712-4CFA-B1E6-4D293869DA71}" type="sibTrans" cxnId="{2AE4235A-22F1-4A97-99A2-068522842791}">
      <dgm:prSet/>
      <dgm:spPr/>
      <dgm:t>
        <a:bodyPr/>
        <a:lstStyle/>
        <a:p>
          <a:endParaRPr lang="en-GB"/>
        </a:p>
      </dgm:t>
    </dgm:pt>
    <dgm:pt modelId="{DD6B11A8-D191-44A4-AF84-8F589EB46BFF}">
      <dgm:prSet phldrT="[Text]"/>
      <dgm:spPr/>
      <dgm:t>
        <a:bodyPr/>
        <a:lstStyle/>
        <a:p>
          <a:r>
            <a:rPr lang="en-GB" dirty="0"/>
            <a:t>Imagine</a:t>
          </a:r>
        </a:p>
      </dgm:t>
    </dgm:pt>
    <dgm:pt modelId="{4D10941D-B0B7-4ECB-8120-424F16D8C8B2}" type="parTrans" cxnId="{09034780-1300-4B5D-89F1-2D18738695F9}">
      <dgm:prSet/>
      <dgm:spPr/>
      <dgm:t>
        <a:bodyPr/>
        <a:lstStyle/>
        <a:p>
          <a:endParaRPr lang="en-GB"/>
        </a:p>
      </dgm:t>
    </dgm:pt>
    <dgm:pt modelId="{01ACD6B0-0D12-4138-880A-DFAD99EB5834}" type="sibTrans" cxnId="{09034780-1300-4B5D-89F1-2D18738695F9}">
      <dgm:prSet/>
      <dgm:spPr/>
      <dgm:t>
        <a:bodyPr/>
        <a:lstStyle/>
        <a:p>
          <a:endParaRPr lang="en-GB"/>
        </a:p>
      </dgm:t>
    </dgm:pt>
    <dgm:pt modelId="{FCEE367E-BFD0-4445-A853-65C294400E3B}">
      <dgm:prSet phldrT="[Text]"/>
      <dgm:spPr/>
      <dgm:t>
        <a:bodyPr/>
        <a:lstStyle/>
        <a:p>
          <a:r>
            <a:rPr lang="en-GB" dirty="0"/>
            <a:t>Plan</a:t>
          </a:r>
        </a:p>
      </dgm:t>
    </dgm:pt>
    <dgm:pt modelId="{0FD9BD25-08B3-4B64-AE3C-5F7B7F51F122}" type="parTrans" cxnId="{5D28A3DB-1BDD-45F8-A91D-3A189A2372A3}">
      <dgm:prSet/>
      <dgm:spPr/>
      <dgm:t>
        <a:bodyPr/>
        <a:lstStyle/>
        <a:p>
          <a:endParaRPr lang="en-GB"/>
        </a:p>
      </dgm:t>
    </dgm:pt>
    <dgm:pt modelId="{35F3E61B-8DC1-412F-A363-97A0B79E2721}" type="sibTrans" cxnId="{5D28A3DB-1BDD-45F8-A91D-3A189A2372A3}">
      <dgm:prSet/>
      <dgm:spPr/>
      <dgm:t>
        <a:bodyPr/>
        <a:lstStyle/>
        <a:p>
          <a:endParaRPr lang="en-GB"/>
        </a:p>
      </dgm:t>
    </dgm:pt>
    <dgm:pt modelId="{E439CF28-FF90-48B4-B361-DBD7741D270C}">
      <dgm:prSet phldrT="[Text]"/>
      <dgm:spPr/>
      <dgm:t>
        <a:bodyPr/>
        <a:lstStyle/>
        <a:p>
          <a:r>
            <a:rPr lang="en-GB" dirty="0"/>
            <a:t>Create</a:t>
          </a:r>
        </a:p>
      </dgm:t>
    </dgm:pt>
    <dgm:pt modelId="{B140BD1C-E335-494D-AFDF-164C1D1CB8AC}" type="parTrans" cxnId="{B95FD0B4-BEDF-420D-94E7-469194A6BA68}">
      <dgm:prSet/>
      <dgm:spPr/>
      <dgm:t>
        <a:bodyPr/>
        <a:lstStyle/>
        <a:p>
          <a:endParaRPr lang="en-GB"/>
        </a:p>
      </dgm:t>
    </dgm:pt>
    <dgm:pt modelId="{CBBA528E-FF53-45BA-B8F6-1CE8899BD7F1}" type="sibTrans" cxnId="{B95FD0B4-BEDF-420D-94E7-469194A6BA68}">
      <dgm:prSet/>
      <dgm:spPr/>
      <dgm:t>
        <a:bodyPr/>
        <a:lstStyle/>
        <a:p>
          <a:endParaRPr lang="en-GB"/>
        </a:p>
      </dgm:t>
    </dgm:pt>
    <dgm:pt modelId="{BA1BFA6D-FFA0-4DF4-BE82-85BD09894DC3}">
      <dgm:prSet phldrT="[Text]"/>
      <dgm:spPr/>
      <dgm:t>
        <a:bodyPr/>
        <a:lstStyle/>
        <a:p>
          <a:r>
            <a:rPr lang="en-GB" dirty="0"/>
            <a:t>Test</a:t>
          </a:r>
        </a:p>
      </dgm:t>
    </dgm:pt>
    <dgm:pt modelId="{DF83A084-E64B-4E4E-8818-E65D2CF6F15F}" type="parTrans" cxnId="{7AFA795E-096A-4F3E-8D4F-1CD61BC83A42}">
      <dgm:prSet/>
      <dgm:spPr/>
      <dgm:t>
        <a:bodyPr/>
        <a:lstStyle/>
        <a:p>
          <a:endParaRPr lang="en-GB"/>
        </a:p>
      </dgm:t>
    </dgm:pt>
    <dgm:pt modelId="{F31A13A3-5228-4BFF-8617-EC24C6DEF165}" type="sibTrans" cxnId="{7AFA795E-096A-4F3E-8D4F-1CD61BC83A42}">
      <dgm:prSet/>
      <dgm:spPr/>
      <dgm:t>
        <a:bodyPr/>
        <a:lstStyle/>
        <a:p>
          <a:endParaRPr lang="en-GB"/>
        </a:p>
      </dgm:t>
    </dgm:pt>
    <dgm:pt modelId="{6418D0BE-60F7-457A-9E8D-8651030C7420}">
      <dgm:prSet/>
      <dgm:spPr/>
      <dgm:t>
        <a:bodyPr/>
        <a:lstStyle/>
        <a:p>
          <a:r>
            <a:rPr lang="en-GB" dirty="0"/>
            <a:t>Improve</a:t>
          </a:r>
        </a:p>
      </dgm:t>
    </dgm:pt>
    <dgm:pt modelId="{A7693C26-265A-4A73-B343-720884D8ED2C}" type="parTrans" cxnId="{C880ECC5-FBDD-4E57-BB4D-055FFA68A4F8}">
      <dgm:prSet/>
      <dgm:spPr/>
      <dgm:t>
        <a:bodyPr/>
        <a:lstStyle/>
        <a:p>
          <a:endParaRPr lang="en-GB"/>
        </a:p>
      </dgm:t>
    </dgm:pt>
    <dgm:pt modelId="{34091A69-5DF8-422A-BC92-64926D87750C}" type="sibTrans" cxnId="{C880ECC5-FBDD-4E57-BB4D-055FFA68A4F8}">
      <dgm:prSet/>
      <dgm:spPr/>
      <dgm:t>
        <a:bodyPr/>
        <a:lstStyle/>
        <a:p>
          <a:endParaRPr lang="en-GB"/>
        </a:p>
      </dgm:t>
    </dgm:pt>
    <dgm:pt modelId="{47B465CD-9940-4BF9-8AD9-A46C6CB561E1}" type="pres">
      <dgm:prSet presAssocID="{490733A0-961C-4AF4-8FD7-AA14117B941A}" presName="cycle" presStyleCnt="0">
        <dgm:presLayoutVars>
          <dgm:dir/>
          <dgm:resizeHandles val="exact"/>
        </dgm:presLayoutVars>
      </dgm:prSet>
      <dgm:spPr/>
    </dgm:pt>
    <dgm:pt modelId="{6E5A27F6-6764-4ACE-B545-9214B51EB17B}" type="pres">
      <dgm:prSet presAssocID="{B655A3C0-EA0E-4A9B-BDCC-464E83ED5D22}" presName="node" presStyleLbl="node1" presStyleIdx="0" presStyleCnt="6" custScaleX="46586" custScaleY="46586">
        <dgm:presLayoutVars>
          <dgm:bulletEnabled val="1"/>
        </dgm:presLayoutVars>
      </dgm:prSet>
      <dgm:spPr/>
    </dgm:pt>
    <dgm:pt modelId="{8F40C015-851D-4939-BF7A-D050B1EADEE6}" type="pres">
      <dgm:prSet presAssocID="{B964F471-F712-4CFA-B1E6-4D293869DA71}" presName="sibTrans" presStyleLbl="sibTrans2D1" presStyleIdx="0" presStyleCnt="6"/>
      <dgm:spPr/>
    </dgm:pt>
    <dgm:pt modelId="{8305886A-3605-4395-97BB-7DFB0F34CCDB}" type="pres">
      <dgm:prSet presAssocID="{B964F471-F712-4CFA-B1E6-4D293869DA71}" presName="connectorText" presStyleLbl="sibTrans2D1" presStyleIdx="0" presStyleCnt="6"/>
      <dgm:spPr/>
    </dgm:pt>
    <dgm:pt modelId="{17D606DA-C6A6-4301-8974-F09FDE8BA905}" type="pres">
      <dgm:prSet presAssocID="{DD6B11A8-D191-44A4-AF84-8F589EB46BFF}" presName="node" presStyleLbl="node1" presStyleIdx="1" presStyleCnt="6" custScaleX="47263" custScaleY="47263">
        <dgm:presLayoutVars>
          <dgm:bulletEnabled val="1"/>
        </dgm:presLayoutVars>
      </dgm:prSet>
      <dgm:spPr/>
    </dgm:pt>
    <dgm:pt modelId="{48D2A7E4-23E2-4CF6-9A16-42F3805FA904}" type="pres">
      <dgm:prSet presAssocID="{01ACD6B0-0D12-4138-880A-DFAD99EB5834}" presName="sibTrans" presStyleLbl="sibTrans2D1" presStyleIdx="1" presStyleCnt="6"/>
      <dgm:spPr/>
    </dgm:pt>
    <dgm:pt modelId="{BEFE342C-586B-4993-9B55-0CBE320DBC30}" type="pres">
      <dgm:prSet presAssocID="{01ACD6B0-0D12-4138-880A-DFAD99EB5834}" presName="connectorText" presStyleLbl="sibTrans2D1" presStyleIdx="1" presStyleCnt="6"/>
      <dgm:spPr/>
    </dgm:pt>
    <dgm:pt modelId="{92BC6DFB-9D02-4700-BD02-DCF3DCA1C7E8}" type="pres">
      <dgm:prSet presAssocID="{FCEE367E-BFD0-4445-A853-65C294400E3B}" presName="node" presStyleLbl="node1" presStyleIdx="2" presStyleCnt="6" custScaleX="51650" custScaleY="51650">
        <dgm:presLayoutVars>
          <dgm:bulletEnabled val="1"/>
        </dgm:presLayoutVars>
      </dgm:prSet>
      <dgm:spPr/>
    </dgm:pt>
    <dgm:pt modelId="{0048D3E1-859D-4987-9710-AFE1F1477025}" type="pres">
      <dgm:prSet presAssocID="{35F3E61B-8DC1-412F-A363-97A0B79E2721}" presName="sibTrans" presStyleLbl="sibTrans2D1" presStyleIdx="2" presStyleCnt="6"/>
      <dgm:spPr/>
    </dgm:pt>
    <dgm:pt modelId="{1F2B2B1F-BD08-4830-BF47-521FAEDC8487}" type="pres">
      <dgm:prSet presAssocID="{35F3E61B-8DC1-412F-A363-97A0B79E2721}" presName="connectorText" presStyleLbl="sibTrans2D1" presStyleIdx="2" presStyleCnt="6"/>
      <dgm:spPr/>
    </dgm:pt>
    <dgm:pt modelId="{777CE99C-2D5B-4249-B085-250677CDE6BF}" type="pres">
      <dgm:prSet presAssocID="{E439CF28-FF90-48B4-B361-DBD7741D270C}" presName="node" presStyleLbl="node1" presStyleIdx="3" presStyleCnt="6" custScaleX="53315" custScaleY="53315">
        <dgm:presLayoutVars>
          <dgm:bulletEnabled val="1"/>
        </dgm:presLayoutVars>
      </dgm:prSet>
      <dgm:spPr/>
    </dgm:pt>
    <dgm:pt modelId="{1F4862A7-0546-4A5A-B33A-476604557593}" type="pres">
      <dgm:prSet presAssocID="{CBBA528E-FF53-45BA-B8F6-1CE8899BD7F1}" presName="sibTrans" presStyleLbl="sibTrans2D1" presStyleIdx="3" presStyleCnt="6"/>
      <dgm:spPr/>
    </dgm:pt>
    <dgm:pt modelId="{A3FE0632-9752-412B-8F35-21E0995B2C2B}" type="pres">
      <dgm:prSet presAssocID="{CBBA528E-FF53-45BA-B8F6-1CE8899BD7F1}" presName="connectorText" presStyleLbl="sibTrans2D1" presStyleIdx="3" presStyleCnt="6"/>
      <dgm:spPr/>
    </dgm:pt>
    <dgm:pt modelId="{57C8F801-3D95-4CD0-B4C7-848D95AC14C5}" type="pres">
      <dgm:prSet presAssocID="{BA1BFA6D-FFA0-4DF4-BE82-85BD09894DC3}" presName="node" presStyleLbl="node1" presStyleIdx="4" presStyleCnt="6" custScaleX="51000" custScaleY="51000">
        <dgm:presLayoutVars>
          <dgm:bulletEnabled val="1"/>
        </dgm:presLayoutVars>
      </dgm:prSet>
      <dgm:spPr/>
    </dgm:pt>
    <dgm:pt modelId="{646A04BA-A7B4-4B89-A7DE-A984F63A5A53}" type="pres">
      <dgm:prSet presAssocID="{F31A13A3-5228-4BFF-8617-EC24C6DEF165}" presName="sibTrans" presStyleLbl="sibTrans2D1" presStyleIdx="4" presStyleCnt="6"/>
      <dgm:spPr/>
    </dgm:pt>
    <dgm:pt modelId="{709DE2A5-32E6-4C00-A52A-3A338246EE8E}" type="pres">
      <dgm:prSet presAssocID="{F31A13A3-5228-4BFF-8617-EC24C6DEF165}" presName="connectorText" presStyleLbl="sibTrans2D1" presStyleIdx="4" presStyleCnt="6"/>
      <dgm:spPr/>
    </dgm:pt>
    <dgm:pt modelId="{105B2F57-3C1F-4F20-822D-2B18A0B79803}" type="pres">
      <dgm:prSet presAssocID="{6418D0BE-60F7-457A-9E8D-8651030C7420}" presName="node" presStyleLbl="node1" presStyleIdx="5" presStyleCnt="6" custScaleX="51000" custScaleY="51000">
        <dgm:presLayoutVars>
          <dgm:bulletEnabled val="1"/>
        </dgm:presLayoutVars>
      </dgm:prSet>
      <dgm:spPr/>
    </dgm:pt>
    <dgm:pt modelId="{AB39CED3-5269-4CA5-BD3A-0BD80C479A15}" type="pres">
      <dgm:prSet presAssocID="{34091A69-5DF8-422A-BC92-64926D87750C}" presName="sibTrans" presStyleLbl="sibTrans2D1" presStyleIdx="5" presStyleCnt="6"/>
      <dgm:spPr/>
    </dgm:pt>
    <dgm:pt modelId="{50C5DBC8-74F3-4AC8-BCB4-61222F2A1162}" type="pres">
      <dgm:prSet presAssocID="{34091A69-5DF8-422A-BC92-64926D87750C}" presName="connectorText" presStyleLbl="sibTrans2D1" presStyleIdx="5" presStyleCnt="6"/>
      <dgm:spPr/>
    </dgm:pt>
  </dgm:ptLst>
  <dgm:cxnLst>
    <dgm:cxn modelId="{5B87781D-1003-4DCB-8749-C5538DE80253}" type="presOf" srcId="{35F3E61B-8DC1-412F-A363-97A0B79E2721}" destId="{0048D3E1-859D-4987-9710-AFE1F1477025}" srcOrd="0" destOrd="0" presId="urn:microsoft.com/office/officeart/2005/8/layout/cycle2"/>
    <dgm:cxn modelId="{8731261E-2516-48D2-B546-C729093DB1DF}" type="presOf" srcId="{CBBA528E-FF53-45BA-B8F6-1CE8899BD7F1}" destId="{A3FE0632-9752-412B-8F35-21E0995B2C2B}" srcOrd="1" destOrd="0" presId="urn:microsoft.com/office/officeart/2005/8/layout/cycle2"/>
    <dgm:cxn modelId="{FA1F8829-1C88-48F3-A1FE-A25937261873}" type="presOf" srcId="{E439CF28-FF90-48B4-B361-DBD7741D270C}" destId="{777CE99C-2D5B-4249-B085-250677CDE6BF}" srcOrd="0" destOrd="0" presId="urn:microsoft.com/office/officeart/2005/8/layout/cycle2"/>
    <dgm:cxn modelId="{CDBBC831-F673-4DEA-A526-26EAA826BFDE}" type="presOf" srcId="{B964F471-F712-4CFA-B1E6-4D293869DA71}" destId="{8F40C015-851D-4939-BF7A-D050B1EADEE6}" srcOrd="0" destOrd="0" presId="urn:microsoft.com/office/officeart/2005/8/layout/cycle2"/>
    <dgm:cxn modelId="{DF74EB3A-2159-4378-91C7-7DFB36769CB5}" type="presOf" srcId="{6418D0BE-60F7-457A-9E8D-8651030C7420}" destId="{105B2F57-3C1F-4F20-822D-2B18A0B79803}" srcOrd="0" destOrd="0" presId="urn:microsoft.com/office/officeart/2005/8/layout/cycle2"/>
    <dgm:cxn modelId="{7AFA795E-096A-4F3E-8D4F-1CD61BC83A42}" srcId="{490733A0-961C-4AF4-8FD7-AA14117B941A}" destId="{BA1BFA6D-FFA0-4DF4-BE82-85BD09894DC3}" srcOrd="4" destOrd="0" parTransId="{DF83A084-E64B-4E4E-8818-E65D2CF6F15F}" sibTransId="{F31A13A3-5228-4BFF-8617-EC24C6DEF165}"/>
    <dgm:cxn modelId="{42AE2143-CEEA-48A4-BC5D-25F8FD237ACC}" type="presOf" srcId="{BA1BFA6D-FFA0-4DF4-BE82-85BD09894DC3}" destId="{57C8F801-3D95-4CD0-B4C7-848D95AC14C5}" srcOrd="0" destOrd="0" presId="urn:microsoft.com/office/officeart/2005/8/layout/cycle2"/>
    <dgm:cxn modelId="{5F112466-4FE7-4685-A631-620D98413758}" type="presOf" srcId="{B655A3C0-EA0E-4A9B-BDCC-464E83ED5D22}" destId="{6E5A27F6-6764-4ACE-B545-9214B51EB17B}" srcOrd="0" destOrd="0" presId="urn:microsoft.com/office/officeart/2005/8/layout/cycle2"/>
    <dgm:cxn modelId="{57283C6B-6E08-4896-A20B-2908A68ABA83}" type="presOf" srcId="{FCEE367E-BFD0-4445-A853-65C294400E3B}" destId="{92BC6DFB-9D02-4700-BD02-DCF3DCA1C7E8}" srcOrd="0" destOrd="0" presId="urn:microsoft.com/office/officeart/2005/8/layout/cycle2"/>
    <dgm:cxn modelId="{1BF22372-4871-4042-B6E9-10D269C321E0}" type="presOf" srcId="{F31A13A3-5228-4BFF-8617-EC24C6DEF165}" destId="{709DE2A5-32E6-4C00-A52A-3A338246EE8E}" srcOrd="1" destOrd="0" presId="urn:microsoft.com/office/officeart/2005/8/layout/cycle2"/>
    <dgm:cxn modelId="{EEEF2D52-6E96-476A-920E-3377E4DB4C1F}" type="presOf" srcId="{DD6B11A8-D191-44A4-AF84-8F589EB46BFF}" destId="{17D606DA-C6A6-4301-8974-F09FDE8BA905}" srcOrd="0" destOrd="0" presId="urn:microsoft.com/office/officeart/2005/8/layout/cycle2"/>
    <dgm:cxn modelId="{2AE4235A-22F1-4A97-99A2-068522842791}" srcId="{490733A0-961C-4AF4-8FD7-AA14117B941A}" destId="{B655A3C0-EA0E-4A9B-BDCC-464E83ED5D22}" srcOrd="0" destOrd="0" parTransId="{149D4C2E-368F-4159-992C-5D43F7B65EA7}" sibTransId="{B964F471-F712-4CFA-B1E6-4D293869DA71}"/>
    <dgm:cxn modelId="{44F9287A-D17A-4937-A40F-D91CFF37840F}" type="presOf" srcId="{34091A69-5DF8-422A-BC92-64926D87750C}" destId="{AB39CED3-5269-4CA5-BD3A-0BD80C479A15}" srcOrd="0" destOrd="0" presId="urn:microsoft.com/office/officeart/2005/8/layout/cycle2"/>
    <dgm:cxn modelId="{89574D7C-9605-40AE-9A4A-FCCB87FBB569}" type="presOf" srcId="{CBBA528E-FF53-45BA-B8F6-1CE8899BD7F1}" destId="{1F4862A7-0546-4A5A-B33A-476604557593}" srcOrd="0" destOrd="0" presId="urn:microsoft.com/office/officeart/2005/8/layout/cycle2"/>
    <dgm:cxn modelId="{09034780-1300-4B5D-89F1-2D18738695F9}" srcId="{490733A0-961C-4AF4-8FD7-AA14117B941A}" destId="{DD6B11A8-D191-44A4-AF84-8F589EB46BFF}" srcOrd="1" destOrd="0" parTransId="{4D10941D-B0B7-4ECB-8120-424F16D8C8B2}" sibTransId="{01ACD6B0-0D12-4138-880A-DFAD99EB5834}"/>
    <dgm:cxn modelId="{2F1ED78B-C677-43AD-AECD-DA6A4511B12B}" type="presOf" srcId="{01ACD6B0-0D12-4138-880A-DFAD99EB5834}" destId="{48D2A7E4-23E2-4CF6-9A16-42F3805FA904}" srcOrd="0" destOrd="0" presId="urn:microsoft.com/office/officeart/2005/8/layout/cycle2"/>
    <dgm:cxn modelId="{9698DE91-6ED1-4BE1-B120-6E61FA752DF9}" type="presOf" srcId="{34091A69-5DF8-422A-BC92-64926D87750C}" destId="{50C5DBC8-74F3-4AC8-BCB4-61222F2A1162}" srcOrd="1" destOrd="0" presId="urn:microsoft.com/office/officeart/2005/8/layout/cycle2"/>
    <dgm:cxn modelId="{1F290993-9B81-4E2A-A736-09F28803E9B8}" type="presOf" srcId="{B964F471-F712-4CFA-B1E6-4D293869DA71}" destId="{8305886A-3605-4395-97BB-7DFB0F34CCDB}" srcOrd="1" destOrd="0" presId="urn:microsoft.com/office/officeart/2005/8/layout/cycle2"/>
    <dgm:cxn modelId="{D62A9CB2-061D-4A00-A7F9-B4A37DA57B28}" type="presOf" srcId="{01ACD6B0-0D12-4138-880A-DFAD99EB5834}" destId="{BEFE342C-586B-4993-9B55-0CBE320DBC30}" srcOrd="1" destOrd="0" presId="urn:microsoft.com/office/officeart/2005/8/layout/cycle2"/>
    <dgm:cxn modelId="{B95FD0B4-BEDF-420D-94E7-469194A6BA68}" srcId="{490733A0-961C-4AF4-8FD7-AA14117B941A}" destId="{E439CF28-FF90-48B4-B361-DBD7741D270C}" srcOrd="3" destOrd="0" parTransId="{B140BD1C-E335-494D-AFDF-164C1D1CB8AC}" sibTransId="{CBBA528E-FF53-45BA-B8F6-1CE8899BD7F1}"/>
    <dgm:cxn modelId="{C880ECC5-FBDD-4E57-BB4D-055FFA68A4F8}" srcId="{490733A0-961C-4AF4-8FD7-AA14117B941A}" destId="{6418D0BE-60F7-457A-9E8D-8651030C7420}" srcOrd="5" destOrd="0" parTransId="{A7693C26-265A-4A73-B343-720884D8ED2C}" sibTransId="{34091A69-5DF8-422A-BC92-64926D87750C}"/>
    <dgm:cxn modelId="{65C570CF-D162-4BC8-9458-9B962B320289}" type="presOf" srcId="{490733A0-961C-4AF4-8FD7-AA14117B941A}" destId="{47B465CD-9940-4BF9-8AD9-A46C6CB561E1}" srcOrd="0" destOrd="0" presId="urn:microsoft.com/office/officeart/2005/8/layout/cycle2"/>
    <dgm:cxn modelId="{5D28A3DB-1BDD-45F8-A91D-3A189A2372A3}" srcId="{490733A0-961C-4AF4-8FD7-AA14117B941A}" destId="{FCEE367E-BFD0-4445-A853-65C294400E3B}" srcOrd="2" destOrd="0" parTransId="{0FD9BD25-08B3-4B64-AE3C-5F7B7F51F122}" sibTransId="{35F3E61B-8DC1-412F-A363-97A0B79E2721}"/>
    <dgm:cxn modelId="{3957B2EA-D8F0-46BE-A68B-824FF9974473}" type="presOf" srcId="{F31A13A3-5228-4BFF-8617-EC24C6DEF165}" destId="{646A04BA-A7B4-4B89-A7DE-A984F63A5A53}" srcOrd="0" destOrd="0" presId="urn:microsoft.com/office/officeart/2005/8/layout/cycle2"/>
    <dgm:cxn modelId="{8EF5E2F1-834E-4E68-9A72-CC7A8E0536D1}" type="presOf" srcId="{35F3E61B-8DC1-412F-A363-97A0B79E2721}" destId="{1F2B2B1F-BD08-4830-BF47-521FAEDC8487}" srcOrd="1" destOrd="0" presId="urn:microsoft.com/office/officeart/2005/8/layout/cycle2"/>
    <dgm:cxn modelId="{AA35AC5A-71B5-4491-9405-639C2C575A1D}" type="presParOf" srcId="{47B465CD-9940-4BF9-8AD9-A46C6CB561E1}" destId="{6E5A27F6-6764-4ACE-B545-9214B51EB17B}" srcOrd="0" destOrd="0" presId="urn:microsoft.com/office/officeart/2005/8/layout/cycle2"/>
    <dgm:cxn modelId="{12D6ADFF-8245-4469-BC35-472B0636D814}" type="presParOf" srcId="{47B465CD-9940-4BF9-8AD9-A46C6CB561E1}" destId="{8F40C015-851D-4939-BF7A-D050B1EADEE6}" srcOrd="1" destOrd="0" presId="urn:microsoft.com/office/officeart/2005/8/layout/cycle2"/>
    <dgm:cxn modelId="{41321CAB-88A9-43DA-BEBE-28A1B7B457C9}" type="presParOf" srcId="{8F40C015-851D-4939-BF7A-D050B1EADEE6}" destId="{8305886A-3605-4395-97BB-7DFB0F34CCDB}" srcOrd="0" destOrd="0" presId="urn:microsoft.com/office/officeart/2005/8/layout/cycle2"/>
    <dgm:cxn modelId="{F03E8176-B130-4887-9CA6-D6ABA1AF140D}" type="presParOf" srcId="{47B465CD-9940-4BF9-8AD9-A46C6CB561E1}" destId="{17D606DA-C6A6-4301-8974-F09FDE8BA905}" srcOrd="2" destOrd="0" presId="urn:microsoft.com/office/officeart/2005/8/layout/cycle2"/>
    <dgm:cxn modelId="{B04EA416-662C-4530-8D75-837FE6CC2462}" type="presParOf" srcId="{47B465CD-9940-4BF9-8AD9-A46C6CB561E1}" destId="{48D2A7E4-23E2-4CF6-9A16-42F3805FA904}" srcOrd="3" destOrd="0" presId="urn:microsoft.com/office/officeart/2005/8/layout/cycle2"/>
    <dgm:cxn modelId="{E28470D8-2DCD-4487-8195-F1A19A1BCEB3}" type="presParOf" srcId="{48D2A7E4-23E2-4CF6-9A16-42F3805FA904}" destId="{BEFE342C-586B-4993-9B55-0CBE320DBC30}" srcOrd="0" destOrd="0" presId="urn:microsoft.com/office/officeart/2005/8/layout/cycle2"/>
    <dgm:cxn modelId="{71AC3C16-E721-40B0-8B7A-CE805CC3968F}" type="presParOf" srcId="{47B465CD-9940-4BF9-8AD9-A46C6CB561E1}" destId="{92BC6DFB-9D02-4700-BD02-DCF3DCA1C7E8}" srcOrd="4" destOrd="0" presId="urn:microsoft.com/office/officeart/2005/8/layout/cycle2"/>
    <dgm:cxn modelId="{AE863338-1B18-4EDC-B4A0-EEA256AF6737}" type="presParOf" srcId="{47B465CD-9940-4BF9-8AD9-A46C6CB561E1}" destId="{0048D3E1-859D-4987-9710-AFE1F1477025}" srcOrd="5" destOrd="0" presId="urn:microsoft.com/office/officeart/2005/8/layout/cycle2"/>
    <dgm:cxn modelId="{A7FAFB96-4FC9-499B-B06A-F7CFC902DD21}" type="presParOf" srcId="{0048D3E1-859D-4987-9710-AFE1F1477025}" destId="{1F2B2B1F-BD08-4830-BF47-521FAEDC8487}" srcOrd="0" destOrd="0" presId="urn:microsoft.com/office/officeart/2005/8/layout/cycle2"/>
    <dgm:cxn modelId="{87106719-7E0D-45C5-A3BE-5C446055952F}" type="presParOf" srcId="{47B465CD-9940-4BF9-8AD9-A46C6CB561E1}" destId="{777CE99C-2D5B-4249-B085-250677CDE6BF}" srcOrd="6" destOrd="0" presId="urn:microsoft.com/office/officeart/2005/8/layout/cycle2"/>
    <dgm:cxn modelId="{B611E311-FB38-4B0A-8AF1-46ED6E09FFA2}" type="presParOf" srcId="{47B465CD-9940-4BF9-8AD9-A46C6CB561E1}" destId="{1F4862A7-0546-4A5A-B33A-476604557593}" srcOrd="7" destOrd="0" presId="urn:microsoft.com/office/officeart/2005/8/layout/cycle2"/>
    <dgm:cxn modelId="{383F8422-7A39-4E7D-917C-BBBDF324800B}" type="presParOf" srcId="{1F4862A7-0546-4A5A-B33A-476604557593}" destId="{A3FE0632-9752-412B-8F35-21E0995B2C2B}" srcOrd="0" destOrd="0" presId="urn:microsoft.com/office/officeart/2005/8/layout/cycle2"/>
    <dgm:cxn modelId="{2BED741D-3EEC-487A-8DF0-AC3CA6EB8901}" type="presParOf" srcId="{47B465CD-9940-4BF9-8AD9-A46C6CB561E1}" destId="{57C8F801-3D95-4CD0-B4C7-848D95AC14C5}" srcOrd="8" destOrd="0" presId="urn:microsoft.com/office/officeart/2005/8/layout/cycle2"/>
    <dgm:cxn modelId="{A3EB33E0-3AB4-415A-8703-981CA6B41762}" type="presParOf" srcId="{47B465CD-9940-4BF9-8AD9-A46C6CB561E1}" destId="{646A04BA-A7B4-4B89-A7DE-A984F63A5A53}" srcOrd="9" destOrd="0" presId="urn:microsoft.com/office/officeart/2005/8/layout/cycle2"/>
    <dgm:cxn modelId="{D3A1FD82-BC80-468F-A7AC-60F508AFC614}" type="presParOf" srcId="{646A04BA-A7B4-4B89-A7DE-A984F63A5A53}" destId="{709DE2A5-32E6-4C00-A52A-3A338246EE8E}" srcOrd="0" destOrd="0" presId="urn:microsoft.com/office/officeart/2005/8/layout/cycle2"/>
    <dgm:cxn modelId="{49B5E450-C9A5-4EBE-B9C1-DE9D13D499D3}" type="presParOf" srcId="{47B465CD-9940-4BF9-8AD9-A46C6CB561E1}" destId="{105B2F57-3C1F-4F20-822D-2B18A0B79803}" srcOrd="10" destOrd="0" presId="urn:microsoft.com/office/officeart/2005/8/layout/cycle2"/>
    <dgm:cxn modelId="{F03CCC11-01D5-4F13-9C46-A76497A8E1E1}" type="presParOf" srcId="{47B465CD-9940-4BF9-8AD9-A46C6CB561E1}" destId="{AB39CED3-5269-4CA5-BD3A-0BD80C479A15}" srcOrd="11" destOrd="0" presId="urn:microsoft.com/office/officeart/2005/8/layout/cycle2"/>
    <dgm:cxn modelId="{4316A376-879B-44A6-A359-A676FB2BC9CD}" type="presParOf" srcId="{AB39CED3-5269-4CA5-BD3A-0BD80C479A15}" destId="{50C5DBC8-74F3-4AC8-BCB4-61222F2A1162}"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0733A0-961C-4AF4-8FD7-AA14117B941A}"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GB"/>
        </a:p>
      </dgm:t>
    </dgm:pt>
    <dgm:pt modelId="{B655A3C0-EA0E-4A9B-BDCC-464E83ED5D22}">
      <dgm:prSet phldrT="[Text]"/>
      <dgm:spPr/>
      <dgm:t>
        <a:bodyPr/>
        <a:lstStyle/>
        <a:p>
          <a:r>
            <a:rPr lang="en-GB" dirty="0"/>
            <a:t>Ask</a:t>
          </a:r>
        </a:p>
      </dgm:t>
    </dgm:pt>
    <dgm:pt modelId="{149D4C2E-368F-4159-992C-5D43F7B65EA7}" type="parTrans" cxnId="{2AE4235A-22F1-4A97-99A2-068522842791}">
      <dgm:prSet/>
      <dgm:spPr/>
      <dgm:t>
        <a:bodyPr/>
        <a:lstStyle/>
        <a:p>
          <a:endParaRPr lang="en-GB"/>
        </a:p>
      </dgm:t>
    </dgm:pt>
    <dgm:pt modelId="{B964F471-F712-4CFA-B1E6-4D293869DA71}" type="sibTrans" cxnId="{2AE4235A-22F1-4A97-99A2-068522842791}">
      <dgm:prSet/>
      <dgm:spPr/>
      <dgm:t>
        <a:bodyPr/>
        <a:lstStyle/>
        <a:p>
          <a:endParaRPr lang="en-GB"/>
        </a:p>
      </dgm:t>
    </dgm:pt>
    <dgm:pt modelId="{DD6B11A8-D191-44A4-AF84-8F589EB46BFF}">
      <dgm:prSet phldrT="[Text]"/>
      <dgm:spPr/>
      <dgm:t>
        <a:bodyPr/>
        <a:lstStyle/>
        <a:p>
          <a:r>
            <a:rPr lang="en-GB" dirty="0"/>
            <a:t>Imagine</a:t>
          </a:r>
        </a:p>
      </dgm:t>
    </dgm:pt>
    <dgm:pt modelId="{4D10941D-B0B7-4ECB-8120-424F16D8C8B2}" type="parTrans" cxnId="{09034780-1300-4B5D-89F1-2D18738695F9}">
      <dgm:prSet/>
      <dgm:spPr/>
      <dgm:t>
        <a:bodyPr/>
        <a:lstStyle/>
        <a:p>
          <a:endParaRPr lang="en-GB"/>
        </a:p>
      </dgm:t>
    </dgm:pt>
    <dgm:pt modelId="{01ACD6B0-0D12-4138-880A-DFAD99EB5834}" type="sibTrans" cxnId="{09034780-1300-4B5D-89F1-2D18738695F9}">
      <dgm:prSet/>
      <dgm:spPr/>
      <dgm:t>
        <a:bodyPr/>
        <a:lstStyle/>
        <a:p>
          <a:endParaRPr lang="en-GB"/>
        </a:p>
      </dgm:t>
    </dgm:pt>
    <dgm:pt modelId="{FCEE367E-BFD0-4445-A853-65C294400E3B}">
      <dgm:prSet phldrT="[Text]"/>
      <dgm:spPr/>
      <dgm:t>
        <a:bodyPr/>
        <a:lstStyle/>
        <a:p>
          <a:r>
            <a:rPr lang="en-GB" dirty="0"/>
            <a:t>Plan</a:t>
          </a:r>
        </a:p>
      </dgm:t>
    </dgm:pt>
    <dgm:pt modelId="{0FD9BD25-08B3-4B64-AE3C-5F7B7F51F122}" type="parTrans" cxnId="{5D28A3DB-1BDD-45F8-A91D-3A189A2372A3}">
      <dgm:prSet/>
      <dgm:spPr/>
      <dgm:t>
        <a:bodyPr/>
        <a:lstStyle/>
        <a:p>
          <a:endParaRPr lang="en-GB"/>
        </a:p>
      </dgm:t>
    </dgm:pt>
    <dgm:pt modelId="{35F3E61B-8DC1-412F-A363-97A0B79E2721}" type="sibTrans" cxnId="{5D28A3DB-1BDD-45F8-A91D-3A189A2372A3}">
      <dgm:prSet/>
      <dgm:spPr/>
      <dgm:t>
        <a:bodyPr/>
        <a:lstStyle/>
        <a:p>
          <a:endParaRPr lang="en-GB"/>
        </a:p>
      </dgm:t>
    </dgm:pt>
    <dgm:pt modelId="{E439CF28-FF90-48B4-B361-DBD7741D270C}">
      <dgm:prSet phldrT="[Text]"/>
      <dgm:spPr/>
      <dgm:t>
        <a:bodyPr/>
        <a:lstStyle/>
        <a:p>
          <a:r>
            <a:rPr lang="en-GB" dirty="0"/>
            <a:t>Create</a:t>
          </a:r>
        </a:p>
      </dgm:t>
    </dgm:pt>
    <dgm:pt modelId="{B140BD1C-E335-494D-AFDF-164C1D1CB8AC}" type="parTrans" cxnId="{B95FD0B4-BEDF-420D-94E7-469194A6BA68}">
      <dgm:prSet/>
      <dgm:spPr/>
      <dgm:t>
        <a:bodyPr/>
        <a:lstStyle/>
        <a:p>
          <a:endParaRPr lang="en-GB"/>
        </a:p>
      </dgm:t>
    </dgm:pt>
    <dgm:pt modelId="{CBBA528E-FF53-45BA-B8F6-1CE8899BD7F1}" type="sibTrans" cxnId="{B95FD0B4-BEDF-420D-94E7-469194A6BA68}">
      <dgm:prSet/>
      <dgm:spPr/>
      <dgm:t>
        <a:bodyPr/>
        <a:lstStyle/>
        <a:p>
          <a:endParaRPr lang="en-GB"/>
        </a:p>
      </dgm:t>
    </dgm:pt>
    <dgm:pt modelId="{BA1BFA6D-FFA0-4DF4-BE82-85BD09894DC3}">
      <dgm:prSet phldrT="[Text]"/>
      <dgm:spPr/>
      <dgm:t>
        <a:bodyPr/>
        <a:lstStyle/>
        <a:p>
          <a:r>
            <a:rPr lang="en-GB" dirty="0"/>
            <a:t>Test</a:t>
          </a:r>
        </a:p>
      </dgm:t>
    </dgm:pt>
    <dgm:pt modelId="{DF83A084-E64B-4E4E-8818-E65D2CF6F15F}" type="parTrans" cxnId="{7AFA795E-096A-4F3E-8D4F-1CD61BC83A42}">
      <dgm:prSet/>
      <dgm:spPr/>
      <dgm:t>
        <a:bodyPr/>
        <a:lstStyle/>
        <a:p>
          <a:endParaRPr lang="en-GB"/>
        </a:p>
      </dgm:t>
    </dgm:pt>
    <dgm:pt modelId="{F31A13A3-5228-4BFF-8617-EC24C6DEF165}" type="sibTrans" cxnId="{7AFA795E-096A-4F3E-8D4F-1CD61BC83A42}">
      <dgm:prSet/>
      <dgm:spPr/>
      <dgm:t>
        <a:bodyPr/>
        <a:lstStyle/>
        <a:p>
          <a:endParaRPr lang="en-GB"/>
        </a:p>
      </dgm:t>
    </dgm:pt>
    <dgm:pt modelId="{6418D0BE-60F7-457A-9E8D-8651030C7420}">
      <dgm:prSet/>
      <dgm:spPr/>
      <dgm:t>
        <a:bodyPr/>
        <a:lstStyle/>
        <a:p>
          <a:r>
            <a:rPr lang="en-GB" dirty="0"/>
            <a:t>Improve</a:t>
          </a:r>
        </a:p>
      </dgm:t>
    </dgm:pt>
    <dgm:pt modelId="{A7693C26-265A-4A73-B343-720884D8ED2C}" type="parTrans" cxnId="{C880ECC5-FBDD-4E57-BB4D-055FFA68A4F8}">
      <dgm:prSet/>
      <dgm:spPr/>
      <dgm:t>
        <a:bodyPr/>
        <a:lstStyle/>
        <a:p>
          <a:endParaRPr lang="en-GB"/>
        </a:p>
      </dgm:t>
    </dgm:pt>
    <dgm:pt modelId="{34091A69-5DF8-422A-BC92-64926D87750C}" type="sibTrans" cxnId="{C880ECC5-FBDD-4E57-BB4D-055FFA68A4F8}">
      <dgm:prSet/>
      <dgm:spPr/>
      <dgm:t>
        <a:bodyPr/>
        <a:lstStyle/>
        <a:p>
          <a:endParaRPr lang="en-GB"/>
        </a:p>
      </dgm:t>
    </dgm:pt>
    <dgm:pt modelId="{47B465CD-9940-4BF9-8AD9-A46C6CB561E1}" type="pres">
      <dgm:prSet presAssocID="{490733A0-961C-4AF4-8FD7-AA14117B941A}" presName="cycle" presStyleCnt="0">
        <dgm:presLayoutVars>
          <dgm:dir/>
          <dgm:resizeHandles val="exact"/>
        </dgm:presLayoutVars>
      </dgm:prSet>
      <dgm:spPr/>
    </dgm:pt>
    <dgm:pt modelId="{6E5A27F6-6764-4ACE-B545-9214B51EB17B}" type="pres">
      <dgm:prSet presAssocID="{B655A3C0-EA0E-4A9B-BDCC-464E83ED5D22}" presName="node" presStyleLbl="node1" presStyleIdx="0" presStyleCnt="6" custScaleX="46586" custScaleY="46586">
        <dgm:presLayoutVars>
          <dgm:bulletEnabled val="1"/>
        </dgm:presLayoutVars>
      </dgm:prSet>
      <dgm:spPr/>
    </dgm:pt>
    <dgm:pt modelId="{8F40C015-851D-4939-BF7A-D050B1EADEE6}" type="pres">
      <dgm:prSet presAssocID="{B964F471-F712-4CFA-B1E6-4D293869DA71}" presName="sibTrans" presStyleLbl="sibTrans2D1" presStyleIdx="0" presStyleCnt="6"/>
      <dgm:spPr/>
    </dgm:pt>
    <dgm:pt modelId="{8305886A-3605-4395-97BB-7DFB0F34CCDB}" type="pres">
      <dgm:prSet presAssocID="{B964F471-F712-4CFA-B1E6-4D293869DA71}" presName="connectorText" presStyleLbl="sibTrans2D1" presStyleIdx="0" presStyleCnt="6"/>
      <dgm:spPr/>
    </dgm:pt>
    <dgm:pt modelId="{17D606DA-C6A6-4301-8974-F09FDE8BA905}" type="pres">
      <dgm:prSet presAssocID="{DD6B11A8-D191-44A4-AF84-8F589EB46BFF}" presName="node" presStyleLbl="node1" presStyleIdx="1" presStyleCnt="6" custScaleX="47263" custScaleY="47263">
        <dgm:presLayoutVars>
          <dgm:bulletEnabled val="1"/>
        </dgm:presLayoutVars>
      </dgm:prSet>
      <dgm:spPr/>
    </dgm:pt>
    <dgm:pt modelId="{48D2A7E4-23E2-4CF6-9A16-42F3805FA904}" type="pres">
      <dgm:prSet presAssocID="{01ACD6B0-0D12-4138-880A-DFAD99EB5834}" presName="sibTrans" presStyleLbl="sibTrans2D1" presStyleIdx="1" presStyleCnt="6"/>
      <dgm:spPr/>
    </dgm:pt>
    <dgm:pt modelId="{BEFE342C-586B-4993-9B55-0CBE320DBC30}" type="pres">
      <dgm:prSet presAssocID="{01ACD6B0-0D12-4138-880A-DFAD99EB5834}" presName="connectorText" presStyleLbl="sibTrans2D1" presStyleIdx="1" presStyleCnt="6"/>
      <dgm:spPr/>
    </dgm:pt>
    <dgm:pt modelId="{92BC6DFB-9D02-4700-BD02-DCF3DCA1C7E8}" type="pres">
      <dgm:prSet presAssocID="{FCEE367E-BFD0-4445-A853-65C294400E3B}" presName="node" presStyleLbl="node1" presStyleIdx="2" presStyleCnt="6" custScaleX="51650" custScaleY="51650">
        <dgm:presLayoutVars>
          <dgm:bulletEnabled val="1"/>
        </dgm:presLayoutVars>
      </dgm:prSet>
      <dgm:spPr/>
    </dgm:pt>
    <dgm:pt modelId="{0048D3E1-859D-4987-9710-AFE1F1477025}" type="pres">
      <dgm:prSet presAssocID="{35F3E61B-8DC1-412F-A363-97A0B79E2721}" presName="sibTrans" presStyleLbl="sibTrans2D1" presStyleIdx="2" presStyleCnt="6"/>
      <dgm:spPr/>
    </dgm:pt>
    <dgm:pt modelId="{1F2B2B1F-BD08-4830-BF47-521FAEDC8487}" type="pres">
      <dgm:prSet presAssocID="{35F3E61B-8DC1-412F-A363-97A0B79E2721}" presName="connectorText" presStyleLbl="sibTrans2D1" presStyleIdx="2" presStyleCnt="6"/>
      <dgm:spPr/>
    </dgm:pt>
    <dgm:pt modelId="{777CE99C-2D5B-4249-B085-250677CDE6BF}" type="pres">
      <dgm:prSet presAssocID="{E439CF28-FF90-48B4-B361-DBD7741D270C}" presName="node" presStyleLbl="node1" presStyleIdx="3" presStyleCnt="6" custScaleX="53315" custScaleY="53315">
        <dgm:presLayoutVars>
          <dgm:bulletEnabled val="1"/>
        </dgm:presLayoutVars>
      </dgm:prSet>
      <dgm:spPr/>
    </dgm:pt>
    <dgm:pt modelId="{1F4862A7-0546-4A5A-B33A-476604557593}" type="pres">
      <dgm:prSet presAssocID="{CBBA528E-FF53-45BA-B8F6-1CE8899BD7F1}" presName="sibTrans" presStyleLbl="sibTrans2D1" presStyleIdx="3" presStyleCnt="6"/>
      <dgm:spPr/>
    </dgm:pt>
    <dgm:pt modelId="{A3FE0632-9752-412B-8F35-21E0995B2C2B}" type="pres">
      <dgm:prSet presAssocID="{CBBA528E-FF53-45BA-B8F6-1CE8899BD7F1}" presName="connectorText" presStyleLbl="sibTrans2D1" presStyleIdx="3" presStyleCnt="6"/>
      <dgm:spPr/>
    </dgm:pt>
    <dgm:pt modelId="{57C8F801-3D95-4CD0-B4C7-848D95AC14C5}" type="pres">
      <dgm:prSet presAssocID="{BA1BFA6D-FFA0-4DF4-BE82-85BD09894DC3}" presName="node" presStyleLbl="node1" presStyleIdx="4" presStyleCnt="6" custScaleX="51000" custScaleY="51000">
        <dgm:presLayoutVars>
          <dgm:bulletEnabled val="1"/>
        </dgm:presLayoutVars>
      </dgm:prSet>
      <dgm:spPr/>
    </dgm:pt>
    <dgm:pt modelId="{646A04BA-A7B4-4B89-A7DE-A984F63A5A53}" type="pres">
      <dgm:prSet presAssocID="{F31A13A3-5228-4BFF-8617-EC24C6DEF165}" presName="sibTrans" presStyleLbl="sibTrans2D1" presStyleIdx="4" presStyleCnt="6"/>
      <dgm:spPr/>
    </dgm:pt>
    <dgm:pt modelId="{709DE2A5-32E6-4C00-A52A-3A338246EE8E}" type="pres">
      <dgm:prSet presAssocID="{F31A13A3-5228-4BFF-8617-EC24C6DEF165}" presName="connectorText" presStyleLbl="sibTrans2D1" presStyleIdx="4" presStyleCnt="6"/>
      <dgm:spPr/>
    </dgm:pt>
    <dgm:pt modelId="{105B2F57-3C1F-4F20-822D-2B18A0B79803}" type="pres">
      <dgm:prSet presAssocID="{6418D0BE-60F7-457A-9E8D-8651030C7420}" presName="node" presStyleLbl="node1" presStyleIdx="5" presStyleCnt="6" custScaleX="51000" custScaleY="51000">
        <dgm:presLayoutVars>
          <dgm:bulletEnabled val="1"/>
        </dgm:presLayoutVars>
      </dgm:prSet>
      <dgm:spPr/>
    </dgm:pt>
    <dgm:pt modelId="{AB39CED3-5269-4CA5-BD3A-0BD80C479A15}" type="pres">
      <dgm:prSet presAssocID="{34091A69-5DF8-422A-BC92-64926D87750C}" presName="sibTrans" presStyleLbl="sibTrans2D1" presStyleIdx="5" presStyleCnt="6"/>
      <dgm:spPr/>
    </dgm:pt>
    <dgm:pt modelId="{50C5DBC8-74F3-4AC8-BCB4-61222F2A1162}" type="pres">
      <dgm:prSet presAssocID="{34091A69-5DF8-422A-BC92-64926D87750C}" presName="connectorText" presStyleLbl="sibTrans2D1" presStyleIdx="5" presStyleCnt="6"/>
      <dgm:spPr/>
    </dgm:pt>
  </dgm:ptLst>
  <dgm:cxnLst>
    <dgm:cxn modelId="{5B87781D-1003-4DCB-8749-C5538DE80253}" type="presOf" srcId="{35F3E61B-8DC1-412F-A363-97A0B79E2721}" destId="{0048D3E1-859D-4987-9710-AFE1F1477025}" srcOrd="0" destOrd="0" presId="urn:microsoft.com/office/officeart/2005/8/layout/cycle2"/>
    <dgm:cxn modelId="{8731261E-2516-48D2-B546-C729093DB1DF}" type="presOf" srcId="{CBBA528E-FF53-45BA-B8F6-1CE8899BD7F1}" destId="{A3FE0632-9752-412B-8F35-21E0995B2C2B}" srcOrd="1" destOrd="0" presId="urn:microsoft.com/office/officeart/2005/8/layout/cycle2"/>
    <dgm:cxn modelId="{FA1F8829-1C88-48F3-A1FE-A25937261873}" type="presOf" srcId="{E439CF28-FF90-48B4-B361-DBD7741D270C}" destId="{777CE99C-2D5B-4249-B085-250677CDE6BF}" srcOrd="0" destOrd="0" presId="urn:microsoft.com/office/officeart/2005/8/layout/cycle2"/>
    <dgm:cxn modelId="{CDBBC831-F673-4DEA-A526-26EAA826BFDE}" type="presOf" srcId="{B964F471-F712-4CFA-B1E6-4D293869DA71}" destId="{8F40C015-851D-4939-BF7A-D050B1EADEE6}" srcOrd="0" destOrd="0" presId="urn:microsoft.com/office/officeart/2005/8/layout/cycle2"/>
    <dgm:cxn modelId="{DF74EB3A-2159-4378-91C7-7DFB36769CB5}" type="presOf" srcId="{6418D0BE-60F7-457A-9E8D-8651030C7420}" destId="{105B2F57-3C1F-4F20-822D-2B18A0B79803}" srcOrd="0" destOrd="0" presId="urn:microsoft.com/office/officeart/2005/8/layout/cycle2"/>
    <dgm:cxn modelId="{7AFA795E-096A-4F3E-8D4F-1CD61BC83A42}" srcId="{490733A0-961C-4AF4-8FD7-AA14117B941A}" destId="{BA1BFA6D-FFA0-4DF4-BE82-85BD09894DC3}" srcOrd="4" destOrd="0" parTransId="{DF83A084-E64B-4E4E-8818-E65D2CF6F15F}" sibTransId="{F31A13A3-5228-4BFF-8617-EC24C6DEF165}"/>
    <dgm:cxn modelId="{42AE2143-CEEA-48A4-BC5D-25F8FD237ACC}" type="presOf" srcId="{BA1BFA6D-FFA0-4DF4-BE82-85BD09894DC3}" destId="{57C8F801-3D95-4CD0-B4C7-848D95AC14C5}" srcOrd="0" destOrd="0" presId="urn:microsoft.com/office/officeart/2005/8/layout/cycle2"/>
    <dgm:cxn modelId="{5F112466-4FE7-4685-A631-620D98413758}" type="presOf" srcId="{B655A3C0-EA0E-4A9B-BDCC-464E83ED5D22}" destId="{6E5A27F6-6764-4ACE-B545-9214B51EB17B}" srcOrd="0" destOrd="0" presId="urn:microsoft.com/office/officeart/2005/8/layout/cycle2"/>
    <dgm:cxn modelId="{57283C6B-6E08-4896-A20B-2908A68ABA83}" type="presOf" srcId="{FCEE367E-BFD0-4445-A853-65C294400E3B}" destId="{92BC6DFB-9D02-4700-BD02-DCF3DCA1C7E8}" srcOrd="0" destOrd="0" presId="urn:microsoft.com/office/officeart/2005/8/layout/cycle2"/>
    <dgm:cxn modelId="{1BF22372-4871-4042-B6E9-10D269C321E0}" type="presOf" srcId="{F31A13A3-5228-4BFF-8617-EC24C6DEF165}" destId="{709DE2A5-32E6-4C00-A52A-3A338246EE8E}" srcOrd="1" destOrd="0" presId="urn:microsoft.com/office/officeart/2005/8/layout/cycle2"/>
    <dgm:cxn modelId="{EEEF2D52-6E96-476A-920E-3377E4DB4C1F}" type="presOf" srcId="{DD6B11A8-D191-44A4-AF84-8F589EB46BFF}" destId="{17D606DA-C6A6-4301-8974-F09FDE8BA905}" srcOrd="0" destOrd="0" presId="urn:microsoft.com/office/officeart/2005/8/layout/cycle2"/>
    <dgm:cxn modelId="{2AE4235A-22F1-4A97-99A2-068522842791}" srcId="{490733A0-961C-4AF4-8FD7-AA14117B941A}" destId="{B655A3C0-EA0E-4A9B-BDCC-464E83ED5D22}" srcOrd="0" destOrd="0" parTransId="{149D4C2E-368F-4159-992C-5D43F7B65EA7}" sibTransId="{B964F471-F712-4CFA-B1E6-4D293869DA71}"/>
    <dgm:cxn modelId="{44F9287A-D17A-4937-A40F-D91CFF37840F}" type="presOf" srcId="{34091A69-5DF8-422A-BC92-64926D87750C}" destId="{AB39CED3-5269-4CA5-BD3A-0BD80C479A15}" srcOrd="0" destOrd="0" presId="urn:microsoft.com/office/officeart/2005/8/layout/cycle2"/>
    <dgm:cxn modelId="{89574D7C-9605-40AE-9A4A-FCCB87FBB569}" type="presOf" srcId="{CBBA528E-FF53-45BA-B8F6-1CE8899BD7F1}" destId="{1F4862A7-0546-4A5A-B33A-476604557593}" srcOrd="0" destOrd="0" presId="urn:microsoft.com/office/officeart/2005/8/layout/cycle2"/>
    <dgm:cxn modelId="{09034780-1300-4B5D-89F1-2D18738695F9}" srcId="{490733A0-961C-4AF4-8FD7-AA14117B941A}" destId="{DD6B11A8-D191-44A4-AF84-8F589EB46BFF}" srcOrd="1" destOrd="0" parTransId="{4D10941D-B0B7-4ECB-8120-424F16D8C8B2}" sibTransId="{01ACD6B0-0D12-4138-880A-DFAD99EB5834}"/>
    <dgm:cxn modelId="{2F1ED78B-C677-43AD-AECD-DA6A4511B12B}" type="presOf" srcId="{01ACD6B0-0D12-4138-880A-DFAD99EB5834}" destId="{48D2A7E4-23E2-4CF6-9A16-42F3805FA904}" srcOrd="0" destOrd="0" presId="urn:microsoft.com/office/officeart/2005/8/layout/cycle2"/>
    <dgm:cxn modelId="{9698DE91-6ED1-4BE1-B120-6E61FA752DF9}" type="presOf" srcId="{34091A69-5DF8-422A-BC92-64926D87750C}" destId="{50C5DBC8-74F3-4AC8-BCB4-61222F2A1162}" srcOrd="1" destOrd="0" presId="urn:microsoft.com/office/officeart/2005/8/layout/cycle2"/>
    <dgm:cxn modelId="{1F290993-9B81-4E2A-A736-09F28803E9B8}" type="presOf" srcId="{B964F471-F712-4CFA-B1E6-4D293869DA71}" destId="{8305886A-3605-4395-97BB-7DFB0F34CCDB}" srcOrd="1" destOrd="0" presId="urn:microsoft.com/office/officeart/2005/8/layout/cycle2"/>
    <dgm:cxn modelId="{D62A9CB2-061D-4A00-A7F9-B4A37DA57B28}" type="presOf" srcId="{01ACD6B0-0D12-4138-880A-DFAD99EB5834}" destId="{BEFE342C-586B-4993-9B55-0CBE320DBC30}" srcOrd="1" destOrd="0" presId="urn:microsoft.com/office/officeart/2005/8/layout/cycle2"/>
    <dgm:cxn modelId="{B95FD0B4-BEDF-420D-94E7-469194A6BA68}" srcId="{490733A0-961C-4AF4-8FD7-AA14117B941A}" destId="{E439CF28-FF90-48B4-B361-DBD7741D270C}" srcOrd="3" destOrd="0" parTransId="{B140BD1C-E335-494D-AFDF-164C1D1CB8AC}" sibTransId="{CBBA528E-FF53-45BA-B8F6-1CE8899BD7F1}"/>
    <dgm:cxn modelId="{C880ECC5-FBDD-4E57-BB4D-055FFA68A4F8}" srcId="{490733A0-961C-4AF4-8FD7-AA14117B941A}" destId="{6418D0BE-60F7-457A-9E8D-8651030C7420}" srcOrd="5" destOrd="0" parTransId="{A7693C26-265A-4A73-B343-720884D8ED2C}" sibTransId="{34091A69-5DF8-422A-BC92-64926D87750C}"/>
    <dgm:cxn modelId="{65C570CF-D162-4BC8-9458-9B962B320289}" type="presOf" srcId="{490733A0-961C-4AF4-8FD7-AA14117B941A}" destId="{47B465CD-9940-4BF9-8AD9-A46C6CB561E1}" srcOrd="0" destOrd="0" presId="urn:microsoft.com/office/officeart/2005/8/layout/cycle2"/>
    <dgm:cxn modelId="{5D28A3DB-1BDD-45F8-A91D-3A189A2372A3}" srcId="{490733A0-961C-4AF4-8FD7-AA14117B941A}" destId="{FCEE367E-BFD0-4445-A853-65C294400E3B}" srcOrd="2" destOrd="0" parTransId="{0FD9BD25-08B3-4B64-AE3C-5F7B7F51F122}" sibTransId="{35F3E61B-8DC1-412F-A363-97A0B79E2721}"/>
    <dgm:cxn modelId="{3957B2EA-D8F0-46BE-A68B-824FF9974473}" type="presOf" srcId="{F31A13A3-5228-4BFF-8617-EC24C6DEF165}" destId="{646A04BA-A7B4-4B89-A7DE-A984F63A5A53}" srcOrd="0" destOrd="0" presId="urn:microsoft.com/office/officeart/2005/8/layout/cycle2"/>
    <dgm:cxn modelId="{8EF5E2F1-834E-4E68-9A72-CC7A8E0536D1}" type="presOf" srcId="{35F3E61B-8DC1-412F-A363-97A0B79E2721}" destId="{1F2B2B1F-BD08-4830-BF47-521FAEDC8487}" srcOrd="1" destOrd="0" presId="urn:microsoft.com/office/officeart/2005/8/layout/cycle2"/>
    <dgm:cxn modelId="{AA35AC5A-71B5-4491-9405-639C2C575A1D}" type="presParOf" srcId="{47B465CD-9940-4BF9-8AD9-A46C6CB561E1}" destId="{6E5A27F6-6764-4ACE-B545-9214B51EB17B}" srcOrd="0" destOrd="0" presId="urn:microsoft.com/office/officeart/2005/8/layout/cycle2"/>
    <dgm:cxn modelId="{12D6ADFF-8245-4469-BC35-472B0636D814}" type="presParOf" srcId="{47B465CD-9940-4BF9-8AD9-A46C6CB561E1}" destId="{8F40C015-851D-4939-BF7A-D050B1EADEE6}" srcOrd="1" destOrd="0" presId="urn:microsoft.com/office/officeart/2005/8/layout/cycle2"/>
    <dgm:cxn modelId="{41321CAB-88A9-43DA-BEBE-28A1B7B457C9}" type="presParOf" srcId="{8F40C015-851D-4939-BF7A-D050B1EADEE6}" destId="{8305886A-3605-4395-97BB-7DFB0F34CCDB}" srcOrd="0" destOrd="0" presId="urn:microsoft.com/office/officeart/2005/8/layout/cycle2"/>
    <dgm:cxn modelId="{F03E8176-B130-4887-9CA6-D6ABA1AF140D}" type="presParOf" srcId="{47B465CD-9940-4BF9-8AD9-A46C6CB561E1}" destId="{17D606DA-C6A6-4301-8974-F09FDE8BA905}" srcOrd="2" destOrd="0" presId="urn:microsoft.com/office/officeart/2005/8/layout/cycle2"/>
    <dgm:cxn modelId="{B04EA416-662C-4530-8D75-837FE6CC2462}" type="presParOf" srcId="{47B465CD-9940-4BF9-8AD9-A46C6CB561E1}" destId="{48D2A7E4-23E2-4CF6-9A16-42F3805FA904}" srcOrd="3" destOrd="0" presId="urn:microsoft.com/office/officeart/2005/8/layout/cycle2"/>
    <dgm:cxn modelId="{E28470D8-2DCD-4487-8195-F1A19A1BCEB3}" type="presParOf" srcId="{48D2A7E4-23E2-4CF6-9A16-42F3805FA904}" destId="{BEFE342C-586B-4993-9B55-0CBE320DBC30}" srcOrd="0" destOrd="0" presId="urn:microsoft.com/office/officeart/2005/8/layout/cycle2"/>
    <dgm:cxn modelId="{71AC3C16-E721-40B0-8B7A-CE805CC3968F}" type="presParOf" srcId="{47B465CD-9940-4BF9-8AD9-A46C6CB561E1}" destId="{92BC6DFB-9D02-4700-BD02-DCF3DCA1C7E8}" srcOrd="4" destOrd="0" presId="urn:microsoft.com/office/officeart/2005/8/layout/cycle2"/>
    <dgm:cxn modelId="{AE863338-1B18-4EDC-B4A0-EEA256AF6737}" type="presParOf" srcId="{47B465CD-9940-4BF9-8AD9-A46C6CB561E1}" destId="{0048D3E1-859D-4987-9710-AFE1F1477025}" srcOrd="5" destOrd="0" presId="urn:microsoft.com/office/officeart/2005/8/layout/cycle2"/>
    <dgm:cxn modelId="{A7FAFB96-4FC9-499B-B06A-F7CFC902DD21}" type="presParOf" srcId="{0048D3E1-859D-4987-9710-AFE1F1477025}" destId="{1F2B2B1F-BD08-4830-BF47-521FAEDC8487}" srcOrd="0" destOrd="0" presId="urn:microsoft.com/office/officeart/2005/8/layout/cycle2"/>
    <dgm:cxn modelId="{87106719-7E0D-45C5-A3BE-5C446055952F}" type="presParOf" srcId="{47B465CD-9940-4BF9-8AD9-A46C6CB561E1}" destId="{777CE99C-2D5B-4249-B085-250677CDE6BF}" srcOrd="6" destOrd="0" presId="urn:microsoft.com/office/officeart/2005/8/layout/cycle2"/>
    <dgm:cxn modelId="{B611E311-FB38-4B0A-8AF1-46ED6E09FFA2}" type="presParOf" srcId="{47B465CD-9940-4BF9-8AD9-A46C6CB561E1}" destId="{1F4862A7-0546-4A5A-B33A-476604557593}" srcOrd="7" destOrd="0" presId="urn:microsoft.com/office/officeart/2005/8/layout/cycle2"/>
    <dgm:cxn modelId="{383F8422-7A39-4E7D-917C-BBBDF324800B}" type="presParOf" srcId="{1F4862A7-0546-4A5A-B33A-476604557593}" destId="{A3FE0632-9752-412B-8F35-21E0995B2C2B}" srcOrd="0" destOrd="0" presId="urn:microsoft.com/office/officeart/2005/8/layout/cycle2"/>
    <dgm:cxn modelId="{2BED741D-3EEC-487A-8DF0-AC3CA6EB8901}" type="presParOf" srcId="{47B465CD-9940-4BF9-8AD9-A46C6CB561E1}" destId="{57C8F801-3D95-4CD0-B4C7-848D95AC14C5}" srcOrd="8" destOrd="0" presId="urn:microsoft.com/office/officeart/2005/8/layout/cycle2"/>
    <dgm:cxn modelId="{A3EB33E0-3AB4-415A-8703-981CA6B41762}" type="presParOf" srcId="{47B465CD-9940-4BF9-8AD9-A46C6CB561E1}" destId="{646A04BA-A7B4-4B89-A7DE-A984F63A5A53}" srcOrd="9" destOrd="0" presId="urn:microsoft.com/office/officeart/2005/8/layout/cycle2"/>
    <dgm:cxn modelId="{D3A1FD82-BC80-468F-A7AC-60F508AFC614}" type="presParOf" srcId="{646A04BA-A7B4-4B89-A7DE-A984F63A5A53}" destId="{709DE2A5-32E6-4C00-A52A-3A338246EE8E}" srcOrd="0" destOrd="0" presId="urn:microsoft.com/office/officeart/2005/8/layout/cycle2"/>
    <dgm:cxn modelId="{49B5E450-C9A5-4EBE-B9C1-DE9D13D499D3}" type="presParOf" srcId="{47B465CD-9940-4BF9-8AD9-A46C6CB561E1}" destId="{105B2F57-3C1F-4F20-822D-2B18A0B79803}" srcOrd="10" destOrd="0" presId="urn:microsoft.com/office/officeart/2005/8/layout/cycle2"/>
    <dgm:cxn modelId="{F03CCC11-01D5-4F13-9C46-A76497A8E1E1}" type="presParOf" srcId="{47B465CD-9940-4BF9-8AD9-A46C6CB561E1}" destId="{AB39CED3-5269-4CA5-BD3A-0BD80C479A15}" srcOrd="11" destOrd="0" presId="urn:microsoft.com/office/officeart/2005/8/layout/cycle2"/>
    <dgm:cxn modelId="{4316A376-879B-44A6-A359-A676FB2BC9CD}" type="presParOf" srcId="{AB39CED3-5269-4CA5-BD3A-0BD80C479A15}" destId="{50C5DBC8-74F3-4AC8-BCB4-61222F2A1162}"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90733A0-961C-4AF4-8FD7-AA14117B941A}"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GB"/>
        </a:p>
      </dgm:t>
    </dgm:pt>
    <dgm:pt modelId="{B655A3C0-EA0E-4A9B-BDCC-464E83ED5D22}">
      <dgm:prSet phldrT="[Text]"/>
      <dgm:spPr/>
      <dgm:t>
        <a:bodyPr/>
        <a:lstStyle/>
        <a:p>
          <a:r>
            <a:rPr lang="en-GB" dirty="0"/>
            <a:t>Ask</a:t>
          </a:r>
        </a:p>
      </dgm:t>
    </dgm:pt>
    <dgm:pt modelId="{149D4C2E-368F-4159-992C-5D43F7B65EA7}" type="parTrans" cxnId="{2AE4235A-22F1-4A97-99A2-068522842791}">
      <dgm:prSet/>
      <dgm:spPr/>
      <dgm:t>
        <a:bodyPr/>
        <a:lstStyle/>
        <a:p>
          <a:endParaRPr lang="en-GB"/>
        </a:p>
      </dgm:t>
    </dgm:pt>
    <dgm:pt modelId="{B964F471-F712-4CFA-B1E6-4D293869DA71}" type="sibTrans" cxnId="{2AE4235A-22F1-4A97-99A2-068522842791}">
      <dgm:prSet/>
      <dgm:spPr/>
      <dgm:t>
        <a:bodyPr/>
        <a:lstStyle/>
        <a:p>
          <a:endParaRPr lang="en-GB"/>
        </a:p>
      </dgm:t>
    </dgm:pt>
    <dgm:pt modelId="{DD6B11A8-D191-44A4-AF84-8F589EB46BFF}">
      <dgm:prSet phldrT="[Text]"/>
      <dgm:spPr/>
      <dgm:t>
        <a:bodyPr/>
        <a:lstStyle/>
        <a:p>
          <a:r>
            <a:rPr lang="en-GB" dirty="0"/>
            <a:t>Imagine</a:t>
          </a:r>
        </a:p>
      </dgm:t>
    </dgm:pt>
    <dgm:pt modelId="{4D10941D-B0B7-4ECB-8120-424F16D8C8B2}" type="parTrans" cxnId="{09034780-1300-4B5D-89F1-2D18738695F9}">
      <dgm:prSet/>
      <dgm:spPr/>
      <dgm:t>
        <a:bodyPr/>
        <a:lstStyle/>
        <a:p>
          <a:endParaRPr lang="en-GB"/>
        </a:p>
      </dgm:t>
    </dgm:pt>
    <dgm:pt modelId="{01ACD6B0-0D12-4138-880A-DFAD99EB5834}" type="sibTrans" cxnId="{09034780-1300-4B5D-89F1-2D18738695F9}">
      <dgm:prSet/>
      <dgm:spPr/>
      <dgm:t>
        <a:bodyPr/>
        <a:lstStyle/>
        <a:p>
          <a:endParaRPr lang="en-GB"/>
        </a:p>
      </dgm:t>
    </dgm:pt>
    <dgm:pt modelId="{FCEE367E-BFD0-4445-A853-65C294400E3B}">
      <dgm:prSet phldrT="[Text]"/>
      <dgm:spPr/>
      <dgm:t>
        <a:bodyPr/>
        <a:lstStyle/>
        <a:p>
          <a:r>
            <a:rPr lang="en-GB" dirty="0"/>
            <a:t>Plan</a:t>
          </a:r>
        </a:p>
      </dgm:t>
    </dgm:pt>
    <dgm:pt modelId="{0FD9BD25-08B3-4B64-AE3C-5F7B7F51F122}" type="parTrans" cxnId="{5D28A3DB-1BDD-45F8-A91D-3A189A2372A3}">
      <dgm:prSet/>
      <dgm:spPr/>
      <dgm:t>
        <a:bodyPr/>
        <a:lstStyle/>
        <a:p>
          <a:endParaRPr lang="en-GB"/>
        </a:p>
      </dgm:t>
    </dgm:pt>
    <dgm:pt modelId="{35F3E61B-8DC1-412F-A363-97A0B79E2721}" type="sibTrans" cxnId="{5D28A3DB-1BDD-45F8-A91D-3A189A2372A3}">
      <dgm:prSet/>
      <dgm:spPr/>
      <dgm:t>
        <a:bodyPr/>
        <a:lstStyle/>
        <a:p>
          <a:endParaRPr lang="en-GB"/>
        </a:p>
      </dgm:t>
    </dgm:pt>
    <dgm:pt modelId="{E439CF28-FF90-48B4-B361-DBD7741D270C}">
      <dgm:prSet phldrT="[Text]"/>
      <dgm:spPr/>
      <dgm:t>
        <a:bodyPr/>
        <a:lstStyle/>
        <a:p>
          <a:r>
            <a:rPr lang="en-GB" dirty="0"/>
            <a:t>Create</a:t>
          </a:r>
        </a:p>
      </dgm:t>
    </dgm:pt>
    <dgm:pt modelId="{B140BD1C-E335-494D-AFDF-164C1D1CB8AC}" type="parTrans" cxnId="{B95FD0B4-BEDF-420D-94E7-469194A6BA68}">
      <dgm:prSet/>
      <dgm:spPr/>
      <dgm:t>
        <a:bodyPr/>
        <a:lstStyle/>
        <a:p>
          <a:endParaRPr lang="en-GB"/>
        </a:p>
      </dgm:t>
    </dgm:pt>
    <dgm:pt modelId="{CBBA528E-FF53-45BA-B8F6-1CE8899BD7F1}" type="sibTrans" cxnId="{B95FD0B4-BEDF-420D-94E7-469194A6BA68}">
      <dgm:prSet/>
      <dgm:spPr/>
      <dgm:t>
        <a:bodyPr/>
        <a:lstStyle/>
        <a:p>
          <a:endParaRPr lang="en-GB"/>
        </a:p>
      </dgm:t>
    </dgm:pt>
    <dgm:pt modelId="{BA1BFA6D-FFA0-4DF4-BE82-85BD09894DC3}">
      <dgm:prSet phldrT="[Text]"/>
      <dgm:spPr/>
      <dgm:t>
        <a:bodyPr/>
        <a:lstStyle/>
        <a:p>
          <a:r>
            <a:rPr lang="en-GB" dirty="0"/>
            <a:t>Test</a:t>
          </a:r>
        </a:p>
      </dgm:t>
    </dgm:pt>
    <dgm:pt modelId="{DF83A084-E64B-4E4E-8818-E65D2CF6F15F}" type="parTrans" cxnId="{7AFA795E-096A-4F3E-8D4F-1CD61BC83A42}">
      <dgm:prSet/>
      <dgm:spPr/>
      <dgm:t>
        <a:bodyPr/>
        <a:lstStyle/>
        <a:p>
          <a:endParaRPr lang="en-GB"/>
        </a:p>
      </dgm:t>
    </dgm:pt>
    <dgm:pt modelId="{F31A13A3-5228-4BFF-8617-EC24C6DEF165}" type="sibTrans" cxnId="{7AFA795E-096A-4F3E-8D4F-1CD61BC83A42}">
      <dgm:prSet/>
      <dgm:spPr/>
      <dgm:t>
        <a:bodyPr/>
        <a:lstStyle/>
        <a:p>
          <a:endParaRPr lang="en-GB"/>
        </a:p>
      </dgm:t>
    </dgm:pt>
    <dgm:pt modelId="{6418D0BE-60F7-457A-9E8D-8651030C7420}">
      <dgm:prSet/>
      <dgm:spPr/>
      <dgm:t>
        <a:bodyPr/>
        <a:lstStyle/>
        <a:p>
          <a:r>
            <a:rPr lang="en-GB" dirty="0"/>
            <a:t>Improve</a:t>
          </a:r>
        </a:p>
      </dgm:t>
    </dgm:pt>
    <dgm:pt modelId="{A7693C26-265A-4A73-B343-720884D8ED2C}" type="parTrans" cxnId="{C880ECC5-FBDD-4E57-BB4D-055FFA68A4F8}">
      <dgm:prSet/>
      <dgm:spPr/>
      <dgm:t>
        <a:bodyPr/>
        <a:lstStyle/>
        <a:p>
          <a:endParaRPr lang="en-GB"/>
        </a:p>
      </dgm:t>
    </dgm:pt>
    <dgm:pt modelId="{34091A69-5DF8-422A-BC92-64926D87750C}" type="sibTrans" cxnId="{C880ECC5-FBDD-4E57-BB4D-055FFA68A4F8}">
      <dgm:prSet/>
      <dgm:spPr/>
      <dgm:t>
        <a:bodyPr/>
        <a:lstStyle/>
        <a:p>
          <a:endParaRPr lang="en-GB"/>
        </a:p>
      </dgm:t>
    </dgm:pt>
    <dgm:pt modelId="{47B465CD-9940-4BF9-8AD9-A46C6CB561E1}" type="pres">
      <dgm:prSet presAssocID="{490733A0-961C-4AF4-8FD7-AA14117B941A}" presName="cycle" presStyleCnt="0">
        <dgm:presLayoutVars>
          <dgm:dir/>
          <dgm:resizeHandles val="exact"/>
        </dgm:presLayoutVars>
      </dgm:prSet>
      <dgm:spPr/>
    </dgm:pt>
    <dgm:pt modelId="{6E5A27F6-6764-4ACE-B545-9214B51EB17B}" type="pres">
      <dgm:prSet presAssocID="{B655A3C0-EA0E-4A9B-BDCC-464E83ED5D22}" presName="node" presStyleLbl="node1" presStyleIdx="0" presStyleCnt="6" custScaleX="46586" custScaleY="46586">
        <dgm:presLayoutVars>
          <dgm:bulletEnabled val="1"/>
        </dgm:presLayoutVars>
      </dgm:prSet>
      <dgm:spPr/>
    </dgm:pt>
    <dgm:pt modelId="{8F40C015-851D-4939-BF7A-D050B1EADEE6}" type="pres">
      <dgm:prSet presAssocID="{B964F471-F712-4CFA-B1E6-4D293869DA71}" presName="sibTrans" presStyleLbl="sibTrans2D1" presStyleIdx="0" presStyleCnt="6"/>
      <dgm:spPr/>
    </dgm:pt>
    <dgm:pt modelId="{8305886A-3605-4395-97BB-7DFB0F34CCDB}" type="pres">
      <dgm:prSet presAssocID="{B964F471-F712-4CFA-B1E6-4D293869DA71}" presName="connectorText" presStyleLbl="sibTrans2D1" presStyleIdx="0" presStyleCnt="6"/>
      <dgm:spPr/>
    </dgm:pt>
    <dgm:pt modelId="{17D606DA-C6A6-4301-8974-F09FDE8BA905}" type="pres">
      <dgm:prSet presAssocID="{DD6B11A8-D191-44A4-AF84-8F589EB46BFF}" presName="node" presStyleLbl="node1" presStyleIdx="1" presStyleCnt="6" custScaleX="47263" custScaleY="47263">
        <dgm:presLayoutVars>
          <dgm:bulletEnabled val="1"/>
        </dgm:presLayoutVars>
      </dgm:prSet>
      <dgm:spPr/>
    </dgm:pt>
    <dgm:pt modelId="{48D2A7E4-23E2-4CF6-9A16-42F3805FA904}" type="pres">
      <dgm:prSet presAssocID="{01ACD6B0-0D12-4138-880A-DFAD99EB5834}" presName="sibTrans" presStyleLbl="sibTrans2D1" presStyleIdx="1" presStyleCnt="6"/>
      <dgm:spPr/>
    </dgm:pt>
    <dgm:pt modelId="{BEFE342C-586B-4993-9B55-0CBE320DBC30}" type="pres">
      <dgm:prSet presAssocID="{01ACD6B0-0D12-4138-880A-DFAD99EB5834}" presName="connectorText" presStyleLbl="sibTrans2D1" presStyleIdx="1" presStyleCnt="6"/>
      <dgm:spPr/>
    </dgm:pt>
    <dgm:pt modelId="{92BC6DFB-9D02-4700-BD02-DCF3DCA1C7E8}" type="pres">
      <dgm:prSet presAssocID="{FCEE367E-BFD0-4445-A853-65C294400E3B}" presName="node" presStyleLbl="node1" presStyleIdx="2" presStyleCnt="6" custScaleX="51650" custScaleY="51650">
        <dgm:presLayoutVars>
          <dgm:bulletEnabled val="1"/>
        </dgm:presLayoutVars>
      </dgm:prSet>
      <dgm:spPr/>
    </dgm:pt>
    <dgm:pt modelId="{0048D3E1-859D-4987-9710-AFE1F1477025}" type="pres">
      <dgm:prSet presAssocID="{35F3E61B-8DC1-412F-A363-97A0B79E2721}" presName="sibTrans" presStyleLbl="sibTrans2D1" presStyleIdx="2" presStyleCnt="6"/>
      <dgm:spPr/>
    </dgm:pt>
    <dgm:pt modelId="{1F2B2B1F-BD08-4830-BF47-521FAEDC8487}" type="pres">
      <dgm:prSet presAssocID="{35F3E61B-8DC1-412F-A363-97A0B79E2721}" presName="connectorText" presStyleLbl="sibTrans2D1" presStyleIdx="2" presStyleCnt="6"/>
      <dgm:spPr/>
    </dgm:pt>
    <dgm:pt modelId="{777CE99C-2D5B-4249-B085-250677CDE6BF}" type="pres">
      <dgm:prSet presAssocID="{E439CF28-FF90-48B4-B361-DBD7741D270C}" presName="node" presStyleLbl="node1" presStyleIdx="3" presStyleCnt="6" custScaleX="53315" custScaleY="53315">
        <dgm:presLayoutVars>
          <dgm:bulletEnabled val="1"/>
        </dgm:presLayoutVars>
      </dgm:prSet>
      <dgm:spPr/>
    </dgm:pt>
    <dgm:pt modelId="{1F4862A7-0546-4A5A-B33A-476604557593}" type="pres">
      <dgm:prSet presAssocID="{CBBA528E-FF53-45BA-B8F6-1CE8899BD7F1}" presName="sibTrans" presStyleLbl="sibTrans2D1" presStyleIdx="3" presStyleCnt="6"/>
      <dgm:spPr/>
    </dgm:pt>
    <dgm:pt modelId="{A3FE0632-9752-412B-8F35-21E0995B2C2B}" type="pres">
      <dgm:prSet presAssocID="{CBBA528E-FF53-45BA-B8F6-1CE8899BD7F1}" presName="connectorText" presStyleLbl="sibTrans2D1" presStyleIdx="3" presStyleCnt="6"/>
      <dgm:spPr/>
    </dgm:pt>
    <dgm:pt modelId="{57C8F801-3D95-4CD0-B4C7-848D95AC14C5}" type="pres">
      <dgm:prSet presAssocID="{BA1BFA6D-FFA0-4DF4-BE82-85BD09894DC3}" presName="node" presStyleLbl="node1" presStyleIdx="4" presStyleCnt="6" custScaleX="51000" custScaleY="51000">
        <dgm:presLayoutVars>
          <dgm:bulletEnabled val="1"/>
        </dgm:presLayoutVars>
      </dgm:prSet>
      <dgm:spPr/>
    </dgm:pt>
    <dgm:pt modelId="{646A04BA-A7B4-4B89-A7DE-A984F63A5A53}" type="pres">
      <dgm:prSet presAssocID="{F31A13A3-5228-4BFF-8617-EC24C6DEF165}" presName="sibTrans" presStyleLbl="sibTrans2D1" presStyleIdx="4" presStyleCnt="6"/>
      <dgm:spPr/>
    </dgm:pt>
    <dgm:pt modelId="{709DE2A5-32E6-4C00-A52A-3A338246EE8E}" type="pres">
      <dgm:prSet presAssocID="{F31A13A3-5228-4BFF-8617-EC24C6DEF165}" presName="connectorText" presStyleLbl="sibTrans2D1" presStyleIdx="4" presStyleCnt="6"/>
      <dgm:spPr/>
    </dgm:pt>
    <dgm:pt modelId="{105B2F57-3C1F-4F20-822D-2B18A0B79803}" type="pres">
      <dgm:prSet presAssocID="{6418D0BE-60F7-457A-9E8D-8651030C7420}" presName="node" presStyleLbl="node1" presStyleIdx="5" presStyleCnt="6" custScaleX="51000" custScaleY="51000">
        <dgm:presLayoutVars>
          <dgm:bulletEnabled val="1"/>
        </dgm:presLayoutVars>
      </dgm:prSet>
      <dgm:spPr/>
    </dgm:pt>
    <dgm:pt modelId="{AB39CED3-5269-4CA5-BD3A-0BD80C479A15}" type="pres">
      <dgm:prSet presAssocID="{34091A69-5DF8-422A-BC92-64926D87750C}" presName="sibTrans" presStyleLbl="sibTrans2D1" presStyleIdx="5" presStyleCnt="6"/>
      <dgm:spPr/>
    </dgm:pt>
    <dgm:pt modelId="{50C5DBC8-74F3-4AC8-BCB4-61222F2A1162}" type="pres">
      <dgm:prSet presAssocID="{34091A69-5DF8-422A-BC92-64926D87750C}" presName="connectorText" presStyleLbl="sibTrans2D1" presStyleIdx="5" presStyleCnt="6"/>
      <dgm:spPr/>
    </dgm:pt>
  </dgm:ptLst>
  <dgm:cxnLst>
    <dgm:cxn modelId="{5B87781D-1003-4DCB-8749-C5538DE80253}" type="presOf" srcId="{35F3E61B-8DC1-412F-A363-97A0B79E2721}" destId="{0048D3E1-859D-4987-9710-AFE1F1477025}" srcOrd="0" destOrd="0" presId="urn:microsoft.com/office/officeart/2005/8/layout/cycle2"/>
    <dgm:cxn modelId="{8731261E-2516-48D2-B546-C729093DB1DF}" type="presOf" srcId="{CBBA528E-FF53-45BA-B8F6-1CE8899BD7F1}" destId="{A3FE0632-9752-412B-8F35-21E0995B2C2B}" srcOrd="1" destOrd="0" presId="urn:microsoft.com/office/officeart/2005/8/layout/cycle2"/>
    <dgm:cxn modelId="{FA1F8829-1C88-48F3-A1FE-A25937261873}" type="presOf" srcId="{E439CF28-FF90-48B4-B361-DBD7741D270C}" destId="{777CE99C-2D5B-4249-B085-250677CDE6BF}" srcOrd="0" destOrd="0" presId="urn:microsoft.com/office/officeart/2005/8/layout/cycle2"/>
    <dgm:cxn modelId="{CDBBC831-F673-4DEA-A526-26EAA826BFDE}" type="presOf" srcId="{B964F471-F712-4CFA-B1E6-4D293869DA71}" destId="{8F40C015-851D-4939-BF7A-D050B1EADEE6}" srcOrd="0" destOrd="0" presId="urn:microsoft.com/office/officeart/2005/8/layout/cycle2"/>
    <dgm:cxn modelId="{DF74EB3A-2159-4378-91C7-7DFB36769CB5}" type="presOf" srcId="{6418D0BE-60F7-457A-9E8D-8651030C7420}" destId="{105B2F57-3C1F-4F20-822D-2B18A0B79803}" srcOrd="0" destOrd="0" presId="urn:microsoft.com/office/officeart/2005/8/layout/cycle2"/>
    <dgm:cxn modelId="{7AFA795E-096A-4F3E-8D4F-1CD61BC83A42}" srcId="{490733A0-961C-4AF4-8FD7-AA14117B941A}" destId="{BA1BFA6D-FFA0-4DF4-BE82-85BD09894DC3}" srcOrd="4" destOrd="0" parTransId="{DF83A084-E64B-4E4E-8818-E65D2CF6F15F}" sibTransId="{F31A13A3-5228-4BFF-8617-EC24C6DEF165}"/>
    <dgm:cxn modelId="{42AE2143-CEEA-48A4-BC5D-25F8FD237ACC}" type="presOf" srcId="{BA1BFA6D-FFA0-4DF4-BE82-85BD09894DC3}" destId="{57C8F801-3D95-4CD0-B4C7-848D95AC14C5}" srcOrd="0" destOrd="0" presId="urn:microsoft.com/office/officeart/2005/8/layout/cycle2"/>
    <dgm:cxn modelId="{5F112466-4FE7-4685-A631-620D98413758}" type="presOf" srcId="{B655A3C0-EA0E-4A9B-BDCC-464E83ED5D22}" destId="{6E5A27F6-6764-4ACE-B545-9214B51EB17B}" srcOrd="0" destOrd="0" presId="urn:microsoft.com/office/officeart/2005/8/layout/cycle2"/>
    <dgm:cxn modelId="{57283C6B-6E08-4896-A20B-2908A68ABA83}" type="presOf" srcId="{FCEE367E-BFD0-4445-A853-65C294400E3B}" destId="{92BC6DFB-9D02-4700-BD02-DCF3DCA1C7E8}" srcOrd="0" destOrd="0" presId="urn:microsoft.com/office/officeart/2005/8/layout/cycle2"/>
    <dgm:cxn modelId="{1BF22372-4871-4042-B6E9-10D269C321E0}" type="presOf" srcId="{F31A13A3-5228-4BFF-8617-EC24C6DEF165}" destId="{709DE2A5-32E6-4C00-A52A-3A338246EE8E}" srcOrd="1" destOrd="0" presId="urn:microsoft.com/office/officeart/2005/8/layout/cycle2"/>
    <dgm:cxn modelId="{EEEF2D52-6E96-476A-920E-3377E4DB4C1F}" type="presOf" srcId="{DD6B11A8-D191-44A4-AF84-8F589EB46BFF}" destId="{17D606DA-C6A6-4301-8974-F09FDE8BA905}" srcOrd="0" destOrd="0" presId="urn:microsoft.com/office/officeart/2005/8/layout/cycle2"/>
    <dgm:cxn modelId="{2AE4235A-22F1-4A97-99A2-068522842791}" srcId="{490733A0-961C-4AF4-8FD7-AA14117B941A}" destId="{B655A3C0-EA0E-4A9B-BDCC-464E83ED5D22}" srcOrd="0" destOrd="0" parTransId="{149D4C2E-368F-4159-992C-5D43F7B65EA7}" sibTransId="{B964F471-F712-4CFA-B1E6-4D293869DA71}"/>
    <dgm:cxn modelId="{44F9287A-D17A-4937-A40F-D91CFF37840F}" type="presOf" srcId="{34091A69-5DF8-422A-BC92-64926D87750C}" destId="{AB39CED3-5269-4CA5-BD3A-0BD80C479A15}" srcOrd="0" destOrd="0" presId="urn:microsoft.com/office/officeart/2005/8/layout/cycle2"/>
    <dgm:cxn modelId="{89574D7C-9605-40AE-9A4A-FCCB87FBB569}" type="presOf" srcId="{CBBA528E-FF53-45BA-B8F6-1CE8899BD7F1}" destId="{1F4862A7-0546-4A5A-B33A-476604557593}" srcOrd="0" destOrd="0" presId="urn:microsoft.com/office/officeart/2005/8/layout/cycle2"/>
    <dgm:cxn modelId="{09034780-1300-4B5D-89F1-2D18738695F9}" srcId="{490733A0-961C-4AF4-8FD7-AA14117B941A}" destId="{DD6B11A8-D191-44A4-AF84-8F589EB46BFF}" srcOrd="1" destOrd="0" parTransId="{4D10941D-B0B7-4ECB-8120-424F16D8C8B2}" sibTransId="{01ACD6B0-0D12-4138-880A-DFAD99EB5834}"/>
    <dgm:cxn modelId="{2F1ED78B-C677-43AD-AECD-DA6A4511B12B}" type="presOf" srcId="{01ACD6B0-0D12-4138-880A-DFAD99EB5834}" destId="{48D2A7E4-23E2-4CF6-9A16-42F3805FA904}" srcOrd="0" destOrd="0" presId="urn:microsoft.com/office/officeart/2005/8/layout/cycle2"/>
    <dgm:cxn modelId="{9698DE91-6ED1-4BE1-B120-6E61FA752DF9}" type="presOf" srcId="{34091A69-5DF8-422A-BC92-64926D87750C}" destId="{50C5DBC8-74F3-4AC8-BCB4-61222F2A1162}" srcOrd="1" destOrd="0" presId="urn:microsoft.com/office/officeart/2005/8/layout/cycle2"/>
    <dgm:cxn modelId="{1F290993-9B81-4E2A-A736-09F28803E9B8}" type="presOf" srcId="{B964F471-F712-4CFA-B1E6-4D293869DA71}" destId="{8305886A-3605-4395-97BB-7DFB0F34CCDB}" srcOrd="1" destOrd="0" presId="urn:microsoft.com/office/officeart/2005/8/layout/cycle2"/>
    <dgm:cxn modelId="{D62A9CB2-061D-4A00-A7F9-B4A37DA57B28}" type="presOf" srcId="{01ACD6B0-0D12-4138-880A-DFAD99EB5834}" destId="{BEFE342C-586B-4993-9B55-0CBE320DBC30}" srcOrd="1" destOrd="0" presId="urn:microsoft.com/office/officeart/2005/8/layout/cycle2"/>
    <dgm:cxn modelId="{B95FD0B4-BEDF-420D-94E7-469194A6BA68}" srcId="{490733A0-961C-4AF4-8FD7-AA14117B941A}" destId="{E439CF28-FF90-48B4-B361-DBD7741D270C}" srcOrd="3" destOrd="0" parTransId="{B140BD1C-E335-494D-AFDF-164C1D1CB8AC}" sibTransId="{CBBA528E-FF53-45BA-B8F6-1CE8899BD7F1}"/>
    <dgm:cxn modelId="{C880ECC5-FBDD-4E57-BB4D-055FFA68A4F8}" srcId="{490733A0-961C-4AF4-8FD7-AA14117B941A}" destId="{6418D0BE-60F7-457A-9E8D-8651030C7420}" srcOrd="5" destOrd="0" parTransId="{A7693C26-265A-4A73-B343-720884D8ED2C}" sibTransId="{34091A69-5DF8-422A-BC92-64926D87750C}"/>
    <dgm:cxn modelId="{65C570CF-D162-4BC8-9458-9B962B320289}" type="presOf" srcId="{490733A0-961C-4AF4-8FD7-AA14117B941A}" destId="{47B465CD-9940-4BF9-8AD9-A46C6CB561E1}" srcOrd="0" destOrd="0" presId="urn:microsoft.com/office/officeart/2005/8/layout/cycle2"/>
    <dgm:cxn modelId="{5D28A3DB-1BDD-45F8-A91D-3A189A2372A3}" srcId="{490733A0-961C-4AF4-8FD7-AA14117B941A}" destId="{FCEE367E-BFD0-4445-A853-65C294400E3B}" srcOrd="2" destOrd="0" parTransId="{0FD9BD25-08B3-4B64-AE3C-5F7B7F51F122}" sibTransId="{35F3E61B-8DC1-412F-A363-97A0B79E2721}"/>
    <dgm:cxn modelId="{3957B2EA-D8F0-46BE-A68B-824FF9974473}" type="presOf" srcId="{F31A13A3-5228-4BFF-8617-EC24C6DEF165}" destId="{646A04BA-A7B4-4B89-A7DE-A984F63A5A53}" srcOrd="0" destOrd="0" presId="urn:microsoft.com/office/officeart/2005/8/layout/cycle2"/>
    <dgm:cxn modelId="{8EF5E2F1-834E-4E68-9A72-CC7A8E0536D1}" type="presOf" srcId="{35F3E61B-8DC1-412F-A363-97A0B79E2721}" destId="{1F2B2B1F-BD08-4830-BF47-521FAEDC8487}" srcOrd="1" destOrd="0" presId="urn:microsoft.com/office/officeart/2005/8/layout/cycle2"/>
    <dgm:cxn modelId="{AA35AC5A-71B5-4491-9405-639C2C575A1D}" type="presParOf" srcId="{47B465CD-9940-4BF9-8AD9-A46C6CB561E1}" destId="{6E5A27F6-6764-4ACE-B545-9214B51EB17B}" srcOrd="0" destOrd="0" presId="urn:microsoft.com/office/officeart/2005/8/layout/cycle2"/>
    <dgm:cxn modelId="{12D6ADFF-8245-4469-BC35-472B0636D814}" type="presParOf" srcId="{47B465CD-9940-4BF9-8AD9-A46C6CB561E1}" destId="{8F40C015-851D-4939-BF7A-D050B1EADEE6}" srcOrd="1" destOrd="0" presId="urn:microsoft.com/office/officeart/2005/8/layout/cycle2"/>
    <dgm:cxn modelId="{41321CAB-88A9-43DA-BEBE-28A1B7B457C9}" type="presParOf" srcId="{8F40C015-851D-4939-BF7A-D050B1EADEE6}" destId="{8305886A-3605-4395-97BB-7DFB0F34CCDB}" srcOrd="0" destOrd="0" presId="urn:microsoft.com/office/officeart/2005/8/layout/cycle2"/>
    <dgm:cxn modelId="{F03E8176-B130-4887-9CA6-D6ABA1AF140D}" type="presParOf" srcId="{47B465CD-9940-4BF9-8AD9-A46C6CB561E1}" destId="{17D606DA-C6A6-4301-8974-F09FDE8BA905}" srcOrd="2" destOrd="0" presId="urn:microsoft.com/office/officeart/2005/8/layout/cycle2"/>
    <dgm:cxn modelId="{B04EA416-662C-4530-8D75-837FE6CC2462}" type="presParOf" srcId="{47B465CD-9940-4BF9-8AD9-A46C6CB561E1}" destId="{48D2A7E4-23E2-4CF6-9A16-42F3805FA904}" srcOrd="3" destOrd="0" presId="urn:microsoft.com/office/officeart/2005/8/layout/cycle2"/>
    <dgm:cxn modelId="{E28470D8-2DCD-4487-8195-F1A19A1BCEB3}" type="presParOf" srcId="{48D2A7E4-23E2-4CF6-9A16-42F3805FA904}" destId="{BEFE342C-586B-4993-9B55-0CBE320DBC30}" srcOrd="0" destOrd="0" presId="urn:microsoft.com/office/officeart/2005/8/layout/cycle2"/>
    <dgm:cxn modelId="{71AC3C16-E721-40B0-8B7A-CE805CC3968F}" type="presParOf" srcId="{47B465CD-9940-4BF9-8AD9-A46C6CB561E1}" destId="{92BC6DFB-9D02-4700-BD02-DCF3DCA1C7E8}" srcOrd="4" destOrd="0" presId="urn:microsoft.com/office/officeart/2005/8/layout/cycle2"/>
    <dgm:cxn modelId="{AE863338-1B18-4EDC-B4A0-EEA256AF6737}" type="presParOf" srcId="{47B465CD-9940-4BF9-8AD9-A46C6CB561E1}" destId="{0048D3E1-859D-4987-9710-AFE1F1477025}" srcOrd="5" destOrd="0" presId="urn:microsoft.com/office/officeart/2005/8/layout/cycle2"/>
    <dgm:cxn modelId="{A7FAFB96-4FC9-499B-B06A-F7CFC902DD21}" type="presParOf" srcId="{0048D3E1-859D-4987-9710-AFE1F1477025}" destId="{1F2B2B1F-BD08-4830-BF47-521FAEDC8487}" srcOrd="0" destOrd="0" presId="urn:microsoft.com/office/officeart/2005/8/layout/cycle2"/>
    <dgm:cxn modelId="{87106719-7E0D-45C5-A3BE-5C446055952F}" type="presParOf" srcId="{47B465CD-9940-4BF9-8AD9-A46C6CB561E1}" destId="{777CE99C-2D5B-4249-B085-250677CDE6BF}" srcOrd="6" destOrd="0" presId="urn:microsoft.com/office/officeart/2005/8/layout/cycle2"/>
    <dgm:cxn modelId="{B611E311-FB38-4B0A-8AF1-46ED6E09FFA2}" type="presParOf" srcId="{47B465CD-9940-4BF9-8AD9-A46C6CB561E1}" destId="{1F4862A7-0546-4A5A-B33A-476604557593}" srcOrd="7" destOrd="0" presId="urn:microsoft.com/office/officeart/2005/8/layout/cycle2"/>
    <dgm:cxn modelId="{383F8422-7A39-4E7D-917C-BBBDF324800B}" type="presParOf" srcId="{1F4862A7-0546-4A5A-B33A-476604557593}" destId="{A3FE0632-9752-412B-8F35-21E0995B2C2B}" srcOrd="0" destOrd="0" presId="urn:microsoft.com/office/officeart/2005/8/layout/cycle2"/>
    <dgm:cxn modelId="{2BED741D-3EEC-487A-8DF0-AC3CA6EB8901}" type="presParOf" srcId="{47B465CD-9940-4BF9-8AD9-A46C6CB561E1}" destId="{57C8F801-3D95-4CD0-B4C7-848D95AC14C5}" srcOrd="8" destOrd="0" presId="urn:microsoft.com/office/officeart/2005/8/layout/cycle2"/>
    <dgm:cxn modelId="{A3EB33E0-3AB4-415A-8703-981CA6B41762}" type="presParOf" srcId="{47B465CD-9940-4BF9-8AD9-A46C6CB561E1}" destId="{646A04BA-A7B4-4B89-A7DE-A984F63A5A53}" srcOrd="9" destOrd="0" presId="urn:microsoft.com/office/officeart/2005/8/layout/cycle2"/>
    <dgm:cxn modelId="{D3A1FD82-BC80-468F-A7AC-60F508AFC614}" type="presParOf" srcId="{646A04BA-A7B4-4B89-A7DE-A984F63A5A53}" destId="{709DE2A5-32E6-4C00-A52A-3A338246EE8E}" srcOrd="0" destOrd="0" presId="urn:microsoft.com/office/officeart/2005/8/layout/cycle2"/>
    <dgm:cxn modelId="{49B5E450-C9A5-4EBE-B9C1-DE9D13D499D3}" type="presParOf" srcId="{47B465CD-9940-4BF9-8AD9-A46C6CB561E1}" destId="{105B2F57-3C1F-4F20-822D-2B18A0B79803}" srcOrd="10" destOrd="0" presId="urn:microsoft.com/office/officeart/2005/8/layout/cycle2"/>
    <dgm:cxn modelId="{F03CCC11-01D5-4F13-9C46-A76497A8E1E1}" type="presParOf" srcId="{47B465CD-9940-4BF9-8AD9-A46C6CB561E1}" destId="{AB39CED3-5269-4CA5-BD3A-0BD80C479A15}" srcOrd="11" destOrd="0" presId="urn:microsoft.com/office/officeart/2005/8/layout/cycle2"/>
    <dgm:cxn modelId="{4316A376-879B-44A6-A359-A676FB2BC9CD}" type="presParOf" srcId="{AB39CED3-5269-4CA5-BD3A-0BD80C479A15}" destId="{50C5DBC8-74F3-4AC8-BCB4-61222F2A1162}"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5A27F6-6764-4ACE-B545-9214B51EB17B}">
      <dsp:nvSpPr>
        <dsp:cNvPr id="0" name=""/>
        <dsp:cNvSpPr/>
      </dsp:nvSpPr>
      <dsp:spPr>
        <a:xfrm>
          <a:off x="3847352" y="550575"/>
          <a:ext cx="667344" cy="66734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t>Ask</a:t>
          </a:r>
        </a:p>
      </dsp:txBody>
      <dsp:txXfrm>
        <a:off x="3945082" y="648305"/>
        <a:ext cx="471884" cy="471884"/>
      </dsp:txXfrm>
    </dsp:sp>
    <dsp:sp modelId="{8F40C015-851D-4939-BF7A-D050B1EADEE6}">
      <dsp:nvSpPr>
        <dsp:cNvPr id="0" name=""/>
        <dsp:cNvSpPr/>
      </dsp:nvSpPr>
      <dsp:spPr>
        <a:xfrm rot="1800000">
          <a:off x="4698908" y="1167438"/>
          <a:ext cx="782628" cy="4834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GB" sz="800" kern="1200"/>
        </a:p>
      </dsp:txBody>
      <dsp:txXfrm>
        <a:off x="4708624" y="1227872"/>
        <a:ext cx="637587" cy="290081"/>
      </dsp:txXfrm>
    </dsp:sp>
    <dsp:sp modelId="{17D606DA-C6A6-4301-8974-F09FDE8BA905}">
      <dsp:nvSpPr>
        <dsp:cNvPr id="0" name=""/>
        <dsp:cNvSpPr/>
      </dsp:nvSpPr>
      <dsp:spPr>
        <a:xfrm>
          <a:off x="5703462" y="1620151"/>
          <a:ext cx="677042" cy="67704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t>Imagine</a:t>
          </a:r>
        </a:p>
      </dsp:txBody>
      <dsp:txXfrm>
        <a:off x="5802613" y="1719302"/>
        <a:ext cx="478740" cy="478740"/>
      </dsp:txXfrm>
    </dsp:sp>
    <dsp:sp modelId="{48D2A7E4-23E2-4CF6-9A16-42F3805FA904}">
      <dsp:nvSpPr>
        <dsp:cNvPr id="0" name=""/>
        <dsp:cNvSpPr/>
      </dsp:nvSpPr>
      <dsp:spPr>
        <a:xfrm rot="5400000">
          <a:off x="5660281" y="2754047"/>
          <a:ext cx="763404" cy="4834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GB" sz="800" kern="1200"/>
        </a:p>
      </dsp:txBody>
      <dsp:txXfrm>
        <a:off x="5732802" y="2778221"/>
        <a:ext cx="618363" cy="290081"/>
      </dsp:txXfrm>
    </dsp:sp>
    <dsp:sp modelId="{92BC6DFB-9D02-4700-BD02-DCF3DCA1C7E8}">
      <dsp:nvSpPr>
        <dsp:cNvPr id="0" name=""/>
        <dsp:cNvSpPr/>
      </dsp:nvSpPr>
      <dsp:spPr>
        <a:xfrm>
          <a:off x="5672041" y="3737581"/>
          <a:ext cx="739886" cy="73988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t>Plan</a:t>
          </a:r>
        </a:p>
      </dsp:txBody>
      <dsp:txXfrm>
        <a:off x="5780395" y="3845935"/>
        <a:ext cx="523178" cy="523178"/>
      </dsp:txXfrm>
    </dsp:sp>
    <dsp:sp modelId="{0048D3E1-859D-4987-9710-AFE1F1477025}">
      <dsp:nvSpPr>
        <dsp:cNvPr id="0" name=""/>
        <dsp:cNvSpPr/>
      </dsp:nvSpPr>
      <dsp:spPr>
        <a:xfrm rot="9000000">
          <a:off x="4764601" y="4389543"/>
          <a:ext cx="740430" cy="4834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GB" sz="800" kern="1200"/>
        </a:p>
      </dsp:txBody>
      <dsp:txXfrm rot="10800000">
        <a:off x="4899926" y="4449977"/>
        <a:ext cx="595389" cy="290081"/>
      </dsp:txXfrm>
    </dsp:sp>
    <dsp:sp modelId="{777CE99C-2D5B-4249-B085-250677CDE6BF}">
      <dsp:nvSpPr>
        <dsp:cNvPr id="0" name=""/>
        <dsp:cNvSpPr/>
      </dsp:nvSpPr>
      <dsp:spPr>
        <a:xfrm>
          <a:off x="3799155" y="4800081"/>
          <a:ext cx="763737" cy="7637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t>Create</a:t>
          </a:r>
        </a:p>
      </dsp:txBody>
      <dsp:txXfrm>
        <a:off x="3911002" y="4911928"/>
        <a:ext cx="540043" cy="540043"/>
      </dsp:txXfrm>
    </dsp:sp>
    <dsp:sp modelId="{1F4862A7-0546-4A5A-B33A-476604557593}">
      <dsp:nvSpPr>
        <dsp:cNvPr id="0" name=""/>
        <dsp:cNvSpPr/>
      </dsp:nvSpPr>
      <dsp:spPr>
        <a:xfrm rot="12600000">
          <a:off x="2890124" y="4409370"/>
          <a:ext cx="742898" cy="4834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GB" sz="800" kern="1200"/>
        </a:p>
      </dsp:txBody>
      <dsp:txXfrm rot="10800000">
        <a:off x="3025449" y="4542324"/>
        <a:ext cx="597857" cy="290081"/>
      </dsp:txXfrm>
    </dsp:sp>
    <dsp:sp modelId="{57C8F801-3D95-4CD0-B4C7-848D95AC14C5}">
      <dsp:nvSpPr>
        <dsp:cNvPr id="0" name=""/>
        <dsp:cNvSpPr/>
      </dsp:nvSpPr>
      <dsp:spPr>
        <a:xfrm>
          <a:off x="1954776" y="3742236"/>
          <a:ext cx="730575" cy="73057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t>Test</a:t>
          </a:r>
        </a:p>
      </dsp:txBody>
      <dsp:txXfrm>
        <a:off x="2061766" y="3849226"/>
        <a:ext cx="516595" cy="516595"/>
      </dsp:txXfrm>
    </dsp:sp>
    <dsp:sp modelId="{646A04BA-A7B4-4B89-A7DE-A984F63A5A53}">
      <dsp:nvSpPr>
        <dsp:cNvPr id="0" name=""/>
        <dsp:cNvSpPr/>
      </dsp:nvSpPr>
      <dsp:spPr>
        <a:xfrm rot="16200000">
          <a:off x="1944221" y="2812638"/>
          <a:ext cx="751686" cy="4834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GB" sz="800" kern="1200"/>
        </a:p>
      </dsp:txBody>
      <dsp:txXfrm>
        <a:off x="2016742" y="2981853"/>
        <a:ext cx="606645" cy="290081"/>
      </dsp:txXfrm>
    </dsp:sp>
    <dsp:sp modelId="{105B2F57-3C1F-4F20-822D-2B18A0B79803}">
      <dsp:nvSpPr>
        <dsp:cNvPr id="0" name=""/>
        <dsp:cNvSpPr/>
      </dsp:nvSpPr>
      <dsp:spPr>
        <a:xfrm>
          <a:off x="1954776" y="1593385"/>
          <a:ext cx="730575" cy="73057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t>Improve</a:t>
          </a:r>
        </a:p>
      </dsp:txBody>
      <dsp:txXfrm>
        <a:off x="2061766" y="1700375"/>
        <a:ext cx="516595" cy="516595"/>
      </dsp:txXfrm>
    </dsp:sp>
    <dsp:sp modelId="{AB39CED3-5269-4CA5-BD3A-0BD80C479A15}">
      <dsp:nvSpPr>
        <dsp:cNvPr id="0" name=""/>
        <dsp:cNvSpPr/>
      </dsp:nvSpPr>
      <dsp:spPr>
        <a:xfrm rot="19800000">
          <a:off x="2861178" y="1182696"/>
          <a:ext cx="768442" cy="4834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GB" sz="800" kern="1200"/>
        </a:p>
      </dsp:txBody>
      <dsp:txXfrm>
        <a:off x="2870894" y="1315650"/>
        <a:ext cx="623401" cy="2900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5A27F6-6764-4ACE-B545-9214B51EB17B}">
      <dsp:nvSpPr>
        <dsp:cNvPr id="0" name=""/>
        <dsp:cNvSpPr/>
      </dsp:nvSpPr>
      <dsp:spPr>
        <a:xfrm>
          <a:off x="2139325" y="306147"/>
          <a:ext cx="371077" cy="37107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GB" sz="600" kern="1200" dirty="0"/>
            <a:t>Ask</a:t>
          </a:r>
        </a:p>
      </dsp:txBody>
      <dsp:txXfrm>
        <a:off x="2193668" y="360490"/>
        <a:ext cx="262391" cy="262391"/>
      </dsp:txXfrm>
    </dsp:sp>
    <dsp:sp modelId="{8F40C015-851D-4939-BF7A-D050B1EADEE6}">
      <dsp:nvSpPr>
        <dsp:cNvPr id="0" name=""/>
        <dsp:cNvSpPr/>
      </dsp:nvSpPr>
      <dsp:spPr>
        <a:xfrm rot="1800000">
          <a:off x="2612834" y="649155"/>
          <a:ext cx="435181" cy="2688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618237" y="682760"/>
        <a:ext cx="354531" cy="161299"/>
      </dsp:txXfrm>
    </dsp:sp>
    <dsp:sp modelId="{17D606DA-C6A6-4301-8974-F09FDE8BA905}">
      <dsp:nvSpPr>
        <dsp:cNvPr id="0" name=""/>
        <dsp:cNvSpPr/>
      </dsp:nvSpPr>
      <dsp:spPr>
        <a:xfrm>
          <a:off x="3171418" y="900887"/>
          <a:ext cx="376470" cy="37647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GB" sz="600" kern="1200" dirty="0"/>
            <a:t>Imagine</a:t>
          </a:r>
        </a:p>
      </dsp:txBody>
      <dsp:txXfrm>
        <a:off x="3226551" y="956020"/>
        <a:ext cx="266204" cy="266204"/>
      </dsp:txXfrm>
    </dsp:sp>
    <dsp:sp modelId="{48D2A7E4-23E2-4CF6-9A16-42F3805FA904}">
      <dsp:nvSpPr>
        <dsp:cNvPr id="0" name=""/>
        <dsp:cNvSpPr/>
      </dsp:nvSpPr>
      <dsp:spPr>
        <a:xfrm rot="5400000">
          <a:off x="3147407" y="1531391"/>
          <a:ext cx="424492" cy="2688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187732" y="1544833"/>
        <a:ext cx="343842" cy="161299"/>
      </dsp:txXfrm>
    </dsp:sp>
    <dsp:sp modelId="{92BC6DFB-9D02-4700-BD02-DCF3DCA1C7E8}">
      <dsp:nvSpPr>
        <dsp:cNvPr id="0" name=""/>
        <dsp:cNvSpPr/>
      </dsp:nvSpPr>
      <dsp:spPr>
        <a:xfrm>
          <a:off x="3153945" y="2078286"/>
          <a:ext cx="411414" cy="41141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GB" sz="600" kern="1200" dirty="0"/>
            <a:t>Plan</a:t>
          </a:r>
        </a:p>
      </dsp:txBody>
      <dsp:txXfrm>
        <a:off x="3214195" y="2138536"/>
        <a:ext cx="290914" cy="290914"/>
      </dsp:txXfrm>
    </dsp:sp>
    <dsp:sp modelId="{0048D3E1-859D-4987-9710-AFE1F1477025}">
      <dsp:nvSpPr>
        <dsp:cNvPr id="0" name=""/>
        <dsp:cNvSpPr/>
      </dsp:nvSpPr>
      <dsp:spPr>
        <a:xfrm rot="9000000">
          <a:off x="2649362" y="2440811"/>
          <a:ext cx="411717" cy="2688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2724609" y="2474416"/>
        <a:ext cx="331067" cy="161299"/>
      </dsp:txXfrm>
    </dsp:sp>
    <dsp:sp modelId="{777CE99C-2D5B-4249-B085-250677CDE6BF}">
      <dsp:nvSpPr>
        <dsp:cNvPr id="0" name=""/>
        <dsp:cNvSpPr/>
      </dsp:nvSpPr>
      <dsp:spPr>
        <a:xfrm>
          <a:off x="2112525" y="2669091"/>
          <a:ext cx="424677" cy="42467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GB" sz="600" kern="1200" dirty="0"/>
            <a:t>Create</a:t>
          </a:r>
        </a:p>
      </dsp:txBody>
      <dsp:txXfrm>
        <a:off x="2174718" y="2731284"/>
        <a:ext cx="300291" cy="300291"/>
      </dsp:txXfrm>
    </dsp:sp>
    <dsp:sp modelId="{1F4862A7-0546-4A5A-B33A-476604557593}">
      <dsp:nvSpPr>
        <dsp:cNvPr id="0" name=""/>
        <dsp:cNvSpPr/>
      </dsp:nvSpPr>
      <dsp:spPr>
        <a:xfrm rot="12600000">
          <a:off x="1607057" y="2451836"/>
          <a:ext cx="413089" cy="2688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1682304" y="2525766"/>
        <a:ext cx="332439" cy="161299"/>
      </dsp:txXfrm>
    </dsp:sp>
    <dsp:sp modelId="{57C8F801-3D95-4CD0-B4C7-848D95AC14C5}">
      <dsp:nvSpPr>
        <dsp:cNvPr id="0" name=""/>
        <dsp:cNvSpPr/>
      </dsp:nvSpPr>
      <dsp:spPr>
        <a:xfrm>
          <a:off x="1086956" y="2080875"/>
          <a:ext cx="406237" cy="4062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GB" sz="600" kern="1200" dirty="0"/>
            <a:t>Test</a:t>
          </a:r>
        </a:p>
      </dsp:txBody>
      <dsp:txXfrm>
        <a:off x="1146448" y="2140367"/>
        <a:ext cx="287253" cy="287253"/>
      </dsp:txXfrm>
    </dsp:sp>
    <dsp:sp modelId="{646A04BA-A7B4-4B89-A7DE-A984F63A5A53}">
      <dsp:nvSpPr>
        <dsp:cNvPr id="0" name=""/>
        <dsp:cNvSpPr/>
      </dsp:nvSpPr>
      <dsp:spPr>
        <a:xfrm rot="16200000">
          <a:off x="1081086" y="1563971"/>
          <a:ext cx="417976" cy="2688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121411" y="1658063"/>
        <a:ext cx="337326" cy="161299"/>
      </dsp:txXfrm>
    </dsp:sp>
    <dsp:sp modelId="{105B2F57-3C1F-4F20-822D-2B18A0B79803}">
      <dsp:nvSpPr>
        <dsp:cNvPr id="0" name=""/>
        <dsp:cNvSpPr/>
      </dsp:nvSpPr>
      <dsp:spPr>
        <a:xfrm>
          <a:off x="1086956" y="886004"/>
          <a:ext cx="406237" cy="4062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GB" sz="600" kern="1200" dirty="0"/>
            <a:t>Improve</a:t>
          </a:r>
        </a:p>
      </dsp:txBody>
      <dsp:txXfrm>
        <a:off x="1146448" y="945496"/>
        <a:ext cx="287253" cy="287253"/>
      </dsp:txXfrm>
    </dsp:sp>
    <dsp:sp modelId="{AB39CED3-5269-4CA5-BD3A-0BD80C479A15}">
      <dsp:nvSpPr>
        <dsp:cNvPr id="0" name=""/>
        <dsp:cNvSpPr/>
      </dsp:nvSpPr>
      <dsp:spPr>
        <a:xfrm rot="19800000">
          <a:off x="1590962" y="657639"/>
          <a:ext cx="427293" cy="2688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596365" y="731569"/>
        <a:ext cx="346643" cy="1612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5A27F6-6764-4ACE-B545-9214B51EB17B}">
      <dsp:nvSpPr>
        <dsp:cNvPr id="0" name=""/>
        <dsp:cNvSpPr/>
      </dsp:nvSpPr>
      <dsp:spPr>
        <a:xfrm>
          <a:off x="2139325" y="306147"/>
          <a:ext cx="371077" cy="37107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GB" sz="600" kern="1200" dirty="0"/>
            <a:t>Ask</a:t>
          </a:r>
        </a:p>
      </dsp:txBody>
      <dsp:txXfrm>
        <a:off x="2193668" y="360490"/>
        <a:ext cx="262391" cy="262391"/>
      </dsp:txXfrm>
    </dsp:sp>
    <dsp:sp modelId="{8F40C015-851D-4939-BF7A-D050B1EADEE6}">
      <dsp:nvSpPr>
        <dsp:cNvPr id="0" name=""/>
        <dsp:cNvSpPr/>
      </dsp:nvSpPr>
      <dsp:spPr>
        <a:xfrm rot="1800000">
          <a:off x="2612834" y="649155"/>
          <a:ext cx="435181" cy="2688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618237" y="682760"/>
        <a:ext cx="354531" cy="161299"/>
      </dsp:txXfrm>
    </dsp:sp>
    <dsp:sp modelId="{17D606DA-C6A6-4301-8974-F09FDE8BA905}">
      <dsp:nvSpPr>
        <dsp:cNvPr id="0" name=""/>
        <dsp:cNvSpPr/>
      </dsp:nvSpPr>
      <dsp:spPr>
        <a:xfrm>
          <a:off x="3171418" y="900887"/>
          <a:ext cx="376470" cy="37647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GB" sz="600" kern="1200" dirty="0"/>
            <a:t>Imagine</a:t>
          </a:r>
        </a:p>
      </dsp:txBody>
      <dsp:txXfrm>
        <a:off x="3226551" y="956020"/>
        <a:ext cx="266204" cy="266204"/>
      </dsp:txXfrm>
    </dsp:sp>
    <dsp:sp modelId="{48D2A7E4-23E2-4CF6-9A16-42F3805FA904}">
      <dsp:nvSpPr>
        <dsp:cNvPr id="0" name=""/>
        <dsp:cNvSpPr/>
      </dsp:nvSpPr>
      <dsp:spPr>
        <a:xfrm rot="5400000">
          <a:off x="3147407" y="1531391"/>
          <a:ext cx="424492" cy="2688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187732" y="1544833"/>
        <a:ext cx="343842" cy="161299"/>
      </dsp:txXfrm>
    </dsp:sp>
    <dsp:sp modelId="{92BC6DFB-9D02-4700-BD02-DCF3DCA1C7E8}">
      <dsp:nvSpPr>
        <dsp:cNvPr id="0" name=""/>
        <dsp:cNvSpPr/>
      </dsp:nvSpPr>
      <dsp:spPr>
        <a:xfrm>
          <a:off x="3153945" y="2078286"/>
          <a:ext cx="411414" cy="41141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GB" sz="600" kern="1200" dirty="0"/>
            <a:t>Plan</a:t>
          </a:r>
        </a:p>
      </dsp:txBody>
      <dsp:txXfrm>
        <a:off x="3214195" y="2138536"/>
        <a:ext cx="290914" cy="290914"/>
      </dsp:txXfrm>
    </dsp:sp>
    <dsp:sp modelId="{0048D3E1-859D-4987-9710-AFE1F1477025}">
      <dsp:nvSpPr>
        <dsp:cNvPr id="0" name=""/>
        <dsp:cNvSpPr/>
      </dsp:nvSpPr>
      <dsp:spPr>
        <a:xfrm rot="9000000">
          <a:off x="2649362" y="2440811"/>
          <a:ext cx="411717" cy="2688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2724609" y="2474416"/>
        <a:ext cx="331067" cy="161299"/>
      </dsp:txXfrm>
    </dsp:sp>
    <dsp:sp modelId="{777CE99C-2D5B-4249-B085-250677CDE6BF}">
      <dsp:nvSpPr>
        <dsp:cNvPr id="0" name=""/>
        <dsp:cNvSpPr/>
      </dsp:nvSpPr>
      <dsp:spPr>
        <a:xfrm>
          <a:off x="2112525" y="2669091"/>
          <a:ext cx="424677" cy="42467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GB" sz="600" kern="1200" dirty="0"/>
            <a:t>Create</a:t>
          </a:r>
        </a:p>
      </dsp:txBody>
      <dsp:txXfrm>
        <a:off x="2174718" y="2731284"/>
        <a:ext cx="300291" cy="300291"/>
      </dsp:txXfrm>
    </dsp:sp>
    <dsp:sp modelId="{1F4862A7-0546-4A5A-B33A-476604557593}">
      <dsp:nvSpPr>
        <dsp:cNvPr id="0" name=""/>
        <dsp:cNvSpPr/>
      </dsp:nvSpPr>
      <dsp:spPr>
        <a:xfrm rot="12600000">
          <a:off x="1607057" y="2451836"/>
          <a:ext cx="413089" cy="2688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1682304" y="2525766"/>
        <a:ext cx="332439" cy="161299"/>
      </dsp:txXfrm>
    </dsp:sp>
    <dsp:sp modelId="{57C8F801-3D95-4CD0-B4C7-848D95AC14C5}">
      <dsp:nvSpPr>
        <dsp:cNvPr id="0" name=""/>
        <dsp:cNvSpPr/>
      </dsp:nvSpPr>
      <dsp:spPr>
        <a:xfrm>
          <a:off x="1086956" y="2080875"/>
          <a:ext cx="406237" cy="4062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GB" sz="600" kern="1200" dirty="0"/>
            <a:t>Test</a:t>
          </a:r>
        </a:p>
      </dsp:txBody>
      <dsp:txXfrm>
        <a:off x="1146448" y="2140367"/>
        <a:ext cx="287253" cy="287253"/>
      </dsp:txXfrm>
    </dsp:sp>
    <dsp:sp modelId="{646A04BA-A7B4-4B89-A7DE-A984F63A5A53}">
      <dsp:nvSpPr>
        <dsp:cNvPr id="0" name=""/>
        <dsp:cNvSpPr/>
      </dsp:nvSpPr>
      <dsp:spPr>
        <a:xfrm rot="16200000">
          <a:off x="1081086" y="1563971"/>
          <a:ext cx="417976" cy="2688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121411" y="1658063"/>
        <a:ext cx="337326" cy="161299"/>
      </dsp:txXfrm>
    </dsp:sp>
    <dsp:sp modelId="{105B2F57-3C1F-4F20-822D-2B18A0B79803}">
      <dsp:nvSpPr>
        <dsp:cNvPr id="0" name=""/>
        <dsp:cNvSpPr/>
      </dsp:nvSpPr>
      <dsp:spPr>
        <a:xfrm>
          <a:off x="1086956" y="886004"/>
          <a:ext cx="406237" cy="4062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GB" sz="600" kern="1200" dirty="0"/>
            <a:t>Improve</a:t>
          </a:r>
        </a:p>
      </dsp:txBody>
      <dsp:txXfrm>
        <a:off x="1146448" y="945496"/>
        <a:ext cx="287253" cy="287253"/>
      </dsp:txXfrm>
    </dsp:sp>
    <dsp:sp modelId="{AB39CED3-5269-4CA5-BD3A-0BD80C479A15}">
      <dsp:nvSpPr>
        <dsp:cNvPr id="0" name=""/>
        <dsp:cNvSpPr/>
      </dsp:nvSpPr>
      <dsp:spPr>
        <a:xfrm rot="19800000">
          <a:off x="1590962" y="657639"/>
          <a:ext cx="427293" cy="2688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596365" y="731569"/>
        <a:ext cx="346643" cy="1612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5A27F6-6764-4ACE-B545-9214B51EB17B}">
      <dsp:nvSpPr>
        <dsp:cNvPr id="0" name=""/>
        <dsp:cNvSpPr/>
      </dsp:nvSpPr>
      <dsp:spPr>
        <a:xfrm>
          <a:off x="2905592" y="415804"/>
          <a:ext cx="503991" cy="50399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t>Ask</a:t>
          </a:r>
        </a:p>
      </dsp:txBody>
      <dsp:txXfrm>
        <a:off x="2979400" y="489612"/>
        <a:ext cx="356375" cy="356375"/>
      </dsp:txXfrm>
    </dsp:sp>
    <dsp:sp modelId="{8F40C015-851D-4939-BF7A-D050B1EADEE6}">
      <dsp:nvSpPr>
        <dsp:cNvPr id="0" name=""/>
        <dsp:cNvSpPr/>
      </dsp:nvSpPr>
      <dsp:spPr>
        <a:xfrm rot="1800000">
          <a:off x="3548703" y="881671"/>
          <a:ext cx="591055" cy="3651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3556041" y="927312"/>
        <a:ext cx="481518" cy="219074"/>
      </dsp:txXfrm>
    </dsp:sp>
    <dsp:sp modelId="{17D606DA-C6A6-4301-8974-F09FDE8BA905}">
      <dsp:nvSpPr>
        <dsp:cNvPr id="0" name=""/>
        <dsp:cNvSpPr/>
      </dsp:nvSpPr>
      <dsp:spPr>
        <a:xfrm>
          <a:off x="4307362" y="1223568"/>
          <a:ext cx="511315" cy="5113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t>Imagine</a:t>
          </a:r>
        </a:p>
      </dsp:txBody>
      <dsp:txXfrm>
        <a:off x="4382242" y="1298448"/>
        <a:ext cx="361555" cy="361555"/>
      </dsp:txXfrm>
    </dsp:sp>
    <dsp:sp modelId="{48D2A7E4-23E2-4CF6-9A16-42F3805FA904}">
      <dsp:nvSpPr>
        <dsp:cNvPr id="0" name=""/>
        <dsp:cNvSpPr/>
      </dsp:nvSpPr>
      <dsp:spPr>
        <a:xfrm rot="5400000">
          <a:off x="4274751" y="2079908"/>
          <a:ext cx="576537" cy="3651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4329520" y="2098165"/>
        <a:ext cx="467000" cy="219074"/>
      </dsp:txXfrm>
    </dsp:sp>
    <dsp:sp modelId="{92BC6DFB-9D02-4700-BD02-DCF3DCA1C7E8}">
      <dsp:nvSpPr>
        <dsp:cNvPr id="0" name=""/>
        <dsp:cNvSpPr/>
      </dsp:nvSpPr>
      <dsp:spPr>
        <a:xfrm>
          <a:off x="4283631" y="2822691"/>
          <a:ext cx="558776" cy="55877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t>Plan</a:t>
          </a:r>
        </a:p>
      </dsp:txBody>
      <dsp:txXfrm>
        <a:off x="4365462" y="2904522"/>
        <a:ext cx="395114" cy="395114"/>
      </dsp:txXfrm>
    </dsp:sp>
    <dsp:sp modelId="{0048D3E1-859D-4987-9710-AFE1F1477025}">
      <dsp:nvSpPr>
        <dsp:cNvPr id="0" name=""/>
        <dsp:cNvSpPr/>
      </dsp:nvSpPr>
      <dsp:spPr>
        <a:xfrm rot="9000000">
          <a:off x="3598316" y="3315065"/>
          <a:ext cx="559187" cy="3651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rot="10800000">
        <a:off x="3700515" y="3360706"/>
        <a:ext cx="449650" cy="219074"/>
      </dsp:txXfrm>
    </dsp:sp>
    <dsp:sp modelId="{777CE99C-2D5B-4249-B085-250677CDE6BF}">
      <dsp:nvSpPr>
        <dsp:cNvPr id="0" name=""/>
        <dsp:cNvSpPr/>
      </dsp:nvSpPr>
      <dsp:spPr>
        <a:xfrm>
          <a:off x="2869193" y="3625111"/>
          <a:ext cx="576789" cy="57678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t>Create</a:t>
          </a:r>
        </a:p>
      </dsp:txBody>
      <dsp:txXfrm>
        <a:off x="2953662" y="3709580"/>
        <a:ext cx="407851" cy="407851"/>
      </dsp:txXfrm>
    </dsp:sp>
    <dsp:sp modelId="{1F4862A7-0546-4A5A-B33A-476604557593}">
      <dsp:nvSpPr>
        <dsp:cNvPr id="0" name=""/>
        <dsp:cNvSpPr/>
      </dsp:nvSpPr>
      <dsp:spPr>
        <a:xfrm rot="12600000">
          <a:off x="2182676" y="3330039"/>
          <a:ext cx="561050" cy="3651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rot="10800000">
        <a:off x="2284875" y="3430448"/>
        <a:ext cx="451513" cy="219074"/>
      </dsp:txXfrm>
    </dsp:sp>
    <dsp:sp modelId="{57C8F801-3D95-4CD0-B4C7-848D95AC14C5}">
      <dsp:nvSpPr>
        <dsp:cNvPr id="0" name=""/>
        <dsp:cNvSpPr/>
      </dsp:nvSpPr>
      <dsp:spPr>
        <a:xfrm>
          <a:off x="1476284" y="2826207"/>
          <a:ext cx="551744" cy="55174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t>Test</a:t>
          </a:r>
        </a:p>
      </dsp:txBody>
      <dsp:txXfrm>
        <a:off x="1557085" y="2907008"/>
        <a:ext cx="390142" cy="390142"/>
      </dsp:txXfrm>
    </dsp:sp>
    <dsp:sp modelId="{646A04BA-A7B4-4B89-A7DE-A984F63A5A53}">
      <dsp:nvSpPr>
        <dsp:cNvPr id="0" name=""/>
        <dsp:cNvSpPr/>
      </dsp:nvSpPr>
      <dsp:spPr>
        <a:xfrm rot="16200000">
          <a:off x="1468312" y="2124157"/>
          <a:ext cx="567687" cy="3651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1523081" y="2251951"/>
        <a:ext cx="458150" cy="219074"/>
      </dsp:txXfrm>
    </dsp:sp>
    <dsp:sp modelId="{105B2F57-3C1F-4F20-822D-2B18A0B79803}">
      <dsp:nvSpPr>
        <dsp:cNvPr id="0" name=""/>
        <dsp:cNvSpPr/>
      </dsp:nvSpPr>
      <dsp:spPr>
        <a:xfrm>
          <a:off x="1476284" y="1203354"/>
          <a:ext cx="551744" cy="55174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t>Improve</a:t>
          </a:r>
        </a:p>
      </dsp:txBody>
      <dsp:txXfrm>
        <a:off x="1557085" y="1284155"/>
        <a:ext cx="390142" cy="390142"/>
      </dsp:txXfrm>
    </dsp:sp>
    <dsp:sp modelId="{AB39CED3-5269-4CA5-BD3A-0BD80C479A15}">
      <dsp:nvSpPr>
        <dsp:cNvPr id="0" name=""/>
        <dsp:cNvSpPr/>
      </dsp:nvSpPr>
      <dsp:spPr>
        <a:xfrm rot="19800000">
          <a:off x="2160815" y="893194"/>
          <a:ext cx="580342" cy="3651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2168153" y="993603"/>
        <a:ext cx="470805" cy="219074"/>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A843B9-6F79-41D9-ABBF-7AAE7DCF93E9}" type="datetimeFigureOut">
              <a:rPr lang="en-GB" smtClean="0"/>
              <a:t>25/04/2022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EFF31B-2E32-456C-94EB-C569471CA8F9}" type="slidenum">
              <a:rPr lang="en-GB" smtClean="0"/>
              <a:t>‹#›</a:t>
            </a:fld>
            <a:endParaRPr lang="en-GB"/>
          </a:p>
        </p:txBody>
      </p:sp>
    </p:spTree>
    <p:extLst>
      <p:ext uri="{BB962C8B-B14F-4D97-AF65-F5344CB8AC3E}">
        <p14:creationId xmlns:p14="http://schemas.microsoft.com/office/powerpoint/2010/main" val="1664373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A68900-132A-4521-B07D-49DFA86811C9}" type="slidenum">
              <a:rPr lang="en-GB" smtClean="0"/>
              <a:t>45</a:t>
            </a:fld>
            <a:endParaRPr lang="en-GB"/>
          </a:p>
        </p:txBody>
      </p:sp>
    </p:spTree>
    <p:extLst>
      <p:ext uri="{BB962C8B-B14F-4D97-AF65-F5344CB8AC3E}">
        <p14:creationId xmlns:p14="http://schemas.microsoft.com/office/powerpoint/2010/main" val="210331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AACD7-A449-4180-B0EB-F917B1A8B0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ECEF941-107A-47C3-AF6C-79260A6129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7B5FAAA-2009-4909-BFC0-6AEA0C690DAE}"/>
              </a:ext>
            </a:extLst>
          </p:cNvPr>
          <p:cNvSpPr>
            <a:spLocks noGrp="1"/>
          </p:cNvSpPr>
          <p:nvPr>
            <p:ph type="dt" sz="half" idx="10"/>
          </p:nvPr>
        </p:nvSpPr>
        <p:spPr/>
        <p:txBody>
          <a:bodyPr/>
          <a:lstStyle/>
          <a:p>
            <a:fld id="{04364164-496F-4108-AE37-EF8848D9EA13}" type="datetimeFigureOut">
              <a:rPr lang="en-GB" smtClean="0"/>
              <a:t>25/04/2022</a:t>
            </a:fld>
            <a:endParaRPr lang="en-GB"/>
          </a:p>
        </p:txBody>
      </p:sp>
      <p:sp>
        <p:nvSpPr>
          <p:cNvPr id="5" name="Footer Placeholder 4">
            <a:extLst>
              <a:ext uri="{FF2B5EF4-FFF2-40B4-BE49-F238E27FC236}">
                <a16:creationId xmlns:a16="http://schemas.microsoft.com/office/drawing/2014/main" id="{D864B460-5138-48CD-9894-77923CA784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7D9E7E-E039-4FCD-A530-00254E8D2017}"/>
              </a:ext>
            </a:extLst>
          </p:cNvPr>
          <p:cNvSpPr>
            <a:spLocks noGrp="1"/>
          </p:cNvSpPr>
          <p:nvPr>
            <p:ph type="sldNum" sz="quarter" idx="12"/>
          </p:nvPr>
        </p:nvSpPr>
        <p:spPr/>
        <p:txBody>
          <a:bodyPr/>
          <a:lstStyle/>
          <a:p>
            <a:fld id="{6E5B1728-CE8D-4418-93CE-C2102D460EAA}" type="slidenum">
              <a:rPr lang="en-GB" smtClean="0"/>
              <a:t>‹#›</a:t>
            </a:fld>
            <a:endParaRPr lang="en-GB"/>
          </a:p>
        </p:txBody>
      </p:sp>
    </p:spTree>
    <p:extLst>
      <p:ext uri="{BB962C8B-B14F-4D97-AF65-F5344CB8AC3E}">
        <p14:creationId xmlns:p14="http://schemas.microsoft.com/office/powerpoint/2010/main" val="324777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56F1E-54FE-46EF-A886-A20FC0F6938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97C9801-A8E5-4DCD-AFA3-770DD538FA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065E05-AA15-43CA-BA4F-D91D4B7CB074}"/>
              </a:ext>
            </a:extLst>
          </p:cNvPr>
          <p:cNvSpPr>
            <a:spLocks noGrp="1"/>
          </p:cNvSpPr>
          <p:nvPr>
            <p:ph type="dt" sz="half" idx="10"/>
          </p:nvPr>
        </p:nvSpPr>
        <p:spPr/>
        <p:txBody>
          <a:bodyPr/>
          <a:lstStyle/>
          <a:p>
            <a:fld id="{04364164-496F-4108-AE37-EF8848D9EA13}" type="datetimeFigureOut">
              <a:rPr lang="en-GB" smtClean="0"/>
              <a:t>25/04/2022</a:t>
            </a:fld>
            <a:endParaRPr lang="en-GB"/>
          </a:p>
        </p:txBody>
      </p:sp>
      <p:sp>
        <p:nvSpPr>
          <p:cNvPr id="5" name="Footer Placeholder 4">
            <a:extLst>
              <a:ext uri="{FF2B5EF4-FFF2-40B4-BE49-F238E27FC236}">
                <a16:creationId xmlns:a16="http://schemas.microsoft.com/office/drawing/2014/main" id="{1664A8C9-6FE5-4678-A861-95E114F717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04FDF0-A1A3-45EB-A0EE-A00EEB8B11E0}"/>
              </a:ext>
            </a:extLst>
          </p:cNvPr>
          <p:cNvSpPr>
            <a:spLocks noGrp="1"/>
          </p:cNvSpPr>
          <p:nvPr>
            <p:ph type="sldNum" sz="quarter" idx="12"/>
          </p:nvPr>
        </p:nvSpPr>
        <p:spPr/>
        <p:txBody>
          <a:bodyPr/>
          <a:lstStyle/>
          <a:p>
            <a:fld id="{6E5B1728-CE8D-4418-93CE-C2102D460EAA}" type="slidenum">
              <a:rPr lang="en-GB" smtClean="0"/>
              <a:t>‹#›</a:t>
            </a:fld>
            <a:endParaRPr lang="en-GB"/>
          </a:p>
        </p:txBody>
      </p:sp>
    </p:spTree>
    <p:extLst>
      <p:ext uri="{BB962C8B-B14F-4D97-AF65-F5344CB8AC3E}">
        <p14:creationId xmlns:p14="http://schemas.microsoft.com/office/powerpoint/2010/main" val="2300590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7070A9-E742-4071-8713-7CFAA8F5B98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39873A0-4DA4-461B-8317-00506651DE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F3086A-0408-4B60-8A99-F4E457241022}"/>
              </a:ext>
            </a:extLst>
          </p:cNvPr>
          <p:cNvSpPr>
            <a:spLocks noGrp="1"/>
          </p:cNvSpPr>
          <p:nvPr>
            <p:ph type="dt" sz="half" idx="10"/>
          </p:nvPr>
        </p:nvSpPr>
        <p:spPr/>
        <p:txBody>
          <a:bodyPr/>
          <a:lstStyle/>
          <a:p>
            <a:fld id="{04364164-496F-4108-AE37-EF8848D9EA13}" type="datetimeFigureOut">
              <a:rPr lang="en-GB" smtClean="0"/>
              <a:t>25/04/2022</a:t>
            </a:fld>
            <a:endParaRPr lang="en-GB"/>
          </a:p>
        </p:txBody>
      </p:sp>
      <p:sp>
        <p:nvSpPr>
          <p:cNvPr id="5" name="Footer Placeholder 4">
            <a:extLst>
              <a:ext uri="{FF2B5EF4-FFF2-40B4-BE49-F238E27FC236}">
                <a16:creationId xmlns:a16="http://schemas.microsoft.com/office/drawing/2014/main" id="{74611BFC-D58A-425B-B096-1EC83F37984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58FF87-6098-436F-9EC2-FEAF76FC2A79}"/>
              </a:ext>
            </a:extLst>
          </p:cNvPr>
          <p:cNvSpPr>
            <a:spLocks noGrp="1"/>
          </p:cNvSpPr>
          <p:nvPr>
            <p:ph type="sldNum" sz="quarter" idx="12"/>
          </p:nvPr>
        </p:nvSpPr>
        <p:spPr/>
        <p:txBody>
          <a:bodyPr/>
          <a:lstStyle/>
          <a:p>
            <a:fld id="{6E5B1728-CE8D-4418-93CE-C2102D460EAA}" type="slidenum">
              <a:rPr lang="en-GB" smtClean="0"/>
              <a:t>‹#›</a:t>
            </a:fld>
            <a:endParaRPr lang="en-GB"/>
          </a:p>
        </p:txBody>
      </p:sp>
    </p:spTree>
    <p:extLst>
      <p:ext uri="{BB962C8B-B14F-4D97-AF65-F5344CB8AC3E}">
        <p14:creationId xmlns:p14="http://schemas.microsoft.com/office/powerpoint/2010/main" val="3996070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99E07-B967-4CE4-A182-12638506B0F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130B089-46C7-41FF-89CC-761D4FDFD1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EA716F-A160-4696-B701-4BEDAC9F68E8}"/>
              </a:ext>
            </a:extLst>
          </p:cNvPr>
          <p:cNvSpPr>
            <a:spLocks noGrp="1"/>
          </p:cNvSpPr>
          <p:nvPr>
            <p:ph type="dt" sz="half" idx="10"/>
          </p:nvPr>
        </p:nvSpPr>
        <p:spPr/>
        <p:txBody>
          <a:bodyPr/>
          <a:lstStyle/>
          <a:p>
            <a:fld id="{04364164-496F-4108-AE37-EF8848D9EA13}" type="datetimeFigureOut">
              <a:rPr lang="en-GB" smtClean="0"/>
              <a:t>25/04/2022</a:t>
            </a:fld>
            <a:endParaRPr lang="en-GB"/>
          </a:p>
        </p:txBody>
      </p:sp>
      <p:sp>
        <p:nvSpPr>
          <p:cNvPr id="5" name="Footer Placeholder 4">
            <a:extLst>
              <a:ext uri="{FF2B5EF4-FFF2-40B4-BE49-F238E27FC236}">
                <a16:creationId xmlns:a16="http://schemas.microsoft.com/office/drawing/2014/main" id="{3AAA7738-C6B5-4436-A7A1-8A2345B0DC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6AB3BC-BDD4-4CB8-92F5-F477B3CDC972}"/>
              </a:ext>
            </a:extLst>
          </p:cNvPr>
          <p:cNvSpPr>
            <a:spLocks noGrp="1"/>
          </p:cNvSpPr>
          <p:nvPr>
            <p:ph type="sldNum" sz="quarter" idx="12"/>
          </p:nvPr>
        </p:nvSpPr>
        <p:spPr/>
        <p:txBody>
          <a:bodyPr/>
          <a:lstStyle/>
          <a:p>
            <a:fld id="{6E5B1728-CE8D-4418-93CE-C2102D460EAA}" type="slidenum">
              <a:rPr lang="en-GB" smtClean="0"/>
              <a:t>‹#›</a:t>
            </a:fld>
            <a:endParaRPr lang="en-GB"/>
          </a:p>
        </p:txBody>
      </p:sp>
    </p:spTree>
    <p:extLst>
      <p:ext uri="{BB962C8B-B14F-4D97-AF65-F5344CB8AC3E}">
        <p14:creationId xmlns:p14="http://schemas.microsoft.com/office/powerpoint/2010/main" val="26630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80040-D198-4471-9409-902EFAEF9F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498603E-FA12-418E-A04B-50B57F9A46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8B7944-60DA-4172-AF31-A3570B95F5BF}"/>
              </a:ext>
            </a:extLst>
          </p:cNvPr>
          <p:cNvSpPr>
            <a:spLocks noGrp="1"/>
          </p:cNvSpPr>
          <p:nvPr>
            <p:ph type="dt" sz="half" idx="10"/>
          </p:nvPr>
        </p:nvSpPr>
        <p:spPr/>
        <p:txBody>
          <a:bodyPr/>
          <a:lstStyle/>
          <a:p>
            <a:fld id="{04364164-496F-4108-AE37-EF8848D9EA13}" type="datetimeFigureOut">
              <a:rPr lang="en-GB" smtClean="0"/>
              <a:t>25/04/2022</a:t>
            </a:fld>
            <a:endParaRPr lang="en-GB"/>
          </a:p>
        </p:txBody>
      </p:sp>
      <p:sp>
        <p:nvSpPr>
          <p:cNvPr id="5" name="Footer Placeholder 4">
            <a:extLst>
              <a:ext uri="{FF2B5EF4-FFF2-40B4-BE49-F238E27FC236}">
                <a16:creationId xmlns:a16="http://schemas.microsoft.com/office/drawing/2014/main" id="{1077178F-68B0-4631-8529-916CBA3A1B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3271AC-6AEA-4409-904D-98D71E408F81}"/>
              </a:ext>
            </a:extLst>
          </p:cNvPr>
          <p:cNvSpPr>
            <a:spLocks noGrp="1"/>
          </p:cNvSpPr>
          <p:nvPr>
            <p:ph type="sldNum" sz="quarter" idx="12"/>
          </p:nvPr>
        </p:nvSpPr>
        <p:spPr/>
        <p:txBody>
          <a:bodyPr/>
          <a:lstStyle/>
          <a:p>
            <a:fld id="{6E5B1728-CE8D-4418-93CE-C2102D460EAA}" type="slidenum">
              <a:rPr lang="en-GB" smtClean="0"/>
              <a:t>‹#›</a:t>
            </a:fld>
            <a:endParaRPr lang="en-GB"/>
          </a:p>
        </p:txBody>
      </p:sp>
    </p:spTree>
    <p:extLst>
      <p:ext uri="{BB962C8B-B14F-4D97-AF65-F5344CB8AC3E}">
        <p14:creationId xmlns:p14="http://schemas.microsoft.com/office/powerpoint/2010/main" val="635124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8B4D1-2501-4823-B97A-DC151ECF618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4037A9E-4E1F-41B3-9EB0-D82AED18BC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C7C6035-3345-4FAB-ABA6-4550362AC8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8C49081-A2E2-4096-8A26-6B4BF977E219}"/>
              </a:ext>
            </a:extLst>
          </p:cNvPr>
          <p:cNvSpPr>
            <a:spLocks noGrp="1"/>
          </p:cNvSpPr>
          <p:nvPr>
            <p:ph type="dt" sz="half" idx="10"/>
          </p:nvPr>
        </p:nvSpPr>
        <p:spPr/>
        <p:txBody>
          <a:bodyPr/>
          <a:lstStyle/>
          <a:p>
            <a:fld id="{04364164-496F-4108-AE37-EF8848D9EA13}" type="datetimeFigureOut">
              <a:rPr lang="en-GB" smtClean="0"/>
              <a:t>25/04/2022</a:t>
            </a:fld>
            <a:endParaRPr lang="en-GB"/>
          </a:p>
        </p:txBody>
      </p:sp>
      <p:sp>
        <p:nvSpPr>
          <p:cNvPr id="6" name="Footer Placeholder 5">
            <a:extLst>
              <a:ext uri="{FF2B5EF4-FFF2-40B4-BE49-F238E27FC236}">
                <a16:creationId xmlns:a16="http://schemas.microsoft.com/office/drawing/2014/main" id="{BCAEDD03-E633-469E-8EEB-B650C9D2BDA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8B5735B-129E-4447-80E1-72DCEEBF4960}"/>
              </a:ext>
            </a:extLst>
          </p:cNvPr>
          <p:cNvSpPr>
            <a:spLocks noGrp="1"/>
          </p:cNvSpPr>
          <p:nvPr>
            <p:ph type="sldNum" sz="quarter" idx="12"/>
          </p:nvPr>
        </p:nvSpPr>
        <p:spPr/>
        <p:txBody>
          <a:bodyPr/>
          <a:lstStyle/>
          <a:p>
            <a:fld id="{6E5B1728-CE8D-4418-93CE-C2102D460EAA}" type="slidenum">
              <a:rPr lang="en-GB" smtClean="0"/>
              <a:t>‹#›</a:t>
            </a:fld>
            <a:endParaRPr lang="en-GB"/>
          </a:p>
        </p:txBody>
      </p:sp>
    </p:spTree>
    <p:extLst>
      <p:ext uri="{BB962C8B-B14F-4D97-AF65-F5344CB8AC3E}">
        <p14:creationId xmlns:p14="http://schemas.microsoft.com/office/powerpoint/2010/main" val="1446162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559F5-CACA-42F4-AB4A-FC25F3D0E6C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A195804-4C53-47FF-A35C-3771C3DFA9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C8CF02-71EC-445B-B284-717ED4F96D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7F6776C-0FBF-4A0B-903F-F09B8F5B2B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5AC72C-DA4B-462B-A577-736AE7CA47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10D3A2F-D1B0-4052-8242-111C868C502B}"/>
              </a:ext>
            </a:extLst>
          </p:cNvPr>
          <p:cNvSpPr>
            <a:spLocks noGrp="1"/>
          </p:cNvSpPr>
          <p:nvPr>
            <p:ph type="dt" sz="half" idx="10"/>
          </p:nvPr>
        </p:nvSpPr>
        <p:spPr/>
        <p:txBody>
          <a:bodyPr/>
          <a:lstStyle/>
          <a:p>
            <a:fld id="{04364164-496F-4108-AE37-EF8848D9EA13}" type="datetimeFigureOut">
              <a:rPr lang="en-GB" smtClean="0"/>
              <a:t>25/04/2022</a:t>
            </a:fld>
            <a:endParaRPr lang="en-GB"/>
          </a:p>
        </p:txBody>
      </p:sp>
      <p:sp>
        <p:nvSpPr>
          <p:cNvPr id="8" name="Footer Placeholder 7">
            <a:extLst>
              <a:ext uri="{FF2B5EF4-FFF2-40B4-BE49-F238E27FC236}">
                <a16:creationId xmlns:a16="http://schemas.microsoft.com/office/drawing/2014/main" id="{78D116CC-DD06-43C9-9625-7C726C1C93D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2BD4EB5-CD1C-4D77-A175-D06E9D85E09C}"/>
              </a:ext>
            </a:extLst>
          </p:cNvPr>
          <p:cNvSpPr>
            <a:spLocks noGrp="1"/>
          </p:cNvSpPr>
          <p:nvPr>
            <p:ph type="sldNum" sz="quarter" idx="12"/>
          </p:nvPr>
        </p:nvSpPr>
        <p:spPr/>
        <p:txBody>
          <a:bodyPr/>
          <a:lstStyle/>
          <a:p>
            <a:fld id="{6E5B1728-CE8D-4418-93CE-C2102D460EAA}" type="slidenum">
              <a:rPr lang="en-GB" smtClean="0"/>
              <a:t>‹#›</a:t>
            </a:fld>
            <a:endParaRPr lang="en-GB"/>
          </a:p>
        </p:txBody>
      </p:sp>
    </p:spTree>
    <p:extLst>
      <p:ext uri="{BB962C8B-B14F-4D97-AF65-F5344CB8AC3E}">
        <p14:creationId xmlns:p14="http://schemas.microsoft.com/office/powerpoint/2010/main" val="1312503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D51DE-1BA5-4997-BC9A-298C92FBBF5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887DB89-FB75-4D39-BD12-D578DE907CCB}"/>
              </a:ext>
            </a:extLst>
          </p:cNvPr>
          <p:cNvSpPr>
            <a:spLocks noGrp="1"/>
          </p:cNvSpPr>
          <p:nvPr>
            <p:ph type="dt" sz="half" idx="10"/>
          </p:nvPr>
        </p:nvSpPr>
        <p:spPr/>
        <p:txBody>
          <a:bodyPr/>
          <a:lstStyle/>
          <a:p>
            <a:fld id="{04364164-496F-4108-AE37-EF8848D9EA13}" type="datetimeFigureOut">
              <a:rPr lang="en-GB" smtClean="0"/>
              <a:t>25/04/2022</a:t>
            </a:fld>
            <a:endParaRPr lang="en-GB"/>
          </a:p>
        </p:txBody>
      </p:sp>
      <p:sp>
        <p:nvSpPr>
          <p:cNvPr id="4" name="Footer Placeholder 3">
            <a:extLst>
              <a:ext uri="{FF2B5EF4-FFF2-40B4-BE49-F238E27FC236}">
                <a16:creationId xmlns:a16="http://schemas.microsoft.com/office/drawing/2014/main" id="{4D405575-E67E-4D1C-8EEE-466C26EC81E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A4186D-8703-4EF7-9EE3-194C27B3B948}"/>
              </a:ext>
            </a:extLst>
          </p:cNvPr>
          <p:cNvSpPr>
            <a:spLocks noGrp="1"/>
          </p:cNvSpPr>
          <p:nvPr>
            <p:ph type="sldNum" sz="quarter" idx="12"/>
          </p:nvPr>
        </p:nvSpPr>
        <p:spPr/>
        <p:txBody>
          <a:bodyPr/>
          <a:lstStyle/>
          <a:p>
            <a:fld id="{6E5B1728-CE8D-4418-93CE-C2102D460EAA}" type="slidenum">
              <a:rPr lang="en-GB" smtClean="0"/>
              <a:t>‹#›</a:t>
            </a:fld>
            <a:endParaRPr lang="en-GB"/>
          </a:p>
        </p:txBody>
      </p:sp>
    </p:spTree>
    <p:extLst>
      <p:ext uri="{BB962C8B-B14F-4D97-AF65-F5344CB8AC3E}">
        <p14:creationId xmlns:p14="http://schemas.microsoft.com/office/powerpoint/2010/main" val="3731612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F036C4-F15A-42E6-88E4-41026841EE06}"/>
              </a:ext>
            </a:extLst>
          </p:cNvPr>
          <p:cNvSpPr>
            <a:spLocks noGrp="1"/>
          </p:cNvSpPr>
          <p:nvPr>
            <p:ph type="dt" sz="half" idx="10"/>
          </p:nvPr>
        </p:nvSpPr>
        <p:spPr/>
        <p:txBody>
          <a:bodyPr/>
          <a:lstStyle/>
          <a:p>
            <a:fld id="{04364164-496F-4108-AE37-EF8848D9EA13}" type="datetimeFigureOut">
              <a:rPr lang="en-GB" smtClean="0"/>
              <a:t>25/04/2022</a:t>
            </a:fld>
            <a:endParaRPr lang="en-GB"/>
          </a:p>
        </p:txBody>
      </p:sp>
      <p:sp>
        <p:nvSpPr>
          <p:cNvPr id="3" name="Footer Placeholder 2">
            <a:extLst>
              <a:ext uri="{FF2B5EF4-FFF2-40B4-BE49-F238E27FC236}">
                <a16:creationId xmlns:a16="http://schemas.microsoft.com/office/drawing/2014/main" id="{13D263DC-ADD9-455C-A770-C2611F4A7E4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B5705A0-D406-4B45-A1E1-59021C4A278E}"/>
              </a:ext>
            </a:extLst>
          </p:cNvPr>
          <p:cNvSpPr>
            <a:spLocks noGrp="1"/>
          </p:cNvSpPr>
          <p:nvPr>
            <p:ph type="sldNum" sz="quarter" idx="12"/>
          </p:nvPr>
        </p:nvSpPr>
        <p:spPr/>
        <p:txBody>
          <a:bodyPr/>
          <a:lstStyle/>
          <a:p>
            <a:fld id="{6E5B1728-CE8D-4418-93CE-C2102D460EAA}" type="slidenum">
              <a:rPr lang="en-GB" smtClean="0"/>
              <a:t>‹#›</a:t>
            </a:fld>
            <a:endParaRPr lang="en-GB"/>
          </a:p>
        </p:txBody>
      </p:sp>
    </p:spTree>
    <p:extLst>
      <p:ext uri="{BB962C8B-B14F-4D97-AF65-F5344CB8AC3E}">
        <p14:creationId xmlns:p14="http://schemas.microsoft.com/office/powerpoint/2010/main" val="2328569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86E1E-613B-4517-9346-9916C5E457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E28AD28-6B0E-4D4B-AA27-60EBBC54A4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068D728-0ACD-4741-B047-B6674FA015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60F052-1711-4AF6-B030-3648AA8CE770}"/>
              </a:ext>
            </a:extLst>
          </p:cNvPr>
          <p:cNvSpPr>
            <a:spLocks noGrp="1"/>
          </p:cNvSpPr>
          <p:nvPr>
            <p:ph type="dt" sz="half" idx="10"/>
          </p:nvPr>
        </p:nvSpPr>
        <p:spPr/>
        <p:txBody>
          <a:bodyPr/>
          <a:lstStyle/>
          <a:p>
            <a:fld id="{04364164-496F-4108-AE37-EF8848D9EA13}" type="datetimeFigureOut">
              <a:rPr lang="en-GB" smtClean="0"/>
              <a:t>25/04/2022</a:t>
            </a:fld>
            <a:endParaRPr lang="en-GB"/>
          </a:p>
        </p:txBody>
      </p:sp>
      <p:sp>
        <p:nvSpPr>
          <p:cNvPr id="6" name="Footer Placeholder 5">
            <a:extLst>
              <a:ext uri="{FF2B5EF4-FFF2-40B4-BE49-F238E27FC236}">
                <a16:creationId xmlns:a16="http://schemas.microsoft.com/office/drawing/2014/main" id="{5C78D3E7-1717-4013-87FC-DF929A9473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6B2D058-2679-433E-A072-02719AA66577}"/>
              </a:ext>
            </a:extLst>
          </p:cNvPr>
          <p:cNvSpPr>
            <a:spLocks noGrp="1"/>
          </p:cNvSpPr>
          <p:nvPr>
            <p:ph type="sldNum" sz="quarter" idx="12"/>
          </p:nvPr>
        </p:nvSpPr>
        <p:spPr/>
        <p:txBody>
          <a:bodyPr/>
          <a:lstStyle/>
          <a:p>
            <a:fld id="{6E5B1728-CE8D-4418-93CE-C2102D460EAA}" type="slidenum">
              <a:rPr lang="en-GB" smtClean="0"/>
              <a:t>‹#›</a:t>
            </a:fld>
            <a:endParaRPr lang="en-GB"/>
          </a:p>
        </p:txBody>
      </p:sp>
    </p:spTree>
    <p:extLst>
      <p:ext uri="{BB962C8B-B14F-4D97-AF65-F5344CB8AC3E}">
        <p14:creationId xmlns:p14="http://schemas.microsoft.com/office/powerpoint/2010/main" val="395908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27930-679B-451D-BD88-3D097592B6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9483213-BD38-4143-A993-DC44177345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19F7826-E0D6-45FD-8D52-6C222AE625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90D14C-01BF-4BBA-8A18-C93CE80D48FA}"/>
              </a:ext>
            </a:extLst>
          </p:cNvPr>
          <p:cNvSpPr>
            <a:spLocks noGrp="1"/>
          </p:cNvSpPr>
          <p:nvPr>
            <p:ph type="dt" sz="half" idx="10"/>
          </p:nvPr>
        </p:nvSpPr>
        <p:spPr/>
        <p:txBody>
          <a:bodyPr/>
          <a:lstStyle/>
          <a:p>
            <a:fld id="{04364164-496F-4108-AE37-EF8848D9EA13}" type="datetimeFigureOut">
              <a:rPr lang="en-GB" smtClean="0"/>
              <a:t>25/04/2022</a:t>
            </a:fld>
            <a:endParaRPr lang="en-GB"/>
          </a:p>
        </p:txBody>
      </p:sp>
      <p:sp>
        <p:nvSpPr>
          <p:cNvPr id="6" name="Footer Placeholder 5">
            <a:extLst>
              <a:ext uri="{FF2B5EF4-FFF2-40B4-BE49-F238E27FC236}">
                <a16:creationId xmlns:a16="http://schemas.microsoft.com/office/drawing/2014/main" id="{B36E665D-EFE3-4A8F-ABA4-AA37782C62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5080C9-C073-49FC-BD06-A0193984643E}"/>
              </a:ext>
            </a:extLst>
          </p:cNvPr>
          <p:cNvSpPr>
            <a:spLocks noGrp="1"/>
          </p:cNvSpPr>
          <p:nvPr>
            <p:ph type="sldNum" sz="quarter" idx="12"/>
          </p:nvPr>
        </p:nvSpPr>
        <p:spPr/>
        <p:txBody>
          <a:bodyPr/>
          <a:lstStyle/>
          <a:p>
            <a:fld id="{6E5B1728-CE8D-4418-93CE-C2102D460EAA}" type="slidenum">
              <a:rPr lang="en-GB" smtClean="0"/>
              <a:t>‹#›</a:t>
            </a:fld>
            <a:endParaRPr lang="en-GB"/>
          </a:p>
        </p:txBody>
      </p:sp>
    </p:spTree>
    <p:extLst>
      <p:ext uri="{BB962C8B-B14F-4D97-AF65-F5344CB8AC3E}">
        <p14:creationId xmlns:p14="http://schemas.microsoft.com/office/powerpoint/2010/main" val="2738976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E72DD2-F192-4807-BE90-E7FD2245DB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7906D37-E1C9-436A-ADDF-3AF70F99D0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3AFD1D-6B7B-44AA-AAE5-4F0300DA0E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364164-496F-4108-AE37-EF8848D9EA13}" type="datetimeFigureOut">
              <a:rPr lang="en-GB" smtClean="0"/>
              <a:t>25/04/2022</a:t>
            </a:fld>
            <a:endParaRPr lang="en-GB"/>
          </a:p>
        </p:txBody>
      </p:sp>
      <p:sp>
        <p:nvSpPr>
          <p:cNvPr id="5" name="Footer Placeholder 4">
            <a:extLst>
              <a:ext uri="{FF2B5EF4-FFF2-40B4-BE49-F238E27FC236}">
                <a16:creationId xmlns:a16="http://schemas.microsoft.com/office/drawing/2014/main" id="{653E9EFF-ADCE-4669-BB3B-C76401BA77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2C4DD7E-789C-4346-8E59-726A7AFB13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5B1728-CE8D-4418-93CE-C2102D460EAA}" type="slidenum">
              <a:rPr lang="en-GB" smtClean="0"/>
              <a:t>‹#›</a:t>
            </a:fld>
            <a:endParaRPr lang="en-GB"/>
          </a:p>
        </p:txBody>
      </p:sp>
    </p:spTree>
    <p:extLst>
      <p:ext uri="{BB962C8B-B14F-4D97-AF65-F5344CB8AC3E}">
        <p14:creationId xmlns:p14="http://schemas.microsoft.com/office/powerpoint/2010/main" val="8504526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19.xml"/><Relationship Id="rId3" Type="http://schemas.microsoft.com/office/2007/relationships/hdphoto" Target="../media/hdphoto1.wdp"/><Relationship Id="rId7" Type="http://schemas.openxmlformats.org/officeDocument/2006/relationships/slide" Target="slide47.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33.xml"/><Relationship Id="rId11" Type="http://schemas.openxmlformats.org/officeDocument/2006/relationships/slide" Target="slide2.xml"/><Relationship Id="rId5" Type="http://schemas.openxmlformats.org/officeDocument/2006/relationships/image" Target="../media/image2.png"/><Relationship Id="rId10" Type="http://schemas.openxmlformats.org/officeDocument/2006/relationships/slide" Target="slide79.xml"/><Relationship Id="rId4" Type="http://schemas.openxmlformats.org/officeDocument/2006/relationships/slide" Target="slide61.xml"/><Relationship Id="rId9" Type="http://schemas.openxmlformats.org/officeDocument/2006/relationships/slide" Target="slide5.xml"/></Relationships>
</file>

<file path=ppt/slides/_rels/slide10.xml.rels><?xml version="1.0" encoding="UTF-8" standalone="yes"?>
<Relationships xmlns="http://schemas.openxmlformats.org/package/2006/relationships"><Relationship Id="rId3" Type="http://schemas.openxmlformats.org/officeDocument/2006/relationships/hyperlink" Target="https://www.bbc.co.uk/bitesize/topics/zkcqn39/articles/ztkx6sg" TargetMode="External"/><Relationship Id="rId2" Type="http://schemas.openxmlformats.org/officeDocument/2006/relationships/hyperlink" Target="https://www.technokids.com/blog/teaching-strategies/teaching-if-then-statements/" TargetMode="External"/><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5.sv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5.sv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puffinschools.co.uk/resources/ks2-3-activity-pack-the-accidental-diary-of-b-u-g/" TargetMode="External"/><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5.sv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slide" Target="slide1.xml"/></Relationships>
</file>

<file path=ppt/slides/_rels/slide14.xml.rels><?xml version="1.0" encoding="UTF-8" standalone="yes"?>
<Relationships xmlns="http://schemas.openxmlformats.org/package/2006/relationships"><Relationship Id="rId3" Type="http://schemas.openxmlformats.org/officeDocument/2006/relationships/hyperlink" Target="https://www.bbc.co.uk/bitesize/topics/zxjj6sg/articles/z9cbcwx#:~:text=A%20key%20is%20a%20set,required%20to%20view%20this%20activity" TargetMode="External"/><Relationship Id="rId7" Type="http://schemas.openxmlformats.org/officeDocument/2006/relationships/slide" Target="slide1.xml"/><Relationship Id="rId2" Type="http://schemas.openxmlformats.org/officeDocument/2006/relationships/hyperlink" Target="https://www.stem.org.uk/resources/elibrary/resource/34255/grouping-and-classification-suitable-home-teaching" TargetMode="Externa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slide" Target="slide1.xml"/></Relationships>
</file>

<file path=ppt/slides/_rels/slide16.xml.rels><?xml version="1.0" encoding="UTF-8" standalone="yes"?>
<Relationships xmlns="http://schemas.openxmlformats.org/package/2006/relationships"><Relationship Id="rId8" Type="http://schemas.openxmlformats.org/officeDocument/2006/relationships/hyperlink" Target="https://en.wikipedia.org/wiki/Rube_Goldberg#cite_note-4" TargetMode="External"/><Relationship Id="rId13" Type="http://schemas.openxmlformats.org/officeDocument/2006/relationships/hyperlink" Target="https://www.youtube.com/watch?v=hxMNvyylRSY" TargetMode="External"/><Relationship Id="rId18" Type="http://schemas.openxmlformats.org/officeDocument/2006/relationships/slide" Target="slide1.xml"/><Relationship Id="rId3" Type="http://schemas.openxmlformats.org/officeDocument/2006/relationships/hyperlink" Target="https://en.wikipedia.org/wiki/National_Cartoonists_Society" TargetMode="External"/><Relationship Id="rId7" Type="http://schemas.openxmlformats.org/officeDocument/2006/relationships/hyperlink" Target="https://en.wikipedia.org/wiki/Reuben_Award" TargetMode="External"/><Relationship Id="rId12" Type="http://schemas.openxmlformats.org/officeDocument/2006/relationships/hyperlink" Target="https://www.youtube.com/watch?v=Eg4KbgAoA0o" TargetMode="External"/><Relationship Id="rId17" Type="http://schemas.openxmlformats.org/officeDocument/2006/relationships/image" Target="../media/image5.svg"/><Relationship Id="rId2" Type="http://schemas.openxmlformats.org/officeDocument/2006/relationships/hyperlink" Target="https://en.wikipedia.org/wiki/Pulitzer_Prize_for_Editorial_Cartooning" TargetMode="External"/><Relationship Id="rId16"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https://en.wikipedia.org/wiki/Rube_Goldberg#cite_note-3" TargetMode="External"/><Relationship Id="rId11" Type="http://schemas.openxmlformats.org/officeDocument/2006/relationships/hyperlink" Target="https://www.youtube.com/watch?v=GOMIBdM6N7Q" TargetMode="External"/><Relationship Id="rId5" Type="http://schemas.openxmlformats.org/officeDocument/2006/relationships/hyperlink" Target="https://en.wikipedia.org/wiki/Rube_Goldberg#cite_note-ab-2" TargetMode="External"/><Relationship Id="rId15" Type="http://schemas.openxmlformats.org/officeDocument/2006/relationships/image" Target="../media/image22.png"/><Relationship Id="rId10" Type="http://schemas.openxmlformats.org/officeDocument/2006/relationships/hyperlink" Target="https://glowscotland-my.sharepoint.com/:f:/g/personal/wlnicola_connor_glowmail_org_uk/Ekbzs2JkTVZPl-5YgPmgui0B1fUsKwz5mabMNWQwcyMspg?e=gf5tUZ" TargetMode="External"/><Relationship Id="rId4" Type="http://schemas.openxmlformats.org/officeDocument/2006/relationships/hyperlink" Target="https://en.wikipedia.org/wiki/Rube_Goldberg#cite_note-:0-1" TargetMode="External"/><Relationship Id="rId9" Type="http://schemas.openxmlformats.org/officeDocument/2006/relationships/hyperlink" Target="https://en.wikipedia.org/wiki/Rube_Goldberg_Machine_Contest" TargetMode="External"/><Relationship Id="rId1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5.sv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slide" Target="slide1.xml"/><Relationship Id="rId4" Type="http://schemas.openxmlformats.org/officeDocument/2006/relationships/image" Target="../media/image5.sv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slide" Target="slide1.xml"/><Relationship Id="rId4" Type="http://schemas.openxmlformats.org/officeDocument/2006/relationships/image" Target="../media/image5.svg"/></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hyperlink" Target="https://www.raeng.org.uk/publications/reports/thinking-like-an-engineer-implications-full-report" TargetMode="External"/><Relationship Id="rId3" Type="http://schemas.openxmlformats.org/officeDocument/2006/relationships/image" Target="../media/image4.png"/><Relationship Id="rId7" Type="http://schemas.openxmlformats.org/officeDocument/2006/relationships/diagramLayout" Target="../diagrams/layout1.xml"/><Relationship Id="rId12" Type="http://schemas.microsoft.com/office/2007/relationships/hdphoto" Target="../media/hdphoto1.wdp"/><Relationship Id="rId2" Type="http://schemas.openxmlformats.org/officeDocument/2006/relationships/image" Target="../media/image3.png"/><Relationship Id="rId16"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Data" Target="../diagrams/data1.xml"/><Relationship Id="rId11" Type="http://schemas.openxmlformats.org/officeDocument/2006/relationships/image" Target="../media/image1.png"/><Relationship Id="rId5" Type="http://schemas.openxmlformats.org/officeDocument/2006/relationships/slide" Target="slide1.xml"/><Relationship Id="rId15" Type="http://schemas.openxmlformats.org/officeDocument/2006/relationships/hyperlink" Target="https://www.raeng.org.uk/publications/reports/learning-to-be-an-engineer" TargetMode="External"/><Relationship Id="rId10" Type="http://schemas.microsoft.com/office/2007/relationships/diagramDrawing" Target="../diagrams/drawing1.xml"/><Relationship Id="rId4" Type="http://schemas.openxmlformats.org/officeDocument/2006/relationships/image" Target="../media/image5.svg"/><Relationship Id="rId9" Type="http://schemas.openxmlformats.org/officeDocument/2006/relationships/diagramColors" Target="../diagrams/colors1.xml"/><Relationship Id="rId1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25.png"/><Relationship Id="rId7" Type="http://schemas.openxmlformats.org/officeDocument/2006/relationships/image" Target="../media/image5.svg"/><Relationship Id="rId2" Type="http://schemas.openxmlformats.org/officeDocument/2006/relationships/hyperlink" Target="https://glowscotland-my.sharepoint.com/:f:/g/personal/wlnicola_connor_glowmail_org_uk/Erw6z83IAR1Mnv2xF4adRggBQHNmBtfeSsA1flwQjpxZPQ?e=D6WAtg"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slide" Target="slide1.xml"/><Relationship Id="rId4" Type="http://schemas.openxmlformats.org/officeDocument/2006/relationships/image" Target="../media/image5.sv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slide" Target="slide1.xml"/><Relationship Id="rId2" Type="http://schemas.openxmlformats.org/officeDocument/2006/relationships/hyperlink" Target="https://glowscotland-my.sharepoint.com/:f:/g/personal/wlnicola_connor_glowmail_org_uk/ErZLs-pKsEVOg1eqjULrcOwByBdVXokhIpCDcvKOdZRBCg?e=W8CNaX" TargetMode="Externa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slide" Target="slide1.xml"/><Relationship Id="rId4" Type="http://schemas.openxmlformats.org/officeDocument/2006/relationships/image" Target="../media/image5.svg"/></Relationships>
</file>

<file path=ppt/slides/_rels/slide24.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3.png"/><Relationship Id="rId7"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slide" Target="slide1.xml"/></Relationships>
</file>

<file path=ppt/slides/_rels/slide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slide" Target="slide1.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FJz4iraFVQI" TargetMode="External"/><Relationship Id="rId7" Type="http://schemas.openxmlformats.org/officeDocument/2006/relationships/slide" Target="slide1.xml"/><Relationship Id="rId2" Type="http://schemas.openxmlformats.org/officeDocument/2006/relationships/hyperlink" Target="https://www.youtube.com/watch?v=rc0cpp3i8GA" TargetMode="Externa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slide" Target="slide1.xml"/></Relationships>
</file>

<file path=ppt/slides/_rels/slide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slide" Target="slide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slide" Target="slide1.xml"/><Relationship Id="rId5" Type="http://schemas.openxmlformats.org/officeDocument/2006/relationships/image" Target="../media/image11.png"/><Relationship Id="rId10" Type="http://schemas.openxmlformats.org/officeDocument/2006/relationships/image" Target="../media/image5.svg"/><Relationship Id="rId4" Type="http://schemas.openxmlformats.org/officeDocument/2006/relationships/image" Target="../media/image10.png"/><Relationship Id="rId9"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slide" Target="slide1.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slide" Target="slide1.xml"/><Relationship Id="rId4" Type="http://schemas.openxmlformats.org/officeDocument/2006/relationships/image" Target="../media/image5.sv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slide" Target="slide1.xml"/><Relationship Id="rId4" Type="http://schemas.openxmlformats.org/officeDocument/2006/relationships/image" Target="../media/image5.sv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slide" Target="slide1.xml"/><Relationship Id="rId4" Type="http://schemas.openxmlformats.org/officeDocument/2006/relationships/image" Target="../media/image5.sv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slide" Target="slide1.xml"/><Relationship Id="rId4" Type="http://schemas.openxmlformats.org/officeDocument/2006/relationships/image" Target="../media/image5.sv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slide" Target="slide1.xml"/><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slide" Target="slide1.xml"/><Relationship Id="rId5" Type="http://schemas.openxmlformats.org/officeDocument/2006/relationships/image" Target="../media/image5.sv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5.sv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slide" Target="slide1.xml"/><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slide" Target="slide1.xml"/><Relationship Id="rId4" Type="http://schemas.openxmlformats.org/officeDocument/2006/relationships/image" Target="../media/image5.sv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slide" Target="slide1.xml"/><Relationship Id="rId4" Type="http://schemas.openxmlformats.org/officeDocument/2006/relationships/image" Target="../media/image5.svg"/></Relationships>
</file>

<file path=ppt/slides/_rels/slide4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slide" Target="slide1.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slide" Target="slide1.xml"/><Relationship Id="rId4" Type="http://schemas.openxmlformats.org/officeDocument/2006/relationships/image" Target="../media/image5.sv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slide" Target="slide1.xml"/><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slide" Target="slide1.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1.xml"/><Relationship Id="rId5" Type="http://schemas.openxmlformats.org/officeDocument/2006/relationships/image" Target="../media/image5.sv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slide" Target="slide1.xml"/><Relationship Id="rId4" Type="http://schemas.openxmlformats.org/officeDocument/2006/relationships/image" Target="../media/image5.sv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slide" Target="slide1.xml"/><Relationship Id="rId4" Type="http://schemas.openxmlformats.org/officeDocument/2006/relationships/image" Target="../media/image5.svg"/></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slide" Target="slide1.xml"/><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slide" Target="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slide" Target="slide1.xml"/><Relationship Id="rId4" Type="http://schemas.openxmlformats.org/officeDocument/2006/relationships/image" Target="../media/image5.svg"/></Relationships>
</file>

<file path=ppt/slides/_rels/slide50.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62.png"/><Relationship Id="rId7" Type="http://schemas.openxmlformats.org/officeDocument/2006/relationships/image" Target="../media/image5.svg"/><Relationship Id="rId2" Type="http://schemas.openxmlformats.org/officeDocument/2006/relationships/hyperlink" Target="https://frugalfun4boys.com/build-lego-candy-dispenser/"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4.png"/><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slide" Target="slide1.xml"/></Relationships>
</file>

<file path=ppt/slides/_rels/slide52.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hyperlink" Target="https://babbledabbledo.com/science-engineering-kids-tensile-bubbles/" TargetMode="External"/><Relationship Id="rId7" Type="http://schemas.openxmlformats.org/officeDocument/2006/relationships/image" Target="../media/image5.svg"/><Relationship Id="rId2" Type="http://schemas.openxmlformats.org/officeDocument/2006/relationships/hyperlink" Target="https://www.youtube.com/watch?app=desktop&amp;v=Y0ZtYNNgUgE"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6.png"/><Relationship Id="rId4" Type="http://schemas.openxmlformats.org/officeDocument/2006/relationships/image" Target="../media/image65.png"/></Relationships>
</file>

<file path=ppt/slides/_rels/slide5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slide" Target="slide1.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www.youtube.com/watch?v=Cl8ijPGEKO8" TargetMode="External"/><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5.svg"/><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5.svg"/><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glowscotland-my.sharepoint.com/:f:/g/personal/wlnicola_connor_glowmail_org_uk/Eh2airpH175Gl9L19Zf0YiMB3d8gMlzCVRwCTPWTVppkmQ?e=KaRstA" TargetMode="External"/><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5.svg"/><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slide" Target="slide1.xml"/><Relationship Id="rId4" Type="http://schemas.openxmlformats.org/officeDocument/2006/relationships/image" Target="../media/image5.svg"/></Relationships>
</file>

<file path=ppt/slides/_rels/slide58.xml.rels><?xml version="1.0" encoding="UTF-8" standalone="yes"?>
<Relationships xmlns="http://schemas.openxmlformats.org/package/2006/relationships"><Relationship Id="rId8" Type="http://schemas.openxmlformats.org/officeDocument/2006/relationships/hyperlink" Target="https://en.wikipedia.org/wiki/Rube_Goldberg#cite_note-4" TargetMode="External"/><Relationship Id="rId13" Type="http://schemas.openxmlformats.org/officeDocument/2006/relationships/hyperlink" Target="https://www.youtube.com/watch?v=hxMNvyylRSY" TargetMode="External"/><Relationship Id="rId18" Type="http://schemas.openxmlformats.org/officeDocument/2006/relationships/slide" Target="slide1.xml"/><Relationship Id="rId3" Type="http://schemas.openxmlformats.org/officeDocument/2006/relationships/hyperlink" Target="https://en.wikipedia.org/wiki/National_Cartoonists_Society" TargetMode="External"/><Relationship Id="rId7" Type="http://schemas.openxmlformats.org/officeDocument/2006/relationships/hyperlink" Target="https://en.wikipedia.org/wiki/Reuben_Award" TargetMode="External"/><Relationship Id="rId12" Type="http://schemas.openxmlformats.org/officeDocument/2006/relationships/hyperlink" Target="https://www.youtube.com/watch?v=Eg4KbgAoA0o" TargetMode="External"/><Relationship Id="rId17" Type="http://schemas.openxmlformats.org/officeDocument/2006/relationships/image" Target="../media/image5.svg"/><Relationship Id="rId2" Type="http://schemas.openxmlformats.org/officeDocument/2006/relationships/hyperlink" Target="https://en.wikipedia.org/wiki/Pulitzer_Prize_for_Editorial_Cartooning" TargetMode="External"/><Relationship Id="rId16"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https://en.wikipedia.org/wiki/Rube_Goldberg#cite_note-3" TargetMode="External"/><Relationship Id="rId11" Type="http://schemas.openxmlformats.org/officeDocument/2006/relationships/hyperlink" Target="https://www.youtube.com/watch?v=GOMIBdM6N7Q" TargetMode="External"/><Relationship Id="rId5" Type="http://schemas.openxmlformats.org/officeDocument/2006/relationships/hyperlink" Target="https://en.wikipedia.org/wiki/Rube_Goldberg#cite_note-ab-2" TargetMode="External"/><Relationship Id="rId15" Type="http://schemas.openxmlformats.org/officeDocument/2006/relationships/image" Target="../media/image22.png"/><Relationship Id="rId10" Type="http://schemas.openxmlformats.org/officeDocument/2006/relationships/hyperlink" Target="https://glowscotland-my.sharepoint.com/:f:/g/personal/wlnicola_connor_glowmail_org_uk/Ekbzs2JkTVZPl-5YgPmgui0B1fUsKwz5mabMNWQwcyMspg?e=gf5tUZ" TargetMode="External"/><Relationship Id="rId4" Type="http://schemas.openxmlformats.org/officeDocument/2006/relationships/hyperlink" Target="https://en.wikipedia.org/wiki/Rube_Goldberg#cite_note-:0-1" TargetMode="External"/><Relationship Id="rId9" Type="http://schemas.openxmlformats.org/officeDocument/2006/relationships/hyperlink" Target="https://en.wikipedia.org/wiki/Rube_Goldberg_Machine_Contest" TargetMode="External"/><Relationship Id="rId14" Type="http://schemas.openxmlformats.org/officeDocument/2006/relationships/image" Target="../media/image21.png"/></Relationships>
</file>

<file path=ppt/slides/_rels/slide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5.sv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hyperlink" Target="https://www.bbc.co.uk/bitesize/clips/zthsb9q" TargetMode="External"/><Relationship Id="rId7" Type="http://schemas.openxmlformats.org/officeDocument/2006/relationships/slide" Target="slide1.xml"/><Relationship Id="rId2" Type="http://schemas.openxmlformats.org/officeDocument/2006/relationships/hyperlink" Target="https://nrich.maths.org/8933" TargetMode="Externa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hyperlink" Target="https://www.topmarks.co.uk/Search.aspx?q=sequences+and+patterns"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slide" Target="slide1.xml"/><Relationship Id="rId4" Type="http://schemas.openxmlformats.org/officeDocument/2006/relationships/image" Target="../media/image5.sv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5.svg"/><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2.xml"/><Relationship Id="rId7" Type="http://schemas.openxmlformats.org/officeDocument/2006/relationships/image" Target="../media/image1.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slide" Target="slide1.xml"/><Relationship Id="rId5" Type="http://schemas.openxmlformats.org/officeDocument/2006/relationships/diagramColors" Target="../diagrams/colors2.xml"/><Relationship Id="rId10" Type="http://schemas.openxmlformats.org/officeDocument/2006/relationships/image" Target="../media/image5.svg"/><Relationship Id="rId4" Type="http://schemas.openxmlformats.org/officeDocument/2006/relationships/diagramQuickStyle" Target="../diagrams/quickStyle2.xml"/><Relationship Id="rId9"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hyperlink" Target="https://barleymowprimary.org/2020/06/eyfs-spot-the-difference/" TargetMode="External"/><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5.svg"/><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8" Type="http://schemas.openxmlformats.org/officeDocument/2006/relationships/hyperlink" Target="https://www.flickr.com/photos/janet_powell/589627859" TargetMode="External"/><Relationship Id="rId3" Type="http://schemas.openxmlformats.org/officeDocument/2006/relationships/hyperlink" Target="https://www.unilad.co.uk/news/mum-wrestles-toddler-from-jaws-of-crocodile-by-sticking-fingers-up-its-nose/" TargetMode="External"/><Relationship Id="rId7" Type="http://schemas.openxmlformats.org/officeDocument/2006/relationships/image" Target="../media/image76.jpeg"/><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75.jpeg"/><Relationship Id="rId11" Type="http://schemas.openxmlformats.org/officeDocument/2006/relationships/slide" Target="slide1.xml"/><Relationship Id="rId5" Type="http://schemas.openxmlformats.org/officeDocument/2006/relationships/hyperlink" Target="https://www.pexels.com/photo/photo-of-snake-on-ground-3648372/" TargetMode="External"/><Relationship Id="rId10" Type="http://schemas.openxmlformats.org/officeDocument/2006/relationships/image" Target="../media/image5.svg"/><Relationship Id="rId4" Type="http://schemas.openxmlformats.org/officeDocument/2006/relationships/image" Target="../media/image74.jpeg"/><Relationship Id="rId9"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slide" Target="slide1.xml"/></Relationships>
</file>

<file path=ppt/slides/_rels/slide6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slide" Target="slide1.xml"/></Relationships>
</file>

<file path=ppt/slides/_rels/slide6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slide" Target="slide1.xml"/></Relationships>
</file>

<file path=ppt/slides/_rels/slide6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slide" Target="slide1.xml"/></Relationships>
</file>

<file path=ppt/slides/_rels/slide69.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5.png"/><Relationship Id="rId3" Type="http://schemas.openxmlformats.org/officeDocument/2006/relationships/image" Target="../media/image79.png"/><Relationship Id="rId7" Type="http://schemas.openxmlformats.org/officeDocument/2006/relationships/hyperlink" Target="http://stackoverflow.com/questions/36521137/how-to-draw-snakes-in-swing" TargetMode="External"/><Relationship Id="rId12" Type="http://schemas.openxmlformats.org/officeDocument/2006/relationships/image" Target="../media/image84.png"/><Relationship Id="rId17" Type="http://schemas.openxmlformats.org/officeDocument/2006/relationships/slide" Target="slide1.xml"/><Relationship Id="rId2" Type="http://schemas.openxmlformats.org/officeDocument/2006/relationships/image" Target="../media/image78.png"/><Relationship Id="rId16" Type="http://schemas.openxmlformats.org/officeDocument/2006/relationships/image" Target="../media/image5.sv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83.png"/><Relationship Id="rId5" Type="http://schemas.openxmlformats.org/officeDocument/2006/relationships/image" Target="../media/image80.png"/><Relationship Id="rId15" Type="http://schemas.openxmlformats.org/officeDocument/2006/relationships/image" Target="../media/image4.png"/><Relationship Id="rId10" Type="http://schemas.microsoft.com/office/2007/relationships/hdphoto" Target="../media/hdphoto3.wdp"/><Relationship Id="rId4" Type="http://schemas.openxmlformats.org/officeDocument/2006/relationships/hyperlink" Target="https://www.pngall.com/ladder-png" TargetMode="External"/><Relationship Id="rId9" Type="http://schemas.openxmlformats.org/officeDocument/2006/relationships/image" Target="../media/image82.png"/><Relationship Id="rId14" Type="http://schemas.openxmlformats.org/officeDocument/2006/relationships/hyperlink" Target="http://pngimg.com/download/54881"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slide" Target="slide1.xml"/></Relationships>
</file>

<file path=ppt/slides/_rels/slide70.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slide" Target="slide1.xml"/><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88.png"/></Relationships>
</file>

<file path=ppt/slides/_rels/slide7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png"/><Relationship Id="rId3" Type="http://schemas.openxmlformats.org/officeDocument/2006/relationships/diagramLayout" Target="../diagrams/layout3.xml"/><Relationship Id="rId7" Type="http://schemas.openxmlformats.org/officeDocument/2006/relationships/image" Target="../media/image1.png"/><Relationship Id="rId12" Type="http://schemas.openxmlformats.org/officeDocument/2006/relationships/image" Target="../media/image92.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openxmlformats.org/officeDocument/2006/relationships/image" Target="../media/image91.png"/><Relationship Id="rId5" Type="http://schemas.openxmlformats.org/officeDocument/2006/relationships/diagramColors" Target="../diagrams/colors3.xml"/><Relationship Id="rId15" Type="http://schemas.openxmlformats.org/officeDocument/2006/relationships/slide" Target="slide1.xml"/><Relationship Id="rId10" Type="http://schemas.openxmlformats.org/officeDocument/2006/relationships/image" Target="../media/image90.png"/><Relationship Id="rId4" Type="http://schemas.openxmlformats.org/officeDocument/2006/relationships/diagramQuickStyle" Target="../diagrams/quickStyle3.xml"/><Relationship Id="rId9" Type="http://schemas.openxmlformats.org/officeDocument/2006/relationships/image" Target="../media/image89.png"/><Relationship Id="rId14" Type="http://schemas.openxmlformats.org/officeDocument/2006/relationships/image" Target="../media/image5.svg"/></Relationships>
</file>

<file path=ppt/slides/_rels/slide7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slide" Target="slide1.xml"/></Relationships>
</file>

<file path=ppt/slides/_rels/slide7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5.svg"/><Relationship Id="rId4" Type="http://schemas.openxmlformats.org/officeDocument/2006/relationships/image" Target="../media/image4.png"/></Relationships>
</file>

<file path=ppt/slides/_rels/slide7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slide" Target="slide1.xml"/></Relationships>
</file>

<file path=ppt/slides/_rels/slide7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slide" Target="slide1.xml"/></Relationships>
</file>

<file path=ppt/slides/_rels/slide7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4.xml"/><Relationship Id="rId7" Type="http://schemas.openxmlformats.org/officeDocument/2006/relationships/image" Target="../media/image1.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openxmlformats.org/officeDocument/2006/relationships/slide" Target="slide1.xml"/><Relationship Id="rId5" Type="http://schemas.openxmlformats.org/officeDocument/2006/relationships/diagramColors" Target="../diagrams/colors4.xml"/><Relationship Id="rId10" Type="http://schemas.openxmlformats.org/officeDocument/2006/relationships/image" Target="../media/image5.svg"/><Relationship Id="rId4" Type="http://schemas.openxmlformats.org/officeDocument/2006/relationships/diagramQuickStyle" Target="../diagrams/quickStyle4.xml"/><Relationship Id="rId9" Type="http://schemas.openxmlformats.org/officeDocument/2006/relationships/image" Target="../media/image4.png"/></Relationships>
</file>

<file path=ppt/slides/_rels/slide77.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96.png"/><Relationship Id="rId7" Type="http://schemas.openxmlformats.org/officeDocument/2006/relationships/image" Target="../media/image5.sv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97.jpeg"/><Relationship Id="rId4" Type="http://schemas.openxmlformats.org/officeDocument/2006/relationships/hyperlink" Target="https://leadersaward.com/resources/#teacher_resources"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slide" Target="slide1.xml"/><Relationship Id="rId4" Type="http://schemas.openxmlformats.org/officeDocument/2006/relationships/image" Target="../media/image5.svg"/></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slide" Target="slide1.xml"/><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5.svg"/><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slide" Target="slide1.xml"/></Relationships>
</file>

<file path=ppt/slides/_rels/slide8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slide" Target="slide1.xml"/></Relationships>
</file>

<file path=ppt/slides/_rels/slide82.xml.rels><?xml version="1.0" encoding="UTF-8" standalone="yes"?>
<Relationships xmlns="http://schemas.openxmlformats.org/package/2006/relationships"><Relationship Id="rId8" Type="http://schemas.openxmlformats.org/officeDocument/2006/relationships/hyperlink" Target="https://freepngimg.com/png/23419-toy-story-woody-clipart" TargetMode="External"/><Relationship Id="rId3" Type="http://schemas.openxmlformats.org/officeDocument/2006/relationships/image" Target="../media/image5.svg"/><Relationship Id="rId7" Type="http://schemas.openxmlformats.org/officeDocument/2006/relationships/image" Target="../media/image9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https://www.dailystar.co.uk/movies/484598/Toy-Story-Woody-Buzz-original-sketches" TargetMode="External"/><Relationship Id="rId5" Type="http://schemas.openxmlformats.org/officeDocument/2006/relationships/image" Target="../media/image98.jpg"/><Relationship Id="rId4" Type="http://schemas.openxmlformats.org/officeDocument/2006/relationships/slide" Target="slide1.xml"/></Relationships>
</file>

<file path=ppt/slides/_rels/slide83.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hyperlink" Target="https://en.wikipedia.org/wiki/Shortest_path_problem"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jpeg"/><Relationship Id="rId4" Type="http://schemas.openxmlformats.org/officeDocument/2006/relationships/slide" Target="slide1.xml"/></Relationships>
</file>

<file path=ppt/slides/_rels/slide8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slide" Target="slide1.xml"/></Relationships>
</file>

<file path=ppt/slides/_rels/slide85.xml.rels><?xml version="1.0" encoding="UTF-8" standalone="yes"?>
<Relationships xmlns="http://schemas.openxmlformats.org/package/2006/relationships"><Relationship Id="rId8" Type="http://schemas.openxmlformats.org/officeDocument/2006/relationships/image" Target="../media/image106.jpg"/><Relationship Id="rId3" Type="http://schemas.openxmlformats.org/officeDocument/2006/relationships/image" Target="../media/image5.svg"/><Relationship Id="rId7" Type="http://schemas.openxmlformats.org/officeDocument/2006/relationships/image" Target="../media/image10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slide" Target="slide1.xml"/></Relationships>
</file>

<file path=ppt/slides/_rels/slide8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slide" Target="slide1.xml"/></Relationships>
</file>

<file path=ppt/slides/_rels/slide8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slide" Target="slide1.xml"/></Relationships>
</file>

<file path=ppt/slides/_rels/slide8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slide" Target="slide1.xml"/></Relationships>
</file>

<file path=ppt/slides/_rels/slide9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FD883-A647-47F6-BF54-4A89961D9EC0}"/>
              </a:ext>
            </a:extLst>
          </p:cNvPr>
          <p:cNvSpPr>
            <a:spLocks noGrp="1"/>
          </p:cNvSpPr>
          <p:nvPr>
            <p:ph type="ctrTitle"/>
          </p:nvPr>
        </p:nvSpPr>
        <p:spPr>
          <a:xfrm>
            <a:off x="451652" y="17380"/>
            <a:ext cx="11306775" cy="689952"/>
          </a:xfrm>
        </p:spPr>
        <p:txBody>
          <a:bodyPr>
            <a:normAutofit fontScale="90000"/>
          </a:bodyPr>
          <a:lstStyle/>
          <a:p>
            <a:r>
              <a:rPr lang="en-GB" sz="4400" b="1" dirty="0"/>
              <a:t>Engineering Habits of Mind Toolkit</a:t>
            </a:r>
          </a:p>
        </p:txBody>
      </p:sp>
      <p:grpSp>
        <p:nvGrpSpPr>
          <p:cNvPr id="4" name="Group 3">
            <a:extLst>
              <a:ext uri="{FF2B5EF4-FFF2-40B4-BE49-F238E27FC236}">
                <a16:creationId xmlns:a16="http://schemas.microsoft.com/office/drawing/2014/main" id="{0EB19B51-04A6-413F-B48D-2C4B7354BEDB}"/>
              </a:ext>
            </a:extLst>
          </p:cNvPr>
          <p:cNvGrpSpPr/>
          <p:nvPr/>
        </p:nvGrpSpPr>
        <p:grpSpPr>
          <a:xfrm>
            <a:off x="3152393" y="508966"/>
            <a:ext cx="5887213" cy="6293261"/>
            <a:chOff x="4018543" y="1449021"/>
            <a:chExt cx="3796635" cy="3978265"/>
          </a:xfrm>
        </p:grpSpPr>
        <p:pic>
          <p:nvPicPr>
            <p:cNvPr id="8" name="Picture 7">
              <a:extLst>
                <a:ext uri="{FF2B5EF4-FFF2-40B4-BE49-F238E27FC236}">
                  <a16:creationId xmlns:a16="http://schemas.microsoft.com/office/drawing/2014/main" id="{D2B42B55-7B4D-4281-9ED0-9CE3D3A4CB7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333" b="94404" l="1698" r="95370">
                          <a14:foregroundMark x1="24074" y1="20766" x2="24074" y2="20766"/>
                          <a14:foregroundMark x1="35185" y1="8984" x2="35185" y2="8984"/>
                          <a14:foregroundMark x1="35802" y1="6480" x2="53241" y2="9278"/>
                          <a14:foregroundMark x1="38117" y1="8247" x2="19753" y2="28130"/>
                          <a14:foregroundMark x1="19753" y1="28130" x2="13735" y2="39175"/>
                          <a14:foregroundMark x1="13735" y1="39175" x2="13735" y2="52577"/>
                          <a14:foregroundMark x1="13735" y1="52577" x2="18827" y2="62297"/>
                          <a14:foregroundMark x1="5401" y1="32548" x2="22994" y2="13402"/>
                          <a14:foregroundMark x1="22994" y1="13402" x2="31103" y2="7973"/>
                          <a14:foregroundMark x1="34699" y1="6423" x2="36883" y2="6333"/>
                          <a14:foregroundMark x1="36883" y1="6333" x2="51080" y2="6186"/>
                          <a14:foregroundMark x1="51080" y1="6186" x2="76235" y2="19735"/>
                          <a14:foregroundMark x1="76235" y1="19735" x2="86728" y2="29013"/>
                          <a14:foregroundMark x1="86728" y1="29013" x2="92438" y2="40795"/>
                          <a14:foregroundMark x1="92438" y1="40795" x2="90895" y2="54786"/>
                          <a14:foregroundMark x1="90895" y1="54786" x2="81173" y2="65243"/>
                          <a14:foregroundMark x1="81173" y1="65243" x2="75617" y2="77761"/>
                          <a14:foregroundMark x1="75617" y1="77761" x2="66049" y2="86451"/>
                          <a14:foregroundMark x1="66049" y1="86451" x2="39043" y2="94404"/>
                          <a14:foregroundMark x1="39043" y1="94404" x2="19599" y2="73490"/>
                          <a14:foregroundMark x1="19599" y1="73490" x2="14352" y2="61414"/>
                          <a14:foregroundMark x1="14352" y1="61414" x2="12346" y2="47865"/>
                          <a14:foregroundMark x1="12346" y1="47865" x2="13426" y2="40501"/>
                          <a14:foregroundMark x1="51191" y1="3970" x2="89015" y2="24071"/>
                          <a14:foregroundMark x1="1698" y1="49779" x2="1698" y2="49779"/>
                          <a14:foregroundMark x1="95370" y1="51399" x2="95370" y2="51399"/>
                          <a14:backgroundMark x1="93981" y1="29750" x2="93981" y2="29750"/>
                          <a14:backgroundMark x1="94290" y1="30633" x2="94290" y2="30633"/>
                          <a14:backgroundMark x1="94290" y1="30633" x2="93981" y2="29308"/>
                          <a14:backgroundMark x1="92284" y1="27393" x2="92284" y2="27393"/>
                          <a14:backgroundMark x1="89660" y1="23711" x2="95370" y2="31959"/>
                          <a14:backgroundMark x1="32716" y1="6480" x2="32716" y2="6480"/>
                          <a14:backgroundMark x1="33179" y1="6038" x2="35494" y2="4860"/>
                          <a14:backgroundMark x1="32099" y1="6480" x2="33488" y2="6480"/>
                          <a14:backgroundMark x1="50926" y1="2504" x2="51543" y2="3829"/>
                        </a14:backgroundRemoval>
                      </a14:imgEffect>
                    </a14:imgLayer>
                  </a14:imgProps>
                </a:ext>
              </a:extLst>
            </a:blip>
            <a:stretch>
              <a:fillRect/>
            </a:stretch>
          </p:blipFill>
          <p:spPr>
            <a:xfrm>
              <a:off x="4018543" y="1449021"/>
              <a:ext cx="3796635" cy="3978265"/>
            </a:xfrm>
            <a:prstGeom prst="rect">
              <a:avLst/>
            </a:prstGeom>
          </p:spPr>
        </p:pic>
        <p:sp>
          <p:nvSpPr>
            <p:cNvPr id="6" name="Oval 5">
              <a:extLst>
                <a:ext uri="{FF2B5EF4-FFF2-40B4-BE49-F238E27FC236}">
                  <a16:creationId xmlns:a16="http://schemas.microsoft.com/office/drawing/2014/main" id="{18641A6F-E582-4A36-BFF0-E42D98753A1D}"/>
                </a:ext>
              </a:extLst>
            </p:cNvPr>
            <p:cNvSpPr/>
            <p:nvPr/>
          </p:nvSpPr>
          <p:spPr>
            <a:xfrm>
              <a:off x="4087202" y="1611086"/>
              <a:ext cx="3619883" cy="3657600"/>
            </a:xfrm>
            <a:prstGeom prst="ellipse">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Partial Circle 8">
            <a:hlinkClick r:id="rId4" action="ppaction://hlinksldjump"/>
            <a:extLst>
              <a:ext uri="{FF2B5EF4-FFF2-40B4-BE49-F238E27FC236}">
                <a16:creationId xmlns:a16="http://schemas.microsoft.com/office/drawing/2014/main" id="{DEA8BB81-E04E-46B9-801C-A024AA12DC1D}"/>
              </a:ext>
            </a:extLst>
          </p:cNvPr>
          <p:cNvSpPr/>
          <p:nvPr/>
        </p:nvSpPr>
        <p:spPr>
          <a:xfrm rot="17768784">
            <a:off x="4222647" y="1784976"/>
            <a:ext cx="3685553" cy="3813159"/>
          </a:xfrm>
          <a:prstGeom prst="pie">
            <a:avLst>
              <a:gd name="adj1" fmla="val 6434445"/>
              <a:gd name="adj2" fmla="val 9205816"/>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0" name="Rectangle 9">
            <a:extLst>
              <a:ext uri="{FF2B5EF4-FFF2-40B4-BE49-F238E27FC236}">
                <a16:creationId xmlns:a16="http://schemas.microsoft.com/office/drawing/2014/main" id="{6A6275FB-4071-486B-81AD-24F8ADF266B7}"/>
              </a:ext>
            </a:extLst>
          </p:cNvPr>
          <p:cNvSpPr/>
          <p:nvPr/>
        </p:nvSpPr>
        <p:spPr>
          <a:xfrm>
            <a:off x="9612086" y="5701471"/>
            <a:ext cx="2340428" cy="1100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D52B787B-7A1F-4688-951F-5ECAFFA06C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097" y="5794711"/>
            <a:ext cx="1770245" cy="921399"/>
          </a:xfrm>
          <a:prstGeom prst="rect">
            <a:avLst/>
          </a:prstGeom>
        </p:spPr>
      </p:pic>
      <p:sp>
        <p:nvSpPr>
          <p:cNvPr id="12" name="Partial Circle 11">
            <a:hlinkClick r:id="rId6" action="ppaction://hlinksldjump"/>
            <a:extLst>
              <a:ext uri="{FF2B5EF4-FFF2-40B4-BE49-F238E27FC236}">
                <a16:creationId xmlns:a16="http://schemas.microsoft.com/office/drawing/2014/main" id="{8BA2963C-1FD1-4685-BAD2-B562392B463F}"/>
              </a:ext>
            </a:extLst>
          </p:cNvPr>
          <p:cNvSpPr/>
          <p:nvPr/>
        </p:nvSpPr>
        <p:spPr>
          <a:xfrm rot="20731969">
            <a:off x="4253221" y="1784976"/>
            <a:ext cx="3685553" cy="3813159"/>
          </a:xfrm>
          <a:prstGeom prst="pie">
            <a:avLst>
              <a:gd name="adj1" fmla="val 6348470"/>
              <a:gd name="adj2" fmla="val 9060448"/>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3" name="Partial Circle 12">
            <a:hlinkClick r:id="rId7" action="ppaction://hlinksldjump"/>
            <a:extLst>
              <a:ext uri="{FF2B5EF4-FFF2-40B4-BE49-F238E27FC236}">
                <a16:creationId xmlns:a16="http://schemas.microsoft.com/office/drawing/2014/main" id="{9F2CDACC-C5EC-435D-9765-CF4C3F59D9AD}"/>
              </a:ext>
            </a:extLst>
          </p:cNvPr>
          <p:cNvSpPr/>
          <p:nvPr/>
        </p:nvSpPr>
        <p:spPr>
          <a:xfrm rot="603684">
            <a:off x="4222648" y="1776390"/>
            <a:ext cx="3685553" cy="3813159"/>
          </a:xfrm>
          <a:prstGeom prst="pie">
            <a:avLst>
              <a:gd name="adj1" fmla="val 7498792"/>
              <a:gd name="adj2" fmla="val 12938381"/>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5" name="Partial Circle 14">
            <a:hlinkClick r:id="rId8" action="ppaction://hlinksldjump"/>
            <a:extLst>
              <a:ext uri="{FF2B5EF4-FFF2-40B4-BE49-F238E27FC236}">
                <a16:creationId xmlns:a16="http://schemas.microsoft.com/office/drawing/2014/main" id="{9F26BD28-AD88-4305-81C8-87DC1BACE7C2}"/>
              </a:ext>
            </a:extLst>
          </p:cNvPr>
          <p:cNvSpPr/>
          <p:nvPr/>
        </p:nvSpPr>
        <p:spPr>
          <a:xfrm rot="11211426">
            <a:off x="4222647" y="1776390"/>
            <a:ext cx="3685553" cy="3813159"/>
          </a:xfrm>
          <a:prstGeom prst="pie">
            <a:avLst>
              <a:gd name="adj1" fmla="val 7532202"/>
              <a:gd name="adj2" fmla="val 12979050"/>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6" name="Partial Circle 15">
            <a:hlinkClick r:id="rId9" action="ppaction://hlinksldjump"/>
            <a:extLst>
              <a:ext uri="{FF2B5EF4-FFF2-40B4-BE49-F238E27FC236}">
                <a16:creationId xmlns:a16="http://schemas.microsoft.com/office/drawing/2014/main" id="{F1A75836-EC36-46F2-8B85-337A325F0972}"/>
              </a:ext>
            </a:extLst>
          </p:cNvPr>
          <p:cNvSpPr/>
          <p:nvPr/>
        </p:nvSpPr>
        <p:spPr>
          <a:xfrm rot="9589667">
            <a:off x="4253222" y="1745300"/>
            <a:ext cx="3685553" cy="3813159"/>
          </a:xfrm>
          <a:prstGeom prst="pie">
            <a:avLst>
              <a:gd name="adj1" fmla="val 6586436"/>
              <a:gd name="adj2" fmla="val 9205816"/>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7" name="Partial Circle 16">
            <a:hlinkClick r:id="rId10" action="ppaction://hlinksldjump"/>
            <a:extLst>
              <a:ext uri="{FF2B5EF4-FFF2-40B4-BE49-F238E27FC236}">
                <a16:creationId xmlns:a16="http://schemas.microsoft.com/office/drawing/2014/main" id="{0CA6F54B-9046-4C4C-822F-CB42D39E8328}"/>
              </a:ext>
            </a:extLst>
          </p:cNvPr>
          <p:cNvSpPr/>
          <p:nvPr/>
        </p:nvSpPr>
        <p:spPr>
          <a:xfrm rot="7010382">
            <a:off x="4222647" y="1745298"/>
            <a:ext cx="3685553" cy="3813159"/>
          </a:xfrm>
          <a:prstGeom prst="pie">
            <a:avLst>
              <a:gd name="adj1" fmla="val 6488217"/>
              <a:gd name="adj2" fmla="val 9205816"/>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nvGrpSpPr>
          <p:cNvPr id="18" name="Group 17">
            <a:extLst>
              <a:ext uri="{FF2B5EF4-FFF2-40B4-BE49-F238E27FC236}">
                <a16:creationId xmlns:a16="http://schemas.microsoft.com/office/drawing/2014/main" id="{C96B0560-171E-4FE5-88E6-460C9877D448}"/>
              </a:ext>
            </a:extLst>
          </p:cNvPr>
          <p:cNvGrpSpPr/>
          <p:nvPr/>
        </p:nvGrpSpPr>
        <p:grpSpPr>
          <a:xfrm>
            <a:off x="10429378" y="5416079"/>
            <a:ext cx="963742" cy="1030212"/>
            <a:chOff x="4018542" y="1449019"/>
            <a:chExt cx="3796635" cy="3978264"/>
          </a:xfrm>
        </p:grpSpPr>
        <p:pic>
          <p:nvPicPr>
            <p:cNvPr id="22" name="Picture 21">
              <a:extLst>
                <a:ext uri="{FF2B5EF4-FFF2-40B4-BE49-F238E27FC236}">
                  <a16:creationId xmlns:a16="http://schemas.microsoft.com/office/drawing/2014/main" id="{795F1402-65F6-43DE-A1DA-0A0EE32EFFE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333" b="94404" l="1698" r="95370">
                          <a14:foregroundMark x1="24074" y1="20766" x2="24074" y2="20766"/>
                          <a14:foregroundMark x1="35185" y1="8984" x2="35185" y2="8984"/>
                          <a14:foregroundMark x1="35802" y1="6480" x2="53241" y2="9278"/>
                          <a14:foregroundMark x1="38117" y1="8247" x2="19753" y2="28130"/>
                          <a14:foregroundMark x1="19753" y1="28130" x2="13735" y2="39175"/>
                          <a14:foregroundMark x1="13735" y1="39175" x2="13735" y2="52577"/>
                          <a14:foregroundMark x1="13735" y1="52577" x2="18827" y2="62297"/>
                          <a14:foregroundMark x1="5401" y1="32548" x2="22994" y2="13402"/>
                          <a14:foregroundMark x1="22994" y1="13402" x2="31103" y2="7973"/>
                          <a14:foregroundMark x1="34699" y1="6423" x2="36883" y2="6333"/>
                          <a14:foregroundMark x1="36883" y1="6333" x2="51080" y2="6186"/>
                          <a14:foregroundMark x1="51080" y1="6186" x2="76235" y2="19735"/>
                          <a14:foregroundMark x1="76235" y1="19735" x2="86728" y2="29013"/>
                          <a14:foregroundMark x1="86728" y1="29013" x2="92438" y2="40795"/>
                          <a14:foregroundMark x1="92438" y1="40795" x2="90895" y2="54786"/>
                          <a14:foregroundMark x1="90895" y1="54786" x2="81173" y2="65243"/>
                          <a14:foregroundMark x1="81173" y1="65243" x2="75617" y2="77761"/>
                          <a14:foregroundMark x1="75617" y1="77761" x2="66049" y2="86451"/>
                          <a14:foregroundMark x1="66049" y1="86451" x2="39043" y2="94404"/>
                          <a14:foregroundMark x1="39043" y1="94404" x2="19599" y2="73490"/>
                          <a14:foregroundMark x1="19599" y1="73490" x2="14352" y2="61414"/>
                          <a14:foregroundMark x1="14352" y1="61414" x2="12346" y2="47865"/>
                          <a14:foregroundMark x1="12346" y1="47865" x2="13426" y2="40501"/>
                          <a14:foregroundMark x1="51191" y1="3970" x2="89015" y2="24071"/>
                          <a14:foregroundMark x1="1698" y1="49779" x2="1698" y2="49779"/>
                          <a14:foregroundMark x1="95370" y1="51399" x2="95370" y2="51399"/>
                          <a14:backgroundMark x1="93981" y1="29750" x2="93981" y2="29750"/>
                          <a14:backgroundMark x1="94290" y1="30633" x2="94290" y2="30633"/>
                          <a14:backgroundMark x1="94290" y1="30633" x2="93981" y2="29308"/>
                          <a14:backgroundMark x1="92284" y1="27393" x2="92284" y2="27393"/>
                          <a14:backgroundMark x1="89660" y1="23711" x2="95370" y2="31959"/>
                          <a14:backgroundMark x1="32716" y1="6480" x2="32716" y2="6480"/>
                          <a14:backgroundMark x1="33179" y1="6038" x2="35494" y2="4860"/>
                          <a14:backgroundMark x1="32099" y1="6480" x2="33488" y2="6480"/>
                          <a14:backgroundMark x1="50926" y1="2504" x2="51543" y2="3829"/>
                        </a14:backgroundRemoval>
                      </a14:imgEffect>
                    </a14:imgLayer>
                  </a14:imgProps>
                </a:ext>
              </a:extLst>
            </a:blip>
            <a:stretch>
              <a:fillRect/>
            </a:stretch>
          </p:blipFill>
          <p:spPr>
            <a:xfrm>
              <a:off x="4018542" y="1449019"/>
              <a:ext cx="3796635" cy="3978264"/>
            </a:xfrm>
            <a:prstGeom prst="rect">
              <a:avLst/>
            </a:prstGeom>
          </p:spPr>
        </p:pic>
        <p:sp>
          <p:nvSpPr>
            <p:cNvPr id="20" name="Oval 19">
              <a:extLst>
                <a:ext uri="{FF2B5EF4-FFF2-40B4-BE49-F238E27FC236}">
                  <a16:creationId xmlns:a16="http://schemas.microsoft.com/office/drawing/2014/main" id="{144858A4-C572-4798-9A84-EF17A1DA333C}"/>
                </a:ext>
              </a:extLst>
            </p:cNvPr>
            <p:cNvSpPr/>
            <p:nvPr/>
          </p:nvSpPr>
          <p:spPr>
            <a:xfrm>
              <a:off x="4087202" y="1611086"/>
              <a:ext cx="3619883" cy="3657600"/>
            </a:xfrm>
            <a:prstGeom prst="ellipse">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43DB7105-E439-4497-8CA7-6D63C174FF2B}"/>
              </a:ext>
            </a:extLst>
          </p:cNvPr>
          <p:cNvSpPr txBox="1"/>
          <p:nvPr/>
        </p:nvSpPr>
        <p:spPr>
          <a:xfrm>
            <a:off x="9640072" y="4451679"/>
            <a:ext cx="2551928" cy="923330"/>
          </a:xfrm>
          <a:prstGeom prst="rect">
            <a:avLst/>
          </a:prstGeom>
          <a:noFill/>
        </p:spPr>
        <p:txBody>
          <a:bodyPr wrap="square" rtlCol="0">
            <a:spAutoFit/>
          </a:bodyPr>
          <a:lstStyle/>
          <a:p>
            <a:pPr algn="ctr"/>
            <a:r>
              <a:rPr lang="en-GB" dirty="0"/>
              <a:t>Click below for the Engineering Habits of Mind overview…</a:t>
            </a:r>
          </a:p>
        </p:txBody>
      </p:sp>
      <p:sp>
        <p:nvSpPr>
          <p:cNvPr id="5" name="Rectangle 4">
            <a:hlinkClick r:id="rId11" action="ppaction://hlinksldjump"/>
            <a:extLst>
              <a:ext uri="{FF2B5EF4-FFF2-40B4-BE49-F238E27FC236}">
                <a16:creationId xmlns:a16="http://schemas.microsoft.com/office/drawing/2014/main" id="{8E52E18A-36F9-4A0A-BDE9-76B63C4A601D}"/>
              </a:ext>
            </a:extLst>
          </p:cNvPr>
          <p:cNvSpPr/>
          <p:nvPr/>
        </p:nvSpPr>
        <p:spPr>
          <a:xfrm>
            <a:off x="10446807" y="5416080"/>
            <a:ext cx="963742" cy="103021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5AD9CCD5-D157-4695-B6DA-6FC6F9356161}"/>
              </a:ext>
            </a:extLst>
          </p:cNvPr>
          <p:cNvSpPr txBox="1"/>
          <p:nvPr/>
        </p:nvSpPr>
        <p:spPr>
          <a:xfrm>
            <a:off x="646319" y="1234984"/>
            <a:ext cx="2148068" cy="1200329"/>
          </a:xfrm>
          <a:prstGeom prst="rect">
            <a:avLst/>
          </a:prstGeom>
          <a:noFill/>
        </p:spPr>
        <p:txBody>
          <a:bodyPr wrap="square" rtlCol="0">
            <a:spAutoFit/>
          </a:bodyPr>
          <a:lstStyle/>
          <a:p>
            <a:pPr algn="ctr"/>
            <a:r>
              <a:rPr lang="en-GB" dirty="0"/>
              <a:t>Click on the Engineering Habit of Mind to find out more… </a:t>
            </a:r>
          </a:p>
        </p:txBody>
      </p:sp>
    </p:spTree>
    <p:extLst>
      <p:ext uri="{BB962C8B-B14F-4D97-AF65-F5344CB8AC3E}">
        <p14:creationId xmlns:p14="http://schemas.microsoft.com/office/powerpoint/2010/main" val="3374873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C9A529B-2450-48E3-8758-D8B523685D7C}"/>
              </a:ext>
            </a:extLst>
          </p:cNvPr>
          <p:cNvGraphicFramePr>
            <a:graphicFrameLocks noGrp="1"/>
          </p:cNvGraphicFramePr>
          <p:nvPr/>
        </p:nvGraphicFramePr>
        <p:xfrm>
          <a:off x="1738510" y="161659"/>
          <a:ext cx="8778236" cy="4820920"/>
        </p:xfrm>
        <a:graphic>
          <a:graphicData uri="http://schemas.openxmlformats.org/drawingml/2006/table">
            <a:tbl>
              <a:tblPr firstRow="1" bandRow="1">
                <a:tableStyleId>{21E4AEA4-8DFA-4A89-87EB-49C32662AFE0}</a:tableStyleId>
              </a:tblPr>
              <a:tblGrid>
                <a:gridCol w="1645918">
                  <a:extLst>
                    <a:ext uri="{9D8B030D-6E8A-4147-A177-3AD203B41FA5}">
                      <a16:colId xmlns:a16="http://schemas.microsoft.com/office/drawing/2014/main" val="2233895718"/>
                    </a:ext>
                  </a:extLst>
                </a:gridCol>
                <a:gridCol w="1935479">
                  <a:extLst>
                    <a:ext uri="{9D8B030D-6E8A-4147-A177-3AD203B41FA5}">
                      <a16:colId xmlns:a16="http://schemas.microsoft.com/office/drawing/2014/main" val="1284286186"/>
                    </a:ext>
                  </a:extLst>
                </a:gridCol>
                <a:gridCol w="3002279">
                  <a:extLst>
                    <a:ext uri="{9D8B030D-6E8A-4147-A177-3AD203B41FA5}">
                      <a16:colId xmlns:a16="http://schemas.microsoft.com/office/drawing/2014/main" val="1562935449"/>
                    </a:ext>
                  </a:extLst>
                </a:gridCol>
                <a:gridCol w="2194560">
                  <a:extLst>
                    <a:ext uri="{9D8B030D-6E8A-4147-A177-3AD203B41FA5}">
                      <a16:colId xmlns:a16="http://schemas.microsoft.com/office/drawing/2014/main" val="2499228387"/>
                    </a:ext>
                  </a:extLst>
                </a:gridCol>
              </a:tblGrid>
              <a:tr h="370840">
                <a:tc>
                  <a:txBody>
                    <a:bodyPr/>
                    <a:lstStyle/>
                    <a:p>
                      <a:pPr lvl="0">
                        <a:buNone/>
                      </a:pPr>
                      <a:r>
                        <a:rPr lang="en-US" sz="1800" u="none" strike="noStrike" noProof="0" dirty="0"/>
                        <a:t>Level</a:t>
                      </a:r>
                      <a:endParaRPr lang="en-US" sz="1800" b="1" i="0" u="none" strike="noStrike" noProof="0" dirty="0">
                        <a:latin typeface="Calibri"/>
                      </a:endParaRPr>
                    </a:p>
                  </a:txBody>
                  <a:tcPr/>
                </a:tc>
                <a:tc>
                  <a:txBody>
                    <a:bodyPr/>
                    <a:lstStyle/>
                    <a:p>
                      <a:pPr lvl="0">
                        <a:buNone/>
                      </a:pPr>
                      <a:r>
                        <a:rPr lang="en-US" sz="1800" u="none" strike="noStrike" noProof="0" dirty="0"/>
                        <a:t>Es and </a:t>
                      </a:r>
                      <a:r>
                        <a:rPr lang="en-US" sz="1800" u="none" strike="noStrike" noProof="0" dirty="0" err="1"/>
                        <a:t>Os</a:t>
                      </a:r>
                      <a:endParaRPr lang="en-US" dirty="0" err="1"/>
                    </a:p>
                  </a:txBody>
                  <a:tcPr/>
                </a:tc>
                <a:tc>
                  <a:txBody>
                    <a:bodyPr/>
                    <a:lstStyle/>
                    <a:p>
                      <a:pPr lvl="0">
                        <a:buNone/>
                      </a:pPr>
                      <a:r>
                        <a:rPr lang="en-US" sz="1800" u="none" strike="noStrike" noProof="0" dirty="0"/>
                        <a:t>Learning Activities</a:t>
                      </a:r>
                      <a:endParaRPr lang="en-US" dirty="0"/>
                    </a:p>
                  </a:txBody>
                  <a:tcPr/>
                </a:tc>
                <a:tc>
                  <a:txBody>
                    <a:bodyPr/>
                    <a:lstStyle/>
                    <a:p>
                      <a:pPr lvl="0">
                        <a:buNone/>
                      </a:pPr>
                      <a:r>
                        <a:rPr lang="en-US" sz="1800" u="none" strike="noStrike" noProof="0" dirty="0"/>
                        <a:t>Stimulus</a:t>
                      </a:r>
                      <a:endParaRPr lang="en-US" dirty="0"/>
                    </a:p>
                  </a:txBody>
                  <a:tcPr/>
                </a:tc>
                <a:extLst>
                  <a:ext uri="{0D108BD9-81ED-4DB2-BD59-A6C34878D82A}">
                    <a16:rowId xmlns:a16="http://schemas.microsoft.com/office/drawing/2014/main" val="63266248"/>
                  </a:ext>
                </a:extLst>
              </a:tr>
              <a:tr h="370840">
                <a:tc>
                  <a:txBody>
                    <a:bodyPr/>
                    <a:lstStyle/>
                    <a:p>
                      <a:pPr lvl="0">
                        <a:buNone/>
                      </a:pPr>
                      <a:r>
                        <a:rPr lang="en-US" sz="1100" u="none" strike="noStrike" noProof="0" dirty="0"/>
                        <a:t>First Level </a:t>
                      </a:r>
                      <a:endParaRPr lang="en-US" sz="1100" dirty="0" err="1"/>
                    </a:p>
                    <a:p>
                      <a:pPr lvl="0">
                        <a:buNone/>
                      </a:pPr>
                      <a:r>
                        <a:rPr lang="en-US" sz="1100" u="none" strike="noStrike" noProof="0" dirty="0"/>
                        <a:t>Theme: Systems Thinking</a:t>
                      </a:r>
                      <a:endParaRPr lang="en-US" sz="1100" dirty="0">
                        <a:latin typeface="+mj-lt"/>
                      </a:endParaRPr>
                    </a:p>
                  </a:txBody>
                  <a:tcPr/>
                </a:tc>
                <a:tc>
                  <a:txBody>
                    <a:bodyPr/>
                    <a:lstStyle/>
                    <a:p>
                      <a:r>
                        <a:rPr lang="en-GB" sz="1100" u="none" strike="noStrike" kern="1200" baseline="0" dirty="0"/>
                        <a:t>I can explore and comment on processes in the world around me making use of core computational thinking concepts and can organise information in a logical way </a:t>
                      </a:r>
                    </a:p>
                    <a:p>
                      <a:r>
                        <a:rPr lang="en-GB" sz="1100" b="1" u="none" strike="noStrike" kern="1200" baseline="0" dirty="0"/>
                        <a:t>TCH 1-13a </a:t>
                      </a:r>
                      <a:r>
                        <a:rPr lang="en-GB" sz="1100" u="none" strike="noStrike" kern="1200" baseline="0" dirty="0"/>
                        <a:t>	</a:t>
                      </a:r>
                    </a:p>
                    <a:p>
                      <a:endParaRPr lang="en-GB" sz="1100" u="none" strike="noStrike" kern="1200" baseline="0" dirty="0"/>
                    </a:p>
                    <a:p>
                      <a:r>
                        <a:rPr lang="en-GB" sz="1100" u="none" strike="noStrike" kern="1200" baseline="0" dirty="0"/>
                        <a:t>I understand the instructions of a visual programming language and can predict the outcome of a program written using the language. </a:t>
                      </a:r>
                    </a:p>
                    <a:p>
                      <a:r>
                        <a:rPr lang="en-GB" sz="1100" b="1" u="none" strike="noStrike" kern="1200" baseline="0" dirty="0"/>
                        <a:t>TCH 1-14a </a:t>
                      </a:r>
                      <a:r>
                        <a:rPr lang="en-GB" sz="1100" u="none" strike="noStrike" kern="1200" baseline="0" dirty="0"/>
                        <a:t>	</a:t>
                      </a:r>
                    </a:p>
                    <a:p>
                      <a:endParaRPr lang="en-GB" sz="1100" u="none" strike="noStrike" kern="1200" baseline="0" dirty="0"/>
                    </a:p>
                    <a:p>
                      <a:r>
                        <a:rPr lang="en-GB" sz="1100" u="none" strike="noStrike" kern="1200" baseline="0" dirty="0"/>
                        <a:t>I enjoy creating texts of my choice and I regularly select subject, purpose, format and resources to suit the needs of my audience. </a:t>
                      </a:r>
                    </a:p>
                    <a:p>
                      <a:r>
                        <a:rPr lang="en-GB" sz="1100" b="1" u="none" strike="noStrike" kern="1200" baseline="0" dirty="0"/>
                        <a:t>LIT 1-20a / LIT 2-20a </a:t>
                      </a:r>
                      <a:r>
                        <a:rPr lang="en-GB" sz="1100" u="none" strike="noStrike" kern="1200" baseline="0" dirty="0"/>
                        <a:t>	</a:t>
                      </a:r>
                    </a:p>
                    <a:p>
                      <a:endParaRPr lang="en-GB" sz="1100" u="none" strike="noStrike" kern="1200" baseline="0" dirty="0"/>
                    </a:p>
                    <a:p>
                      <a:pPr lvl="0">
                        <a:buNone/>
                      </a:pPr>
                      <a:endParaRPr lang="en-US" sz="1100" u="none" strike="noStrike" noProof="0" dirty="0"/>
                    </a:p>
                    <a:p>
                      <a:pPr lvl="0">
                        <a:buNone/>
                      </a:pPr>
                      <a:endParaRPr lang="en-US" sz="1100" u="none" strike="noStrike" noProof="0" dirty="0"/>
                    </a:p>
                    <a:p>
                      <a:pPr lvl="0">
                        <a:buNone/>
                      </a:pPr>
                      <a:endParaRPr lang="en-US" sz="1100" b="1" i="0" u="none" strike="noStrike" noProof="0" dirty="0">
                        <a:latin typeface="+mj-lt"/>
                      </a:endParaRPr>
                    </a:p>
                  </a:txBody>
                  <a:tcPr/>
                </a:tc>
                <a:tc>
                  <a:txBody>
                    <a:bodyPr/>
                    <a:lstStyle/>
                    <a:p>
                      <a:pPr lvl="0" algn="ctr">
                        <a:lnSpc>
                          <a:spcPct val="100000"/>
                        </a:lnSpc>
                        <a:spcBef>
                          <a:spcPts val="0"/>
                        </a:spcBef>
                        <a:spcAft>
                          <a:spcPts val="0"/>
                        </a:spcAft>
                        <a:buNone/>
                      </a:pPr>
                      <a:r>
                        <a:rPr lang="en-US" sz="1100" u="none" strike="noStrike" noProof="0" dirty="0"/>
                        <a:t>If, Then…   </a:t>
                      </a:r>
                      <a:endParaRPr lang="en-US" sz="1100" dirty="0"/>
                    </a:p>
                    <a:p>
                      <a:pPr lvl="0" algn="l">
                        <a:lnSpc>
                          <a:spcPct val="100000"/>
                        </a:lnSpc>
                        <a:spcBef>
                          <a:spcPts val="0"/>
                        </a:spcBef>
                        <a:spcAft>
                          <a:spcPts val="0"/>
                        </a:spcAft>
                        <a:buNone/>
                      </a:pPr>
                      <a:r>
                        <a:rPr lang="en-US" sz="1100" u="none" strike="noStrike" noProof="0" dirty="0"/>
                        <a:t>Resources: Simple</a:t>
                      </a:r>
                      <a:r>
                        <a:rPr lang="en-US" sz="1100" u="none" strike="noStrike" baseline="0" noProof="0" dirty="0"/>
                        <a:t> board game (e.g. snakes &amp; ladders, connect 4), paper, pencils</a:t>
                      </a:r>
                      <a:endParaRPr lang="en-US" sz="1100" dirty="0"/>
                    </a:p>
                    <a:p>
                      <a:pPr lvl="0" algn="l">
                        <a:lnSpc>
                          <a:spcPct val="100000"/>
                        </a:lnSpc>
                        <a:spcBef>
                          <a:spcPts val="0"/>
                        </a:spcBef>
                        <a:spcAft>
                          <a:spcPts val="0"/>
                        </a:spcAft>
                        <a:buNone/>
                      </a:pPr>
                      <a:r>
                        <a:rPr lang="en-US" sz="1100" u="none" strike="noStrike" noProof="0" dirty="0"/>
                        <a:t>  </a:t>
                      </a:r>
                      <a:endParaRPr lang="en-US" sz="1100" dirty="0"/>
                    </a:p>
                    <a:p>
                      <a:pPr lvl="0" algn="l">
                        <a:lnSpc>
                          <a:spcPct val="100000"/>
                        </a:lnSpc>
                        <a:spcBef>
                          <a:spcPts val="0"/>
                        </a:spcBef>
                        <a:spcAft>
                          <a:spcPts val="0"/>
                        </a:spcAft>
                        <a:buNone/>
                      </a:pPr>
                      <a:r>
                        <a:rPr lang="en-US" sz="1100" u="none" strike="noStrike" noProof="0" dirty="0"/>
                        <a:t>Key Questions: When in real-life</a:t>
                      </a:r>
                      <a:r>
                        <a:rPr lang="en-US" sz="1100" u="none" strike="noStrike" baseline="0" noProof="0" dirty="0"/>
                        <a:t> do we use If___, Then____? </a:t>
                      </a:r>
                    </a:p>
                    <a:p>
                      <a:pPr lvl="0" algn="l">
                        <a:lnSpc>
                          <a:spcPct val="100000"/>
                        </a:lnSpc>
                        <a:spcBef>
                          <a:spcPts val="0"/>
                        </a:spcBef>
                        <a:spcAft>
                          <a:spcPts val="0"/>
                        </a:spcAft>
                        <a:buNone/>
                      </a:pPr>
                      <a:endParaRPr lang="en-US" sz="1100" u="none" strike="noStrike" baseline="0" noProof="0" dirty="0"/>
                    </a:p>
                    <a:p>
                      <a:pPr lvl="0" algn="l">
                        <a:lnSpc>
                          <a:spcPct val="100000"/>
                        </a:lnSpc>
                        <a:spcBef>
                          <a:spcPts val="0"/>
                        </a:spcBef>
                        <a:spcAft>
                          <a:spcPts val="0"/>
                        </a:spcAft>
                        <a:buNone/>
                      </a:pPr>
                      <a:r>
                        <a:rPr lang="en-US" sz="1100" u="none" strike="noStrike" baseline="0" noProof="0" dirty="0"/>
                        <a:t>Activity:</a:t>
                      </a:r>
                      <a:endParaRPr lang="en-US" sz="1100" dirty="0"/>
                    </a:p>
                    <a:p>
                      <a:pPr lvl="0" algn="l">
                        <a:lnSpc>
                          <a:spcPct val="100000"/>
                        </a:lnSpc>
                        <a:spcBef>
                          <a:spcPts val="0"/>
                        </a:spcBef>
                        <a:spcAft>
                          <a:spcPts val="0"/>
                        </a:spcAft>
                        <a:buNone/>
                      </a:pPr>
                      <a:endParaRPr lang="en-US" sz="1100" u="none" strike="noStrike" noProof="0" dirty="0"/>
                    </a:p>
                    <a:p>
                      <a:pPr lvl="0" algn="l">
                        <a:lnSpc>
                          <a:spcPct val="100000"/>
                        </a:lnSpc>
                        <a:spcBef>
                          <a:spcPts val="0"/>
                        </a:spcBef>
                        <a:spcAft>
                          <a:spcPts val="0"/>
                        </a:spcAft>
                        <a:buNone/>
                      </a:pPr>
                      <a:r>
                        <a:rPr lang="en-US" sz="1100" u="none" strike="noStrike" noProof="0" dirty="0"/>
                        <a:t>Link</a:t>
                      </a:r>
                      <a:r>
                        <a:rPr lang="en-US" sz="1100" u="none" strike="noStrike" baseline="0" noProof="0" dirty="0"/>
                        <a:t> to Coding:</a:t>
                      </a:r>
                    </a:p>
                    <a:p>
                      <a:pPr lvl="0" algn="l">
                        <a:lnSpc>
                          <a:spcPct val="100000"/>
                        </a:lnSpc>
                        <a:spcBef>
                          <a:spcPts val="0"/>
                        </a:spcBef>
                        <a:spcAft>
                          <a:spcPts val="0"/>
                        </a:spcAft>
                        <a:buNone/>
                      </a:pPr>
                      <a:r>
                        <a:rPr lang="en-GB" sz="1100" kern="1200" dirty="0">
                          <a:effectLst/>
                        </a:rPr>
                        <a:t>Make real world connections when teaching if then statements to beginners. If then statements are conditionals. A conditional is an action that occurs if something specific happens. If then statements are used in programming to trigger a set of instructions.</a:t>
                      </a:r>
                      <a:endParaRPr lang="en-US" sz="1100" u="none" strike="noStrike" noProof="0" dirty="0"/>
                    </a:p>
                    <a:p>
                      <a:pPr lvl="0" algn="l">
                        <a:lnSpc>
                          <a:spcPct val="100000"/>
                        </a:lnSpc>
                        <a:spcBef>
                          <a:spcPts val="0"/>
                        </a:spcBef>
                        <a:spcAft>
                          <a:spcPts val="0"/>
                        </a:spcAft>
                        <a:buNone/>
                      </a:pPr>
                      <a:r>
                        <a:rPr lang="en-US" sz="1100" u="none" strike="noStrike" noProof="0" dirty="0">
                          <a:hlinkClick r:id="rId2"/>
                        </a:rPr>
                        <a:t>https://www.technokids.com/blog/teaching-strategies/teaching-if-then-statements/</a:t>
                      </a:r>
                      <a:r>
                        <a:rPr lang="en-US" sz="1100" u="none" strike="noStrike" noProof="0" dirty="0"/>
                        <a:t> </a:t>
                      </a:r>
                    </a:p>
                    <a:p>
                      <a:pPr lvl="0" algn="l">
                        <a:lnSpc>
                          <a:spcPct val="100000"/>
                        </a:lnSpc>
                        <a:spcBef>
                          <a:spcPts val="0"/>
                        </a:spcBef>
                        <a:spcAft>
                          <a:spcPts val="0"/>
                        </a:spcAft>
                        <a:buNone/>
                      </a:pPr>
                      <a:endParaRPr lang="en-US" sz="1100" u="none" strike="noStrike" noProof="0" dirty="0"/>
                    </a:p>
                    <a:p>
                      <a:pPr lvl="0" algn="l">
                        <a:lnSpc>
                          <a:spcPct val="100000"/>
                        </a:lnSpc>
                        <a:spcBef>
                          <a:spcPts val="0"/>
                        </a:spcBef>
                        <a:spcAft>
                          <a:spcPts val="0"/>
                        </a:spcAft>
                        <a:buNone/>
                      </a:pPr>
                      <a:r>
                        <a:rPr lang="en-US" sz="1100" u="none" strike="noStrike" noProof="0" dirty="0"/>
                        <a:t>Systems</a:t>
                      </a:r>
                      <a:r>
                        <a:rPr lang="en-US" sz="1100" u="none" strike="noStrike" baseline="0" noProof="0" dirty="0"/>
                        <a:t> Thinking</a:t>
                      </a:r>
                      <a:r>
                        <a:rPr lang="en-US" sz="1100" u="none" strike="noStrike" noProof="0" dirty="0"/>
                        <a:t> Skill: Connecting</a:t>
                      </a:r>
                    </a:p>
                    <a:p>
                      <a:pPr lvl="0" algn="l">
                        <a:lnSpc>
                          <a:spcPct val="100000"/>
                        </a:lnSpc>
                        <a:spcBef>
                          <a:spcPts val="0"/>
                        </a:spcBef>
                        <a:spcAft>
                          <a:spcPts val="0"/>
                        </a:spcAft>
                        <a:buNone/>
                      </a:pPr>
                      <a:endParaRPr lang="en-US" sz="1100" u="none" strike="noStrike" noProof="0" dirty="0"/>
                    </a:p>
                    <a:p>
                      <a:pPr lvl="0" algn="l">
                        <a:lnSpc>
                          <a:spcPct val="100000"/>
                        </a:lnSpc>
                        <a:spcBef>
                          <a:spcPts val="0"/>
                        </a:spcBef>
                        <a:spcAft>
                          <a:spcPts val="0"/>
                        </a:spcAft>
                        <a:buNone/>
                      </a:pPr>
                      <a:endParaRPr lang="en-US" sz="1100" u="none" strike="noStrike" noProof="0" dirty="0"/>
                    </a:p>
                    <a:p>
                      <a:pPr lvl="0" algn="l">
                        <a:lnSpc>
                          <a:spcPct val="100000"/>
                        </a:lnSpc>
                        <a:spcBef>
                          <a:spcPts val="0"/>
                        </a:spcBef>
                        <a:spcAft>
                          <a:spcPts val="0"/>
                        </a:spcAft>
                        <a:buNone/>
                      </a:pPr>
                      <a:endParaRPr lang="en-US" sz="1100" b="0" i="0" u="none" strike="noStrike" noProof="0" dirty="0">
                        <a:latin typeface="+mj-lt"/>
                      </a:endParaRPr>
                    </a:p>
                  </a:txBody>
                  <a:tcPr/>
                </a:tc>
                <a:tc>
                  <a:txBody>
                    <a:bodyPr/>
                    <a:lstStyle/>
                    <a:p>
                      <a:r>
                        <a:rPr lang="en-US" sz="1100" dirty="0"/>
                        <a:t>Real-life Scenarios. </a:t>
                      </a:r>
                    </a:p>
                    <a:p>
                      <a:r>
                        <a:rPr lang="en-US" sz="1100" dirty="0"/>
                        <a:t>Use these to prompt</a:t>
                      </a:r>
                      <a:r>
                        <a:rPr lang="en-US" sz="1100" baseline="0" dirty="0"/>
                        <a:t> discussion:</a:t>
                      </a:r>
                      <a:endParaRPr lang="en-US" sz="1100" dirty="0"/>
                    </a:p>
                    <a:p>
                      <a:pPr marL="285750" indent="-285750" fontAlgn="base">
                        <a:buFont typeface="Arial" panose="020B0604020202020204" pitchFamily="34" charset="0"/>
                        <a:buChar char="•"/>
                      </a:pPr>
                      <a:r>
                        <a:rPr lang="en-GB" sz="1100" kern="1200" dirty="0">
                          <a:effectLst/>
                        </a:rPr>
                        <a:t>if the fire alarm rings then ___</a:t>
                      </a:r>
                    </a:p>
                    <a:p>
                      <a:pPr marL="285750" indent="-285750" fontAlgn="base">
                        <a:buFont typeface="Arial" panose="020B0604020202020204" pitchFamily="34" charset="0"/>
                        <a:buChar char="•"/>
                      </a:pPr>
                      <a:r>
                        <a:rPr lang="en-GB" sz="1100" kern="1200" dirty="0">
                          <a:effectLst/>
                        </a:rPr>
                        <a:t>if the teacher is talking then ___</a:t>
                      </a:r>
                    </a:p>
                    <a:p>
                      <a:pPr marL="285750" indent="-285750" fontAlgn="base">
                        <a:buFont typeface="Arial" panose="020B0604020202020204" pitchFamily="34" charset="0"/>
                        <a:buChar char="•"/>
                      </a:pPr>
                      <a:r>
                        <a:rPr lang="en-GB" sz="1100" kern="1200" dirty="0">
                          <a:effectLst/>
                        </a:rPr>
                        <a:t>if the referee blows the whistle then ___</a:t>
                      </a:r>
                    </a:p>
                    <a:p>
                      <a:pPr marL="285750" indent="-285750" fontAlgn="base">
                        <a:buFont typeface="Arial" panose="020B0604020202020204" pitchFamily="34" charset="0"/>
                        <a:buChar char="•"/>
                      </a:pPr>
                      <a:r>
                        <a:rPr lang="en-GB" sz="1100" kern="1200" dirty="0">
                          <a:effectLst/>
                        </a:rPr>
                        <a:t>if a time limit is reached then ___</a:t>
                      </a:r>
                    </a:p>
                    <a:p>
                      <a:pPr marL="285750" indent="-285750" fontAlgn="base">
                        <a:buFont typeface="Arial" panose="020B0604020202020204" pitchFamily="34" charset="0"/>
                        <a:buChar char="•"/>
                      </a:pPr>
                      <a:r>
                        <a:rPr lang="en-GB" sz="1100" kern="1200" dirty="0">
                          <a:effectLst/>
                        </a:rPr>
                        <a:t>if a racer crosses the finish line first then ___</a:t>
                      </a:r>
                    </a:p>
                    <a:p>
                      <a:pPr marL="285750" indent="-285750" fontAlgn="base">
                        <a:buFont typeface="Arial" panose="020B0604020202020204" pitchFamily="34" charset="0"/>
                        <a:buChar char="•"/>
                      </a:pPr>
                      <a:r>
                        <a:rPr lang="en-GB" sz="1100" kern="1200" dirty="0">
                          <a:effectLst/>
                        </a:rPr>
                        <a:t>if the catcher touches someone</a:t>
                      </a:r>
                      <a:r>
                        <a:rPr lang="en-GB" sz="1100" kern="1200" baseline="0" dirty="0">
                          <a:effectLst/>
                        </a:rPr>
                        <a:t> </a:t>
                      </a:r>
                      <a:r>
                        <a:rPr lang="en-GB" sz="1100" kern="1200" dirty="0">
                          <a:effectLst/>
                        </a:rPr>
                        <a:t>during </a:t>
                      </a:r>
                      <a:r>
                        <a:rPr lang="en-GB" sz="1100" kern="1200" dirty="0" err="1">
                          <a:effectLst/>
                        </a:rPr>
                        <a:t>tig</a:t>
                      </a:r>
                      <a:r>
                        <a:rPr lang="en-GB" sz="1100" kern="1200" dirty="0">
                          <a:effectLst/>
                        </a:rPr>
                        <a:t> then ___</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100" kern="1200" dirty="0">
                          <a:effectLst/>
                        </a:rPr>
                        <a:t>if it is rainy then wear___</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100" kern="1200" dirty="0">
                          <a:effectLst/>
                        </a:rPr>
                        <a:t>if the SHIFT key is pressed when typing a letter then ___</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GB" sz="1100" kern="1200" dirty="0">
                        <a:effectLs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GB" sz="1100" kern="1200" dirty="0">
                          <a:effectLst/>
                        </a:rPr>
                        <a:t>Can</a:t>
                      </a:r>
                      <a:r>
                        <a:rPr lang="en-GB" sz="1100" kern="1200" baseline="0" dirty="0">
                          <a:effectLst/>
                        </a:rPr>
                        <a:t> pupils create their own?</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GB" sz="1100" kern="1200" baseline="0" dirty="0">
                        <a:effectLs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dirty="0"/>
                        <a:t>What is Debugging? </a:t>
                      </a:r>
                      <a:r>
                        <a:rPr lang="en-US" sz="1100" dirty="0">
                          <a:hlinkClick r:id="rId3"/>
                        </a:rPr>
                        <a:t>https://www.bbc.co.uk/bitesize/topics/zkcqn39/articles/ztkx6sg</a:t>
                      </a:r>
                      <a:r>
                        <a:rPr lang="en-US" sz="1100" dirty="0"/>
                        <a:t>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GB" sz="1100" kern="1200" dirty="0">
                        <a:effectLst/>
                      </a:endParaRPr>
                    </a:p>
                    <a:p>
                      <a:pPr marL="285750" indent="-285750" fontAlgn="base">
                        <a:buFont typeface="Arial" panose="020B0604020202020204" pitchFamily="34" charset="0"/>
                        <a:buChar char="•"/>
                      </a:pPr>
                      <a:endParaRPr lang="en-GB" sz="1100" kern="1200" dirty="0">
                        <a:effectLst/>
                      </a:endParaRPr>
                    </a:p>
                    <a:p>
                      <a:endParaRPr lang="en-US" sz="1100" dirty="0">
                        <a:latin typeface="+mj-lt"/>
                      </a:endParaRPr>
                    </a:p>
                  </a:txBody>
                  <a:tcPr/>
                </a:tc>
                <a:extLst>
                  <a:ext uri="{0D108BD9-81ED-4DB2-BD59-A6C34878D82A}">
                    <a16:rowId xmlns:a16="http://schemas.microsoft.com/office/drawing/2014/main" val="3652803016"/>
                  </a:ext>
                </a:extLst>
              </a:tr>
            </a:tbl>
          </a:graphicData>
        </a:graphic>
      </p:graphicFrame>
      <p:pic>
        <p:nvPicPr>
          <p:cNvPr id="3" name="Graphic 2" descr="Home with solid fill">
            <a:extLst>
              <a:ext uri="{FF2B5EF4-FFF2-40B4-BE49-F238E27FC236}">
                <a16:creationId xmlns:a16="http://schemas.microsoft.com/office/drawing/2014/main" id="{58EE7D35-7D4D-4315-9743-E8E18B9FB73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92551"/>
            <a:ext cx="623341" cy="623341"/>
          </a:xfrm>
          <a:prstGeom prst="rect">
            <a:avLst/>
          </a:prstGeom>
        </p:spPr>
      </p:pic>
      <p:sp>
        <p:nvSpPr>
          <p:cNvPr id="4" name="TextBox 3">
            <a:extLst>
              <a:ext uri="{FF2B5EF4-FFF2-40B4-BE49-F238E27FC236}">
                <a16:creationId xmlns:a16="http://schemas.microsoft.com/office/drawing/2014/main" id="{B27D16E4-7658-4D9D-92C6-DB704CD30072}"/>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5" name="Rectangle 4">
            <a:extLst>
              <a:ext uri="{FF2B5EF4-FFF2-40B4-BE49-F238E27FC236}">
                <a16:creationId xmlns:a16="http://schemas.microsoft.com/office/drawing/2014/main" id="{B361056C-17B2-4F2E-BB49-8ACEE3484DD3}"/>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hlinkClick r:id="rId6" action="ppaction://hlinksldjump"/>
            <a:extLst>
              <a:ext uri="{FF2B5EF4-FFF2-40B4-BE49-F238E27FC236}">
                <a16:creationId xmlns:a16="http://schemas.microsoft.com/office/drawing/2014/main" id="{16BA5E19-6B7C-4E4E-9183-48DA9C25ECD3}"/>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118372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DDE6B4-B315-4B42-A43A-8E39C092A0F5}"/>
              </a:ext>
            </a:extLst>
          </p:cNvPr>
          <p:cNvSpPr>
            <a:spLocks noGrp="1"/>
          </p:cNvSpPr>
          <p:nvPr>
            <p:ph idx="1"/>
          </p:nvPr>
        </p:nvSpPr>
        <p:spPr>
          <a:xfrm>
            <a:off x="1708032" y="104956"/>
            <a:ext cx="8775939" cy="5052237"/>
          </a:xfrm>
        </p:spPr>
        <p:txBody>
          <a:bodyPr vert="horz" lIns="91440" tIns="45720" rIns="91440" bIns="45720" rtlCol="0" anchor="t">
            <a:normAutofit lnSpcReduction="10000"/>
          </a:bodyPr>
          <a:lstStyle/>
          <a:p>
            <a:pPr marL="0" indent="0" algn="ctr">
              <a:buNone/>
            </a:pPr>
            <a:r>
              <a:rPr lang="en-US" sz="3600" b="1" dirty="0">
                <a:cs typeface="Calibri"/>
              </a:rPr>
              <a:t>If_, Then_</a:t>
            </a:r>
            <a:endParaRPr lang="en-US" sz="3600" dirty="0">
              <a:cs typeface="Calibri"/>
            </a:endParaRPr>
          </a:p>
          <a:p>
            <a:pPr marL="0" indent="0" algn="just">
              <a:buNone/>
            </a:pPr>
            <a:endParaRPr lang="en-US" sz="1400" b="1" dirty="0">
              <a:ea typeface="+mn-lt"/>
              <a:cs typeface="+mn-lt"/>
            </a:endParaRPr>
          </a:p>
          <a:p>
            <a:pPr marL="0" indent="0" algn="just">
              <a:buNone/>
            </a:pPr>
            <a:r>
              <a:rPr lang="en-US" sz="1400" b="1" dirty="0">
                <a:ea typeface="+mn-lt"/>
                <a:cs typeface="+mn-lt"/>
              </a:rPr>
              <a:t>You will need (per group): </a:t>
            </a:r>
            <a:r>
              <a:rPr lang="en-US" sz="1400" dirty="0">
                <a:ea typeface="+mn-lt"/>
                <a:cs typeface="+mn-lt"/>
              </a:rPr>
              <a:t>Simple board game (e.g. Snakes and Ladders), paper and pencils</a:t>
            </a:r>
          </a:p>
          <a:p>
            <a:pPr marL="0" indent="0" algn="just">
              <a:buNone/>
            </a:pPr>
            <a:r>
              <a:rPr lang="en-US" sz="1400" i="1" dirty="0">
                <a:ea typeface="+mn-lt"/>
                <a:cs typeface="+mn-lt"/>
              </a:rPr>
              <a:t>Optional if wanting to link to Scratch Coding: Scratch Coding Block Cut-outs – scan QR code                                </a:t>
            </a:r>
            <a:endParaRPr lang="en-US" sz="1400" b="1" dirty="0">
              <a:ea typeface="+mn-lt"/>
              <a:cs typeface="+mn-lt"/>
            </a:endParaRPr>
          </a:p>
          <a:p>
            <a:pPr marL="0" indent="0">
              <a:buNone/>
            </a:pPr>
            <a:r>
              <a:rPr lang="en-US" sz="1400" b="1" dirty="0">
                <a:ea typeface="+mn-lt"/>
                <a:cs typeface="+mn-lt"/>
              </a:rPr>
              <a:t>Activity: </a:t>
            </a:r>
            <a:r>
              <a:rPr lang="en-US" sz="1400" dirty="0">
                <a:ea typeface="+mn-lt"/>
                <a:cs typeface="+mn-lt"/>
              </a:rPr>
              <a:t>Create a set of instructions for a board game using ‘If_, Then_’ statements </a:t>
            </a:r>
          </a:p>
          <a:p>
            <a:pPr marL="0" indent="0">
              <a:buNone/>
            </a:pPr>
            <a:endParaRPr lang="en-US" sz="1400" dirty="0">
              <a:cs typeface="Calibri"/>
            </a:endParaRPr>
          </a:p>
          <a:p>
            <a:pPr marL="0" indent="0">
              <a:buNone/>
            </a:pPr>
            <a:r>
              <a:rPr lang="en-US" sz="1400" b="1" dirty="0">
                <a:ea typeface="+mn-lt"/>
                <a:cs typeface="+mn-lt"/>
              </a:rPr>
              <a:t>Time to Think: </a:t>
            </a:r>
            <a:r>
              <a:rPr lang="en-US" sz="1400" dirty="0">
                <a:ea typeface="+mn-lt"/>
                <a:cs typeface="+mn-lt"/>
              </a:rPr>
              <a:t>Allow pupils time to play the board game through to familiarize themselves with any rules and identify any ‘if_, then_’ scenarios within the game</a:t>
            </a:r>
          </a:p>
          <a:p>
            <a:pPr marL="0" indent="0">
              <a:buNone/>
            </a:pPr>
            <a:endParaRPr lang="en-US" sz="1400" b="1" dirty="0">
              <a:cs typeface="Calibri"/>
            </a:endParaRPr>
          </a:p>
          <a:p>
            <a:pPr marL="0" indent="0">
              <a:buNone/>
            </a:pPr>
            <a:r>
              <a:rPr lang="en-US" sz="1400" b="1" dirty="0">
                <a:ea typeface="+mn-lt"/>
                <a:cs typeface="+mn-lt"/>
              </a:rPr>
              <a:t>Time to Make: </a:t>
            </a:r>
            <a:r>
              <a:rPr lang="en-US" sz="1400" dirty="0">
                <a:ea typeface="+mn-lt"/>
                <a:cs typeface="+mn-lt"/>
              </a:rPr>
              <a:t>Pupils create a clear set of instructions (in-line with Genre targets) on how to play the game, including the ‘if_, then_’ statements (e.g. Snakes and Ladders: If you land on a ladder then move your counter to the top). </a:t>
            </a:r>
            <a:br>
              <a:rPr lang="en-US" sz="1400" dirty="0">
                <a:ea typeface="+mn-lt"/>
                <a:cs typeface="+mn-lt"/>
              </a:rPr>
            </a:br>
            <a:r>
              <a:rPr lang="en-US" sz="1400" i="1" dirty="0">
                <a:ea typeface="+mn-lt"/>
                <a:cs typeface="+mn-lt"/>
              </a:rPr>
              <a:t>If using the Scratch coding cut outs, pupils will make a visual representation of the ‘if_, then_’ statements. Learners with more Scratch experience can attempt to ‘code’ the game using the cut outs.</a:t>
            </a:r>
          </a:p>
          <a:p>
            <a:pPr marL="0" indent="0">
              <a:buNone/>
            </a:pPr>
            <a:endParaRPr lang="en-US" sz="1400" b="1" dirty="0">
              <a:cs typeface="Calibri"/>
            </a:endParaRPr>
          </a:p>
          <a:p>
            <a:pPr marL="0" indent="0">
              <a:buNone/>
            </a:pPr>
            <a:r>
              <a:rPr lang="en-US" sz="1400" b="1" dirty="0">
                <a:ea typeface="+mn-lt"/>
                <a:cs typeface="+mn-lt"/>
              </a:rPr>
              <a:t>Rules/Suggestions </a:t>
            </a:r>
          </a:p>
          <a:p>
            <a:r>
              <a:rPr lang="en-US" sz="1400" dirty="0">
                <a:ea typeface="+mn-lt"/>
                <a:cs typeface="+mn-lt"/>
              </a:rPr>
              <a:t>Have different groups test out the instructions to see if they are coherent </a:t>
            </a:r>
          </a:p>
          <a:p>
            <a:r>
              <a:rPr lang="en-US" sz="1400" dirty="0">
                <a:ea typeface="+mn-lt"/>
                <a:cs typeface="+mn-lt"/>
              </a:rPr>
              <a:t>Extension: Have learners put some instructions in the wrong order for other groups to ‘debug’ and correct. </a:t>
            </a:r>
            <a:br>
              <a:rPr lang="en-US" sz="1400" dirty="0">
                <a:ea typeface="+mn-lt"/>
                <a:cs typeface="+mn-lt"/>
              </a:rPr>
            </a:br>
            <a:r>
              <a:rPr lang="en-US" sz="1400" dirty="0">
                <a:ea typeface="+mn-lt"/>
                <a:cs typeface="+mn-lt"/>
              </a:rPr>
              <a:t>What is Debugging? Watch a BBC Bitesize video by scanning the QR code</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72264" y="620688"/>
            <a:ext cx="1211960" cy="1211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16852" y="4204440"/>
            <a:ext cx="1490964" cy="1490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Graphic 4" descr="Home with solid fill">
            <a:extLst>
              <a:ext uri="{FF2B5EF4-FFF2-40B4-BE49-F238E27FC236}">
                <a16:creationId xmlns:a16="http://schemas.microsoft.com/office/drawing/2014/main" id="{95C969ED-D1CA-458F-9A48-ADB24BD1E3F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92551"/>
            <a:ext cx="623341" cy="623341"/>
          </a:xfrm>
          <a:prstGeom prst="rect">
            <a:avLst/>
          </a:prstGeom>
        </p:spPr>
      </p:pic>
      <p:sp>
        <p:nvSpPr>
          <p:cNvPr id="6" name="TextBox 5">
            <a:extLst>
              <a:ext uri="{FF2B5EF4-FFF2-40B4-BE49-F238E27FC236}">
                <a16:creationId xmlns:a16="http://schemas.microsoft.com/office/drawing/2014/main" id="{03EEE330-8347-4E87-AB86-EE8A43E170E2}"/>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7" name="Rectangle 6">
            <a:extLst>
              <a:ext uri="{FF2B5EF4-FFF2-40B4-BE49-F238E27FC236}">
                <a16:creationId xmlns:a16="http://schemas.microsoft.com/office/drawing/2014/main" id="{905BA068-FB96-4638-A8F5-09A43AA37860}"/>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6" action="ppaction://hlinksldjump"/>
            <a:extLst>
              <a:ext uri="{FF2B5EF4-FFF2-40B4-BE49-F238E27FC236}">
                <a16:creationId xmlns:a16="http://schemas.microsoft.com/office/drawing/2014/main" id="{DD9CB975-3E3B-4F28-95AA-D327B12C62BA}"/>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185774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C9A529B-2450-48E3-8758-D8B523685D7C}"/>
              </a:ext>
            </a:extLst>
          </p:cNvPr>
          <p:cNvGraphicFramePr>
            <a:graphicFrameLocks noGrp="1"/>
          </p:cNvGraphicFramePr>
          <p:nvPr/>
        </p:nvGraphicFramePr>
        <p:xfrm>
          <a:off x="1738510" y="161659"/>
          <a:ext cx="8778236" cy="5156200"/>
        </p:xfrm>
        <a:graphic>
          <a:graphicData uri="http://schemas.openxmlformats.org/drawingml/2006/table">
            <a:tbl>
              <a:tblPr firstRow="1" bandRow="1">
                <a:tableStyleId>{21E4AEA4-8DFA-4A89-87EB-49C32662AFE0}</a:tableStyleId>
              </a:tblPr>
              <a:tblGrid>
                <a:gridCol w="1645918">
                  <a:extLst>
                    <a:ext uri="{9D8B030D-6E8A-4147-A177-3AD203B41FA5}">
                      <a16:colId xmlns:a16="http://schemas.microsoft.com/office/drawing/2014/main" val="2233895718"/>
                    </a:ext>
                  </a:extLst>
                </a:gridCol>
                <a:gridCol w="1935479">
                  <a:extLst>
                    <a:ext uri="{9D8B030D-6E8A-4147-A177-3AD203B41FA5}">
                      <a16:colId xmlns:a16="http://schemas.microsoft.com/office/drawing/2014/main" val="1284286186"/>
                    </a:ext>
                  </a:extLst>
                </a:gridCol>
                <a:gridCol w="3002279">
                  <a:extLst>
                    <a:ext uri="{9D8B030D-6E8A-4147-A177-3AD203B41FA5}">
                      <a16:colId xmlns:a16="http://schemas.microsoft.com/office/drawing/2014/main" val="1562935449"/>
                    </a:ext>
                  </a:extLst>
                </a:gridCol>
                <a:gridCol w="2194560">
                  <a:extLst>
                    <a:ext uri="{9D8B030D-6E8A-4147-A177-3AD203B41FA5}">
                      <a16:colId xmlns:a16="http://schemas.microsoft.com/office/drawing/2014/main" val="2499228387"/>
                    </a:ext>
                  </a:extLst>
                </a:gridCol>
              </a:tblGrid>
              <a:tr h="370840">
                <a:tc>
                  <a:txBody>
                    <a:bodyPr/>
                    <a:lstStyle/>
                    <a:p>
                      <a:pPr lvl="0">
                        <a:buNone/>
                      </a:pPr>
                      <a:r>
                        <a:rPr lang="en-US" sz="1800" u="none" strike="noStrike" noProof="0" dirty="0"/>
                        <a:t>Level</a:t>
                      </a:r>
                      <a:endParaRPr lang="en-US" sz="1800" b="1" i="0" u="none" strike="noStrike" noProof="0" dirty="0">
                        <a:latin typeface="Calibri"/>
                      </a:endParaRPr>
                    </a:p>
                  </a:txBody>
                  <a:tcPr/>
                </a:tc>
                <a:tc>
                  <a:txBody>
                    <a:bodyPr/>
                    <a:lstStyle/>
                    <a:p>
                      <a:pPr lvl="0">
                        <a:buNone/>
                      </a:pPr>
                      <a:r>
                        <a:rPr lang="en-US" sz="1800" u="none" strike="noStrike" noProof="0" dirty="0"/>
                        <a:t>Es and </a:t>
                      </a:r>
                      <a:r>
                        <a:rPr lang="en-US" sz="1800" u="none" strike="noStrike" noProof="0" dirty="0" err="1"/>
                        <a:t>Os</a:t>
                      </a:r>
                      <a:endParaRPr lang="en-US" dirty="0" err="1"/>
                    </a:p>
                  </a:txBody>
                  <a:tcPr/>
                </a:tc>
                <a:tc>
                  <a:txBody>
                    <a:bodyPr/>
                    <a:lstStyle/>
                    <a:p>
                      <a:pPr lvl="0">
                        <a:buNone/>
                      </a:pPr>
                      <a:r>
                        <a:rPr lang="en-US" sz="1800" u="none" strike="noStrike" noProof="0" dirty="0"/>
                        <a:t>Learning Activities</a:t>
                      </a:r>
                      <a:endParaRPr lang="en-US" dirty="0"/>
                    </a:p>
                  </a:txBody>
                  <a:tcPr/>
                </a:tc>
                <a:tc>
                  <a:txBody>
                    <a:bodyPr/>
                    <a:lstStyle/>
                    <a:p>
                      <a:pPr lvl="0">
                        <a:buNone/>
                      </a:pPr>
                      <a:r>
                        <a:rPr lang="en-US" sz="1800" u="none" strike="noStrike" noProof="0" dirty="0"/>
                        <a:t>Stimulus</a:t>
                      </a:r>
                      <a:endParaRPr lang="en-US" dirty="0"/>
                    </a:p>
                  </a:txBody>
                  <a:tcPr/>
                </a:tc>
                <a:extLst>
                  <a:ext uri="{0D108BD9-81ED-4DB2-BD59-A6C34878D82A}">
                    <a16:rowId xmlns:a16="http://schemas.microsoft.com/office/drawing/2014/main" val="63266248"/>
                  </a:ext>
                </a:extLst>
              </a:tr>
              <a:tr h="370840">
                <a:tc>
                  <a:txBody>
                    <a:bodyPr/>
                    <a:lstStyle/>
                    <a:p>
                      <a:pPr lvl="0">
                        <a:buNone/>
                      </a:pPr>
                      <a:r>
                        <a:rPr lang="en-US" sz="1100" u="none" strike="noStrike" noProof="0" dirty="0"/>
                        <a:t>Second Level </a:t>
                      </a:r>
                      <a:endParaRPr lang="en-US" sz="1100" dirty="0" err="1"/>
                    </a:p>
                    <a:p>
                      <a:pPr lvl="0">
                        <a:buNone/>
                      </a:pPr>
                      <a:r>
                        <a:rPr lang="en-US" sz="1100" u="none" strike="noStrike" noProof="0" dirty="0"/>
                        <a:t>Theme: Systems Thinking</a:t>
                      </a:r>
                      <a:endParaRPr lang="en-US" sz="1100" dirty="0">
                        <a:latin typeface="+mj-lt"/>
                      </a:endParaRPr>
                    </a:p>
                  </a:txBody>
                  <a:tcPr/>
                </a:tc>
                <a:tc>
                  <a:txBody>
                    <a:bodyPr/>
                    <a:lstStyle/>
                    <a:p>
                      <a:r>
                        <a:rPr lang="en-GB" sz="1100" u="none" strike="noStrike" kern="1200" baseline="0" dirty="0"/>
                        <a:t>I understand the operation of a process and its outcome. I can structure related items of information. </a:t>
                      </a:r>
                    </a:p>
                    <a:p>
                      <a:r>
                        <a:rPr lang="en-GB" sz="1100" b="1" u="none" strike="noStrike" kern="1200" baseline="0" dirty="0"/>
                        <a:t>TCH 2-13a </a:t>
                      </a:r>
                      <a:r>
                        <a:rPr lang="en-GB" sz="1100" u="none" strike="noStrike" kern="1200" baseline="0" dirty="0"/>
                        <a:t>	</a:t>
                      </a:r>
                    </a:p>
                    <a:p>
                      <a:endParaRPr lang="en-GB" sz="1100" u="none" strike="noStrike" kern="1200" baseline="0" dirty="0"/>
                    </a:p>
                    <a:p>
                      <a:r>
                        <a:rPr lang="en-GB" sz="1100" u="none" strike="noStrike" kern="1200" baseline="0" dirty="0"/>
                        <a:t>I can display data in a clear way using a suitable scale, by choosing appropriately from an extended range of tables, charts, diagrams and graphs, making effective use of technology. </a:t>
                      </a:r>
                    </a:p>
                    <a:p>
                      <a:r>
                        <a:rPr lang="en-GB" sz="1100" b="1" u="none" strike="noStrike" kern="1200" baseline="0" dirty="0"/>
                        <a:t>MTH 2-21a / MTH 3-21a </a:t>
                      </a:r>
                    </a:p>
                    <a:p>
                      <a:endParaRPr lang="en-GB" sz="1100" u="none" strike="noStrike" kern="1200" baseline="0" dirty="0"/>
                    </a:p>
                    <a:p>
                      <a:endParaRPr lang="en-GB" sz="1100" u="none" strike="noStrike" kern="1200" baseline="0" dirty="0"/>
                    </a:p>
                    <a:p>
                      <a:endParaRPr lang="en-GB" sz="1100" u="none" strike="noStrike" kern="1200" baseline="0" dirty="0"/>
                    </a:p>
                    <a:p>
                      <a:pPr lvl="0">
                        <a:buNone/>
                      </a:pPr>
                      <a:endParaRPr lang="en-US" sz="1100" u="none" strike="noStrike" noProof="0" dirty="0"/>
                    </a:p>
                    <a:p>
                      <a:pPr lvl="0">
                        <a:buNone/>
                      </a:pPr>
                      <a:endParaRPr lang="en-US" sz="1100" u="none" strike="noStrike" noProof="0" dirty="0"/>
                    </a:p>
                    <a:p>
                      <a:pPr lvl="0">
                        <a:buNone/>
                      </a:pPr>
                      <a:endParaRPr lang="en-US" sz="1100" b="1" i="0" u="none" strike="noStrike" noProof="0" dirty="0">
                        <a:latin typeface="+mj-lt"/>
                      </a:endParaRPr>
                    </a:p>
                  </a:txBody>
                  <a:tcPr/>
                </a:tc>
                <a:tc>
                  <a:txBody>
                    <a:bodyPr/>
                    <a:lstStyle/>
                    <a:p>
                      <a:pPr lvl="0" algn="ctr">
                        <a:lnSpc>
                          <a:spcPct val="100000"/>
                        </a:lnSpc>
                        <a:spcBef>
                          <a:spcPts val="0"/>
                        </a:spcBef>
                        <a:spcAft>
                          <a:spcPts val="0"/>
                        </a:spcAft>
                        <a:buNone/>
                      </a:pPr>
                      <a:r>
                        <a:rPr lang="en-US" sz="1100" u="none" strike="noStrike" noProof="0" dirty="0"/>
                        <a:t>Decision</a:t>
                      </a:r>
                      <a:r>
                        <a:rPr lang="en-US" sz="1100" u="none" strike="noStrike" baseline="0" noProof="0" dirty="0"/>
                        <a:t> Charts</a:t>
                      </a:r>
                    </a:p>
                    <a:p>
                      <a:pPr lvl="0" algn="ctr">
                        <a:lnSpc>
                          <a:spcPct val="100000"/>
                        </a:lnSpc>
                        <a:spcBef>
                          <a:spcPts val="0"/>
                        </a:spcBef>
                        <a:spcAft>
                          <a:spcPts val="0"/>
                        </a:spcAft>
                        <a:buNone/>
                      </a:pPr>
                      <a:endParaRPr lang="en-US" sz="1100" dirty="0"/>
                    </a:p>
                    <a:p>
                      <a:pPr lvl="0" algn="l">
                        <a:lnSpc>
                          <a:spcPct val="100000"/>
                        </a:lnSpc>
                        <a:spcBef>
                          <a:spcPts val="0"/>
                        </a:spcBef>
                        <a:spcAft>
                          <a:spcPts val="0"/>
                        </a:spcAft>
                        <a:buNone/>
                      </a:pPr>
                      <a:r>
                        <a:rPr lang="en-US" sz="1100" u="none" strike="noStrike" noProof="0" dirty="0"/>
                        <a:t>Resources: Decision</a:t>
                      </a:r>
                      <a:r>
                        <a:rPr lang="en-US" sz="1100" u="none" strike="noStrike" baseline="0" noProof="0" dirty="0"/>
                        <a:t> chart template (flowchart), writing implements</a:t>
                      </a:r>
                    </a:p>
                    <a:p>
                      <a:pPr lvl="0" algn="l">
                        <a:lnSpc>
                          <a:spcPct val="100000"/>
                        </a:lnSpc>
                        <a:spcBef>
                          <a:spcPts val="0"/>
                        </a:spcBef>
                        <a:spcAft>
                          <a:spcPts val="0"/>
                        </a:spcAft>
                        <a:buNone/>
                      </a:pPr>
                      <a:endParaRPr lang="en-US" sz="1100" dirty="0"/>
                    </a:p>
                    <a:p>
                      <a:pPr lvl="0" algn="l">
                        <a:lnSpc>
                          <a:spcPct val="100000"/>
                        </a:lnSpc>
                        <a:spcBef>
                          <a:spcPts val="0"/>
                        </a:spcBef>
                        <a:spcAft>
                          <a:spcPts val="0"/>
                        </a:spcAft>
                        <a:buNone/>
                      </a:pPr>
                      <a:r>
                        <a:rPr lang="en-US" sz="1100" u="none" strike="noStrike" noProof="0" dirty="0"/>
                        <a:t>Key Questions: How can we sort different criteria? How can we structure related items of information?</a:t>
                      </a:r>
                    </a:p>
                    <a:p>
                      <a:pPr lvl="0" algn="l">
                        <a:lnSpc>
                          <a:spcPct val="100000"/>
                        </a:lnSpc>
                        <a:spcBef>
                          <a:spcPts val="0"/>
                        </a:spcBef>
                        <a:spcAft>
                          <a:spcPts val="0"/>
                        </a:spcAft>
                        <a:buNone/>
                      </a:pPr>
                      <a:endParaRPr lang="en-US" sz="1100" u="none" strike="noStrike" baseline="0" noProof="0" dirty="0"/>
                    </a:p>
                    <a:p>
                      <a:pPr lvl="0" algn="l">
                        <a:lnSpc>
                          <a:spcPct val="100000"/>
                        </a:lnSpc>
                        <a:spcBef>
                          <a:spcPts val="0"/>
                        </a:spcBef>
                        <a:spcAft>
                          <a:spcPts val="0"/>
                        </a:spcAft>
                        <a:buNone/>
                      </a:pPr>
                      <a:r>
                        <a:rPr lang="en-US" sz="1100" u="none" strike="noStrike" baseline="0" noProof="0" dirty="0"/>
                        <a:t>Activity: Create a ‘decision chart’ to help people come to a conclusion</a:t>
                      </a:r>
                      <a:endParaRPr lang="en-US" sz="1100" u="none" strike="noStrike" noProof="0" dirty="0"/>
                    </a:p>
                    <a:p>
                      <a:pPr lvl="0" algn="l">
                        <a:lnSpc>
                          <a:spcPct val="100000"/>
                        </a:lnSpc>
                        <a:spcBef>
                          <a:spcPts val="0"/>
                        </a:spcBef>
                        <a:spcAft>
                          <a:spcPts val="0"/>
                        </a:spcAft>
                        <a:buNone/>
                      </a:pPr>
                      <a:endParaRPr lang="en-US" sz="1100" u="none" strike="noStrike" noProof="0" dirty="0"/>
                    </a:p>
                    <a:p>
                      <a:pPr lvl="0" algn="l">
                        <a:lnSpc>
                          <a:spcPct val="100000"/>
                        </a:lnSpc>
                        <a:spcBef>
                          <a:spcPts val="0"/>
                        </a:spcBef>
                        <a:spcAft>
                          <a:spcPts val="0"/>
                        </a:spcAft>
                        <a:buNone/>
                      </a:pPr>
                      <a:r>
                        <a:rPr lang="en-US" sz="1100" u="none" strike="noStrike" noProof="0" dirty="0"/>
                        <a:t>Systems</a:t>
                      </a:r>
                      <a:r>
                        <a:rPr lang="en-US" sz="1100" u="none" strike="noStrike" baseline="0" noProof="0" dirty="0"/>
                        <a:t> Thinking</a:t>
                      </a:r>
                      <a:r>
                        <a:rPr lang="en-US" sz="1100" u="none" strike="noStrike" noProof="0" dirty="0"/>
                        <a:t> Skill: Connecting</a:t>
                      </a:r>
                    </a:p>
                    <a:p>
                      <a:pPr lvl="0" algn="l">
                        <a:lnSpc>
                          <a:spcPct val="100000"/>
                        </a:lnSpc>
                        <a:spcBef>
                          <a:spcPts val="0"/>
                        </a:spcBef>
                        <a:spcAft>
                          <a:spcPts val="0"/>
                        </a:spcAft>
                        <a:buNone/>
                      </a:pPr>
                      <a:endParaRPr lang="en-US" sz="1100" u="none" strike="noStrike" noProof="0" dirty="0"/>
                    </a:p>
                    <a:p>
                      <a:pPr lvl="0" algn="l">
                        <a:lnSpc>
                          <a:spcPct val="100000"/>
                        </a:lnSpc>
                        <a:spcBef>
                          <a:spcPts val="0"/>
                        </a:spcBef>
                        <a:spcAft>
                          <a:spcPts val="0"/>
                        </a:spcAft>
                        <a:buNone/>
                      </a:pPr>
                      <a:endParaRPr lang="en-US" sz="1100" u="none" strike="noStrike" noProof="0" dirty="0"/>
                    </a:p>
                    <a:p>
                      <a:pPr lvl="0" algn="l">
                        <a:lnSpc>
                          <a:spcPct val="100000"/>
                        </a:lnSpc>
                        <a:spcBef>
                          <a:spcPts val="0"/>
                        </a:spcBef>
                        <a:spcAft>
                          <a:spcPts val="0"/>
                        </a:spcAft>
                        <a:buNone/>
                      </a:pPr>
                      <a:endParaRPr lang="en-US" sz="1100" b="0" i="0" u="none" strike="noStrike" noProof="0" dirty="0">
                        <a:latin typeface="+mj-lt"/>
                      </a:endParaRPr>
                    </a:p>
                  </a:txBody>
                  <a:tcPr/>
                </a:tc>
                <a:tc>
                  <a:txBody>
                    <a:bodyPr/>
                    <a:lstStyle/>
                    <a:p>
                      <a:pPr marL="0" indent="0" fontAlgn="base">
                        <a:buFont typeface="Arial" panose="020B0604020202020204" pitchFamily="34" charset="0"/>
                        <a:buNone/>
                      </a:pPr>
                      <a:r>
                        <a:rPr lang="en-GB" sz="1100" kern="1200" dirty="0">
                          <a:effectLst/>
                        </a:rPr>
                        <a:t>Decision Chart/Tree</a:t>
                      </a:r>
                    </a:p>
                    <a:p>
                      <a:pPr marL="0" indent="0" fontAlgn="base">
                        <a:buFont typeface="Arial" panose="020B0604020202020204" pitchFamily="34" charset="0"/>
                        <a:buNone/>
                      </a:pPr>
                      <a:endParaRPr lang="en-GB" sz="1100" kern="1200" dirty="0">
                        <a:effectLst/>
                      </a:endParaRPr>
                    </a:p>
                    <a:p>
                      <a:pPr marL="0" indent="0" fontAlgn="base">
                        <a:buFont typeface="Arial" panose="020B0604020202020204" pitchFamily="34" charset="0"/>
                        <a:buNone/>
                      </a:pPr>
                      <a:endParaRPr lang="en-GB" sz="1100" kern="1200" dirty="0">
                        <a:effectLst/>
                      </a:endParaRPr>
                    </a:p>
                    <a:p>
                      <a:pPr marL="0" indent="0" fontAlgn="base">
                        <a:buFont typeface="Arial" panose="020B0604020202020204" pitchFamily="34" charset="0"/>
                        <a:buNone/>
                      </a:pPr>
                      <a:endParaRPr lang="en-GB" sz="1100" kern="1200" dirty="0">
                        <a:effectLst/>
                      </a:endParaRPr>
                    </a:p>
                    <a:p>
                      <a:pPr marL="0" indent="0" fontAlgn="base">
                        <a:buFont typeface="Arial" panose="020B0604020202020204" pitchFamily="34" charset="0"/>
                        <a:buNone/>
                      </a:pPr>
                      <a:endParaRPr lang="en-GB" sz="1100" kern="1200" dirty="0">
                        <a:effectLst/>
                      </a:endParaRPr>
                    </a:p>
                    <a:p>
                      <a:pPr marL="0" indent="0" fontAlgn="base">
                        <a:buFont typeface="Arial" panose="020B0604020202020204" pitchFamily="34" charset="0"/>
                        <a:buNone/>
                      </a:pPr>
                      <a:endParaRPr lang="en-GB" sz="1100" kern="1200" dirty="0">
                        <a:effectLst/>
                      </a:endParaRPr>
                    </a:p>
                    <a:p>
                      <a:pPr marL="0" indent="0" fontAlgn="base">
                        <a:buFont typeface="Arial" panose="020B0604020202020204" pitchFamily="34" charset="0"/>
                        <a:buNone/>
                      </a:pPr>
                      <a:endParaRPr lang="en-GB" sz="1100" kern="1200" dirty="0">
                        <a:effectLst/>
                      </a:endParaRPr>
                    </a:p>
                    <a:p>
                      <a:pPr marL="0" indent="0" fontAlgn="base">
                        <a:buFont typeface="Arial" panose="020B0604020202020204" pitchFamily="34" charset="0"/>
                        <a:buNone/>
                      </a:pPr>
                      <a:endParaRPr lang="en-GB" sz="1100" kern="1200" dirty="0">
                        <a:effectLst/>
                      </a:endParaRPr>
                    </a:p>
                    <a:p>
                      <a:pPr marL="0" indent="0" fontAlgn="base">
                        <a:buFont typeface="Arial" panose="020B0604020202020204" pitchFamily="34" charset="0"/>
                        <a:buNone/>
                      </a:pPr>
                      <a:endParaRPr lang="en-GB" sz="1100" kern="1200" dirty="0">
                        <a:effectLst/>
                      </a:endParaRPr>
                    </a:p>
                    <a:p>
                      <a:pPr marL="0" indent="0" fontAlgn="base">
                        <a:buFont typeface="Arial" panose="020B0604020202020204" pitchFamily="34" charset="0"/>
                        <a:buNone/>
                      </a:pPr>
                      <a:endParaRPr lang="en-GB" sz="1100" kern="1200" dirty="0">
                        <a:effectLst/>
                      </a:endParaRPr>
                    </a:p>
                    <a:p>
                      <a:pPr marL="0" indent="0" fontAlgn="base">
                        <a:buFont typeface="Arial" panose="020B0604020202020204" pitchFamily="34" charset="0"/>
                        <a:buNone/>
                      </a:pPr>
                      <a:endParaRPr lang="en-GB" sz="1100" kern="1200" dirty="0">
                        <a:effectLst/>
                      </a:endParaRPr>
                    </a:p>
                    <a:p>
                      <a:pPr marL="0" indent="0" fontAlgn="base">
                        <a:buFont typeface="Arial" panose="020B0604020202020204" pitchFamily="34" charset="0"/>
                        <a:buNone/>
                      </a:pPr>
                      <a:endParaRPr lang="en-GB" sz="1100" kern="1200" dirty="0">
                        <a:effectLst/>
                      </a:endParaRPr>
                    </a:p>
                    <a:p>
                      <a:pPr marL="0" indent="0" fontAlgn="base">
                        <a:buFont typeface="Arial" panose="020B0604020202020204" pitchFamily="34" charset="0"/>
                        <a:buNone/>
                      </a:pPr>
                      <a:endParaRPr lang="en-GB" sz="1100" kern="1200" dirty="0">
                        <a:effectLst/>
                      </a:endParaRPr>
                    </a:p>
                    <a:p>
                      <a:pPr marL="0" indent="0" fontAlgn="base">
                        <a:buFont typeface="Arial" panose="020B0604020202020204" pitchFamily="34" charset="0"/>
                        <a:buNone/>
                      </a:pPr>
                      <a:endParaRPr lang="en-GB" sz="1100" kern="1200" dirty="0">
                        <a:effectLst/>
                      </a:endParaRPr>
                    </a:p>
                    <a:p>
                      <a:pPr marL="0" indent="0" fontAlgn="base">
                        <a:buFont typeface="Arial" panose="020B0604020202020204" pitchFamily="34" charset="0"/>
                        <a:buNone/>
                      </a:pPr>
                      <a:r>
                        <a:rPr lang="en-GB" sz="1100" kern="1200" dirty="0">
                          <a:effectLst/>
                        </a:rPr>
                        <a:t>Classification Tree</a:t>
                      </a:r>
                    </a:p>
                    <a:p>
                      <a:pPr marL="0" indent="0" fontAlgn="base">
                        <a:buFont typeface="Arial" panose="020B0604020202020204" pitchFamily="34" charset="0"/>
                        <a:buNone/>
                      </a:pPr>
                      <a:br>
                        <a:rPr lang="en-GB" sz="1100" dirty="0"/>
                      </a:br>
                      <a:endParaRPr lang="en-GB" sz="1100" kern="1200" dirty="0">
                        <a:effectLst/>
                      </a:endParaRPr>
                    </a:p>
                    <a:p>
                      <a:pPr marL="0" indent="0" fontAlgn="base">
                        <a:buFont typeface="Arial" panose="020B0604020202020204" pitchFamily="34" charset="0"/>
                        <a:buNone/>
                      </a:pPr>
                      <a:endParaRPr lang="en-GB" sz="1100" kern="1200" dirty="0">
                        <a:effectLst/>
                      </a:endParaRPr>
                    </a:p>
                    <a:p>
                      <a:pPr marL="0" indent="0" fontAlgn="base">
                        <a:buFont typeface="Arial" panose="020B0604020202020204" pitchFamily="34" charset="0"/>
                        <a:buNone/>
                      </a:pPr>
                      <a:endParaRPr lang="en-GB" sz="1100" kern="1200" dirty="0">
                        <a:effectLst/>
                      </a:endParaRPr>
                    </a:p>
                    <a:p>
                      <a:pPr marL="0" indent="0" fontAlgn="base">
                        <a:buFont typeface="Arial" panose="020B0604020202020204" pitchFamily="34" charset="0"/>
                        <a:buNone/>
                      </a:pPr>
                      <a:endParaRPr lang="en-GB" sz="1100" kern="1200" dirty="0">
                        <a:effectLst/>
                      </a:endParaRPr>
                    </a:p>
                    <a:p>
                      <a:pPr marL="0" indent="0" fontAlgn="base">
                        <a:buFont typeface="Arial" panose="020B0604020202020204" pitchFamily="34" charset="0"/>
                        <a:buNone/>
                      </a:pPr>
                      <a:endParaRPr lang="en-GB" sz="1100" kern="1200" dirty="0">
                        <a:effectLst/>
                      </a:endParaRPr>
                    </a:p>
                    <a:p>
                      <a:pPr marL="0" indent="0" fontAlgn="base">
                        <a:buFont typeface="Arial" panose="020B0604020202020204" pitchFamily="34" charset="0"/>
                        <a:buNone/>
                      </a:pPr>
                      <a:r>
                        <a:rPr lang="en-GB" sz="1100" kern="1200" dirty="0">
                          <a:effectLst/>
                        </a:rPr>
                        <a:t>Link</a:t>
                      </a:r>
                      <a:r>
                        <a:rPr lang="en-GB" sz="1100" kern="1200" baseline="0" dirty="0">
                          <a:effectLst/>
                        </a:rPr>
                        <a:t> to Literacy</a:t>
                      </a:r>
                      <a:br>
                        <a:rPr lang="en-GB" sz="1100" kern="1200" baseline="0" dirty="0">
                          <a:effectLst/>
                        </a:rPr>
                      </a:br>
                      <a:r>
                        <a:rPr lang="en-GB" sz="1100" kern="1200" baseline="0" dirty="0">
                          <a:effectLst/>
                        </a:rPr>
                        <a:t>The Accidental Diary of B.U.G (resource pack available </a:t>
                      </a:r>
                      <a:r>
                        <a:rPr lang="en-GB" sz="1100" kern="1200" baseline="0" dirty="0">
                          <a:effectLst/>
                          <a:hlinkClick r:id="rId2"/>
                        </a:rPr>
                        <a:t>https://www.puffinschools.co.uk/resources/ks2-3-activity-pack-the-accidental-diary-of-b-u-g/</a:t>
                      </a:r>
                      <a:r>
                        <a:rPr lang="en-GB" sz="1100" kern="1200" baseline="0" dirty="0">
                          <a:effectLst/>
                        </a:rPr>
                        <a:t>)</a:t>
                      </a:r>
                      <a:endParaRPr lang="en-GB" sz="1100" kern="1200" dirty="0">
                        <a:effectLst/>
                      </a:endParaRPr>
                    </a:p>
                    <a:p>
                      <a:endParaRPr lang="en-US" sz="1100" dirty="0">
                        <a:latin typeface="+mj-lt"/>
                      </a:endParaRPr>
                    </a:p>
                  </a:txBody>
                  <a:tcPr/>
                </a:tc>
                <a:extLst>
                  <a:ext uri="{0D108BD9-81ED-4DB2-BD59-A6C34878D82A}">
                    <a16:rowId xmlns:a16="http://schemas.microsoft.com/office/drawing/2014/main" val="3652803016"/>
                  </a:ext>
                </a:extLst>
              </a:tr>
            </a:tbl>
          </a:graphicData>
        </a:graphic>
      </p:graphicFrame>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0257" y="836712"/>
            <a:ext cx="1376505" cy="1944216"/>
          </a:xfrm>
          <a:prstGeom prst="rect">
            <a:avLst/>
          </a:prstGeom>
        </p:spPr>
      </p:pic>
      <p:pic>
        <p:nvPicPr>
          <p:cNvPr id="4" name="Graphic 3" descr="Home with solid fill">
            <a:extLst>
              <a:ext uri="{FF2B5EF4-FFF2-40B4-BE49-F238E27FC236}">
                <a16:creationId xmlns:a16="http://schemas.microsoft.com/office/drawing/2014/main" id="{A02730AE-D1E9-46A3-BF6F-5F7DB24D2C4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92551"/>
            <a:ext cx="623341" cy="623341"/>
          </a:xfrm>
          <a:prstGeom prst="rect">
            <a:avLst/>
          </a:prstGeom>
        </p:spPr>
      </p:pic>
      <p:sp>
        <p:nvSpPr>
          <p:cNvPr id="5" name="TextBox 4">
            <a:extLst>
              <a:ext uri="{FF2B5EF4-FFF2-40B4-BE49-F238E27FC236}">
                <a16:creationId xmlns:a16="http://schemas.microsoft.com/office/drawing/2014/main" id="{4FFD7EF1-DFEA-42B2-A8ED-DD2AB6322A17}"/>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6" name="Rectangle 5">
            <a:extLst>
              <a:ext uri="{FF2B5EF4-FFF2-40B4-BE49-F238E27FC236}">
                <a16:creationId xmlns:a16="http://schemas.microsoft.com/office/drawing/2014/main" id="{72DDEEDB-B623-4F48-9CF5-7415A0C1AE3F}"/>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hlinkClick r:id="rId6" action="ppaction://hlinksldjump"/>
            <a:extLst>
              <a:ext uri="{FF2B5EF4-FFF2-40B4-BE49-F238E27FC236}">
                <a16:creationId xmlns:a16="http://schemas.microsoft.com/office/drawing/2014/main" id="{1AA08E98-005E-4C6E-B11E-FA72C67A1A80}"/>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625653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DDE6B4-B315-4B42-A43A-8E39C092A0F5}"/>
              </a:ext>
            </a:extLst>
          </p:cNvPr>
          <p:cNvSpPr>
            <a:spLocks noGrp="1"/>
          </p:cNvSpPr>
          <p:nvPr>
            <p:ph idx="1"/>
          </p:nvPr>
        </p:nvSpPr>
        <p:spPr>
          <a:xfrm>
            <a:off x="1708032" y="104956"/>
            <a:ext cx="8775939" cy="5556293"/>
          </a:xfrm>
        </p:spPr>
        <p:txBody>
          <a:bodyPr vert="horz" lIns="91440" tIns="45720" rIns="91440" bIns="45720" rtlCol="0" anchor="t">
            <a:normAutofit lnSpcReduction="10000"/>
          </a:bodyPr>
          <a:lstStyle/>
          <a:p>
            <a:pPr marL="0" indent="0" algn="ctr">
              <a:buNone/>
            </a:pPr>
            <a:r>
              <a:rPr lang="en-US" sz="3600" b="1" dirty="0">
                <a:cs typeface="Calibri"/>
              </a:rPr>
              <a:t>Decision Charts</a:t>
            </a:r>
            <a:endParaRPr lang="en-US" sz="3600" dirty="0">
              <a:cs typeface="Calibri"/>
            </a:endParaRPr>
          </a:p>
          <a:p>
            <a:pPr marL="0" indent="0" algn="just">
              <a:buNone/>
            </a:pPr>
            <a:endParaRPr lang="en-US" sz="1400" b="1" dirty="0">
              <a:ea typeface="+mn-lt"/>
              <a:cs typeface="+mn-lt"/>
            </a:endParaRPr>
          </a:p>
          <a:p>
            <a:pPr marL="0" indent="0" algn="just">
              <a:buNone/>
            </a:pPr>
            <a:r>
              <a:rPr lang="en-US" sz="1400" b="1" dirty="0">
                <a:ea typeface="+mn-lt"/>
                <a:cs typeface="+mn-lt"/>
              </a:rPr>
              <a:t>You will need (individual or partner work): </a:t>
            </a:r>
            <a:r>
              <a:rPr lang="en-US" sz="1400" dirty="0">
                <a:ea typeface="+mn-lt"/>
                <a:cs typeface="+mn-lt"/>
              </a:rPr>
              <a:t>Blank paper or decision chart/flowchart template, writing implements</a:t>
            </a:r>
            <a:endParaRPr lang="en-US" sz="1400" b="1" dirty="0">
              <a:ea typeface="+mn-lt"/>
              <a:cs typeface="+mn-lt"/>
            </a:endParaRPr>
          </a:p>
          <a:p>
            <a:pPr marL="0" indent="0">
              <a:buNone/>
            </a:pPr>
            <a:r>
              <a:rPr lang="en-US" sz="1400" b="1" dirty="0">
                <a:ea typeface="+mn-lt"/>
                <a:cs typeface="+mn-lt"/>
              </a:rPr>
              <a:t>Activity: </a:t>
            </a:r>
            <a:br>
              <a:rPr lang="en-US" sz="1400" b="1" dirty="0">
                <a:ea typeface="+mn-lt"/>
                <a:cs typeface="+mn-lt"/>
              </a:rPr>
            </a:br>
            <a:endParaRPr lang="en-US" sz="1400" dirty="0">
              <a:cs typeface="Calibri"/>
            </a:endParaRPr>
          </a:p>
          <a:p>
            <a:pPr marL="0" indent="0">
              <a:buNone/>
            </a:pPr>
            <a:r>
              <a:rPr lang="en-US" sz="1400" b="1" dirty="0">
                <a:ea typeface="+mn-lt"/>
                <a:cs typeface="+mn-lt"/>
              </a:rPr>
              <a:t>Time to Think: </a:t>
            </a:r>
          </a:p>
          <a:p>
            <a:r>
              <a:rPr lang="en-US" sz="1400" dirty="0">
                <a:ea typeface="+mn-lt"/>
                <a:cs typeface="+mn-lt"/>
              </a:rPr>
              <a:t>Identify the question you want to ask people (e.g. What is your ideal pet?)</a:t>
            </a:r>
          </a:p>
          <a:p>
            <a:r>
              <a:rPr lang="en-US" sz="1400" dirty="0">
                <a:ea typeface="+mn-lt"/>
                <a:cs typeface="+mn-lt"/>
              </a:rPr>
              <a:t>Make up some yes/no questions for them to answer in order to help discover their answer (e.g. Do you like going on long walks? Do you like the company of others? </a:t>
            </a:r>
          </a:p>
          <a:p>
            <a:r>
              <a:rPr lang="en-US" sz="1400" dirty="0">
                <a:ea typeface="+mn-lt"/>
                <a:cs typeface="+mn-lt"/>
              </a:rPr>
              <a:t>Think of the animals your answers could lead to (e.g. Do you like going on long walks? YES – Then the ideal pet could be a dog. Do you like the company of others? NO – Then their ideal pet could be a tortoise)</a:t>
            </a:r>
          </a:p>
          <a:p>
            <a:r>
              <a:rPr lang="en-US" sz="1400" dirty="0">
                <a:ea typeface="+mn-lt"/>
                <a:cs typeface="+mn-lt"/>
              </a:rPr>
              <a:t>Make up further questions to continue the chart, each eventually leading to a final answer</a:t>
            </a:r>
            <a:endParaRPr lang="en-US" sz="1400" dirty="0">
              <a:cs typeface="Calibri"/>
            </a:endParaRPr>
          </a:p>
          <a:p>
            <a:pPr marL="0" indent="0">
              <a:buNone/>
            </a:pPr>
            <a:endParaRPr lang="en-US" sz="1400" b="1" dirty="0">
              <a:ea typeface="+mn-lt"/>
              <a:cs typeface="+mn-lt"/>
            </a:endParaRPr>
          </a:p>
          <a:p>
            <a:pPr marL="0" indent="0">
              <a:buNone/>
            </a:pPr>
            <a:r>
              <a:rPr lang="en-US" sz="1400" b="1" dirty="0">
                <a:ea typeface="+mn-lt"/>
                <a:cs typeface="+mn-lt"/>
              </a:rPr>
              <a:t>Time to Make: </a:t>
            </a:r>
          </a:p>
          <a:p>
            <a:r>
              <a:rPr lang="en-GB" sz="1400" dirty="0"/>
              <a:t>Illustrate your decision chart with appropriate doodles.</a:t>
            </a:r>
          </a:p>
          <a:p>
            <a:r>
              <a:rPr lang="en-GB" sz="1400" dirty="0"/>
              <a:t>Ask your friend to test it for you.</a:t>
            </a:r>
            <a:br>
              <a:rPr lang="en-GB" sz="1400" dirty="0"/>
            </a:br>
            <a:endParaRPr lang="en-US" sz="1400" b="1" dirty="0">
              <a:cs typeface="Calibri"/>
            </a:endParaRPr>
          </a:p>
          <a:p>
            <a:pPr marL="0" indent="0">
              <a:buNone/>
            </a:pPr>
            <a:r>
              <a:rPr lang="en-US" sz="1400" b="1" dirty="0">
                <a:ea typeface="+mn-lt"/>
                <a:cs typeface="+mn-lt"/>
              </a:rPr>
              <a:t>Rules/Suggestions </a:t>
            </a:r>
          </a:p>
          <a:p>
            <a:r>
              <a:rPr lang="en-US" sz="1400" dirty="0">
                <a:ea typeface="+mn-lt"/>
                <a:cs typeface="+mn-lt"/>
              </a:rPr>
              <a:t>Have learners map out their whole chart on a whiteboard or scrap paper before committing to their final piece</a:t>
            </a:r>
            <a:br>
              <a:rPr lang="en-US" sz="1400" dirty="0">
                <a:ea typeface="+mn-lt"/>
                <a:cs typeface="+mn-lt"/>
              </a:rPr>
            </a:br>
            <a:endParaRPr lang="en-US" sz="1400" dirty="0">
              <a:ea typeface="+mn-lt"/>
              <a:cs typeface="+mn-lt"/>
            </a:endParaRPr>
          </a:p>
        </p:txBody>
      </p:sp>
      <p:pic>
        <p:nvPicPr>
          <p:cNvPr id="4" name="Graphic 3" descr="Home with solid fill">
            <a:extLst>
              <a:ext uri="{FF2B5EF4-FFF2-40B4-BE49-F238E27FC236}">
                <a16:creationId xmlns:a16="http://schemas.microsoft.com/office/drawing/2014/main" id="{6D8BEF44-7D0D-44D1-996C-7B4DD0F5CEA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6192551"/>
            <a:ext cx="623341" cy="623341"/>
          </a:xfrm>
          <a:prstGeom prst="rect">
            <a:avLst/>
          </a:prstGeom>
        </p:spPr>
      </p:pic>
      <p:sp>
        <p:nvSpPr>
          <p:cNvPr id="5" name="TextBox 4">
            <a:extLst>
              <a:ext uri="{FF2B5EF4-FFF2-40B4-BE49-F238E27FC236}">
                <a16:creationId xmlns:a16="http://schemas.microsoft.com/office/drawing/2014/main" id="{49D5F46C-95EE-4D57-A5BF-13C90D38E5DF}"/>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6" name="Rectangle 5">
            <a:extLst>
              <a:ext uri="{FF2B5EF4-FFF2-40B4-BE49-F238E27FC236}">
                <a16:creationId xmlns:a16="http://schemas.microsoft.com/office/drawing/2014/main" id="{18BA9E6D-DD4A-41B1-8033-A74CB0477BB0}"/>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hlinkClick r:id="rId4" action="ppaction://hlinksldjump"/>
            <a:extLst>
              <a:ext uri="{FF2B5EF4-FFF2-40B4-BE49-F238E27FC236}">
                <a16:creationId xmlns:a16="http://schemas.microsoft.com/office/drawing/2014/main" id="{543AC860-F997-40BD-A1F8-27CA5B68842E}"/>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523291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C9A529B-2450-48E3-8758-D8B523685D7C}"/>
              </a:ext>
            </a:extLst>
          </p:cNvPr>
          <p:cNvGraphicFramePr>
            <a:graphicFrameLocks noGrp="1"/>
          </p:cNvGraphicFramePr>
          <p:nvPr/>
        </p:nvGraphicFramePr>
        <p:xfrm>
          <a:off x="1738510" y="161659"/>
          <a:ext cx="8778236" cy="5262880"/>
        </p:xfrm>
        <a:graphic>
          <a:graphicData uri="http://schemas.openxmlformats.org/drawingml/2006/table">
            <a:tbl>
              <a:tblPr firstRow="1" bandRow="1">
                <a:tableStyleId>{21E4AEA4-8DFA-4A89-87EB-49C32662AFE0}</a:tableStyleId>
              </a:tblPr>
              <a:tblGrid>
                <a:gridCol w="1645918">
                  <a:extLst>
                    <a:ext uri="{9D8B030D-6E8A-4147-A177-3AD203B41FA5}">
                      <a16:colId xmlns:a16="http://schemas.microsoft.com/office/drawing/2014/main" val="2233895718"/>
                    </a:ext>
                  </a:extLst>
                </a:gridCol>
                <a:gridCol w="1935479">
                  <a:extLst>
                    <a:ext uri="{9D8B030D-6E8A-4147-A177-3AD203B41FA5}">
                      <a16:colId xmlns:a16="http://schemas.microsoft.com/office/drawing/2014/main" val="1284286186"/>
                    </a:ext>
                  </a:extLst>
                </a:gridCol>
                <a:gridCol w="3002279">
                  <a:extLst>
                    <a:ext uri="{9D8B030D-6E8A-4147-A177-3AD203B41FA5}">
                      <a16:colId xmlns:a16="http://schemas.microsoft.com/office/drawing/2014/main" val="1562935449"/>
                    </a:ext>
                  </a:extLst>
                </a:gridCol>
                <a:gridCol w="2194560">
                  <a:extLst>
                    <a:ext uri="{9D8B030D-6E8A-4147-A177-3AD203B41FA5}">
                      <a16:colId xmlns:a16="http://schemas.microsoft.com/office/drawing/2014/main" val="2499228387"/>
                    </a:ext>
                  </a:extLst>
                </a:gridCol>
              </a:tblGrid>
              <a:tr h="370840">
                <a:tc>
                  <a:txBody>
                    <a:bodyPr/>
                    <a:lstStyle/>
                    <a:p>
                      <a:pPr lvl="0">
                        <a:buNone/>
                      </a:pPr>
                      <a:r>
                        <a:rPr lang="en-US" sz="1800" u="none" strike="noStrike" noProof="0" dirty="0"/>
                        <a:t>Level</a:t>
                      </a:r>
                      <a:endParaRPr lang="en-US" sz="1800" b="1" i="0" u="none" strike="noStrike" noProof="0" dirty="0">
                        <a:latin typeface="Calibri"/>
                      </a:endParaRPr>
                    </a:p>
                  </a:txBody>
                  <a:tcPr/>
                </a:tc>
                <a:tc>
                  <a:txBody>
                    <a:bodyPr/>
                    <a:lstStyle/>
                    <a:p>
                      <a:pPr lvl="0">
                        <a:buNone/>
                      </a:pPr>
                      <a:r>
                        <a:rPr lang="en-US" sz="1800" u="none" strike="noStrike" noProof="0" dirty="0"/>
                        <a:t>Es and </a:t>
                      </a:r>
                      <a:r>
                        <a:rPr lang="en-US" sz="1800" u="none" strike="noStrike" noProof="0" dirty="0" err="1"/>
                        <a:t>Os</a:t>
                      </a:r>
                      <a:endParaRPr lang="en-US" dirty="0" err="1"/>
                    </a:p>
                  </a:txBody>
                  <a:tcPr/>
                </a:tc>
                <a:tc>
                  <a:txBody>
                    <a:bodyPr/>
                    <a:lstStyle/>
                    <a:p>
                      <a:pPr lvl="0">
                        <a:buNone/>
                      </a:pPr>
                      <a:r>
                        <a:rPr lang="en-US" sz="1800" u="none" strike="noStrike" noProof="0" dirty="0"/>
                        <a:t>Learning Activities</a:t>
                      </a:r>
                      <a:endParaRPr lang="en-US" dirty="0"/>
                    </a:p>
                  </a:txBody>
                  <a:tcPr/>
                </a:tc>
                <a:tc>
                  <a:txBody>
                    <a:bodyPr/>
                    <a:lstStyle/>
                    <a:p>
                      <a:pPr lvl="0">
                        <a:buNone/>
                      </a:pPr>
                      <a:r>
                        <a:rPr lang="en-US" sz="1800" u="none" strike="noStrike" noProof="0" dirty="0"/>
                        <a:t>Stimulus</a:t>
                      </a:r>
                      <a:endParaRPr lang="en-US" dirty="0"/>
                    </a:p>
                  </a:txBody>
                  <a:tcPr/>
                </a:tc>
                <a:extLst>
                  <a:ext uri="{0D108BD9-81ED-4DB2-BD59-A6C34878D82A}">
                    <a16:rowId xmlns:a16="http://schemas.microsoft.com/office/drawing/2014/main" val="63266248"/>
                  </a:ext>
                </a:extLst>
              </a:tr>
              <a:tr h="370840">
                <a:tc>
                  <a:txBody>
                    <a:bodyPr/>
                    <a:lstStyle/>
                    <a:p>
                      <a:pPr lvl="0">
                        <a:buNone/>
                      </a:pPr>
                      <a:r>
                        <a:rPr lang="en-US" sz="1100" u="none" strike="noStrike" noProof="0" dirty="0"/>
                        <a:t>Second Level </a:t>
                      </a:r>
                      <a:endParaRPr lang="en-US" sz="1100" dirty="0" err="1"/>
                    </a:p>
                    <a:p>
                      <a:pPr lvl="0">
                        <a:buNone/>
                      </a:pPr>
                      <a:r>
                        <a:rPr lang="en-US" sz="1100" u="none" strike="noStrike" noProof="0" dirty="0"/>
                        <a:t>Theme: Systems Thinking</a:t>
                      </a:r>
                      <a:endParaRPr lang="en-US" sz="1100" dirty="0">
                        <a:latin typeface="+mj-lt"/>
                      </a:endParaRPr>
                    </a:p>
                  </a:txBody>
                  <a:tcPr/>
                </a:tc>
                <a:tc>
                  <a:txBody>
                    <a:bodyPr/>
                    <a:lstStyle/>
                    <a:p>
                      <a:r>
                        <a:rPr lang="en-GB" sz="1100" u="none" strike="noStrike" kern="1200" baseline="0" dirty="0"/>
                        <a:t>I understand the operation of a process and its outcome. I can structure related items of information. </a:t>
                      </a:r>
                    </a:p>
                    <a:p>
                      <a:r>
                        <a:rPr lang="en-GB" sz="1100" b="1" u="none" strike="noStrike" kern="1200" baseline="0" dirty="0"/>
                        <a:t>TCH 2-13a </a:t>
                      </a:r>
                      <a:r>
                        <a:rPr lang="en-GB" sz="1100" u="none" strike="noStrike" kern="1200" baseline="0" dirty="0"/>
                        <a:t>	</a:t>
                      </a:r>
                    </a:p>
                    <a:p>
                      <a:endParaRPr lang="en-GB" sz="1100" u="none" strike="noStrike" kern="1200" baseline="0" dirty="0"/>
                    </a:p>
                    <a:p>
                      <a:r>
                        <a:rPr lang="en-GB" sz="1100" u="none" strike="noStrike" kern="1200" baseline="0" dirty="0"/>
                        <a:t>I can display data in a clear way using a suitable scale, by choosing appropriately from an extended range of tables, charts, diagrams and graphs, making effective use of technology. </a:t>
                      </a:r>
                    </a:p>
                    <a:p>
                      <a:r>
                        <a:rPr lang="en-GB" sz="1100" b="1" u="none" strike="noStrike" kern="1200" baseline="0" dirty="0"/>
                        <a:t>MTH 2-21a / MTH 3-21a </a:t>
                      </a:r>
                    </a:p>
                    <a:p>
                      <a:r>
                        <a:rPr lang="en-GB" sz="1100" u="none" strike="noStrike" kern="1200" baseline="0" dirty="0"/>
                        <a:t>	</a:t>
                      </a:r>
                    </a:p>
                    <a:p>
                      <a:r>
                        <a:rPr lang="en-GB" sz="1100" u="none" strike="noStrike" kern="1200" baseline="0" dirty="0"/>
                        <a:t>I can identify and classify examples of living things, past and present, to help me appreciate their diversity. I can relate physical and behavioural characteristics to their survival or extinction. </a:t>
                      </a:r>
                    </a:p>
                    <a:p>
                      <a:r>
                        <a:rPr lang="en-GB" sz="1100" b="1" u="none" strike="noStrike" kern="1200" baseline="0" dirty="0"/>
                        <a:t>SCN 2-01a </a:t>
                      </a:r>
                      <a:r>
                        <a:rPr lang="en-GB" sz="1800" u="none" strike="noStrike" kern="1200" baseline="0" dirty="0"/>
                        <a:t>	</a:t>
                      </a:r>
                    </a:p>
                    <a:p>
                      <a:endParaRPr lang="en-GB" sz="1100" u="none" strike="noStrike" kern="1200" baseline="0" dirty="0"/>
                    </a:p>
                    <a:p>
                      <a:endParaRPr lang="en-GB" sz="1100" u="none" strike="noStrike" kern="1200" baseline="0" dirty="0"/>
                    </a:p>
                    <a:p>
                      <a:pPr lvl="0">
                        <a:buNone/>
                      </a:pPr>
                      <a:endParaRPr lang="en-US" sz="1100" u="none" strike="noStrike" noProof="0" dirty="0"/>
                    </a:p>
                    <a:p>
                      <a:pPr lvl="0">
                        <a:buNone/>
                      </a:pPr>
                      <a:endParaRPr lang="en-US" sz="1100" u="none" strike="noStrike" noProof="0" dirty="0"/>
                    </a:p>
                    <a:p>
                      <a:pPr lvl="0">
                        <a:buNone/>
                      </a:pPr>
                      <a:endParaRPr lang="en-US" sz="1100" b="1" i="0" u="none" strike="noStrike" noProof="0" dirty="0">
                        <a:latin typeface="+mj-lt"/>
                      </a:endParaRPr>
                    </a:p>
                  </a:txBody>
                  <a:tcPr/>
                </a:tc>
                <a:tc>
                  <a:txBody>
                    <a:bodyPr/>
                    <a:lstStyle/>
                    <a:p>
                      <a:pPr lvl="0" algn="ctr">
                        <a:lnSpc>
                          <a:spcPct val="100000"/>
                        </a:lnSpc>
                        <a:spcBef>
                          <a:spcPts val="0"/>
                        </a:spcBef>
                        <a:spcAft>
                          <a:spcPts val="0"/>
                        </a:spcAft>
                        <a:buNone/>
                      </a:pPr>
                      <a:r>
                        <a:rPr lang="en-US" sz="1100" u="none" strike="noStrike" noProof="0" dirty="0"/>
                        <a:t>Classification Tree</a:t>
                      </a:r>
                      <a:endParaRPr lang="en-US" sz="1100" u="none" strike="noStrike" baseline="0" noProof="0" dirty="0"/>
                    </a:p>
                    <a:p>
                      <a:pPr lvl="0" algn="ctr">
                        <a:lnSpc>
                          <a:spcPct val="100000"/>
                        </a:lnSpc>
                        <a:spcBef>
                          <a:spcPts val="0"/>
                        </a:spcBef>
                        <a:spcAft>
                          <a:spcPts val="0"/>
                        </a:spcAft>
                        <a:buNone/>
                      </a:pPr>
                      <a:endParaRPr lang="en-US" sz="1100" dirty="0"/>
                    </a:p>
                    <a:p>
                      <a:pPr lvl="0" algn="l">
                        <a:lnSpc>
                          <a:spcPct val="100000"/>
                        </a:lnSpc>
                        <a:spcBef>
                          <a:spcPts val="0"/>
                        </a:spcBef>
                        <a:spcAft>
                          <a:spcPts val="0"/>
                        </a:spcAft>
                        <a:buNone/>
                      </a:pPr>
                      <a:r>
                        <a:rPr lang="en-US" sz="1100" u="none" strike="noStrike" noProof="0" dirty="0"/>
                        <a:t>Resources:</a:t>
                      </a:r>
                      <a:r>
                        <a:rPr lang="en-US" sz="1100" u="none" strike="noStrike" baseline="0" noProof="0" dirty="0"/>
                        <a:t> Licorice Allsorts, Classification tree template or whiteboard pens to write on desks</a:t>
                      </a:r>
                    </a:p>
                    <a:p>
                      <a:pPr lvl="0" algn="l">
                        <a:lnSpc>
                          <a:spcPct val="100000"/>
                        </a:lnSpc>
                        <a:spcBef>
                          <a:spcPts val="0"/>
                        </a:spcBef>
                        <a:spcAft>
                          <a:spcPts val="0"/>
                        </a:spcAft>
                        <a:buNone/>
                      </a:pPr>
                      <a:endParaRPr lang="en-US" sz="1100" dirty="0"/>
                    </a:p>
                    <a:p>
                      <a:pPr lvl="0" algn="l">
                        <a:lnSpc>
                          <a:spcPct val="100000"/>
                        </a:lnSpc>
                        <a:spcBef>
                          <a:spcPts val="0"/>
                        </a:spcBef>
                        <a:spcAft>
                          <a:spcPts val="0"/>
                        </a:spcAft>
                        <a:buNone/>
                      </a:pPr>
                      <a:r>
                        <a:rPr lang="en-US" sz="1100" u="none" strike="noStrike" noProof="0" dirty="0"/>
                        <a:t>Key Questions: How can we sort different criteria? How can we structure related items of information? What is meant by the term ‘classification’? What are ‘characteristics’ or ‘properties’?</a:t>
                      </a:r>
                    </a:p>
                    <a:p>
                      <a:pPr lvl="0" algn="l">
                        <a:lnSpc>
                          <a:spcPct val="100000"/>
                        </a:lnSpc>
                        <a:spcBef>
                          <a:spcPts val="0"/>
                        </a:spcBef>
                        <a:spcAft>
                          <a:spcPts val="0"/>
                        </a:spcAft>
                        <a:buNone/>
                      </a:pPr>
                      <a:endParaRPr lang="en-US" sz="1100" u="none" strike="noStrike" baseline="0" noProof="0" dirty="0"/>
                    </a:p>
                    <a:p>
                      <a:pPr lvl="0" algn="l">
                        <a:lnSpc>
                          <a:spcPct val="100000"/>
                        </a:lnSpc>
                        <a:spcBef>
                          <a:spcPts val="0"/>
                        </a:spcBef>
                        <a:spcAft>
                          <a:spcPts val="0"/>
                        </a:spcAft>
                        <a:buNone/>
                      </a:pPr>
                      <a:r>
                        <a:rPr lang="en-US" sz="1100" u="none" strike="noStrike" baseline="0" noProof="0" dirty="0"/>
                        <a:t>Activity: Create a classification tree to sort living or non-living things</a:t>
                      </a:r>
                      <a:endParaRPr lang="en-US" sz="1100" u="none" strike="noStrike" noProof="0" dirty="0"/>
                    </a:p>
                    <a:p>
                      <a:pPr lvl="0" algn="l">
                        <a:lnSpc>
                          <a:spcPct val="100000"/>
                        </a:lnSpc>
                        <a:spcBef>
                          <a:spcPts val="0"/>
                        </a:spcBef>
                        <a:spcAft>
                          <a:spcPts val="0"/>
                        </a:spcAft>
                        <a:buNone/>
                      </a:pPr>
                      <a:endParaRPr lang="en-US" sz="1100" u="none" strike="noStrike" noProof="0" dirty="0"/>
                    </a:p>
                    <a:p>
                      <a:pPr lvl="0" algn="l">
                        <a:lnSpc>
                          <a:spcPct val="100000"/>
                        </a:lnSpc>
                        <a:spcBef>
                          <a:spcPts val="0"/>
                        </a:spcBef>
                        <a:spcAft>
                          <a:spcPts val="0"/>
                        </a:spcAft>
                        <a:buNone/>
                      </a:pPr>
                      <a:r>
                        <a:rPr lang="en-US" sz="1100" u="none" strike="noStrike" noProof="0" dirty="0"/>
                        <a:t>Systems</a:t>
                      </a:r>
                      <a:r>
                        <a:rPr lang="en-US" sz="1100" u="none" strike="noStrike" baseline="0" noProof="0" dirty="0"/>
                        <a:t> Thinking</a:t>
                      </a:r>
                      <a:r>
                        <a:rPr lang="en-US" sz="1100" u="none" strike="noStrike" noProof="0" dirty="0"/>
                        <a:t> Skill: Connecting, Pattern Making</a:t>
                      </a:r>
                    </a:p>
                    <a:p>
                      <a:pPr lvl="0" algn="l">
                        <a:lnSpc>
                          <a:spcPct val="100000"/>
                        </a:lnSpc>
                        <a:spcBef>
                          <a:spcPts val="0"/>
                        </a:spcBef>
                        <a:spcAft>
                          <a:spcPts val="0"/>
                        </a:spcAft>
                        <a:buNone/>
                      </a:pPr>
                      <a:endParaRPr lang="en-US" sz="1100" u="none" strike="noStrike" noProof="0" dirty="0"/>
                    </a:p>
                    <a:p>
                      <a:pPr lvl="0" algn="l">
                        <a:lnSpc>
                          <a:spcPct val="100000"/>
                        </a:lnSpc>
                        <a:spcBef>
                          <a:spcPts val="0"/>
                        </a:spcBef>
                        <a:spcAft>
                          <a:spcPts val="0"/>
                        </a:spcAft>
                        <a:buNone/>
                      </a:pPr>
                      <a:endParaRPr lang="en-US" sz="1100" u="none" strike="noStrike" noProof="0" dirty="0"/>
                    </a:p>
                    <a:p>
                      <a:pPr lvl="0" algn="l">
                        <a:lnSpc>
                          <a:spcPct val="100000"/>
                        </a:lnSpc>
                        <a:spcBef>
                          <a:spcPts val="0"/>
                        </a:spcBef>
                        <a:spcAft>
                          <a:spcPts val="0"/>
                        </a:spcAft>
                        <a:buNone/>
                      </a:pPr>
                      <a:endParaRPr lang="en-US" sz="1100" b="0" i="0" u="none" strike="noStrike" noProof="0" dirty="0">
                        <a:latin typeface="+mj-lt"/>
                      </a:endParaRPr>
                    </a:p>
                  </a:txBody>
                  <a:tcPr/>
                </a:tc>
                <a:tc>
                  <a:txBody>
                    <a:bodyPr/>
                    <a:lstStyle/>
                    <a:p>
                      <a:pPr marL="0" indent="0" fontAlgn="base">
                        <a:buFont typeface="Arial" panose="020B0604020202020204" pitchFamily="34" charset="0"/>
                        <a:buNone/>
                      </a:pPr>
                      <a:r>
                        <a:rPr lang="en-GB" sz="1100" kern="1200" dirty="0">
                          <a:effectLst/>
                        </a:rPr>
                        <a:t>Classification Tree</a:t>
                      </a:r>
                    </a:p>
                    <a:p>
                      <a:pPr marL="0" indent="0" fontAlgn="base">
                        <a:buFont typeface="Arial" panose="020B0604020202020204" pitchFamily="34" charset="0"/>
                        <a:buNone/>
                      </a:pPr>
                      <a:endParaRPr lang="en-GB" sz="1100" kern="1200" dirty="0">
                        <a:effectLst/>
                      </a:endParaRPr>
                    </a:p>
                    <a:p>
                      <a:pPr marL="0" indent="0" fontAlgn="base">
                        <a:buFont typeface="Arial" panose="020B0604020202020204" pitchFamily="34" charset="0"/>
                        <a:buNone/>
                      </a:pPr>
                      <a:endParaRPr lang="en-GB" sz="1100" kern="1200" dirty="0">
                        <a:effectLst/>
                      </a:endParaRPr>
                    </a:p>
                    <a:p>
                      <a:pPr marL="0" indent="0" fontAlgn="base">
                        <a:buFont typeface="Arial" panose="020B0604020202020204" pitchFamily="34" charset="0"/>
                        <a:buNone/>
                      </a:pPr>
                      <a:endParaRPr lang="en-GB" sz="1100" kern="1200" dirty="0">
                        <a:effectLst/>
                      </a:endParaRPr>
                    </a:p>
                    <a:p>
                      <a:pPr marL="0" indent="0" fontAlgn="base">
                        <a:buFont typeface="Arial" panose="020B0604020202020204" pitchFamily="34" charset="0"/>
                        <a:buNone/>
                      </a:pPr>
                      <a:endParaRPr lang="en-GB" sz="1100" kern="1200" dirty="0">
                        <a:effectLst/>
                      </a:endParaRPr>
                    </a:p>
                    <a:p>
                      <a:pPr marL="0" indent="0" fontAlgn="base">
                        <a:buFont typeface="Arial" panose="020B0604020202020204" pitchFamily="34" charset="0"/>
                        <a:buNone/>
                      </a:pPr>
                      <a:endParaRPr lang="en-GB" sz="1100" kern="1200" dirty="0">
                        <a:effectLst/>
                      </a:endParaRPr>
                    </a:p>
                    <a:p>
                      <a:pPr marL="0" indent="0" fontAlgn="base">
                        <a:buFont typeface="Arial" panose="020B0604020202020204" pitchFamily="34" charset="0"/>
                        <a:buNone/>
                      </a:pPr>
                      <a:endParaRPr lang="en-GB" sz="1100" kern="1200" dirty="0">
                        <a:effectLst/>
                      </a:endParaRPr>
                    </a:p>
                    <a:p>
                      <a:pPr marL="0" indent="0" fontAlgn="base">
                        <a:buFont typeface="Arial" panose="020B0604020202020204" pitchFamily="34" charset="0"/>
                        <a:buNone/>
                      </a:pPr>
                      <a:endParaRPr lang="en-GB" sz="1100" kern="1200" dirty="0">
                        <a:effectLst/>
                      </a:endParaRPr>
                    </a:p>
                    <a:p>
                      <a:pPr marL="0" indent="0" fontAlgn="base">
                        <a:buFont typeface="Arial" panose="020B0604020202020204" pitchFamily="34" charset="0"/>
                        <a:buNone/>
                      </a:pPr>
                      <a:endParaRPr lang="en-GB" sz="1100" kern="1200" dirty="0">
                        <a:effectLst/>
                      </a:endParaRPr>
                    </a:p>
                    <a:p>
                      <a:pPr marL="0" indent="0" fontAlgn="base">
                        <a:buFont typeface="Arial" panose="020B0604020202020204" pitchFamily="34" charset="0"/>
                        <a:buNone/>
                      </a:pPr>
                      <a:endParaRPr lang="en-GB" sz="1100" kern="1200" dirty="0">
                        <a:effectLst/>
                      </a:endParaRPr>
                    </a:p>
                    <a:p>
                      <a:pPr marL="0" indent="0" fontAlgn="base">
                        <a:buFont typeface="Arial" panose="020B0604020202020204" pitchFamily="34" charset="0"/>
                        <a:buNone/>
                      </a:pPr>
                      <a:endParaRPr lang="en-GB" sz="1100" kern="1200" dirty="0">
                        <a:effectLst/>
                      </a:endParaRPr>
                    </a:p>
                    <a:p>
                      <a:pPr marL="0" indent="0" fontAlgn="base">
                        <a:buFont typeface="Arial" panose="020B0604020202020204" pitchFamily="34" charset="0"/>
                        <a:buNone/>
                      </a:pPr>
                      <a:endParaRPr lang="en-GB" sz="1100" kern="1200" dirty="0">
                        <a:effectLst/>
                      </a:endParaRPr>
                    </a:p>
                    <a:p>
                      <a:pPr marL="0" indent="0" fontAlgn="base">
                        <a:buFont typeface="Arial" panose="020B0604020202020204" pitchFamily="34" charset="0"/>
                        <a:buNone/>
                      </a:pPr>
                      <a:endParaRPr lang="en-GB" sz="1100" kern="1200" dirty="0">
                        <a:effectLst/>
                      </a:endParaRPr>
                    </a:p>
                    <a:p>
                      <a:pPr marL="0" indent="0" fontAlgn="base">
                        <a:buFont typeface="Arial" panose="020B0604020202020204" pitchFamily="34" charset="0"/>
                        <a:buNone/>
                      </a:pPr>
                      <a:endParaRPr lang="en-GB" sz="1100" kern="1200" dirty="0">
                        <a:effectLst/>
                      </a:endParaRPr>
                    </a:p>
                    <a:p>
                      <a:pPr marL="0" indent="0" fontAlgn="base">
                        <a:buFont typeface="Arial" panose="020B0604020202020204" pitchFamily="34" charset="0"/>
                        <a:buNone/>
                      </a:pPr>
                      <a:endParaRPr lang="en-GB" sz="1100" kern="1200" dirty="0">
                        <a:effectLst/>
                      </a:endParaRPr>
                    </a:p>
                    <a:p>
                      <a:pPr marL="0" indent="0" fontAlgn="base">
                        <a:buFont typeface="Arial" panose="020B0604020202020204" pitchFamily="34" charset="0"/>
                        <a:buNone/>
                      </a:pPr>
                      <a:endParaRPr lang="en-GB" sz="1100" kern="1200" dirty="0">
                        <a:effectLst/>
                      </a:endParaRPr>
                    </a:p>
                    <a:p>
                      <a:pPr marL="0" indent="0" fontAlgn="base">
                        <a:buFont typeface="Arial" panose="020B0604020202020204" pitchFamily="34" charset="0"/>
                        <a:buNone/>
                      </a:pPr>
                      <a:r>
                        <a:rPr lang="en-GB" sz="1100" kern="1200" dirty="0">
                          <a:effectLst/>
                        </a:rPr>
                        <a:t>Activity</a:t>
                      </a:r>
                      <a:r>
                        <a:rPr lang="en-GB" sz="1100" kern="1200" baseline="0" dirty="0">
                          <a:effectLst/>
                        </a:rPr>
                        <a:t> taken from: </a:t>
                      </a:r>
                      <a:r>
                        <a:rPr lang="en-GB" sz="1100" kern="1200" baseline="0" dirty="0">
                          <a:effectLst/>
                          <a:hlinkClick r:id="rId2"/>
                        </a:rPr>
                        <a:t>https://www.stem.org.uk/resources/elibrary/resource/34255/grouping-and-classification-suitable-home-teaching</a:t>
                      </a:r>
                      <a:r>
                        <a:rPr lang="en-GB" sz="1100" kern="1200" baseline="0" dirty="0">
                          <a:effectLst/>
                        </a:rPr>
                        <a:t> </a:t>
                      </a:r>
                    </a:p>
                    <a:p>
                      <a:pPr marL="0" indent="0" fontAlgn="base">
                        <a:buFont typeface="Arial" panose="020B0604020202020204" pitchFamily="34" charset="0"/>
                        <a:buNone/>
                      </a:pPr>
                      <a:endParaRPr lang="en-GB" sz="1100" kern="1200" baseline="0" dirty="0">
                        <a:effectLst/>
                      </a:endParaRPr>
                    </a:p>
                    <a:p>
                      <a:pPr marL="0" indent="0" fontAlgn="base">
                        <a:buFont typeface="Arial" panose="020B0604020202020204" pitchFamily="34" charset="0"/>
                        <a:buNone/>
                      </a:pPr>
                      <a:r>
                        <a:rPr lang="en-GB" sz="1100" kern="1200" baseline="0" dirty="0">
                          <a:effectLst/>
                        </a:rPr>
                        <a:t>What are Classification Trees? </a:t>
                      </a:r>
                      <a:br>
                        <a:rPr lang="en-GB" sz="1100" kern="1200" baseline="0" dirty="0">
                          <a:effectLst/>
                        </a:rPr>
                      </a:br>
                      <a:r>
                        <a:rPr lang="en-GB" sz="1100" kern="1200" baseline="0" dirty="0">
                          <a:effectLst/>
                          <a:hlinkClick r:id="rId3"/>
                        </a:rPr>
                        <a:t>https://www.bbc.co.uk/bitesize/topics/zxjj6sg/articles/z9cbcwx#:~:text=A%20key%20is%20a%20set,required%20to%20view%20this%20activity</a:t>
                      </a:r>
                      <a:r>
                        <a:rPr lang="en-GB" sz="1100" kern="1200" baseline="0" dirty="0">
                          <a:effectLst/>
                        </a:rPr>
                        <a:t>. </a:t>
                      </a:r>
                      <a:endParaRPr lang="en-GB" sz="1100" kern="1200" dirty="0">
                        <a:effectLst/>
                      </a:endParaRPr>
                    </a:p>
                  </a:txBody>
                  <a:tcPr/>
                </a:tc>
                <a:extLst>
                  <a:ext uri="{0D108BD9-81ED-4DB2-BD59-A6C34878D82A}">
                    <a16:rowId xmlns:a16="http://schemas.microsoft.com/office/drawing/2014/main" val="3652803016"/>
                  </a:ext>
                </a:extLst>
              </a:tr>
            </a:tbl>
          </a:graphicData>
        </a:graphic>
      </p:graphicFrame>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0508" y="836712"/>
            <a:ext cx="1585933" cy="2243088"/>
          </a:xfrm>
          <a:prstGeom prst="rect">
            <a:avLst/>
          </a:prstGeom>
        </p:spPr>
      </p:pic>
      <p:pic>
        <p:nvPicPr>
          <p:cNvPr id="5" name="Graphic 4" descr="Home with solid fill">
            <a:extLst>
              <a:ext uri="{FF2B5EF4-FFF2-40B4-BE49-F238E27FC236}">
                <a16:creationId xmlns:a16="http://schemas.microsoft.com/office/drawing/2014/main" id="{1FD93553-8EF6-4E9A-98BF-483360632FD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192551"/>
            <a:ext cx="623341" cy="623341"/>
          </a:xfrm>
          <a:prstGeom prst="rect">
            <a:avLst/>
          </a:prstGeom>
        </p:spPr>
      </p:pic>
      <p:sp>
        <p:nvSpPr>
          <p:cNvPr id="6" name="TextBox 5">
            <a:extLst>
              <a:ext uri="{FF2B5EF4-FFF2-40B4-BE49-F238E27FC236}">
                <a16:creationId xmlns:a16="http://schemas.microsoft.com/office/drawing/2014/main" id="{05E8AC6E-19F5-4F02-A354-482FDDD957D0}"/>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7" name="Rectangle 6">
            <a:extLst>
              <a:ext uri="{FF2B5EF4-FFF2-40B4-BE49-F238E27FC236}">
                <a16:creationId xmlns:a16="http://schemas.microsoft.com/office/drawing/2014/main" id="{1B4849CA-BD24-47A0-8BD6-679874667894}"/>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7" action="ppaction://hlinksldjump"/>
            <a:extLst>
              <a:ext uri="{FF2B5EF4-FFF2-40B4-BE49-F238E27FC236}">
                <a16:creationId xmlns:a16="http://schemas.microsoft.com/office/drawing/2014/main" id="{FADCDD89-2658-40C9-B893-EB581ED620A5}"/>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2194488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DDE6B4-B315-4B42-A43A-8E39C092A0F5}"/>
              </a:ext>
            </a:extLst>
          </p:cNvPr>
          <p:cNvSpPr>
            <a:spLocks noGrp="1"/>
          </p:cNvSpPr>
          <p:nvPr>
            <p:ph idx="1"/>
          </p:nvPr>
        </p:nvSpPr>
        <p:spPr>
          <a:xfrm>
            <a:off x="1708032" y="104956"/>
            <a:ext cx="10435180" cy="6754453"/>
          </a:xfrm>
        </p:spPr>
        <p:txBody>
          <a:bodyPr vert="horz" lIns="91440" tIns="45720" rIns="91440" bIns="45720" rtlCol="0" anchor="t">
            <a:normAutofit fontScale="85000" lnSpcReduction="10000"/>
          </a:bodyPr>
          <a:lstStyle/>
          <a:p>
            <a:pPr marL="0" indent="0">
              <a:buNone/>
            </a:pPr>
            <a:r>
              <a:rPr lang="en-US" sz="3600" b="1" dirty="0">
                <a:cs typeface="Calibri"/>
              </a:rPr>
              <a:t>Classification Keys</a:t>
            </a:r>
            <a:endParaRPr lang="en-US" sz="3600" dirty="0">
              <a:cs typeface="Calibri"/>
            </a:endParaRPr>
          </a:p>
          <a:p>
            <a:pPr marL="0" indent="0" algn="just">
              <a:buNone/>
            </a:pPr>
            <a:endParaRPr lang="en-US" sz="1700" b="1" dirty="0">
              <a:ea typeface="+mn-lt"/>
              <a:cs typeface="+mn-lt"/>
            </a:endParaRPr>
          </a:p>
          <a:p>
            <a:pPr>
              <a:spcBef>
                <a:spcPts val="0"/>
              </a:spcBef>
              <a:buNone/>
            </a:pPr>
            <a:r>
              <a:rPr lang="en-US" sz="1700" b="1" dirty="0">
                <a:ea typeface="+mn-lt"/>
                <a:cs typeface="+mn-lt"/>
              </a:rPr>
              <a:t>You will need (individual or partner work): </a:t>
            </a:r>
            <a:r>
              <a:rPr lang="en-GB" sz="1700" dirty="0"/>
              <a:t>Liquorice</a:t>
            </a:r>
            <a:r>
              <a:rPr lang="en-US" sz="1700" dirty="0"/>
              <a:t> Allsorts, Classification tree template or whiteboard pens to write on desks</a:t>
            </a:r>
          </a:p>
          <a:p>
            <a:pPr marL="0" indent="0">
              <a:buNone/>
            </a:pPr>
            <a:endParaRPr lang="en-US" sz="1700" b="1" dirty="0">
              <a:ea typeface="+mn-lt"/>
              <a:cs typeface="+mn-lt"/>
            </a:endParaRPr>
          </a:p>
          <a:p>
            <a:pPr marL="0" indent="0">
              <a:buNone/>
            </a:pPr>
            <a:r>
              <a:rPr lang="en-GB" sz="1700" b="1" dirty="0">
                <a:ea typeface="+mn-lt"/>
                <a:cs typeface="+mn-lt"/>
              </a:rPr>
              <a:t>Activity:</a:t>
            </a:r>
          </a:p>
          <a:p>
            <a:pPr fontAlgn="base"/>
            <a:r>
              <a:rPr lang="en-GB" sz="1700" dirty="0"/>
              <a:t>Explain to the children that we will be classifying or sorting sweets according to their characteristics. Discuss what is meant by characteristics: shape; size; colour; texture; patterns etc.  </a:t>
            </a:r>
          </a:p>
          <a:p>
            <a:pPr fontAlgn="base"/>
            <a:r>
              <a:rPr lang="en-GB" sz="1700" dirty="0"/>
              <a:t>Liquorice allsorts have differences and similarities that are easy to see and observe and only a simple vocabulary is needed to describe them. The characters include shape, colour and arrangement of the layers. As a starter, this is a good way to establish the principles of making and using a key, before going ahead with more complex material such as plants.  </a:t>
            </a:r>
          </a:p>
          <a:p>
            <a:pPr fontAlgn="base"/>
            <a:r>
              <a:rPr lang="en-GB" sz="1700" dirty="0"/>
              <a:t>You need a packet of liquorice allsorts from which you can make selections of different kind of sweets. It is best for the children to use the real thing in the activity, but you can use pictures if you have difficulty in obtaining liquorice allsorts. </a:t>
            </a:r>
          </a:p>
          <a:p>
            <a:pPr fontAlgn="base"/>
            <a:r>
              <a:rPr lang="en-GB" sz="1700" dirty="0"/>
              <a:t>The children work in small groups. Choose four liquorice allsorts and give each group of children a set of these four sweets. Ask the children to look at the characteristics (features) of their four sweets, then begin to collect their descriptions on the ‘board’ (in whatever form is suitable). </a:t>
            </a:r>
          </a:p>
          <a:p>
            <a:pPr fontAlgn="base"/>
            <a:r>
              <a:rPr lang="en-GB" sz="1700" dirty="0"/>
              <a:t>Next ask the children to sort the sweets into two groups. Then the children need to find a question that gives a reason for the separation into groups. An example could be “Is it round?” They can group the YES (Group A) sweets together, separate from the NO (Group B) sweets. They then find a question that can separate A and B groups.  Possible questions can include “Is it blue?”, “Is it black and white?”… </a:t>
            </a:r>
          </a:p>
          <a:p>
            <a:pPr fontAlgn="base"/>
            <a:r>
              <a:rPr lang="en-GB" sz="1700" dirty="0"/>
              <a:t>Let the children check the pathway through (to ‘identify’ a sweet). They pick one of the sweets. Check by starting with the first question at the top. </a:t>
            </a:r>
          </a:p>
          <a:p>
            <a:pPr fontAlgn="base"/>
            <a:r>
              <a:rPr lang="en-GB" sz="1700" b="1" dirty="0"/>
              <a:t>Extension:</a:t>
            </a:r>
            <a:r>
              <a:rPr lang="en-GB" sz="1700" dirty="0"/>
              <a:t> You can extend the activity by using more sweets. Put the children into small groups and give six different sweets to each group. Soon they would see that this key works only for the four sweets used. If they want to add more sweets, they have to think of more questions. See if they can make their own key. They will probably find it helpful if they name each sweet, say with a letter or the name of a person. </a:t>
            </a:r>
          </a:p>
          <a:p>
            <a:pPr marL="0" indent="0">
              <a:buNone/>
            </a:pPr>
            <a:br>
              <a:rPr lang="en-GB" sz="1700" dirty="0"/>
            </a:br>
            <a:endParaRPr lang="en-US" sz="1700" b="1" dirty="0">
              <a:cs typeface="Calibri"/>
            </a:endParaRPr>
          </a:p>
          <a:p>
            <a:pPr marL="0" indent="0">
              <a:buNone/>
            </a:pPr>
            <a:r>
              <a:rPr lang="en-US" sz="1700" b="1" dirty="0">
                <a:ea typeface="+mn-lt"/>
                <a:cs typeface="+mn-lt"/>
              </a:rPr>
              <a:t>Rules/Suggestions </a:t>
            </a:r>
          </a:p>
          <a:p>
            <a:r>
              <a:rPr lang="en-US" sz="1700" dirty="0">
                <a:ea typeface="+mn-lt"/>
                <a:cs typeface="+mn-lt"/>
              </a:rPr>
              <a:t>Have learners map out their whole chart on a whiteboard or scrap paper before committing to their final piece</a:t>
            </a:r>
          </a:p>
        </p:txBody>
      </p:sp>
      <p:pic>
        <p:nvPicPr>
          <p:cNvPr id="4" name="Graphic 3" descr="Home with solid fill">
            <a:extLst>
              <a:ext uri="{FF2B5EF4-FFF2-40B4-BE49-F238E27FC236}">
                <a16:creationId xmlns:a16="http://schemas.microsoft.com/office/drawing/2014/main" id="{8F74F418-82DB-4532-96D7-B20F53F0739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6192551"/>
            <a:ext cx="623341" cy="623341"/>
          </a:xfrm>
          <a:prstGeom prst="rect">
            <a:avLst/>
          </a:prstGeom>
        </p:spPr>
      </p:pic>
      <p:sp>
        <p:nvSpPr>
          <p:cNvPr id="5" name="TextBox 4">
            <a:extLst>
              <a:ext uri="{FF2B5EF4-FFF2-40B4-BE49-F238E27FC236}">
                <a16:creationId xmlns:a16="http://schemas.microsoft.com/office/drawing/2014/main" id="{702200D9-6823-46B0-B6E1-5B1C26F07733}"/>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6" name="Rectangle 5">
            <a:extLst>
              <a:ext uri="{FF2B5EF4-FFF2-40B4-BE49-F238E27FC236}">
                <a16:creationId xmlns:a16="http://schemas.microsoft.com/office/drawing/2014/main" id="{2AD9CBF5-7F1B-4905-9118-60024689A61C}"/>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hlinkClick r:id="rId4" action="ppaction://hlinksldjump"/>
            <a:extLst>
              <a:ext uri="{FF2B5EF4-FFF2-40B4-BE49-F238E27FC236}">
                <a16:creationId xmlns:a16="http://schemas.microsoft.com/office/drawing/2014/main" id="{0F0DEB0A-4E59-4ABE-8D57-5BF1FC3F2E0B}"/>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03340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C9A529B-2450-48E3-8758-D8B523685D7C}"/>
              </a:ext>
            </a:extLst>
          </p:cNvPr>
          <p:cNvGraphicFramePr>
            <a:graphicFrameLocks noGrp="1"/>
          </p:cNvGraphicFramePr>
          <p:nvPr>
            <p:extLst>
              <p:ext uri="{D42A27DB-BD31-4B8C-83A1-F6EECF244321}">
                <p14:modId xmlns:p14="http://schemas.microsoft.com/office/powerpoint/2010/main" val="3944537450"/>
              </p:ext>
            </p:extLst>
          </p:nvPr>
        </p:nvGraphicFramePr>
        <p:xfrm>
          <a:off x="1738510" y="161661"/>
          <a:ext cx="9246989" cy="6284899"/>
        </p:xfrm>
        <a:graphic>
          <a:graphicData uri="http://schemas.openxmlformats.org/drawingml/2006/table">
            <a:tbl>
              <a:tblPr firstRow="1" bandRow="1">
                <a:tableStyleId>{21E4AEA4-8DFA-4A89-87EB-49C32662AFE0}</a:tableStyleId>
              </a:tblPr>
              <a:tblGrid>
                <a:gridCol w="1475440">
                  <a:extLst>
                    <a:ext uri="{9D8B030D-6E8A-4147-A177-3AD203B41FA5}">
                      <a16:colId xmlns:a16="http://schemas.microsoft.com/office/drawing/2014/main" val="2233895718"/>
                    </a:ext>
                  </a:extLst>
                </a:gridCol>
                <a:gridCol w="1966032">
                  <a:extLst>
                    <a:ext uri="{9D8B030D-6E8A-4147-A177-3AD203B41FA5}">
                      <a16:colId xmlns:a16="http://schemas.microsoft.com/office/drawing/2014/main" val="1284286186"/>
                    </a:ext>
                  </a:extLst>
                </a:gridCol>
                <a:gridCol w="2786436">
                  <a:extLst>
                    <a:ext uri="{9D8B030D-6E8A-4147-A177-3AD203B41FA5}">
                      <a16:colId xmlns:a16="http://schemas.microsoft.com/office/drawing/2014/main" val="1562935449"/>
                    </a:ext>
                  </a:extLst>
                </a:gridCol>
                <a:gridCol w="3019081">
                  <a:extLst>
                    <a:ext uri="{9D8B030D-6E8A-4147-A177-3AD203B41FA5}">
                      <a16:colId xmlns:a16="http://schemas.microsoft.com/office/drawing/2014/main" val="2499228387"/>
                    </a:ext>
                  </a:extLst>
                </a:gridCol>
              </a:tblGrid>
              <a:tr h="376133">
                <a:tc>
                  <a:txBody>
                    <a:bodyPr/>
                    <a:lstStyle/>
                    <a:p>
                      <a:pPr lvl="0">
                        <a:buNone/>
                      </a:pPr>
                      <a:r>
                        <a:rPr lang="en-US" sz="1800" u="none" strike="noStrike" noProof="0" dirty="0"/>
                        <a:t>Level</a:t>
                      </a:r>
                      <a:endParaRPr lang="en-US" sz="1800" b="1" i="0" u="none" strike="noStrike" noProof="0" dirty="0">
                        <a:latin typeface="Calibri"/>
                      </a:endParaRPr>
                    </a:p>
                  </a:txBody>
                  <a:tcPr/>
                </a:tc>
                <a:tc>
                  <a:txBody>
                    <a:bodyPr/>
                    <a:lstStyle/>
                    <a:p>
                      <a:pPr lvl="0">
                        <a:buNone/>
                      </a:pPr>
                      <a:r>
                        <a:rPr lang="en-US" sz="1800" u="none" strike="noStrike" noProof="0" dirty="0"/>
                        <a:t>Es and </a:t>
                      </a:r>
                      <a:r>
                        <a:rPr lang="en-US" sz="1800" u="none" strike="noStrike" noProof="0" dirty="0" err="1"/>
                        <a:t>Os</a:t>
                      </a:r>
                      <a:endParaRPr lang="en-US" dirty="0" err="1"/>
                    </a:p>
                  </a:txBody>
                  <a:tcPr/>
                </a:tc>
                <a:tc>
                  <a:txBody>
                    <a:bodyPr/>
                    <a:lstStyle/>
                    <a:p>
                      <a:pPr lvl="0">
                        <a:buNone/>
                      </a:pPr>
                      <a:r>
                        <a:rPr lang="en-US" sz="1800" u="none" strike="noStrike" noProof="0" dirty="0"/>
                        <a:t>Learning Activities</a:t>
                      </a:r>
                      <a:endParaRPr lang="en-US" dirty="0"/>
                    </a:p>
                  </a:txBody>
                  <a:tcPr/>
                </a:tc>
                <a:tc>
                  <a:txBody>
                    <a:bodyPr/>
                    <a:lstStyle/>
                    <a:p>
                      <a:pPr lvl="0">
                        <a:buNone/>
                      </a:pPr>
                      <a:r>
                        <a:rPr lang="en-US" sz="1800" u="none" strike="noStrike" noProof="0" dirty="0"/>
                        <a:t>Stimulus</a:t>
                      </a:r>
                      <a:endParaRPr lang="en-US" dirty="0"/>
                    </a:p>
                  </a:txBody>
                  <a:tcPr/>
                </a:tc>
                <a:extLst>
                  <a:ext uri="{0D108BD9-81ED-4DB2-BD59-A6C34878D82A}">
                    <a16:rowId xmlns:a16="http://schemas.microsoft.com/office/drawing/2014/main" val="63266248"/>
                  </a:ext>
                </a:extLst>
              </a:tr>
              <a:tr h="5908766">
                <a:tc>
                  <a:txBody>
                    <a:bodyPr/>
                    <a:lstStyle/>
                    <a:p>
                      <a:pPr lvl="0">
                        <a:buNone/>
                      </a:pPr>
                      <a:r>
                        <a:rPr lang="en-US" sz="1400" u="none" strike="noStrike" noProof="0" dirty="0"/>
                        <a:t>Second Level Theme: Systems Thinking</a:t>
                      </a:r>
                    </a:p>
                    <a:p>
                      <a:pPr lvl="0">
                        <a:buNone/>
                      </a:pPr>
                      <a:endParaRPr lang="en-US" sz="1400" u="none" strike="noStrike" noProof="0" dirty="0"/>
                    </a:p>
                    <a:p>
                      <a:pPr lvl="0">
                        <a:buNone/>
                      </a:pPr>
                      <a:endParaRPr lang="en-US" sz="1400" u="none" strike="noStrike" noProof="0" dirty="0"/>
                    </a:p>
                    <a:p>
                      <a:pPr lvl="0">
                        <a:buNone/>
                      </a:pPr>
                      <a:r>
                        <a:rPr lang="en-US" sz="1400" u="none" strike="noStrike" noProof="0" dirty="0"/>
                        <a:t>See also: </a:t>
                      </a:r>
                      <a:r>
                        <a:rPr lang="en-US" sz="1400" u="none" strike="noStrike" noProof="0" dirty="0" err="1"/>
                        <a:t>Visualising</a:t>
                      </a:r>
                      <a:endParaRPr lang="en-US" b="1" dirty="0" err="1">
                        <a:solidFill>
                          <a:srgbClr val="0070C0"/>
                        </a:solidFill>
                      </a:endParaRPr>
                    </a:p>
                  </a:txBody>
                  <a:tcPr/>
                </a:tc>
                <a:tc>
                  <a:txBody>
                    <a:bodyPr/>
                    <a:lstStyle/>
                    <a:p>
                      <a:pPr lvl="0" algn="l">
                        <a:lnSpc>
                          <a:spcPct val="100000"/>
                        </a:lnSpc>
                        <a:spcBef>
                          <a:spcPts val="0"/>
                        </a:spcBef>
                        <a:spcAft>
                          <a:spcPts val="0"/>
                        </a:spcAft>
                        <a:buNone/>
                      </a:pPr>
                      <a:r>
                        <a:rPr lang="en-US" sz="900" u="none" strike="noStrike" noProof="0" dirty="0"/>
                        <a:t>I can use my knowledge of the sizes of familiar objects or places to assist me when making an estimate of measure. </a:t>
                      </a:r>
                      <a:endParaRPr lang="en-US" sz="900" dirty="0"/>
                    </a:p>
                    <a:p>
                      <a:pPr lvl="0" algn="l">
                        <a:lnSpc>
                          <a:spcPct val="100000"/>
                        </a:lnSpc>
                        <a:spcBef>
                          <a:spcPts val="0"/>
                        </a:spcBef>
                        <a:spcAft>
                          <a:spcPts val="0"/>
                        </a:spcAft>
                        <a:buNone/>
                      </a:pPr>
                      <a:r>
                        <a:rPr lang="en-US" sz="900" b="1" u="none" strike="noStrike" noProof="0" dirty="0"/>
                        <a:t>MNU 2-11a </a:t>
                      </a:r>
                    </a:p>
                    <a:p>
                      <a:pPr lvl="0" algn="l">
                        <a:lnSpc>
                          <a:spcPct val="100000"/>
                        </a:lnSpc>
                        <a:spcBef>
                          <a:spcPts val="0"/>
                        </a:spcBef>
                        <a:spcAft>
                          <a:spcPts val="0"/>
                        </a:spcAft>
                        <a:buNone/>
                      </a:pPr>
                      <a:endParaRPr lang="en-US" sz="900" dirty="0"/>
                    </a:p>
                    <a:p>
                      <a:pPr lvl="0" algn="l">
                        <a:lnSpc>
                          <a:spcPct val="100000"/>
                        </a:lnSpc>
                        <a:spcBef>
                          <a:spcPts val="0"/>
                        </a:spcBef>
                        <a:spcAft>
                          <a:spcPts val="0"/>
                        </a:spcAft>
                        <a:buNone/>
                      </a:pPr>
                      <a:r>
                        <a:rPr lang="en-US" sz="900" u="none" strike="noStrike" noProof="0" dirty="0"/>
                        <a:t>I can use the common units of measure, convert between related units of the metric system and carry out calculations when solving problems. </a:t>
                      </a:r>
                      <a:endParaRPr lang="en-US" sz="900" dirty="0"/>
                    </a:p>
                    <a:p>
                      <a:pPr lvl="0" algn="l">
                        <a:lnSpc>
                          <a:spcPct val="100000"/>
                        </a:lnSpc>
                        <a:spcBef>
                          <a:spcPts val="0"/>
                        </a:spcBef>
                        <a:spcAft>
                          <a:spcPts val="0"/>
                        </a:spcAft>
                        <a:buNone/>
                      </a:pPr>
                      <a:r>
                        <a:rPr lang="en-US" sz="900" b="1" u="none" strike="noStrike" noProof="0" dirty="0"/>
                        <a:t>MNU 2-11b </a:t>
                      </a:r>
                    </a:p>
                    <a:p>
                      <a:pPr lvl="0" algn="l">
                        <a:lnSpc>
                          <a:spcPct val="100000"/>
                        </a:lnSpc>
                        <a:spcBef>
                          <a:spcPts val="0"/>
                        </a:spcBef>
                        <a:spcAft>
                          <a:spcPts val="0"/>
                        </a:spcAft>
                        <a:buNone/>
                      </a:pPr>
                      <a:endParaRPr lang="en-US" sz="900" dirty="0"/>
                    </a:p>
                    <a:p>
                      <a:pPr lvl="0" algn="l">
                        <a:lnSpc>
                          <a:spcPct val="100000"/>
                        </a:lnSpc>
                        <a:spcBef>
                          <a:spcPts val="0"/>
                        </a:spcBef>
                        <a:spcAft>
                          <a:spcPts val="0"/>
                        </a:spcAft>
                        <a:buNone/>
                      </a:pPr>
                      <a:r>
                        <a:rPr lang="en-US" sz="900" u="none" strike="noStrike" noProof="0" dirty="0"/>
                        <a:t>I can explain how different methods can be used to find the perimeter and area of a simple 2D shape or volume of a simple 3D object. </a:t>
                      </a:r>
                      <a:endParaRPr lang="en-US" sz="900" dirty="0"/>
                    </a:p>
                    <a:p>
                      <a:pPr lvl="0" algn="l">
                        <a:lnSpc>
                          <a:spcPct val="100000"/>
                        </a:lnSpc>
                        <a:spcBef>
                          <a:spcPts val="0"/>
                        </a:spcBef>
                        <a:spcAft>
                          <a:spcPts val="0"/>
                        </a:spcAft>
                        <a:buNone/>
                      </a:pPr>
                      <a:r>
                        <a:rPr lang="en-US" sz="900" b="1" u="none" strike="noStrike" noProof="0" dirty="0"/>
                        <a:t>MNU 2-11c </a:t>
                      </a:r>
                    </a:p>
                    <a:p>
                      <a:pPr lvl="0" algn="l">
                        <a:lnSpc>
                          <a:spcPct val="100000"/>
                        </a:lnSpc>
                        <a:spcBef>
                          <a:spcPts val="0"/>
                        </a:spcBef>
                        <a:spcAft>
                          <a:spcPts val="0"/>
                        </a:spcAft>
                        <a:buNone/>
                      </a:pPr>
                      <a:endParaRPr lang="en-US" sz="900" dirty="0"/>
                    </a:p>
                    <a:p>
                      <a:pPr lvl="0" algn="l">
                        <a:lnSpc>
                          <a:spcPct val="100000"/>
                        </a:lnSpc>
                        <a:spcBef>
                          <a:spcPts val="0"/>
                        </a:spcBef>
                        <a:spcAft>
                          <a:spcPts val="0"/>
                        </a:spcAft>
                        <a:buNone/>
                      </a:pPr>
                      <a:r>
                        <a:rPr lang="en-US" sz="900" u="none" strike="noStrike" noProof="0" dirty="0"/>
                        <a:t>I can develop and communicate my ideas, demonstrating imagination and presenting at least one possible solution to a design problem. </a:t>
                      </a:r>
                      <a:endParaRPr lang="en-US" sz="900" dirty="0"/>
                    </a:p>
                    <a:p>
                      <a:pPr lvl="0" algn="l">
                        <a:lnSpc>
                          <a:spcPct val="100000"/>
                        </a:lnSpc>
                        <a:spcBef>
                          <a:spcPts val="0"/>
                        </a:spcBef>
                        <a:spcAft>
                          <a:spcPts val="0"/>
                        </a:spcAft>
                        <a:buNone/>
                      </a:pPr>
                      <a:r>
                        <a:rPr lang="en-US" sz="900" b="1" u="none" strike="noStrike" noProof="0" dirty="0"/>
                        <a:t>EXA 2-06a </a:t>
                      </a:r>
                    </a:p>
                    <a:p>
                      <a:pPr lvl="0" algn="l">
                        <a:lnSpc>
                          <a:spcPct val="100000"/>
                        </a:lnSpc>
                        <a:spcBef>
                          <a:spcPts val="0"/>
                        </a:spcBef>
                        <a:spcAft>
                          <a:spcPts val="0"/>
                        </a:spcAft>
                        <a:buNone/>
                      </a:pPr>
                      <a:endParaRPr lang="en-US" sz="900" dirty="0"/>
                    </a:p>
                    <a:p>
                      <a:pPr lvl="0" algn="l">
                        <a:lnSpc>
                          <a:spcPct val="100000"/>
                        </a:lnSpc>
                        <a:spcBef>
                          <a:spcPts val="0"/>
                        </a:spcBef>
                        <a:spcAft>
                          <a:spcPts val="0"/>
                        </a:spcAft>
                        <a:buNone/>
                      </a:pPr>
                      <a:r>
                        <a:rPr lang="en-US" sz="900" u="none" strike="noStrike" noProof="0" dirty="0"/>
                        <a:t>By investigating how friction, including air resistance, affects motion, I can suggest ways to improve efficiency in moving objects. </a:t>
                      </a:r>
                      <a:endParaRPr lang="en-US" sz="900" dirty="0"/>
                    </a:p>
                    <a:p>
                      <a:pPr lvl="0" algn="l">
                        <a:lnSpc>
                          <a:spcPct val="100000"/>
                        </a:lnSpc>
                        <a:spcBef>
                          <a:spcPts val="0"/>
                        </a:spcBef>
                        <a:spcAft>
                          <a:spcPts val="0"/>
                        </a:spcAft>
                        <a:buNone/>
                      </a:pPr>
                      <a:r>
                        <a:rPr lang="en-US" sz="900" b="1" u="none" strike="noStrike" noProof="0" dirty="0"/>
                        <a:t>SCN 2-07a </a:t>
                      </a:r>
                    </a:p>
                    <a:p>
                      <a:pPr lvl="0" algn="l">
                        <a:lnSpc>
                          <a:spcPct val="100000"/>
                        </a:lnSpc>
                        <a:spcBef>
                          <a:spcPts val="0"/>
                        </a:spcBef>
                        <a:spcAft>
                          <a:spcPts val="0"/>
                        </a:spcAft>
                        <a:buNone/>
                      </a:pPr>
                      <a:endParaRPr lang="en-US" sz="900" dirty="0"/>
                    </a:p>
                    <a:p>
                      <a:pPr lvl="0" algn="l">
                        <a:lnSpc>
                          <a:spcPct val="100000"/>
                        </a:lnSpc>
                        <a:spcBef>
                          <a:spcPts val="0"/>
                        </a:spcBef>
                        <a:spcAft>
                          <a:spcPts val="0"/>
                        </a:spcAft>
                        <a:buNone/>
                      </a:pPr>
                      <a:r>
                        <a:rPr lang="en-US" sz="900" u="none" strike="noStrike" noProof="0" dirty="0"/>
                        <a:t>I can discuss why people and events from a particular time in the past were important, placing them within a historical sequence. </a:t>
                      </a:r>
                      <a:endParaRPr lang="en-US" sz="900" dirty="0"/>
                    </a:p>
                    <a:p>
                      <a:pPr lvl="0" algn="l">
                        <a:lnSpc>
                          <a:spcPct val="100000"/>
                        </a:lnSpc>
                        <a:spcBef>
                          <a:spcPts val="0"/>
                        </a:spcBef>
                        <a:spcAft>
                          <a:spcPts val="0"/>
                        </a:spcAft>
                        <a:buNone/>
                      </a:pPr>
                      <a:r>
                        <a:rPr lang="en-US" sz="900" b="1" u="none" strike="noStrike" noProof="0" dirty="0"/>
                        <a:t>SOC 2-06a </a:t>
                      </a:r>
                    </a:p>
                    <a:p>
                      <a:pPr lvl="0" algn="l">
                        <a:lnSpc>
                          <a:spcPct val="100000"/>
                        </a:lnSpc>
                        <a:spcBef>
                          <a:spcPts val="0"/>
                        </a:spcBef>
                        <a:spcAft>
                          <a:spcPts val="0"/>
                        </a:spcAft>
                        <a:buNone/>
                      </a:pPr>
                      <a:endParaRPr lang="en-US" sz="900" dirty="0"/>
                    </a:p>
                    <a:p>
                      <a:pPr lvl="0" algn="l">
                        <a:lnSpc>
                          <a:spcPct val="100000"/>
                        </a:lnSpc>
                        <a:spcBef>
                          <a:spcPts val="0"/>
                        </a:spcBef>
                        <a:spcAft>
                          <a:spcPts val="0"/>
                        </a:spcAft>
                        <a:buNone/>
                      </a:pPr>
                      <a:r>
                        <a:rPr lang="en-US" sz="900" u="none" strike="noStrike" noProof="0" dirty="0"/>
                        <a:t>can extend my knowledge and understanding of engineering disciplines to create solution</a:t>
                      </a:r>
                      <a:r>
                        <a:rPr lang="en-US" sz="900" b="1" u="none" strike="noStrike" noProof="0" dirty="0"/>
                        <a:t>. TCH 2-12a </a:t>
                      </a:r>
                      <a:endParaRPr lang="en-US" sz="900" b="1" dirty="0"/>
                    </a:p>
                    <a:p>
                      <a:pPr lvl="0" algn="l">
                        <a:lnSpc>
                          <a:spcPct val="100000"/>
                        </a:lnSpc>
                        <a:spcBef>
                          <a:spcPts val="0"/>
                        </a:spcBef>
                        <a:spcAft>
                          <a:spcPts val="0"/>
                        </a:spcAft>
                        <a:buNone/>
                      </a:pPr>
                      <a:endParaRPr lang="en-US" sz="1200" b="1" i="0" u="none" strike="noStrike" noProof="0" dirty="0">
                        <a:latin typeface="Arial"/>
                      </a:endParaRPr>
                    </a:p>
                  </a:txBody>
                  <a:tcPr/>
                </a:tc>
                <a:tc>
                  <a:txBody>
                    <a:bodyPr/>
                    <a:lstStyle/>
                    <a:p>
                      <a:pPr lvl="0" algn="l">
                        <a:lnSpc>
                          <a:spcPct val="100000"/>
                        </a:lnSpc>
                        <a:spcBef>
                          <a:spcPts val="0"/>
                        </a:spcBef>
                        <a:spcAft>
                          <a:spcPts val="0"/>
                        </a:spcAft>
                        <a:buNone/>
                      </a:pPr>
                      <a:r>
                        <a:rPr lang="en-US" sz="1100" u="none" strike="noStrike" noProof="0" dirty="0"/>
                        <a:t>Create a Rube Goldberg machine </a:t>
                      </a:r>
                      <a:endParaRPr lang="en-US" sz="1600" dirty="0"/>
                    </a:p>
                    <a:p>
                      <a:pPr lvl="0" algn="l">
                        <a:lnSpc>
                          <a:spcPct val="100000"/>
                        </a:lnSpc>
                        <a:spcBef>
                          <a:spcPts val="0"/>
                        </a:spcBef>
                        <a:spcAft>
                          <a:spcPts val="0"/>
                        </a:spcAft>
                        <a:buNone/>
                      </a:pPr>
                      <a:r>
                        <a:rPr lang="en-US" sz="1100" u="none" strike="noStrike" noProof="0" dirty="0"/>
                        <a:t>  Rube Goldberg, byname of Reuben Lucius Goldberg, (born July 4, 1883, San Francisco, California, U.S.—died December 7, 1970, New York, New York), American cartoonist who satirized the American preoccupation with technology. His name became synonymous with any simple process made outlandishly complicated. Goldberg received many honors in his lifetime, including a </a:t>
                      </a:r>
                      <a:r>
                        <a:rPr lang="en-US" sz="1100" u="none" strike="noStrike" noProof="0" dirty="0">
                          <a:hlinkClick r:id="rId2"/>
                        </a:rPr>
                        <a:t>Pulitzer Prize</a:t>
                      </a:r>
                      <a:r>
                        <a:rPr lang="en-US" sz="1100" u="none" strike="noStrike" noProof="0" dirty="0"/>
                        <a:t> for political cartooning in 1948, the </a:t>
                      </a:r>
                      <a:r>
                        <a:rPr lang="en-US" sz="1100" u="none" strike="noStrike" noProof="0" dirty="0">
                          <a:hlinkClick r:id="rId3"/>
                        </a:rPr>
                        <a:t>National Cartoonists Society</a:t>
                      </a:r>
                      <a:r>
                        <a:rPr lang="en-US" sz="1100" u="none" strike="noStrike" noProof="0" dirty="0"/>
                        <a:t>'s Gold T-Square Award in 1955,</a:t>
                      </a:r>
                      <a:r>
                        <a:rPr lang="en-US" sz="1100" u="none" strike="noStrike" baseline="30000" noProof="0" dirty="0">
                          <a:hlinkClick r:id="rId4"/>
                        </a:rPr>
                        <a:t>[1]</a:t>
                      </a:r>
                      <a:r>
                        <a:rPr lang="en-US" sz="1100" u="none" strike="noStrike" noProof="0" dirty="0"/>
                        <a:t> and the Banshees' Silver Lady Award in 1959.</a:t>
                      </a:r>
                      <a:r>
                        <a:rPr lang="en-US" sz="1100" u="none" strike="noStrike" baseline="30000" noProof="0" dirty="0">
                          <a:hlinkClick r:id="rId4"/>
                        </a:rPr>
                        <a:t>[1]</a:t>
                      </a:r>
                      <a:r>
                        <a:rPr lang="en-US" sz="1100" u="none" strike="noStrike" baseline="30000" noProof="0" dirty="0">
                          <a:hlinkClick r:id="rId5"/>
                        </a:rPr>
                        <a:t>[2]</a:t>
                      </a:r>
                      <a:r>
                        <a:rPr lang="en-US" sz="1100" u="none" strike="noStrike" noProof="0" dirty="0"/>
                        <a:t> He was a founding member and first president of the </a:t>
                      </a:r>
                      <a:r>
                        <a:rPr lang="en-US" sz="1100" u="none" strike="noStrike" noProof="0" dirty="0">
                          <a:hlinkClick r:id="rId3"/>
                        </a:rPr>
                        <a:t>National Cartoonists Society</a:t>
                      </a:r>
                      <a:r>
                        <a:rPr lang="en-US" sz="1100" u="none" strike="noStrike" noProof="0" dirty="0"/>
                        <a:t>,</a:t>
                      </a:r>
                      <a:r>
                        <a:rPr lang="en-US" sz="1100" u="none" strike="noStrike" baseline="30000" noProof="0" dirty="0">
                          <a:hlinkClick r:id="rId6"/>
                        </a:rPr>
                        <a:t>[3]</a:t>
                      </a:r>
                      <a:r>
                        <a:rPr lang="en-US" sz="1100" u="none" strike="noStrike" noProof="0" dirty="0"/>
                        <a:t> which hosts the annual </a:t>
                      </a:r>
                      <a:r>
                        <a:rPr lang="en-US" sz="1100" u="none" strike="noStrike" noProof="0" dirty="0">
                          <a:hlinkClick r:id="rId7"/>
                        </a:rPr>
                        <a:t>Reuben Award</a:t>
                      </a:r>
                      <a:r>
                        <a:rPr lang="en-US" sz="1100" u="none" strike="noStrike" noProof="0" dirty="0"/>
                        <a:t>, honoring the top cartoonist of the year and named after Goldberg, who won the award in 1967.</a:t>
                      </a:r>
                      <a:r>
                        <a:rPr lang="en-US" sz="1100" u="none" strike="noStrike" baseline="30000" noProof="0" dirty="0">
                          <a:hlinkClick r:id="rId8"/>
                        </a:rPr>
                        <a:t>[4]</a:t>
                      </a:r>
                      <a:r>
                        <a:rPr lang="en-US" sz="1100" u="none" strike="noStrike" noProof="0" dirty="0"/>
                        <a:t> He is the inspiration for international competitions known as </a:t>
                      </a:r>
                      <a:r>
                        <a:rPr lang="en-US" sz="1100" u="none" strike="noStrike" noProof="0" dirty="0">
                          <a:hlinkClick r:id="rId9"/>
                        </a:rPr>
                        <a:t>Rube Goldberg Machine Contests</a:t>
                      </a:r>
                      <a:r>
                        <a:rPr lang="en-US" sz="1100" u="none" strike="noStrike" noProof="0" dirty="0"/>
                        <a:t>, which challenge participants to create a complicated machine to perform a simple task. </a:t>
                      </a:r>
                      <a:endParaRPr lang="en-US" sz="1600" dirty="0"/>
                    </a:p>
                    <a:p>
                      <a:pPr lvl="0" algn="l">
                        <a:lnSpc>
                          <a:spcPct val="100000"/>
                        </a:lnSpc>
                        <a:spcBef>
                          <a:spcPts val="0"/>
                        </a:spcBef>
                        <a:spcAft>
                          <a:spcPts val="0"/>
                        </a:spcAft>
                        <a:buNone/>
                      </a:pPr>
                      <a:endParaRPr lang="en-US" sz="1100" u="none" strike="noStrike" noProof="0" dirty="0"/>
                    </a:p>
                    <a:p>
                      <a:pPr lvl="0" algn="l">
                        <a:lnSpc>
                          <a:spcPct val="100000"/>
                        </a:lnSpc>
                        <a:spcBef>
                          <a:spcPts val="0"/>
                        </a:spcBef>
                        <a:spcAft>
                          <a:spcPts val="0"/>
                        </a:spcAft>
                        <a:buNone/>
                      </a:pPr>
                      <a:r>
                        <a:rPr lang="en-US" sz="1100" u="none" strike="noStrike" noProof="0" dirty="0"/>
                        <a:t>Resources: </a:t>
                      </a:r>
                      <a:r>
                        <a:rPr lang="en-US" sz="1100" u="none" strike="noStrike" noProof="0" dirty="0">
                          <a:hlinkClick r:id="rId10"/>
                        </a:rPr>
                        <a:t>https://glowscotland-my.sharepoint.com/:f:/g/personal/wlnicola_connor_glowmail_org_uk/Ekbzs2JkTVZPl-5YgPmgui0B1fUsKwz5mabMNWQwcyMspg?e=gf5tUZ</a:t>
                      </a:r>
                      <a:r>
                        <a:rPr lang="en-US" sz="1100" u="none" strike="noStrike" noProof="0" dirty="0"/>
                        <a:t> </a:t>
                      </a:r>
                      <a:endParaRPr lang="en-US" sz="1600" dirty="0"/>
                    </a:p>
                    <a:p>
                      <a:pPr lvl="0" algn="l">
                        <a:lnSpc>
                          <a:spcPct val="100000"/>
                        </a:lnSpc>
                        <a:spcBef>
                          <a:spcPts val="0"/>
                        </a:spcBef>
                        <a:spcAft>
                          <a:spcPts val="0"/>
                        </a:spcAft>
                        <a:buNone/>
                      </a:pPr>
                      <a:endParaRPr lang="en-US" sz="1100" b="0" i="0" u="none" strike="noStrike" noProof="0" dirty="0">
                        <a:latin typeface="Calibri"/>
                      </a:endParaRPr>
                    </a:p>
                  </a:txBody>
                  <a:tcPr/>
                </a:tc>
                <a:tc>
                  <a:txBody>
                    <a:bodyPr/>
                    <a:lstStyle/>
                    <a:p>
                      <a:endParaRPr lang="en-US" dirty="0"/>
                    </a:p>
                    <a:p>
                      <a:pPr lvl="0">
                        <a:buNone/>
                      </a:pPr>
                      <a:endParaRPr lang="en-US" dirty="0"/>
                    </a:p>
                    <a:p>
                      <a:pPr lvl="0">
                        <a:buNone/>
                      </a:pPr>
                      <a:endParaRPr lang="en-US" dirty="0"/>
                    </a:p>
                    <a:p>
                      <a:pPr lvl="0">
                        <a:buNone/>
                      </a:pPr>
                      <a:endParaRPr lang="en-US" dirty="0"/>
                    </a:p>
                    <a:p>
                      <a:pPr lvl="0">
                        <a:buNone/>
                      </a:pPr>
                      <a:endParaRPr lang="en-US" dirty="0"/>
                    </a:p>
                    <a:p>
                      <a:pPr lvl="0">
                        <a:buNone/>
                      </a:pPr>
                      <a:endParaRPr lang="en-US" dirty="0"/>
                    </a:p>
                    <a:p>
                      <a:pPr lvl="0">
                        <a:buNone/>
                      </a:pPr>
                      <a:endParaRPr lang="en-US" dirty="0"/>
                    </a:p>
                    <a:p>
                      <a:pPr lvl="0">
                        <a:buNone/>
                      </a:pPr>
                      <a:endParaRPr lang="en-US" dirty="0"/>
                    </a:p>
                    <a:p>
                      <a:pPr lvl="0">
                        <a:buNone/>
                      </a:pPr>
                      <a:endParaRPr lang="en-US" dirty="0"/>
                    </a:p>
                    <a:p>
                      <a:pPr lvl="0">
                        <a:buNone/>
                      </a:pPr>
                      <a:endParaRPr lang="en-US" dirty="0"/>
                    </a:p>
                    <a:p>
                      <a:pPr lvl="0">
                        <a:buNone/>
                      </a:pPr>
                      <a:endParaRPr lang="en-US" dirty="0"/>
                    </a:p>
                    <a:p>
                      <a:pPr lvl="0">
                        <a:buNone/>
                      </a:pPr>
                      <a:endParaRPr lang="en-US" dirty="0"/>
                    </a:p>
                    <a:p>
                      <a:pPr lvl="0" algn="l">
                        <a:lnSpc>
                          <a:spcPct val="100000"/>
                        </a:lnSpc>
                        <a:spcBef>
                          <a:spcPts val="0"/>
                        </a:spcBef>
                        <a:spcAft>
                          <a:spcPts val="0"/>
                        </a:spcAft>
                        <a:buNone/>
                      </a:pPr>
                      <a:r>
                        <a:rPr lang="en-US" sz="1200" u="none" strike="noStrike" noProof="0" dirty="0"/>
                        <a:t>The Page Turner </a:t>
                      </a:r>
                      <a:r>
                        <a:rPr lang="en-US" sz="1200" u="none" strike="noStrike" noProof="0" dirty="0">
                          <a:hlinkClick r:id="rId11"/>
                        </a:rPr>
                        <a:t>https://www.youtube.com/watch?v=GOMIBdM6N7Q</a:t>
                      </a:r>
                      <a:r>
                        <a:rPr lang="en-US" sz="1200" u="none" strike="noStrike" noProof="0" dirty="0"/>
                        <a:t> </a:t>
                      </a:r>
                      <a:endParaRPr lang="en-US" sz="1200" dirty="0"/>
                    </a:p>
                    <a:p>
                      <a:pPr lvl="0" algn="l">
                        <a:lnSpc>
                          <a:spcPct val="100000"/>
                        </a:lnSpc>
                        <a:spcBef>
                          <a:spcPts val="0"/>
                        </a:spcBef>
                        <a:spcAft>
                          <a:spcPts val="0"/>
                        </a:spcAft>
                        <a:buNone/>
                      </a:pPr>
                      <a:r>
                        <a:rPr lang="en-US" sz="1200" u="none" strike="noStrike" noProof="0" dirty="0"/>
                        <a:t>  </a:t>
                      </a:r>
                      <a:endParaRPr lang="en-US" sz="1200" dirty="0"/>
                    </a:p>
                    <a:p>
                      <a:pPr lvl="0" algn="l">
                        <a:lnSpc>
                          <a:spcPct val="100000"/>
                        </a:lnSpc>
                        <a:spcBef>
                          <a:spcPts val="0"/>
                        </a:spcBef>
                        <a:spcAft>
                          <a:spcPts val="0"/>
                        </a:spcAft>
                        <a:buNone/>
                      </a:pPr>
                      <a:r>
                        <a:rPr lang="en-US" sz="1200" u="none" strike="noStrike" noProof="0" dirty="0"/>
                        <a:t>Rube Goldberg and kinetic energy </a:t>
                      </a:r>
                      <a:endParaRPr lang="en-US" sz="1200" dirty="0"/>
                    </a:p>
                    <a:p>
                      <a:pPr lvl="0" algn="l">
                        <a:lnSpc>
                          <a:spcPct val="100000"/>
                        </a:lnSpc>
                        <a:spcBef>
                          <a:spcPts val="0"/>
                        </a:spcBef>
                        <a:spcAft>
                          <a:spcPts val="0"/>
                        </a:spcAft>
                        <a:buNone/>
                      </a:pPr>
                      <a:r>
                        <a:rPr lang="en-US" sz="1200" u="none" strike="noStrike" noProof="0" dirty="0">
                          <a:hlinkClick r:id="rId12"/>
                        </a:rPr>
                        <a:t>https://www.youtube.com/watch?v=Eg4KbgAoA0o</a:t>
                      </a:r>
                      <a:r>
                        <a:rPr lang="en-US" sz="1200" u="none" strike="noStrike" noProof="0" dirty="0"/>
                        <a:t> </a:t>
                      </a:r>
                      <a:endParaRPr lang="en-US" sz="1200" dirty="0"/>
                    </a:p>
                    <a:p>
                      <a:pPr lvl="0" algn="l">
                        <a:lnSpc>
                          <a:spcPct val="100000"/>
                        </a:lnSpc>
                        <a:spcBef>
                          <a:spcPts val="0"/>
                        </a:spcBef>
                        <a:spcAft>
                          <a:spcPts val="0"/>
                        </a:spcAft>
                        <a:buNone/>
                      </a:pPr>
                      <a:r>
                        <a:rPr lang="en-US" sz="1200" u="none" strike="noStrike" noProof="0" dirty="0"/>
                        <a:t>  </a:t>
                      </a:r>
                      <a:endParaRPr lang="en-US" sz="1200" dirty="0"/>
                    </a:p>
                    <a:p>
                      <a:pPr lvl="0" algn="l">
                        <a:lnSpc>
                          <a:spcPct val="100000"/>
                        </a:lnSpc>
                        <a:spcBef>
                          <a:spcPts val="0"/>
                        </a:spcBef>
                        <a:spcAft>
                          <a:spcPts val="0"/>
                        </a:spcAft>
                        <a:buNone/>
                      </a:pPr>
                      <a:r>
                        <a:rPr lang="en-US" sz="1200" u="none" strike="noStrike" noProof="0" dirty="0"/>
                        <a:t>Kids teaching Kids </a:t>
                      </a:r>
                      <a:endParaRPr lang="en-US" sz="1200" dirty="0"/>
                    </a:p>
                    <a:p>
                      <a:pPr lvl="0">
                        <a:buNone/>
                      </a:pPr>
                      <a:r>
                        <a:rPr lang="en-US" sz="1200" u="none" strike="noStrike" noProof="0" dirty="0">
                          <a:hlinkClick r:id="rId13"/>
                        </a:rPr>
                        <a:t>https://www.youtube.com/watch?v=hxMNvyylRSY</a:t>
                      </a:r>
                      <a:r>
                        <a:rPr lang="en-US" sz="1200" u="none" strike="noStrike" noProof="0" dirty="0"/>
                        <a:t> </a:t>
                      </a:r>
                      <a:endParaRPr lang="en-US" sz="1200" dirty="0"/>
                    </a:p>
                  </a:txBody>
                  <a:tcPr/>
                </a:tc>
                <a:extLst>
                  <a:ext uri="{0D108BD9-81ED-4DB2-BD59-A6C34878D82A}">
                    <a16:rowId xmlns:a16="http://schemas.microsoft.com/office/drawing/2014/main" val="3652803016"/>
                  </a:ext>
                </a:extLst>
              </a:tr>
            </a:tbl>
          </a:graphicData>
        </a:graphic>
      </p:graphicFrame>
      <p:pic>
        <p:nvPicPr>
          <p:cNvPr id="3" name="Picture 3" descr="Diagram&#10;&#10;Description automatically generated">
            <a:extLst>
              <a:ext uri="{FF2B5EF4-FFF2-40B4-BE49-F238E27FC236}">
                <a16:creationId xmlns:a16="http://schemas.microsoft.com/office/drawing/2014/main" id="{A6E22786-28F1-4D5B-AECC-2EF8B0292621}"/>
              </a:ext>
            </a:extLst>
          </p:cNvPr>
          <p:cNvPicPr>
            <a:picLocks noChangeAspect="1"/>
          </p:cNvPicPr>
          <p:nvPr/>
        </p:nvPicPr>
        <p:blipFill>
          <a:blip r:embed="rId14"/>
          <a:stretch>
            <a:fillRect/>
          </a:stretch>
        </p:blipFill>
        <p:spPr>
          <a:xfrm>
            <a:off x="8289901" y="671488"/>
            <a:ext cx="1864205" cy="1428750"/>
          </a:xfrm>
          <a:prstGeom prst="rect">
            <a:avLst/>
          </a:prstGeom>
        </p:spPr>
      </p:pic>
      <p:pic>
        <p:nvPicPr>
          <p:cNvPr id="4" name="Picture 5" descr="A picture containing text&#10;&#10;Description automatically generated">
            <a:extLst>
              <a:ext uri="{FF2B5EF4-FFF2-40B4-BE49-F238E27FC236}">
                <a16:creationId xmlns:a16="http://schemas.microsoft.com/office/drawing/2014/main" id="{ECB6BE33-469E-4AD7-A63B-4580CE3D21DB}"/>
              </a:ext>
            </a:extLst>
          </p:cNvPr>
          <p:cNvPicPr>
            <a:picLocks noChangeAspect="1"/>
          </p:cNvPicPr>
          <p:nvPr/>
        </p:nvPicPr>
        <p:blipFill>
          <a:blip r:embed="rId15"/>
          <a:stretch>
            <a:fillRect/>
          </a:stretch>
        </p:blipFill>
        <p:spPr>
          <a:xfrm>
            <a:off x="8273547" y="2272195"/>
            <a:ext cx="1880559" cy="1417092"/>
          </a:xfrm>
          <a:prstGeom prst="rect">
            <a:avLst/>
          </a:prstGeom>
        </p:spPr>
      </p:pic>
      <p:pic>
        <p:nvPicPr>
          <p:cNvPr id="5" name="Graphic 4" descr="Home with solid fill">
            <a:extLst>
              <a:ext uri="{FF2B5EF4-FFF2-40B4-BE49-F238E27FC236}">
                <a16:creationId xmlns:a16="http://schemas.microsoft.com/office/drawing/2014/main" id="{586B10FB-8257-4951-9821-E4D49FE2060C}"/>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0" y="6192551"/>
            <a:ext cx="623341" cy="623341"/>
          </a:xfrm>
          <a:prstGeom prst="rect">
            <a:avLst/>
          </a:prstGeom>
        </p:spPr>
      </p:pic>
      <p:sp>
        <p:nvSpPr>
          <p:cNvPr id="6" name="TextBox 5">
            <a:extLst>
              <a:ext uri="{FF2B5EF4-FFF2-40B4-BE49-F238E27FC236}">
                <a16:creationId xmlns:a16="http://schemas.microsoft.com/office/drawing/2014/main" id="{B1338830-B246-4B90-A03A-3BD9D01F6B9A}"/>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7" name="Rectangle 6">
            <a:extLst>
              <a:ext uri="{FF2B5EF4-FFF2-40B4-BE49-F238E27FC236}">
                <a16:creationId xmlns:a16="http://schemas.microsoft.com/office/drawing/2014/main" id="{46F1F981-A6BD-4227-BFF6-BA46E88AC321}"/>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18" action="ppaction://hlinksldjump"/>
            <a:extLst>
              <a:ext uri="{FF2B5EF4-FFF2-40B4-BE49-F238E27FC236}">
                <a16:creationId xmlns:a16="http://schemas.microsoft.com/office/drawing/2014/main" id="{2666DCF9-5ACC-4EDE-BE96-4DC09A55B3F4}"/>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70999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DDE6B4-B315-4B42-A43A-8E39C092A0F5}"/>
              </a:ext>
            </a:extLst>
          </p:cNvPr>
          <p:cNvSpPr>
            <a:spLocks noGrp="1"/>
          </p:cNvSpPr>
          <p:nvPr>
            <p:ph idx="1"/>
          </p:nvPr>
        </p:nvSpPr>
        <p:spPr>
          <a:xfrm>
            <a:off x="1722409" y="61824"/>
            <a:ext cx="10420803" cy="6668188"/>
          </a:xfrm>
        </p:spPr>
        <p:txBody>
          <a:bodyPr vert="horz" lIns="91440" tIns="45720" rIns="91440" bIns="45720" rtlCol="0" anchor="t">
            <a:normAutofit/>
          </a:bodyPr>
          <a:lstStyle/>
          <a:p>
            <a:pPr marL="0" indent="0">
              <a:buNone/>
            </a:pPr>
            <a:r>
              <a:rPr lang="en-US" sz="1050" b="1" dirty="0">
                <a:ea typeface="+mn-lt"/>
                <a:cs typeface="+mn-lt"/>
              </a:rPr>
              <a:t>Create a Rube Goldberg machine</a:t>
            </a:r>
            <a:r>
              <a:rPr lang="en-US" sz="1050" dirty="0">
                <a:ea typeface="+mn-lt"/>
                <a:cs typeface="+mn-lt"/>
              </a:rPr>
              <a:t>  (Second Level)</a:t>
            </a:r>
            <a:endParaRPr lang="en-US" sz="1050" dirty="0">
              <a:cs typeface="Calibri"/>
            </a:endParaRPr>
          </a:p>
          <a:p>
            <a:pPr marL="0" indent="0">
              <a:buNone/>
            </a:pPr>
            <a:endParaRPr lang="en-US" sz="1050" dirty="0">
              <a:ea typeface="+mn-lt"/>
              <a:cs typeface="+mn-lt"/>
            </a:endParaRPr>
          </a:p>
          <a:p>
            <a:pPr marL="0" indent="0" algn="just">
              <a:buNone/>
            </a:pPr>
            <a:r>
              <a:rPr lang="en-US" sz="1050" b="1" dirty="0">
                <a:ea typeface="+mn-lt"/>
                <a:cs typeface="+mn-lt"/>
              </a:rPr>
              <a:t>You will need</a:t>
            </a:r>
            <a:endParaRPr lang="en-US" sz="1050" dirty="0">
              <a:cs typeface="Calibri"/>
            </a:endParaRPr>
          </a:p>
          <a:p>
            <a:pPr marL="0" indent="0" algn="just">
              <a:buNone/>
            </a:pPr>
            <a:r>
              <a:rPr lang="en-US" sz="1050" dirty="0">
                <a:cs typeface="Calibri"/>
              </a:rPr>
              <a:t>Loose parts, resources from around your classroom </a:t>
            </a:r>
          </a:p>
          <a:p>
            <a:pPr marL="0" indent="0" algn="just">
              <a:buNone/>
            </a:pPr>
            <a:r>
              <a:rPr lang="en-US" sz="1050" dirty="0">
                <a:ea typeface="+mn-lt"/>
                <a:cs typeface="+mn-lt"/>
              </a:rPr>
              <a:t>Ping pong ball/cup to catch</a:t>
            </a:r>
          </a:p>
          <a:p>
            <a:pPr marL="0" indent="0">
              <a:buNone/>
            </a:pPr>
            <a:endParaRPr lang="en-US" sz="1050" b="1" dirty="0">
              <a:ea typeface="+mn-lt"/>
              <a:cs typeface="+mn-lt"/>
            </a:endParaRPr>
          </a:p>
          <a:p>
            <a:pPr marL="0" indent="0">
              <a:buNone/>
            </a:pPr>
            <a:r>
              <a:rPr lang="en-US" sz="1050" b="1" dirty="0">
                <a:ea typeface="+mn-lt"/>
                <a:cs typeface="+mn-lt"/>
              </a:rPr>
              <a:t>Activity</a:t>
            </a:r>
            <a:r>
              <a:rPr lang="en-US" sz="1050" dirty="0">
                <a:ea typeface="+mn-lt"/>
                <a:cs typeface="+mn-lt"/>
              </a:rPr>
              <a:t> </a:t>
            </a:r>
            <a:endParaRPr lang="en-US" sz="1050" dirty="0">
              <a:cs typeface="Calibri"/>
            </a:endParaRPr>
          </a:p>
          <a:p>
            <a:pPr marL="0" indent="0">
              <a:buNone/>
            </a:pPr>
            <a:r>
              <a:rPr lang="en-US" sz="1050" b="1" i="1" dirty="0">
                <a:ea typeface="+mn-lt"/>
                <a:cs typeface="+mn-lt"/>
              </a:rPr>
              <a:t>Time to Think</a:t>
            </a:r>
            <a:r>
              <a:rPr lang="en-US" sz="1050" b="1" dirty="0">
                <a:ea typeface="+mn-lt"/>
                <a:cs typeface="+mn-lt"/>
              </a:rPr>
              <a:t> </a:t>
            </a:r>
            <a:endParaRPr lang="en-US" sz="1050" b="1" dirty="0">
              <a:cs typeface="Calibri"/>
            </a:endParaRPr>
          </a:p>
          <a:p>
            <a:pPr marL="0" indent="0">
              <a:buNone/>
            </a:pPr>
            <a:r>
              <a:rPr lang="en-US" sz="1050" dirty="0">
                <a:cs typeface="Calibri"/>
              </a:rPr>
              <a:t>Rube Goldberg, byname of Reuben Lucius Goldberg, </a:t>
            </a:r>
          </a:p>
          <a:p>
            <a:pPr marL="0" indent="0">
              <a:buNone/>
            </a:pPr>
            <a:r>
              <a:rPr lang="en-US" sz="1050" dirty="0">
                <a:cs typeface="Calibri"/>
              </a:rPr>
              <a:t>(born July 4, 1883, died December 7, 1970) </a:t>
            </a:r>
          </a:p>
          <a:p>
            <a:pPr marL="0" indent="0">
              <a:buNone/>
            </a:pPr>
            <a:r>
              <a:rPr lang="en-US" sz="1050" dirty="0">
                <a:cs typeface="Calibri"/>
              </a:rPr>
              <a:t>He was an American cartoonist who satirized the American preoccupation with technology. </a:t>
            </a:r>
          </a:p>
          <a:p>
            <a:pPr marL="0" indent="0">
              <a:buNone/>
            </a:pPr>
            <a:r>
              <a:rPr lang="en-US" sz="1050" dirty="0">
                <a:cs typeface="Calibri"/>
              </a:rPr>
              <a:t>His name became synonymous with any simple process made outlandishly complicated</a:t>
            </a:r>
          </a:p>
          <a:p>
            <a:pPr marL="0" indent="0">
              <a:buNone/>
            </a:pPr>
            <a:r>
              <a:rPr lang="en-US" sz="1050" dirty="0">
                <a:ea typeface="+mn-lt"/>
                <a:cs typeface="+mn-lt"/>
              </a:rPr>
              <a:t>Watch</a:t>
            </a:r>
            <a:r>
              <a:rPr lang="en-US" sz="1050" b="1" dirty="0">
                <a:ea typeface="+mn-lt"/>
                <a:cs typeface="+mn-lt"/>
              </a:rPr>
              <a:t> </a:t>
            </a:r>
            <a:r>
              <a:rPr lang="en-US" sz="1050" dirty="0">
                <a:ea typeface="+mn-lt"/>
                <a:cs typeface="+mn-lt"/>
              </a:rPr>
              <a:t>The Page Turner  </a:t>
            </a:r>
            <a:endParaRPr lang="en-US" sz="1050" dirty="0">
              <a:cs typeface="Calibri"/>
            </a:endParaRPr>
          </a:p>
          <a:p>
            <a:pPr marL="0" indent="0">
              <a:buNone/>
            </a:pPr>
            <a:endParaRPr lang="en-US" sz="1050" dirty="0">
              <a:ea typeface="+mn-lt"/>
              <a:cs typeface="+mn-lt"/>
            </a:endParaRPr>
          </a:p>
          <a:p>
            <a:pPr marL="0" indent="0">
              <a:buNone/>
            </a:pPr>
            <a:endParaRPr lang="en-US" sz="1050" dirty="0">
              <a:ea typeface="+mn-lt"/>
              <a:cs typeface="+mn-lt"/>
            </a:endParaRPr>
          </a:p>
          <a:p>
            <a:pPr marL="0" indent="0">
              <a:buNone/>
            </a:pPr>
            <a:endParaRPr lang="en-US" sz="1050" dirty="0">
              <a:ea typeface="+mn-lt"/>
              <a:cs typeface="+mn-lt"/>
            </a:endParaRPr>
          </a:p>
          <a:p>
            <a:pPr marL="0" indent="0">
              <a:buNone/>
            </a:pPr>
            <a:r>
              <a:rPr lang="en-US" sz="1050" dirty="0">
                <a:ea typeface="+mn-lt"/>
                <a:cs typeface="+mn-lt"/>
              </a:rPr>
              <a:t>You are going to create your own Rube Goldberg machine...the aim will be to put the ping pong ball into a cup, only using objects/items from around the classroom. If you want to </a:t>
            </a:r>
            <a:r>
              <a:rPr lang="en-US" sz="1050" dirty="0" err="1">
                <a:ea typeface="+mn-lt"/>
                <a:cs typeface="+mn-lt"/>
              </a:rPr>
              <a:t>visualise</a:t>
            </a:r>
            <a:r>
              <a:rPr lang="en-US" sz="1050" dirty="0">
                <a:ea typeface="+mn-lt"/>
                <a:cs typeface="+mn-lt"/>
              </a:rPr>
              <a:t> your sequence first, draw it out and record it.</a:t>
            </a:r>
          </a:p>
          <a:p>
            <a:pPr marL="0" indent="0">
              <a:buNone/>
            </a:pPr>
            <a:r>
              <a:rPr lang="en-US" sz="1050" b="1" i="1" dirty="0">
                <a:ea typeface="+mn-lt"/>
                <a:cs typeface="+mn-lt"/>
              </a:rPr>
              <a:t>Time to Make </a:t>
            </a:r>
            <a:endParaRPr lang="en-US" sz="1050" b="1" i="1" dirty="0">
              <a:cs typeface="Calibri"/>
            </a:endParaRPr>
          </a:p>
          <a:p>
            <a:pPr marL="0" indent="0">
              <a:buNone/>
            </a:pPr>
            <a:r>
              <a:rPr lang="en-US" sz="1050" dirty="0">
                <a:cs typeface="Calibri"/>
              </a:rPr>
              <a:t>Pupils should have time to tinker, play with their machine and solve/debug any problems in the chain. </a:t>
            </a:r>
          </a:p>
          <a:p>
            <a:pPr marL="0" indent="0">
              <a:buNone/>
            </a:pPr>
            <a:r>
              <a:rPr lang="en-US" sz="1050" b="1" dirty="0">
                <a:ea typeface="+mn-lt"/>
                <a:cs typeface="+mn-lt"/>
              </a:rPr>
              <a:t>Rules/Suggestions </a:t>
            </a:r>
            <a:endParaRPr lang="en-US" sz="1050" dirty="0">
              <a:ea typeface="+mn-lt"/>
              <a:cs typeface="+mn-lt"/>
            </a:endParaRPr>
          </a:p>
          <a:p>
            <a:pPr marL="0" indent="0">
              <a:buNone/>
            </a:pPr>
            <a:r>
              <a:rPr lang="en-US" sz="1050" dirty="0">
                <a:ea typeface="+mn-lt"/>
                <a:cs typeface="+mn-lt"/>
              </a:rPr>
              <a:t>You can limit how many reactions with their sequence, change the purpose of the machine or use as family learning challenge to make using home items or bring in items from home to support build.</a:t>
            </a:r>
            <a:endParaRPr lang="en-US" sz="1050" b="1" dirty="0">
              <a:ea typeface="+mn-lt"/>
              <a:cs typeface="+mn-lt"/>
            </a:endParaRPr>
          </a:p>
          <a:p>
            <a:pPr marL="0" indent="0">
              <a:buNone/>
            </a:pPr>
            <a:r>
              <a:rPr lang="en-US" sz="1050" b="1" dirty="0">
                <a:ea typeface="+mn-lt"/>
                <a:cs typeface="+mn-lt"/>
              </a:rPr>
              <a:t>Teacher Information</a:t>
            </a:r>
            <a:r>
              <a:rPr lang="en-US" sz="1050" dirty="0">
                <a:ea typeface="+mn-lt"/>
                <a:cs typeface="+mn-lt"/>
              </a:rPr>
              <a:t> </a:t>
            </a:r>
            <a:endParaRPr lang="en-US" sz="1050" dirty="0">
              <a:cs typeface="Calibri"/>
            </a:endParaRPr>
          </a:p>
          <a:p>
            <a:pPr marL="0" indent="0">
              <a:buNone/>
            </a:pPr>
            <a:r>
              <a:rPr lang="en-US" sz="1050" dirty="0">
                <a:cs typeface="Calibri"/>
              </a:rPr>
              <a:t>Record machines to present or share with other groups or classes, sharing the science behind the engineering process.</a:t>
            </a:r>
          </a:p>
        </p:txBody>
      </p:sp>
      <p:pic>
        <p:nvPicPr>
          <p:cNvPr id="2" name="Picture 3" descr="Qr code&#10;&#10;Description automatically generated">
            <a:extLst>
              <a:ext uri="{FF2B5EF4-FFF2-40B4-BE49-F238E27FC236}">
                <a16:creationId xmlns:a16="http://schemas.microsoft.com/office/drawing/2014/main" id="{560BC1E7-87B5-4CE9-AA9E-AA939674761D}"/>
              </a:ext>
            </a:extLst>
          </p:cNvPr>
          <p:cNvPicPr>
            <a:picLocks noChangeAspect="1"/>
          </p:cNvPicPr>
          <p:nvPr/>
        </p:nvPicPr>
        <p:blipFill>
          <a:blip r:embed="rId2"/>
          <a:stretch>
            <a:fillRect/>
          </a:stretch>
        </p:blipFill>
        <p:spPr>
          <a:xfrm>
            <a:off x="9029700" y="63866"/>
            <a:ext cx="1471524" cy="2057631"/>
          </a:xfrm>
          <a:prstGeom prst="rect">
            <a:avLst/>
          </a:prstGeom>
        </p:spPr>
      </p:pic>
      <p:pic>
        <p:nvPicPr>
          <p:cNvPr id="4" name="Picture 4" descr="Qr code&#10;&#10;Description automatically generated">
            <a:extLst>
              <a:ext uri="{FF2B5EF4-FFF2-40B4-BE49-F238E27FC236}">
                <a16:creationId xmlns:a16="http://schemas.microsoft.com/office/drawing/2014/main" id="{918D0C94-60E9-4D8F-8193-72D97163747D}"/>
              </a:ext>
            </a:extLst>
          </p:cNvPr>
          <p:cNvPicPr>
            <a:picLocks noChangeAspect="1"/>
          </p:cNvPicPr>
          <p:nvPr/>
        </p:nvPicPr>
        <p:blipFill>
          <a:blip r:embed="rId3"/>
          <a:stretch>
            <a:fillRect/>
          </a:stretch>
        </p:blipFill>
        <p:spPr>
          <a:xfrm>
            <a:off x="3259109" y="3276600"/>
            <a:ext cx="974785" cy="960408"/>
          </a:xfrm>
          <a:prstGeom prst="rect">
            <a:avLst/>
          </a:prstGeom>
        </p:spPr>
      </p:pic>
      <p:pic>
        <p:nvPicPr>
          <p:cNvPr id="5" name="Graphic 4" descr="Home with solid fill">
            <a:extLst>
              <a:ext uri="{FF2B5EF4-FFF2-40B4-BE49-F238E27FC236}">
                <a16:creationId xmlns:a16="http://schemas.microsoft.com/office/drawing/2014/main" id="{1F5F1166-1648-4DC4-AD68-49592F77325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92551"/>
            <a:ext cx="623341" cy="623341"/>
          </a:xfrm>
          <a:prstGeom prst="rect">
            <a:avLst/>
          </a:prstGeom>
        </p:spPr>
      </p:pic>
      <p:sp>
        <p:nvSpPr>
          <p:cNvPr id="6" name="TextBox 5">
            <a:extLst>
              <a:ext uri="{FF2B5EF4-FFF2-40B4-BE49-F238E27FC236}">
                <a16:creationId xmlns:a16="http://schemas.microsoft.com/office/drawing/2014/main" id="{19F169B8-C9DB-408F-ACEA-225DF19FF8A1}"/>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7" name="Rectangle 6">
            <a:extLst>
              <a:ext uri="{FF2B5EF4-FFF2-40B4-BE49-F238E27FC236}">
                <a16:creationId xmlns:a16="http://schemas.microsoft.com/office/drawing/2014/main" id="{38B1F274-1E78-4610-8EF9-46AD6ECE9F86}"/>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6" action="ppaction://hlinksldjump"/>
            <a:extLst>
              <a:ext uri="{FF2B5EF4-FFF2-40B4-BE49-F238E27FC236}">
                <a16:creationId xmlns:a16="http://schemas.microsoft.com/office/drawing/2014/main" id="{4CB52C86-EB80-4297-B140-F556CB8D910B}"/>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945851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FD883-A647-47F6-BF54-4A89961D9EC0}"/>
              </a:ext>
            </a:extLst>
          </p:cNvPr>
          <p:cNvSpPr>
            <a:spLocks noGrp="1"/>
          </p:cNvSpPr>
          <p:nvPr>
            <p:ph type="ctrTitle"/>
          </p:nvPr>
        </p:nvSpPr>
        <p:spPr>
          <a:xfrm>
            <a:off x="3373654" y="2692227"/>
            <a:ext cx="5444691" cy="924733"/>
          </a:xfrm>
        </p:spPr>
        <p:txBody>
          <a:bodyPr>
            <a:normAutofit/>
          </a:bodyPr>
          <a:lstStyle/>
          <a:p>
            <a:r>
              <a:rPr lang="en-GB" b="1" dirty="0"/>
              <a:t>Adapting</a:t>
            </a:r>
          </a:p>
        </p:txBody>
      </p:sp>
      <p:sp>
        <p:nvSpPr>
          <p:cNvPr id="10" name="Rectangle 9">
            <a:extLst>
              <a:ext uri="{FF2B5EF4-FFF2-40B4-BE49-F238E27FC236}">
                <a16:creationId xmlns:a16="http://schemas.microsoft.com/office/drawing/2014/main" id="{6A6275FB-4071-486B-81AD-24F8ADF266B7}"/>
              </a:ext>
            </a:extLst>
          </p:cNvPr>
          <p:cNvSpPr/>
          <p:nvPr/>
        </p:nvSpPr>
        <p:spPr>
          <a:xfrm>
            <a:off x="9612086" y="5701471"/>
            <a:ext cx="2340428" cy="1100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D52B787B-7A1F-4688-951F-5ECAFFA06C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67897" y="6185927"/>
            <a:ext cx="1084617" cy="564535"/>
          </a:xfrm>
          <a:prstGeom prst="rect">
            <a:avLst/>
          </a:prstGeom>
        </p:spPr>
      </p:pic>
      <p:pic>
        <p:nvPicPr>
          <p:cNvPr id="5" name="Graphic 4" descr="Home with solid fill">
            <a:extLst>
              <a:ext uri="{FF2B5EF4-FFF2-40B4-BE49-F238E27FC236}">
                <a16:creationId xmlns:a16="http://schemas.microsoft.com/office/drawing/2014/main" id="{2A359E16-F5C1-40D5-AFFA-C7CC6ACE36E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92551"/>
            <a:ext cx="623341" cy="623341"/>
          </a:xfrm>
          <a:prstGeom prst="rect">
            <a:avLst/>
          </a:prstGeom>
        </p:spPr>
      </p:pic>
      <p:sp>
        <p:nvSpPr>
          <p:cNvPr id="6" name="TextBox 5">
            <a:extLst>
              <a:ext uri="{FF2B5EF4-FFF2-40B4-BE49-F238E27FC236}">
                <a16:creationId xmlns:a16="http://schemas.microsoft.com/office/drawing/2014/main" id="{C97DF598-F02C-4FD4-8F0A-60B2811A9C40}"/>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7" name="Rectangle 6">
            <a:extLst>
              <a:ext uri="{FF2B5EF4-FFF2-40B4-BE49-F238E27FC236}">
                <a16:creationId xmlns:a16="http://schemas.microsoft.com/office/drawing/2014/main" id="{9FA497E1-B917-4DB5-B576-E747D9C13400}"/>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5" action="ppaction://hlinksldjump"/>
            <a:extLst>
              <a:ext uri="{FF2B5EF4-FFF2-40B4-BE49-F238E27FC236}">
                <a16:creationId xmlns:a16="http://schemas.microsoft.com/office/drawing/2014/main" id="{4ABD9B03-6809-432C-80A5-53EB7D936FBB}"/>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620341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28880-9D72-4C51-9DB3-C6BDEF2358D5}"/>
              </a:ext>
            </a:extLst>
          </p:cNvPr>
          <p:cNvSpPr>
            <a:spLocks noGrp="1"/>
          </p:cNvSpPr>
          <p:nvPr>
            <p:ph type="title"/>
          </p:nvPr>
        </p:nvSpPr>
        <p:spPr/>
        <p:txBody>
          <a:bodyPr/>
          <a:lstStyle/>
          <a:p>
            <a:r>
              <a:rPr lang="en-GB" dirty="0"/>
              <a:t>Adapting: Overview </a:t>
            </a:r>
          </a:p>
        </p:txBody>
      </p:sp>
      <p:sp>
        <p:nvSpPr>
          <p:cNvPr id="3" name="Content Placeholder 2">
            <a:extLst>
              <a:ext uri="{FF2B5EF4-FFF2-40B4-BE49-F238E27FC236}">
                <a16:creationId xmlns:a16="http://schemas.microsoft.com/office/drawing/2014/main" id="{878285FA-5AE7-4AD9-92D9-C9247025FB2C}"/>
              </a:ext>
            </a:extLst>
          </p:cNvPr>
          <p:cNvSpPr>
            <a:spLocks noGrp="1"/>
          </p:cNvSpPr>
          <p:nvPr>
            <p:ph idx="1"/>
          </p:nvPr>
        </p:nvSpPr>
        <p:spPr>
          <a:xfrm>
            <a:off x="838201" y="1825625"/>
            <a:ext cx="5204520" cy="4351338"/>
          </a:xfrm>
        </p:spPr>
        <p:txBody>
          <a:bodyPr>
            <a:normAutofit fontScale="85000" lnSpcReduction="10000"/>
          </a:bodyPr>
          <a:lstStyle/>
          <a:p>
            <a:pPr marL="0" indent="0">
              <a:buNone/>
            </a:pPr>
            <a:r>
              <a:rPr lang="en-GB" dirty="0"/>
              <a:t>Adaptability as defined by the Royal Academy of Engineering involves testing, analysing, reflecting, rethinking and changing in both a physical sense and mentally. The subset of skills opposite also infer the requirement of a degree of resilience and the ability to transfer knowledge and skills to a different context or setting. The pupil friendly definition can be seen opposite. </a:t>
            </a:r>
          </a:p>
          <a:p>
            <a:pPr marL="0" indent="0">
              <a:buNone/>
            </a:pPr>
            <a:r>
              <a:rPr lang="en-GB" dirty="0"/>
              <a:t>The following slides provide some simple examples of how the attributes of Adaptability can be developed across the curriculum. </a:t>
            </a:r>
          </a:p>
        </p:txBody>
      </p:sp>
      <p:pic>
        <p:nvPicPr>
          <p:cNvPr id="5" name="Picture 4">
            <a:extLst>
              <a:ext uri="{FF2B5EF4-FFF2-40B4-BE49-F238E27FC236}">
                <a16:creationId xmlns:a16="http://schemas.microsoft.com/office/drawing/2014/main" id="{7342E252-E91E-4CC0-8898-C4EA0B328F1C}"/>
              </a:ext>
            </a:extLst>
          </p:cNvPr>
          <p:cNvPicPr>
            <a:picLocks noChangeAspect="1"/>
          </p:cNvPicPr>
          <p:nvPr/>
        </p:nvPicPr>
        <p:blipFill>
          <a:blip r:embed="rId2"/>
          <a:stretch>
            <a:fillRect/>
          </a:stretch>
        </p:blipFill>
        <p:spPr>
          <a:xfrm>
            <a:off x="9583127" y="6311900"/>
            <a:ext cx="2074746" cy="384644"/>
          </a:xfrm>
          <a:prstGeom prst="rect">
            <a:avLst/>
          </a:prstGeom>
        </p:spPr>
      </p:pic>
      <p:pic>
        <p:nvPicPr>
          <p:cNvPr id="7" name="Graphic 6" descr="Home with solid fill">
            <a:extLst>
              <a:ext uri="{FF2B5EF4-FFF2-40B4-BE49-F238E27FC236}">
                <a16:creationId xmlns:a16="http://schemas.microsoft.com/office/drawing/2014/main" id="{08017D9D-97B8-4FAE-A0CF-31ABAE7B628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92551"/>
            <a:ext cx="623341" cy="623341"/>
          </a:xfrm>
          <a:prstGeom prst="rect">
            <a:avLst/>
          </a:prstGeom>
        </p:spPr>
      </p:pic>
      <p:sp>
        <p:nvSpPr>
          <p:cNvPr id="8" name="TextBox 7">
            <a:extLst>
              <a:ext uri="{FF2B5EF4-FFF2-40B4-BE49-F238E27FC236}">
                <a16:creationId xmlns:a16="http://schemas.microsoft.com/office/drawing/2014/main" id="{CF177721-1D67-4933-A96E-542BC23E8C9E}"/>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9" name="Rectangle 8">
            <a:extLst>
              <a:ext uri="{FF2B5EF4-FFF2-40B4-BE49-F238E27FC236}">
                <a16:creationId xmlns:a16="http://schemas.microsoft.com/office/drawing/2014/main" id="{8D597E66-D14E-4D5E-B5FF-6E0F300D2A59}"/>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hlinkClick r:id="rId5" action="ppaction://hlinksldjump"/>
            <a:extLst>
              <a:ext uri="{FF2B5EF4-FFF2-40B4-BE49-F238E27FC236}">
                <a16:creationId xmlns:a16="http://schemas.microsoft.com/office/drawing/2014/main" id="{A6E4FB12-4CD5-4591-A311-551FCA1599E7}"/>
              </a:ext>
            </a:extLst>
          </p:cNvPr>
          <p:cNvSpPr/>
          <p:nvPr/>
        </p:nvSpPr>
        <p:spPr>
          <a:xfrm>
            <a:off x="0" y="6195123"/>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a:extLst>
              <a:ext uri="{FF2B5EF4-FFF2-40B4-BE49-F238E27FC236}">
                <a16:creationId xmlns:a16="http://schemas.microsoft.com/office/drawing/2014/main" id="{85C693C1-0BC6-4293-BDD3-C8414962C1EC}"/>
              </a:ext>
            </a:extLst>
          </p:cNvPr>
          <p:cNvPicPr>
            <a:picLocks noChangeAspect="1"/>
          </p:cNvPicPr>
          <p:nvPr/>
        </p:nvPicPr>
        <p:blipFill>
          <a:blip r:embed="rId6"/>
          <a:stretch>
            <a:fillRect/>
          </a:stretch>
        </p:blipFill>
        <p:spPr>
          <a:xfrm>
            <a:off x="6453353" y="1560621"/>
            <a:ext cx="5204520" cy="4481405"/>
          </a:xfrm>
          <a:prstGeom prst="rect">
            <a:avLst/>
          </a:prstGeom>
        </p:spPr>
      </p:pic>
    </p:spTree>
    <p:extLst>
      <p:ext uri="{BB962C8B-B14F-4D97-AF65-F5344CB8AC3E}">
        <p14:creationId xmlns:p14="http://schemas.microsoft.com/office/powerpoint/2010/main" val="672279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28880-9D72-4C51-9DB3-C6BDEF2358D5}"/>
              </a:ext>
            </a:extLst>
          </p:cNvPr>
          <p:cNvSpPr>
            <a:spLocks noGrp="1"/>
          </p:cNvSpPr>
          <p:nvPr>
            <p:ph type="title"/>
          </p:nvPr>
        </p:nvSpPr>
        <p:spPr/>
        <p:txBody>
          <a:bodyPr/>
          <a:lstStyle/>
          <a:p>
            <a:r>
              <a:rPr lang="en-GB" dirty="0"/>
              <a:t>Engineering Habits of Mind: Overview </a:t>
            </a:r>
          </a:p>
        </p:txBody>
      </p:sp>
      <p:sp>
        <p:nvSpPr>
          <p:cNvPr id="3" name="Content Placeholder 2">
            <a:extLst>
              <a:ext uri="{FF2B5EF4-FFF2-40B4-BE49-F238E27FC236}">
                <a16:creationId xmlns:a16="http://schemas.microsoft.com/office/drawing/2014/main" id="{878285FA-5AE7-4AD9-92D9-C9247025FB2C}"/>
              </a:ext>
            </a:extLst>
          </p:cNvPr>
          <p:cNvSpPr>
            <a:spLocks noGrp="1"/>
          </p:cNvSpPr>
          <p:nvPr>
            <p:ph idx="1"/>
          </p:nvPr>
        </p:nvSpPr>
        <p:spPr>
          <a:xfrm>
            <a:off x="838201" y="1825625"/>
            <a:ext cx="4900448" cy="2699919"/>
          </a:xfrm>
        </p:spPr>
        <p:txBody>
          <a:bodyPr>
            <a:normAutofit fontScale="62500" lnSpcReduction="20000"/>
          </a:bodyPr>
          <a:lstStyle/>
          <a:p>
            <a:pPr marL="0" indent="0">
              <a:buNone/>
            </a:pPr>
            <a:r>
              <a:rPr lang="en-GB" dirty="0"/>
              <a:t>Engineering Habits of Mind have been developed my The Royal Academy of Engineering to outline the skills and attributes employed by Engineers across disciplines. When used along side the design process, they can be used to develop pupils’ STEM skills and skills that can be used across the curriculum.  </a:t>
            </a:r>
          </a:p>
          <a:p>
            <a:pPr marL="0" indent="0">
              <a:buNone/>
            </a:pPr>
            <a:endParaRPr lang="en-GB" dirty="0"/>
          </a:p>
          <a:p>
            <a:pPr marL="0" indent="0">
              <a:buNone/>
            </a:pPr>
            <a:r>
              <a:rPr lang="en-GB" dirty="0"/>
              <a:t>More information about Engineering Habits of Mind can be found in these documents: </a:t>
            </a:r>
          </a:p>
        </p:txBody>
      </p:sp>
      <p:pic>
        <p:nvPicPr>
          <p:cNvPr id="5" name="Picture 4">
            <a:extLst>
              <a:ext uri="{FF2B5EF4-FFF2-40B4-BE49-F238E27FC236}">
                <a16:creationId xmlns:a16="http://schemas.microsoft.com/office/drawing/2014/main" id="{7342E252-E91E-4CC0-8898-C4EA0B328F1C}"/>
              </a:ext>
            </a:extLst>
          </p:cNvPr>
          <p:cNvPicPr>
            <a:picLocks noChangeAspect="1"/>
          </p:cNvPicPr>
          <p:nvPr/>
        </p:nvPicPr>
        <p:blipFill>
          <a:blip r:embed="rId2"/>
          <a:stretch>
            <a:fillRect/>
          </a:stretch>
        </p:blipFill>
        <p:spPr>
          <a:xfrm>
            <a:off x="9583127" y="6311900"/>
            <a:ext cx="2074746" cy="384644"/>
          </a:xfrm>
          <a:prstGeom prst="rect">
            <a:avLst/>
          </a:prstGeom>
        </p:spPr>
      </p:pic>
      <p:pic>
        <p:nvPicPr>
          <p:cNvPr id="7" name="Graphic 6" descr="Home with solid fill">
            <a:extLst>
              <a:ext uri="{FF2B5EF4-FFF2-40B4-BE49-F238E27FC236}">
                <a16:creationId xmlns:a16="http://schemas.microsoft.com/office/drawing/2014/main" id="{08017D9D-97B8-4FAE-A0CF-31ABAE7B628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92551"/>
            <a:ext cx="623341" cy="623341"/>
          </a:xfrm>
          <a:prstGeom prst="rect">
            <a:avLst/>
          </a:prstGeom>
        </p:spPr>
      </p:pic>
      <p:sp>
        <p:nvSpPr>
          <p:cNvPr id="8" name="TextBox 7">
            <a:extLst>
              <a:ext uri="{FF2B5EF4-FFF2-40B4-BE49-F238E27FC236}">
                <a16:creationId xmlns:a16="http://schemas.microsoft.com/office/drawing/2014/main" id="{CF177721-1D67-4933-A96E-542BC23E8C9E}"/>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9" name="Rectangle 8">
            <a:extLst>
              <a:ext uri="{FF2B5EF4-FFF2-40B4-BE49-F238E27FC236}">
                <a16:creationId xmlns:a16="http://schemas.microsoft.com/office/drawing/2014/main" id="{8D597E66-D14E-4D5E-B5FF-6E0F300D2A59}"/>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hlinkClick r:id="rId5" action="ppaction://hlinksldjump"/>
            <a:extLst>
              <a:ext uri="{FF2B5EF4-FFF2-40B4-BE49-F238E27FC236}">
                <a16:creationId xmlns:a16="http://schemas.microsoft.com/office/drawing/2014/main" id="{A6E4FB12-4CD5-4591-A311-551FCA1599E7}"/>
              </a:ext>
            </a:extLst>
          </p:cNvPr>
          <p:cNvSpPr/>
          <p:nvPr/>
        </p:nvSpPr>
        <p:spPr>
          <a:xfrm>
            <a:off x="0" y="6195123"/>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1" name="Group 10">
            <a:extLst>
              <a:ext uri="{FF2B5EF4-FFF2-40B4-BE49-F238E27FC236}">
                <a16:creationId xmlns:a16="http://schemas.microsoft.com/office/drawing/2014/main" id="{D318C1E3-88BF-422C-BEAA-96BD8C55FDFE}"/>
              </a:ext>
            </a:extLst>
          </p:cNvPr>
          <p:cNvGrpSpPr/>
          <p:nvPr/>
        </p:nvGrpSpPr>
        <p:grpSpPr>
          <a:xfrm>
            <a:off x="4612465" y="899410"/>
            <a:ext cx="8015742" cy="5731816"/>
            <a:chOff x="796830" y="-195948"/>
            <a:chExt cx="9784081" cy="6858000"/>
          </a:xfrm>
        </p:grpSpPr>
        <p:grpSp>
          <p:nvGrpSpPr>
            <p:cNvPr id="12" name="Group 11">
              <a:extLst>
                <a:ext uri="{FF2B5EF4-FFF2-40B4-BE49-F238E27FC236}">
                  <a16:creationId xmlns:a16="http://schemas.microsoft.com/office/drawing/2014/main" id="{EC3271D0-4DFE-40DF-91BD-677A967B9B19}"/>
                </a:ext>
              </a:extLst>
            </p:cNvPr>
            <p:cNvGrpSpPr/>
            <p:nvPr/>
          </p:nvGrpSpPr>
          <p:grpSpPr>
            <a:xfrm>
              <a:off x="796830" y="-195948"/>
              <a:ext cx="9784081" cy="6858000"/>
              <a:chOff x="796830" y="-195948"/>
              <a:chExt cx="9784081" cy="6858000"/>
            </a:xfrm>
          </p:grpSpPr>
          <p:graphicFrame>
            <p:nvGraphicFramePr>
              <p:cNvPr id="14" name="Diagram 13">
                <a:extLst>
                  <a:ext uri="{FF2B5EF4-FFF2-40B4-BE49-F238E27FC236}">
                    <a16:creationId xmlns:a16="http://schemas.microsoft.com/office/drawing/2014/main" id="{9362163B-8117-4B6E-B064-4EEAB576C989}"/>
                  </a:ext>
                </a:extLst>
              </p:cNvPr>
              <p:cNvGraphicFramePr/>
              <p:nvPr/>
            </p:nvGraphicFramePr>
            <p:xfrm>
              <a:off x="796830" y="-195948"/>
              <a:ext cx="9784081" cy="6858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5" name="Picture 14">
                <a:extLst>
                  <a:ext uri="{FF2B5EF4-FFF2-40B4-BE49-F238E27FC236}">
                    <a16:creationId xmlns:a16="http://schemas.microsoft.com/office/drawing/2014/main" id="{EDEF3E71-291B-4BB1-85F2-B155CFA7C8C5}"/>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333" b="94404" l="1698" r="95370">
                            <a14:foregroundMark x1="24074" y1="20766" x2="24074" y2="20766"/>
                            <a14:foregroundMark x1="35185" y1="8984" x2="35185" y2="8984"/>
                            <a14:foregroundMark x1="35802" y1="6480" x2="53241" y2="9278"/>
                            <a14:foregroundMark x1="38117" y1="8247" x2="19753" y2="28130"/>
                            <a14:foregroundMark x1="19753" y1="28130" x2="13735" y2="39175"/>
                            <a14:foregroundMark x1="13735" y1="39175" x2="13735" y2="52577"/>
                            <a14:foregroundMark x1="13735" y1="52577" x2="18827" y2="62297"/>
                            <a14:foregroundMark x1="5401" y1="32548" x2="22994" y2="13402"/>
                            <a14:foregroundMark x1="22994" y1="13402" x2="31103" y2="7973"/>
                            <a14:foregroundMark x1="34699" y1="6423" x2="36883" y2="6333"/>
                            <a14:foregroundMark x1="36883" y1="6333" x2="51080" y2="6186"/>
                            <a14:foregroundMark x1="51080" y1="6186" x2="76235" y2="19735"/>
                            <a14:foregroundMark x1="76235" y1="19735" x2="86728" y2="29013"/>
                            <a14:foregroundMark x1="86728" y1="29013" x2="92438" y2="40795"/>
                            <a14:foregroundMark x1="92438" y1="40795" x2="90895" y2="54786"/>
                            <a14:foregroundMark x1="90895" y1="54786" x2="81173" y2="65243"/>
                            <a14:foregroundMark x1="81173" y1="65243" x2="75617" y2="77761"/>
                            <a14:foregroundMark x1="75617" y1="77761" x2="66049" y2="86451"/>
                            <a14:foregroundMark x1="66049" y1="86451" x2="39043" y2="94404"/>
                            <a14:foregroundMark x1="39043" y1="94404" x2="19599" y2="73490"/>
                            <a14:foregroundMark x1="19599" y1="73490" x2="14352" y2="61414"/>
                            <a14:foregroundMark x1="14352" y1="61414" x2="12346" y2="47865"/>
                            <a14:foregroundMark x1="12346" y1="47865" x2="13426" y2="40501"/>
                            <a14:foregroundMark x1="51191" y1="3970" x2="89015" y2="24071"/>
                            <a14:foregroundMark x1="1698" y1="49779" x2="1698" y2="49779"/>
                            <a14:foregroundMark x1="95370" y1="51399" x2="95370" y2="51399"/>
                            <a14:backgroundMark x1="93981" y1="29750" x2="93981" y2="29750"/>
                            <a14:backgroundMark x1="94290" y1="30633" x2="94290" y2="30633"/>
                            <a14:backgroundMark x1="94290" y1="30633" x2="93981" y2="29308"/>
                            <a14:backgroundMark x1="92284" y1="27393" x2="92284" y2="27393"/>
                            <a14:backgroundMark x1="89660" y1="23711" x2="95370" y2="31959"/>
                            <a14:backgroundMark x1="32716" y1="6480" x2="32716" y2="6480"/>
                            <a14:backgroundMark x1="33179" y1="6038" x2="35494" y2="4860"/>
                            <a14:backgroundMark x1="32099" y1="6480" x2="33488" y2="6480"/>
                            <a14:backgroundMark x1="50926" y1="2504" x2="51543" y2="3829"/>
                          </a14:backgroundRemoval>
                        </a14:imgEffect>
                      </a14:imgLayer>
                    </a14:imgProps>
                  </a:ext>
                </a:extLst>
              </a:blip>
              <a:stretch>
                <a:fillRect/>
              </a:stretch>
            </p:blipFill>
            <p:spPr>
              <a:xfrm>
                <a:off x="4018543" y="1449021"/>
                <a:ext cx="3796635" cy="3978265"/>
              </a:xfrm>
              <a:prstGeom prst="rect">
                <a:avLst/>
              </a:prstGeom>
            </p:spPr>
          </p:pic>
        </p:grpSp>
        <p:sp>
          <p:nvSpPr>
            <p:cNvPr id="13" name="Oval 12">
              <a:extLst>
                <a:ext uri="{FF2B5EF4-FFF2-40B4-BE49-F238E27FC236}">
                  <a16:creationId xmlns:a16="http://schemas.microsoft.com/office/drawing/2014/main" id="{3379CBB2-6614-41F9-92AE-E3C5326060C4}"/>
                </a:ext>
              </a:extLst>
            </p:cNvPr>
            <p:cNvSpPr/>
            <p:nvPr/>
          </p:nvSpPr>
          <p:spPr>
            <a:xfrm>
              <a:off x="4087202" y="1611086"/>
              <a:ext cx="3619883" cy="3657600"/>
            </a:xfrm>
            <a:prstGeom prst="ellipse">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6" name="Picture 15">
            <a:hlinkClick r:id="rId13"/>
            <a:extLst>
              <a:ext uri="{FF2B5EF4-FFF2-40B4-BE49-F238E27FC236}">
                <a16:creationId xmlns:a16="http://schemas.microsoft.com/office/drawing/2014/main" id="{4F9E9950-7901-4399-B31D-4654874946B6}"/>
              </a:ext>
            </a:extLst>
          </p:cNvPr>
          <p:cNvPicPr>
            <a:picLocks noChangeAspect="1"/>
          </p:cNvPicPr>
          <p:nvPr/>
        </p:nvPicPr>
        <p:blipFill>
          <a:blip r:embed="rId14"/>
          <a:stretch>
            <a:fillRect/>
          </a:stretch>
        </p:blipFill>
        <p:spPr>
          <a:xfrm>
            <a:off x="1132494" y="4631648"/>
            <a:ext cx="912435" cy="12911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a:extLst>
              <a:ext uri="{FF2B5EF4-FFF2-40B4-BE49-F238E27FC236}">
                <a16:creationId xmlns:a16="http://schemas.microsoft.com/office/drawing/2014/main" id="{D6F53A15-9F89-464E-9EB7-B9780868490B}"/>
              </a:ext>
            </a:extLst>
          </p:cNvPr>
          <p:cNvSpPr txBox="1"/>
          <p:nvPr/>
        </p:nvSpPr>
        <p:spPr>
          <a:xfrm>
            <a:off x="2097088" y="5014452"/>
            <a:ext cx="1435027" cy="584775"/>
          </a:xfrm>
          <a:prstGeom prst="rect">
            <a:avLst/>
          </a:prstGeom>
          <a:noFill/>
        </p:spPr>
        <p:txBody>
          <a:bodyPr wrap="square" rtlCol="0">
            <a:spAutoFit/>
          </a:bodyPr>
          <a:lstStyle/>
          <a:p>
            <a:r>
              <a:rPr lang="en-GB" sz="1600" dirty="0"/>
              <a:t>Thinking Like an Engineer </a:t>
            </a:r>
          </a:p>
        </p:txBody>
      </p:sp>
      <p:sp>
        <p:nvSpPr>
          <p:cNvPr id="18" name="TextBox 17">
            <a:extLst>
              <a:ext uri="{FF2B5EF4-FFF2-40B4-BE49-F238E27FC236}">
                <a16:creationId xmlns:a16="http://schemas.microsoft.com/office/drawing/2014/main" id="{91D1D550-B6E0-4FAE-B076-249EC2E13265}"/>
              </a:ext>
            </a:extLst>
          </p:cNvPr>
          <p:cNvSpPr txBox="1"/>
          <p:nvPr/>
        </p:nvSpPr>
        <p:spPr>
          <a:xfrm>
            <a:off x="4872418" y="5014452"/>
            <a:ext cx="1474285" cy="584775"/>
          </a:xfrm>
          <a:prstGeom prst="rect">
            <a:avLst/>
          </a:prstGeom>
          <a:noFill/>
        </p:spPr>
        <p:txBody>
          <a:bodyPr wrap="square" rtlCol="0">
            <a:spAutoFit/>
          </a:bodyPr>
          <a:lstStyle/>
          <a:p>
            <a:r>
              <a:rPr lang="en-GB" sz="1600" dirty="0"/>
              <a:t>Learning to be an Engineer</a:t>
            </a:r>
          </a:p>
        </p:txBody>
      </p:sp>
      <p:pic>
        <p:nvPicPr>
          <p:cNvPr id="19" name="Picture 18">
            <a:hlinkClick r:id="rId15"/>
            <a:extLst>
              <a:ext uri="{FF2B5EF4-FFF2-40B4-BE49-F238E27FC236}">
                <a16:creationId xmlns:a16="http://schemas.microsoft.com/office/drawing/2014/main" id="{943F0385-2CDB-44E9-82CF-2413BB3449FB}"/>
              </a:ext>
            </a:extLst>
          </p:cNvPr>
          <p:cNvPicPr>
            <a:picLocks noChangeAspect="1"/>
          </p:cNvPicPr>
          <p:nvPr/>
        </p:nvPicPr>
        <p:blipFill>
          <a:blip r:embed="rId16"/>
          <a:stretch>
            <a:fillRect/>
          </a:stretch>
        </p:blipFill>
        <p:spPr>
          <a:xfrm>
            <a:off x="3892232" y="4590862"/>
            <a:ext cx="941223" cy="13319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406225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C9A529B-2450-48E3-8758-D8B523685D7C}"/>
              </a:ext>
            </a:extLst>
          </p:cNvPr>
          <p:cNvGraphicFramePr>
            <a:graphicFrameLocks noGrp="1"/>
          </p:cNvGraphicFramePr>
          <p:nvPr>
            <p:extLst>
              <p:ext uri="{D42A27DB-BD31-4B8C-83A1-F6EECF244321}">
                <p14:modId xmlns:p14="http://schemas.microsoft.com/office/powerpoint/2010/main" val="4237657868"/>
              </p:ext>
            </p:extLst>
          </p:nvPr>
        </p:nvGraphicFramePr>
        <p:xfrm>
          <a:off x="1738510" y="161659"/>
          <a:ext cx="8778236" cy="5948680"/>
        </p:xfrm>
        <a:graphic>
          <a:graphicData uri="http://schemas.openxmlformats.org/drawingml/2006/table">
            <a:tbl>
              <a:tblPr firstRow="1" bandRow="1">
                <a:tableStyleId>{69C7853C-536D-4A76-A0AE-DD22124D55A5}</a:tableStyleId>
              </a:tblPr>
              <a:tblGrid>
                <a:gridCol w="1645918">
                  <a:extLst>
                    <a:ext uri="{9D8B030D-6E8A-4147-A177-3AD203B41FA5}">
                      <a16:colId xmlns:a16="http://schemas.microsoft.com/office/drawing/2014/main" val="2233895718"/>
                    </a:ext>
                  </a:extLst>
                </a:gridCol>
                <a:gridCol w="1935479">
                  <a:extLst>
                    <a:ext uri="{9D8B030D-6E8A-4147-A177-3AD203B41FA5}">
                      <a16:colId xmlns:a16="http://schemas.microsoft.com/office/drawing/2014/main" val="1284286186"/>
                    </a:ext>
                  </a:extLst>
                </a:gridCol>
                <a:gridCol w="3002279">
                  <a:extLst>
                    <a:ext uri="{9D8B030D-6E8A-4147-A177-3AD203B41FA5}">
                      <a16:colId xmlns:a16="http://schemas.microsoft.com/office/drawing/2014/main" val="1562935449"/>
                    </a:ext>
                  </a:extLst>
                </a:gridCol>
                <a:gridCol w="2194560">
                  <a:extLst>
                    <a:ext uri="{9D8B030D-6E8A-4147-A177-3AD203B41FA5}">
                      <a16:colId xmlns:a16="http://schemas.microsoft.com/office/drawing/2014/main" val="2499228387"/>
                    </a:ext>
                  </a:extLst>
                </a:gridCol>
              </a:tblGrid>
              <a:tr h="370840">
                <a:tc>
                  <a:txBody>
                    <a:bodyPr/>
                    <a:lstStyle/>
                    <a:p>
                      <a:pPr lvl="0">
                        <a:buNone/>
                      </a:pPr>
                      <a:r>
                        <a:rPr lang="en-US" sz="1800" u="none" strike="noStrike" noProof="0" dirty="0"/>
                        <a:t>Level</a:t>
                      </a:r>
                    </a:p>
                  </a:txBody>
                  <a:tcPr/>
                </a:tc>
                <a:tc>
                  <a:txBody>
                    <a:bodyPr/>
                    <a:lstStyle/>
                    <a:p>
                      <a:pPr lvl="0">
                        <a:buNone/>
                      </a:pPr>
                      <a:r>
                        <a:rPr lang="en-US" sz="1800" u="none" strike="noStrike" noProof="0" dirty="0"/>
                        <a:t>Es and </a:t>
                      </a:r>
                      <a:r>
                        <a:rPr lang="en-US" sz="1800" u="none" strike="noStrike" noProof="0" dirty="0" err="1"/>
                        <a:t>Os</a:t>
                      </a:r>
                      <a:endParaRPr lang="en-US" dirty="0" err="1"/>
                    </a:p>
                  </a:txBody>
                  <a:tcPr/>
                </a:tc>
                <a:tc>
                  <a:txBody>
                    <a:bodyPr/>
                    <a:lstStyle/>
                    <a:p>
                      <a:pPr lvl="0">
                        <a:buNone/>
                      </a:pPr>
                      <a:r>
                        <a:rPr lang="en-US" sz="1800" u="none" strike="noStrike" noProof="0" dirty="0"/>
                        <a:t>Learning Activities</a:t>
                      </a:r>
                      <a:endParaRPr lang="en-US" dirty="0"/>
                    </a:p>
                  </a:txBody>
                  <a:tcPr/>
                </a:tc>
                <a:tc>
                  <a:txBody>
                    <a:bodyPr/>
                    <a:lstStyle/>
                    <a:p>
                      <a:pPr lvl="0">
                        <a:buNone/>
                      </a:pPr>
                      <a:r>
                        <a:rPr lang="en-US" sz="1800" u="none" strike="noStrike" noProof="0" dirty="0"/>
                        <a:t>Stimulus</a:t>
                      </a:r>
                      <a:endParaRPr lang="en-US" dirty="0"/>
                    </a:p>
                  </a:txBody>
                  <a:tcPr/>
                </a:tc>
                <a:extLst>
                  <a:ext uri="{0D108BD9-81ED-4DB2-BD59-A6C34878D82A}">
                    <a16:rowId xmlns:a16="http://schemas.microsoft.com/office/drawing/2014/main" val="63266248"/>
                  </a:ext>
                </a:extLst>
              </a:tr>
              <a:tr h="370840">
                <a:tc>
                  <a:txBody>
                    <a:bodyPr/>
                    <a:lstStyle/>
                    <a:p>
                      <a:pPr lvl="0">
                        <a:buNone/>
                      </a:pPr>
                      <a:r>
                        <a:rPr lang="en-US" sz="1400" u="none" strike="noStrike" noProof="0" dirty="0"/>
                        <a:t>Early Level </a:t>
                      </a:r>
                      <a:endParaRPr lang="en-US" sz="1400" dirty="0" err="1"/>
                    </a:p>
                    <a:p>
                      <a:pPr lvl="0">
                        <a:buNone/>
                      </a:pPr>
                      <a:r>
                        <a:rPr lang="en-US" sz="1400" u="none" strike="noStrike" noProof="0" dirty="0"/>
                        <a:t>Theme: Adapting</a:t>
                      </a:r>
                      <a:endParaRPr lang="en-US" sz="1400" dirty="0"/>
                    </a:p>
                  </a:txBody>
                  <a:tcPr/>
                </a:tc>
                <a:tc>
                  <a:txBody>
                    <a:bodyPr/>
                    <a:lstStyle/>
                    <a:p>
                      <a:r>
                        <a:rPr lang="en-GB" sz="1000" b="0" i="0" u="none" strike="noStrike" kern="1200" baseline="0" dirty="0">
                          <a:solidFill>
                            <a:schemeClr val="dk1"/>
                          </a:solidFill>
                          <a:latin typeface="+mn-lt"/>
                          <a:ea typeface="+mn-ea"/>
                          <a:cs typeface="+mn-cs"/>
                        </a:rPr>
                        <a:t>I have spotted and explored patterns in my own and the wider environment and can copy and continue these and create my own patterns. </a:t>
                      </a:r>
                      <a:r>
                        <a:rPr lang="en-GB" sz="1000" b="1" i="0" u="none" strike="noStrike" kern="1200" baseline="0" dirty="0">
                          <a:solidFill>
                            <a:schemeClr val="dk1"/>
                          </a:solidFill>
                          <a:latin typeface="+mn-lt"/>
                          <a:ea typeface="+mn-ea"/>
                          <a:cs typeface="+mn-cs"/>
                        </a:rPr>
                        <a:t>MTH 0-13a </a:t>
                      </a:r>
                      <a:r>
                        <a:rPr lang="en-GB" sz="1800" b="0" i="0" u="none" strike="noStrike" kern="1200" baseline="0" dirty="0">
                          <a:solidFill>
                            <a:schemeClr val="dk1"/>
                          </a:solidFill>
                          <a:latin typeface="+mn-lt"/>
                          <a:ea typeface="+mn-ea"/>
                          <a:cs typeface="+mn-cs"/>
                        </a:rPr>
                        <a:t>	</a:t>
                      </a:r>
                    </a:p>
                    <a:p>
                      <a:r>
                        <a:rPr lang="en-GB" sz="1000" b="0" i="0" u="none" strike="noStrike" kern="1200" baseline="0" dirty="0">
                          <a:solidFill>
                            <a:schemeClr val="dk1"/>
                          </a:solidFill>
                          <a:latin typeface="+mn-lt"/>
                          <a:ea typeface="+mn-ea"/>
                          <a:cs typeface="+mn-cs"/>
                        </a:rPr>
                        <a:t>I can create a range of visual information through observing and recording from my experiences across the curriculum. </a:t>
                      </a:r>
                      <a:r>
                        <a:rPr lang="en-GB" sz="1000" b="1" i="0" u="none" strike="noStrike" kern="1200" baseline="0" dirty="0">
                          <a:solidFill>
                            <a:schemeClr val="dk1"/>
                          </a:solidFill>
                          <a:latin typeface="+mn-lt"/>
                          <a:ea typeface="+mn-ea"/>
                          <a:cs typeface="+mn-cs"/>
                        </a:rPr>
                        <a:t>EXA 0-04a </a:t>
                      </a:r>
                      <a:r>
                        <a:rPr lang="en-GB" sz="1800" b="0" i="0" u="none" strike="noStrike" kern="1200" baseline="0" dirty="0">
                          <a:solidFill>
                            <a:schemeClr val="dk1"/>
                          </a:solidFill>
                          <a:latin typeface="+mn-lt"/>
                          <a:ea typeface="+mn-ea"/>
                          <a:cs typeface="+mn-cs"/>
                        </a:rPr>
                        <a:t>	</a:t>
                      </a:r>
                      <a:endParaRPr lang="en-US" sz="1200" u="none" strike="noStrike" noProof="0" dirty="0"/>
                    </a:p>
                    <a:p>
                      <a:r>
                        <a:rPr lang="en-GB" sz="1000" b="0" i="0" u="none" strike="noStrike" kern="1200" baseline="0" dirty="0">
                          <a:solidFill>
                            <a:schemeClr val="dk1"/>
                          </a:solidFill>
                          <a:latin typeface="+mn-lt"/>
                          <a:ea typeface="+mn-ea"/>
                          <a:cs typeface="+mn-cs"/>
                        </a:rPr>
                        <a:t>Working on my own and with others, I use my curiosity and imagination to solve design problems. </a:t>
                      </a:r>
                      <a:r>
                        <a:rPr lang="en-GB" sz="1000" b="1" i="0" u="none" strike="noStrike" kern="1200" baseline="0" dirty="0">
                          <a:solidFill>
                            <a:schemeClr val="dk1"/>
                          </a:solidFill>
                          <a:latin typeface="+mn-lt"/>
                          <a:ea typeface="+mn-ea"/>
                          <a:cs typeface="+mn-cs"/>
                        </a:rPr>
                        <a:t>EXA 0-06a </a:t>
                      </a:r>
                    </a:p>
                    <a:p>
                      <a:endParaRPr lang="en-GB" sz="1000" b="0" i="0" u="none" strike="noStrike" kern="1200" baseline="0" dirty="0">
                        <a:solidFill>
                          <a:schemeClr val="dk1"/>
                        </a:solidFill>
                        <a:latin typeface="+mn-lt"/>
                        <a:ea typeface="+mn-ea"/>
                        <a:cs typeface="+mn-cs"/>
                      </a:endParaRPr>
                    </a:p>
                    <a:p>
                      <a:r>
                        <a:rPr lang="en-GB" sz="1000" b="0" i="0" u="none" strike="noStrike" kern="1200" baseline="0" dirty="0">
                          <a:solidFill>
                            <a:schemeClr val="dk1"/>
                          </a:solidFill>
                          <a:latin typeface="+mn-lt"/>
                          <a:ea typeface="+mn-ea"/>
                          <a:cs typeface="+mn-cs"/>
                        </a:rPr>
                        <a:t>Through creative play, I explore different materials and can share my reasoning for selecting materials for different purposes. </a:t>
                      </a:r>
                      <a:r>
                        <a:rPr lang="en-GB" sz="1000" b="1" i="0" u="none" strike="noStrike" kern="1200" baseline="0" dirty="0">
                          <a:solidFill>
                            <a:schemeClr val="dk1"/>
                          </a:solidFill>
                          <a:latin typeface="+mn-lt"/>
                          <a:ea typeface="+mn-ea"/>
                          <a:cs typeface="+mn-cs"/>
                        </a:rPr>
                        <a:t>SCN 0-15a </a:t>
                      </a:r>
                      <a:r>
                        <a:rPr lang="en-GB" sz="1800" b="0" i="0" u="none" strike="noStrike" kern="1200" baseline="0" dirty="0">
                          <a:solidFill>
                            <a:schemeClr val="dk1"/>
                          </a:solidFill>
                          <a:latin typeface="+mn-lt"/>
                          <a:ea typeface="+mn-ea"/>
                          <a:cs typeface="+mn-cs"/>
                        </a:rPr>
                        <a:t>	</a:t>
                      </a:r>
                    </a:p>
                    <a:p>
                      <a:pPr lvl="0">
                        <a:buNone/>
                      </a:pPr>
                      <a:endParaRPr lang="en-US" sz="1200" u="none" strike="noStrik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u="none" strike="noStrike" kern="1200" baseline="0" dirty="0">
                          <a:solidFill>
                            <a:schemeClr val="dk1"/>
                          </a:solidFill>
                          <a:latin typeface="+mn-lt"/>
                          <a:ea typeface="+mn-ea"/>
                          <a:cs typeface="+mn-cs"/>
                        </a:rPr>
                        <a:t>I explore ways to design and construct models. I explore everyday materials in the creation of pictures/models/concepts.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u="none" strike="noStrike" kern="1200" baseline="0" dirty="0">
                          <a:solidFill>
                            <a:schemeClr val="dk1"/>
                          </a:solidFill>
                          <a:latin typeface="+mn-lt"/>
                          <a:ea typeface="+mn-ea"/>
                          <a:cs typeface="+mn-cs"/>
                        </a:rPr>
                        <a:t>I explore and discover different ways of representing ideas in imaginative ways.</a:t>
                      </a:r>
                      <a:endParaRPr lang="en-US" sz="1200" u="none" strike="noStrike" noProof="0" dirty="0"/>
                    </a:p>
                    <a:p>
                      <a:pPr lvl="0">
                        <a:buNone/>
                      </a:pPr>
                      <a:endParaRPr lang="en-US" sz="1200" u="none" strike="noStrike" noProof="0" dirty="0"/>
                    </a:p>
                    <a:p>
                      <a:pPr lvl="0">
                        <a:buNone/>
                      </a:pPr>
                      <a:endParaRPr lang="en-US" sz="1200" u="none" strike="noStrike" noProof="0" dirty="0"/>
                    </a:p>
                  </a:txBody>
                  <a:tcPr/>
                </a:tc>
                <a:tc>
                  <a:txBody>
                    <a:bodyPr/>
                    <a:lstStyle/>
                    <a:p>
                      <a:pPr lvl="0" algn="ctr">
                        <a:lnSpc>
                          <a:spcPct val="100000"/>
                        </a:lnSpc>
                        <a:spcBef>
                          <a:spcPts val="0"/>
                        </a:spcBef>
                        <a:spcAft>
                          <a:spcPts val="0"/>
                        </a:spcAft>
                        <a:buNone/>
                      </a:pPr>
                      <a:r>
                        <a:rPr lang="en-US" sz="1200" b="1" u="none" strike="noStrike" noProof="0" dirty="0"/>
                        <a:t>Seaside</a:t>
                      </a:r>
                      <a:r>
                        <a:rPr lang="en-US" sz="1200" b="1" u="none" strike="noStrike" baseline="0" noProof="0" dirty="0"/>
                        <a:t> Tangrams</a:t>
                      </a:r>
                      <a:endParaRPr lang="en-US" sz="1200" b="1" u="none" strike="noStrike" noProof="0" dirty="0"/>
                    </a:p>
                    <a:p>
                      <a:pPr lvl="0" algn="l">
                        <a:lnSpc>
                          <a:spcPct val="100000"/>
                        </a:lnSpc>
                        <a:spcBef>
                          <a:spcPts val="0"/>
                        </a:spcBef>
                        <a:spcAft>
                          <a:spcPts val="0"/>
                        </a:spcAft>
                        <a:buNone/>
                      </a:pPr>
                      <a:endParaRPr lang="en-US" sz="1200" u="none" strike="noStrike" noProof="0" dirty="0"/>
                    </a:p>
                    <a:p>
                      <a:pPr lvl="0" algn="l">
                        <a:lnSpc>
                          <a:spcPct val="100000"/>
                        </a:lnSpc>
                        <a:spcBef>
                          <a:spcPts val="0"/>
                        </a:spcBef>
                        <a:spcAft>
                          <a:spcPts val="0"/>
                        </a:spcAft>
                        <a:buNone/>
                      </a:pPr>
                      <a:r>
                        <a:rPr lang="en-US" sz="1200" u="none" strike="noStrike" noProof="0" dirty="0"/>
                        <a:t>Use Bare foot resource: Summer of Fun</a:t>
                      </a:r>
                    </a:p>
                    <a:p>
                      <a:pPr lvl="0" algn="l">
                        <a:lnSpc>
                          <a:spcPct val="100000"/>
                        </a:lnSpc>
                        <a:spcBef>
                          <a:spcPts val="0"/>
                        </a:spcBef>
                        <a:spcAft>
                          <a:spcPts val="0"/>
                        </a:spcAft>
                        <a:buNone/>
                      </a:pPr>
                      <a:r>
                        <a:rPr lang="en-US" sz="1200" u="none" strike="noStrike" noProof="0" dirty="0" err="1"/>
                        <a:t>PdF’s</a:t>
                      </a:r>
                      <a:r>
                        <a:rPr lang="en-US" sz="1200" u="none" strike="noStrike" baseline="0" noProof="0" dirty="0"/>
                        <a:t> here: </a:t>
                      </a:r>
                      <a:r>
                        <a:rPr lang="en-GB" sz="1200" dirty="0">
                          <a:hlinkClick r:id="rId2"/>
                        </a:rPr>
                        <a:t>Adapting Early PDF</a:t>
                      </a:r>
                      <a:endParaRPr lang="en-US" sz="1200" u="none" strike="noStrike" noProof="0" dirty="0"/>
                    </a:p>
                    <a:p>
                      <a:pPr lvl="0" algn="l">
                        <a:lnSpc>
                          <a:spcPct val="100000"/>
                        </a:lnSpc>
                        <a:spcBef>
                          <a:spcPts val="0"/>
                        </a:spcBef>
                        <a:spcAft>
                          <a:spcPts val="0"/>
                        </a:spcAft>
                        <a:buNone/>
                      </a:pPr>
                      <a:endParaRPr lang="en-US" sz="1200" u="none" strike="noStrike" noProof="0" dirty="0"/>
                    </a:p>
                    <a:p>
                      <a:pPr lvl="0" algn="l">
                        <a:lnSpc>
                          <a:spcPct val="100000"/>
                        </a:lnSpc>
                        <a:spcBef>
                          <a:spcPts val="0"/>
                        </a:spcBef>
                        <a:spcAft>
                          <a:spcPts val="0"/>
                        </a:spcAft>
                        <a:buNone/>
                      </a:pPr>
                      <a:r>
                        <a:rPr lang="en-US" sz="1200" u="none" strike="noStrike" noProof="0" dirty="0"/>
                        <a:t>Cut</a:t>
                      </a:r>
                      <a:r>
                        <a:rPr lang="en-US" sz="1200" u="none" strike="noStrike" baseline="0" noProof="0" dirty="0"/>
                        <a:t> out</a:t>
                      </a:r>
                      <a:r>
                        <a:rPr lang="en-US" sz="1200" u="none" strike="noStrike" noProof="0" dirty="0"/>
                        <a:t> the</a:t>
                      </a:r>
                      <a:r>
                        <a:rPr lang="en-US" sz="1200" u="none" strike="noStrike" baseline="0" noProof="0" dirty="0"/>
                        <a:t> shapes for the houses and lighthouse. Don’t make a copy  of what they have– adapt and use the shapes to make your own seaside or house picture.</a:t>
                      </a:r>
                      <a:endParaRPr lang="en-US" sz="1200" u="none" strike="noStrike" noProof="0" dirty="0"/>
                    </a:p>
                  </a:txBody>
                  <a:tcPr/>
                </a:tc>
                <a:tc>
                  <a:txBody>
                    <a:bodyPr/>
                    <a:lstStyle/>
                    <a:p>
                      <a:endParaRPr lang="en-US" dirty="0"/>
                    </a:p>
                  </a:txBody>
                  <a:tcPr/>
                </a:tc>
                <a:extLst>
                  <a:ext uri="{0D108BD9-81ED-4DB2-BD59-A6C34878D82A}">
                    <a16:rowId xmlns:a16="http://schemas.microsoft.com/office/drawing/2014/main" val="3652803016"/>
                  </a:ext>
                </a:extLst>
              </a:tr>
            </a:tbl>
          </a:graphicData>
        </a:graphic>
      </p:graphicFrame>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00256" y="620688"/>
            <a:ext cx="936104" cy="93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2534" y="1700808"/>
            <a:ext cx="1931938"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7245" b="10476"/>
          <a:stretch/>
        </p:blipFill>
        <p:spPr bwMode="auto">
          <a:xfrm>
            <a:off x="8421330" y="2852936"/>
            <a:ext cx="1923142" cy="144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Graphic 5" descr="Home with solid fill">
            <a:extLst>
              <a:ext uri="{FF2B5EF4-FFF2-40B4-BE49-F238E27FC236}">
                <a16:creationId xmlns:a16="http://schemas.microsoft.com/office/drawing/2014/main" id="{F723A5E6-4667-4E16-9B24-3C8DEE26781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6192551"/>
            <a:ext cx="623341" cy="623341"/>
          </a:xfrm>
          <a:prstGeom prst="rect">
            <a:avLst/>
          </a:prstGeom>
        </p:spPr>
      </p:pic>
      <p:sp>
        <p:nvSpPr>
          <p:cNvPr id="7" name="TextBox 6">
            <a:extLst>
              <a:ext uri="{FF2B5EF4-FFF2-40B4-BE49-F238E27FC236}">
                <a16:creationId xmlns:a16="http://schemas.microsoft.com/office/drawing/2014/main" id="{F537637B-5D7A-4CAA-8F43-989C44486BA8}"/>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8" name="Rectangle 7">
            <a:extLst>
              <a:ext uri="{FF2B5EF4-FFF2-40B4-BE49-F238E27FC236}">
                <a16:creationId xmlns:a16="http://schemas.microsoft.com/office/drawing/2014/main" id="{FEA97353-AD9B-42DD-A0F4-D2965C136B24}"/>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hlinkClick r:id="rId8" action="ppaction://hlinksldjump"/>
            <a:extLst>
              <a:ext uri="{FF2B5EF4-FFF2-40B4-BE49-F238E27FC236}">
                <a16:creationId xmlns:a16="http://schemas.microsoft.com/office/drawing/2014/main" id="{9BE2BCB0-4A4A-4405-B152-F0ABF02B72C9}"/>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9822160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DDE6B4-B315-4B42-A43A-8E39C092A0F5}"/>
              </a:ext>
            </a:extLst>
          </p:cNvPr>
          <p:cNvSpPr>
            <a:spLocks noGrp="1"/>
          </p:cNvSpPr>
          <p:nvPr>
            <p:ph idx="1"/>
          </p:nvPr>
        </p:nvSpPr>
        <p:spPr>
          <a:xfrm>
            <a:off x="1722409" y="61824"/>
            <a:ext cx="10420803" cy="6668188"/>
          </a:xfrm>
        </p:spPr>
        <p:txBody>
          <a:bodyPr vert="horz" lIns="91440" tIns="45720" rIns="91440" bIns="45720" rtlCol="0" anchor="t">
            <a:noAutofit/>
          </a:bodyPr>
          <a:lstStyle/>
          <a:p>
            <a:pPr>
              <a:lnSpc>
                <a:spcPct val="100000"/>
              </a:lnSpc>
              <a:spcBef>
                <a:spcPts val="0"/>
              </a:spcBef>
              <a:buNone/>
            </a:pPr>
            <a:r>
              <a:rPr lang="en-US" sz="2000" b="1" u="sng" dirty="0"/>
              <a:t>Seaside Tangrams</a:t>
            </a:r>
            <a:endParaRPr lang="en-US" sz="2000" dirty="0">
              <a:ea typeface="+mn-lt"/>
              <a:cs typeface="+mn-lt"/>
            </a:endParaRPr>
          </a:p>
          <a:p>
            <a:pPr marL="0" indent="0" algn="just">
              <a:buNone/>
            </a:pPr>
            <a:r>
              <a:rPr lang="en-US" sz="2000" b="1" dirty="0">
                <a:ea typeface="+mn-lt"/>
                <a:cs typeface="+mn-lt"/>
              </a:rPr>
              <a:t>You will need</a:t>
            </a:r>
            <a:endParaRPr lang="en-US" sz="2000" dirty="0">
              <a:cs typeface="Calibri"/>
            </a:endParaRPr>
          </a:p>
          <a:p>
            <a:pPr marL="0" indent="0" algn="just">
              <a:buNone/>
            </a:pPr>
            <a:r>
              <a:rPr lang="en-US" sz="2000" b="1" dirty="0">
                <a:ea typeface="+mn-lt"/>
                <a:cs typeface="+mn-lt"/>
              </a:rPr>
              <a:t>Adapting PDF files with cut outs here:</a:t>
            </a:r>
          </a:p>
          <a:p>
            <a:pPr marL="0" indent="0">
              <a:buNone/>
            </a:pPr>
            <a:endParaRPr lang="en-US" sz="2000" b="1" dirty="0">
              <a:ea typeface="+mn-lt"/>
              <a:cs typeface="+mn-lt"/>
            </a:endParaRPr>
          </a:p>
          <a:p>
            <a:pPr marL="0" indent="0">
              <a:buNone/>
            </a:pPr>
            <a:r>
              <a:rPr lang="en-US" sz="2000" b="1" dirty="0">
                <a:ea typeface="+mn-lt"/>
                <a:cs typeface="+mn-lt"/>
              </a:rPr>
              <a:t>Activity</a:t>
            </a:r>
            <a:r>
              <a:rPr lang="en-US" sz="2000" dirty="0">
                <a:ea typeface="+mn-lt"/>
                <a:cs typeface="+mn-lt"/>
              </a:rPr>
              <a:t> </a:t>
            </a:r>
            <a:endParaRPr lang="en-US" sz="2000" dirty="0">
              <a:cs typeface="Calibri"/>
            </a:endParaRPr>
          </a:p>
          <a:p>
            <a:pPr marL="0" indent="0">
              <a:buNone/>
            </a:pPr>
            <a:r>
              <a:rPr lang="en-US" sz="2000" b="1" i="1" dirty="0">
                <a:ea typeface="+mn-lt"/>
                <a:cs typeface="+mn-lt"/>
              </a:rPr>
              <a:t>Time to Think</a:t>
            </a:r>
            <a:r>
              <a:rPr lang="en-US" sz="2000" b="1" dirty="0">
                <a:ea typeface="+mn-lt"/>
                <a:cs typeface="+mn-lt"/>
              </a:rPr>
              <a:t> </a:t>
            </a:r>
            <a:endParaRPr lang="en-US" sz="2000" b="1" dirty="0">
              <a:cs typeface="Calibri"/>
            </a:endParaRPr>
          </a:p>
          <a:p>
            <a:pPr marL="0" indent="0">
              <a:buNone/>
            </a:pPr>
            <a:r>
              <a:rPr lang="en-US" sz="2000" dirty="0"/>
              <a:t>Cut out the shapes for the houses and </a:t>
            </a:r>
          </a:p>
          <a:p>
            <a:pPr marL="0" indent="0">
              <a:buNone/>
            </a:pPr>
            <a:r>
              <a:rPr lang="en-US" sz="2000" dirty="0"/>
              <a:t>lighthouse. Don’t make a copy  of what </a:t>
            </a:r>
          </a:p>
          <a:p>
            <a:pPr marL="0" indent="0">
              <a:buNone/>
            </a:pPr>
            <a:r>
              <a:rPr lang="en-US" sz="2000" dirty="0"/>
              <a:t>they have– adapt and use the shapes to make your own seaside or house picture.</a:t>
            </a:r>
            <a:endParaRPr lang="en-US" sz="2000" b="1" i="1" dirty="0">
              <a:ea typeface="+mn-lt"/>
              <a:cs typeface="+mn-lt"/>
            </a:endParaRPr>
          </a:p>
          <a:p>
            <a:pPr marL="0" indent="0">
              <a:buNone/>
            </a:pPr>
            <a:r>
              <a:rPr lang="en-US" sz="2000" b="1" i="1" dirty="0">
                <a:ea typeface="+mn-lt"/>
                <a:cs typeface="+mn-lt"/>
              </a:rPr>
              <a:t>Time to Make </a:t>
            </a:r>
            <a:endParaRPr lang="en-US" sz="2000" b="1" i="1" dirty="0">
              <a:cs typeface="Calibri"/>
            </a:endParaRPr>
          </a:p>
          <a:p>
            <a:pPr marL="0" indent="0">
              <a:buNone/>
            </a:pPr>
            <a:r>
              <a:rPr lang="en-US" sz="2000" dirty="0">
                <a:cs typeface="Calibri"/>
              </a:rPr>
              <a:t>Pupils should have time to trial and error, play with shapes and move/manipulate them around to make different styles of picture.</a:t>
            </a:r>
          </a:p>
          <a:p>
            <a:pPr marL="0" indent="0">
              <a:buNone/>
            </a:pPr>
            <a:endParaRPr lang="en-US" sz="2000" dirty="0">
              <a:cs typeface="Calibri"/>
            </a:endParaRPr>
          </a:p>
          <a:p>
            <a:pPr marL="0" indent="0">
              <a:buNone/>
            </a:pPr>
            <a:r>
              <a:rPr lang="en-US" sz="2000" b="1" dirty="0">
                <a:ea typeface="+mn-lt"/>
                <a:cs typeface="+mn-lt"/>
              </a:rPr>
              <a:t>Teacher Information</a:t>
            </a:r>
            <a:r>
              <a:rPr lang="en-US" sz="2000" dirty="0">
                <a:ea typeface="+mn-lt"/>
                <a:cs typeface="+mn-lt"/>
              </a:rPr>
              <a:t> </a:t>
            </a:r>
          </a:p>
          <a:p>
            <a:pPr marL="0" indent="0">
              <a:buNone/>
            </a:pPr>
            <a:r>
              <a:rPr lang="en-US" sz="2000" dirty="0">
                <a:ea typeface="+mn-lt"/>
                <a:cs typeface="+mn-lt"/>
              </a:rPr>
              <a:t>Take pictures of tangrams created and display for other pupils to use as stimulus or discussion points…what shapes have been used? How many … shape can you find in this picture?</a:t>
            </a:r>
            <a:endParaRPr lang="en-US" sz="2000" dirty="0">
              <a:cs typeface="Calibri"/>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4768" y="374885"/>
            <a:ext cx="1515595" cy="1957030"/>
          </a:xfrm>
          <a:prstGeom prst="rect">
            <a:avLst/>
          </a:prstGeom>
        </p:spPr>
      </p:pic>
      <p:pic>
        <p:nvPicPr>
          <p:cNvPr id="4" name="Graphic 3" descr="Home with solid fill">
            <a:extLst>
              <a:ext uri="{FF2B5EF4-FFF2-40B4-BE49-F238E27FC236}">
                <a16:creationId xmlns:a16="http://schemas.microsoft.com/office/drawing/2014/main" id="{C71AF66B-9AE9-407C-B6CC-E13B903114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92551"/>
            <a:ext cx="623341" cy="623341"/>
          </a:xfrm>
          <a:prstGeom prst="rect">
            <a:avLst/>
          </a:prstGeom>
        </p:spPr>
      </p:pic>
      <p:sp>
        <p:nvSpPr>
          <p:cNvPr id="6" name="TextBox 5">
            <a:extLst>
              <a:ext uri="{FF2B5EF4-FFF2-40B4-BE49-F238E27FC236}">
                <a16:creationId xmlns:a16="http://schemas.microsoft.com/office/drawing/2014/main" id="{2396DE87-5951-4C6A-A5B1-A7379AEFE3D3}"/>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7" name="Rectangle 6">
            <a:extLst>
              <a:ext uri="{FF2B5EF4-FFF2-40B4-BE49-F238E27FC236}">
                <a16:creationId xmlns:a16="http://schemas.microsoft.com/office/drawing/2014/main" id="{0379248D-0877-4EA7-8028-3D491D93C1A9}"/>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5" action="ppaction://hlinksldjump"/>
            <a:extLst>
              <a:ext uri="{FF2B5EF4-FFF2-40B4-BE49-F238E27FC236}">
                <a16:creationId xmlns:a16="http://schemas.microsoft.com/office/drawing/2014/main" id="{F39CCDA1-B6BC-40F9-B726-4A9CE76DE0C8}"/>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5626390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C9A529B-2450-48E3-8758-D8B523685D7C}"/>
              </a:ext>
            </a:extLst>
          </p:cNvPr>
          <p:cNvGraphicFramePr>
            <a:graphicFrameLocks noGrp="1"/>
          </p:cNvGraphicFramePr>
          <p:nvPr>
            <p:extLst>
              <p:ext uri="{D42A27DB-BD31-4B8C-83A1-F6EECF244321}">
                <p14:modId xmlns:p14="http://schemas.microsoft.com/office/powerpoint/2010/main" val="1633541199"/>
              </p:ext>
            </p:extLst>
          </p:nvPr>
        </p:nvGraphicFramePr>
        <p:xfrm>
          <a:off x="1738510" y="161661"/>
          <a:ext cx="8778236" cy="5857527"/>
        </p:xfrm>
        <a:graphic>
          <a:graphicData uri="http://schemas.openxmlformats.org/drawingml/2006/table">
            <a:tbl>
              <a:tblPr firstRow="1" bandRow="1">
                <a:tableStyleId>{69C7853C-536D-4A76-A0AE-DD22124D55A5}</a:tableStyleId>
              </a:tblPr>
              <a:tblGrid>
                <a:gridCol w="1645918">
                  <a:extLst>
                    <a:ext uri="{9D8B030D-6E8A-4147-A177-3AD203B41FA5}">
                      <a16:colId xmlns:a16="http://schemas.microsoft.com/office/drawing/2014/main" val="2233895718"/>
                    </a:ext>
                  </a:extLst>
                </a:gridCol>
                <a:gridCol w="1935479">
                  <a:extLst>
                    <a:ext uri="{9D8B030D-6E8A-4147-A177-3AD203B41FA5}">
                      <a16:colId xmlns:a16="http://schemas.microsoft.com/office/drawing/2014/main" val="1284286186"/>
                    </a:ext>
                  </a:extLst>
                </a:gridCol>
                <a:gridCol w="3002279">
                  <a:extLst>
                    <a:ext uri="{9D8B030D-6E8A-4147-A177-3AD203B41FA5}">
                      <a16:colId xmlns:a16="http://schemas.microsoft.com/office/drawing/2014/main" val="1562935449"/>
                    </a:ext>
                  </a:extLst>
                </a:gridCol>
                <a:gridCol w="2194560">
                  <a:extLst>
                    <a:ext uri="{9D8B030D-6E8A-4147-A177-3AD203B41FA5}">
                      <a16:colId xmlns:a16="http://schemas.microsoft.com/office/drawing/2014/main" val="2499228387"/>
                    </a:ext>
                  </a:extLst>
                </a:gridCol>
              </a:tblGrid>
              <a:tr h="328273">
                <a:tc>
                  <a:txBody>
                    <a:bodyPr/>
                    <a:lstStyle/>
                    <a:p>
                      <a:pPr lvl="0">
                        <a:buNone/>
                      </a:pPr>
                      <a:r>
                        <a:rPr lang="en-US" sz="1800" u="none" strike="noStrike" noProof="0" dirty="0"/>
                        <a:t>Level</a:t>
                      </a:r>
                    </a:p>
                  </a:txBody>
                  <a:tcPr/>
                </a:tc>
                <a:tc>
                  <a:txBody>
                    <a:bodyPr/>
                    <a:lstStyle/>
                    <a:p>
                      <a:pPr lvl="0">
                        <a:buNone/>
                      </a:pPr>
                      <a:r>
                        <a:rPr lang="en-US" sz="1800" u="none" strike="noStrike" noProof="0" dirty="0"/>
                        <a:t>Es and </a:t>
                      </a:r>
                      <a:r>
                        <a:rPr lang="en-US" sz="1800" u="none" strike="noStrike" noProof="0" dirty="0" err="1"/>
                        <a:t>Os</a:t>
                      </a:r>
                      <a:endParaRPr lang="en-US" dirty="0" err="1"/>
                    </a:p>
                  </a:txBody>
                  <a:tcPr/>
                </a:tc>
                <a:tc>
                  <a:txBody>
                    <a:bodyPr/>
                    <a:lstStyle/>
                    <a:p>
                      <a:pPr lvl="0">
                        <a:buNone/>
                      </a:pPr>
                      <a:r>
                        <a:rPr lang="en-US" sz="1800" u="none" strike="noStrike" noProof="0" dirty="0"/>
                        <a:t>Learning Activities</a:t>
                      </a:r>
                      <a:endParaRPr lang="en-US" dirty="0"/>
                    </a:p>
                  </a:txBody>
                  <a:tcPr/>
                </a:tc>
                <a:tc>
                  <a:txBody>
                    <a:bodyPr/>
                    <a:lstStyle/>
                    <a:p>
                      <a:pPr lvl="0">
                        <a:buNone/>
                      </a:pPr>
                      <a:r>
                        <a:rPr lang="en-US" sz="1800" u="none" strike="noStrike" noProof="0" dirty="0"/>
                        <a:t>Stimulus</a:t>
                      </a:r>
                      <a:endParaRPr lang="en-US" dirty="0"/>
                    </a:p>
                  </a:txBody>
                  <a:tcPr/>
                </a:tc>
                <a:extLst>
                  <a:ext uri="{0D108BD9-81ED-4DB2-BD59-A6C34878D82A}">
                    <a16:rowId xmlns:a16="http://schemas.microsoft.com/office/drawing/2014/main" val="63266248"/>
                  </a:ext>
                </a:extLst>
              </a:tr>
              <a:tr h="5491767">
                <a:tc>
                  <a:txBody>
                    <a:bodyPr/>
                    <a:lstStyle/>
                    <a:p>
                      <a:pPr lvl="0">
                        <a:buNone/>
                      </a:pPr>
                      <a:r>
                        <a:rPr lang="en-US" sz="1400" u="none" strike="noStrike" noProof="0" dirty="0"/>
                        <a:t>Early Level </a:t>
                      </a:r>
                      <a:endParaRPr lang="en-US" sz="1400" dirty="0" err="1"/>
                    </a:p>
                    <a:p>
                      <a:pPr lvl="0">
                        <a:buNone/>
                      </a:pPr>
                      <a:r>
                        <a:rPr lang="en-US" sz="1400" u="none" strike="noStrike" noProof="0" dirty="0"/>
                        <a:t>Theme: Adapting</a:t>
                      </a:r>
                      <a:endParaRPr lang="en-US" sz="1400" dirty="0"/>
                    </a:p>
                  </a:txBody>
                  <a:tcPr/>
                </a:tc>
                <a:tc>
                  <a:txBody>
                    <a:bodyPr/>
                    <a:lstStyle/>
                    <a:p>
                      <a:r>
                        <a:rPr lang="en-GB" sz="1000" b="0" i="0" u="none" strike="noStrike" kern="1200" baseline="0" dirty="0">
                          <a:solidFill>
                            <a:schemeClr val="dk1"/>
                          </a:solidFill>
                          <a:latin typeface="+mn-lt"/>
                          <a:ea typeface="+mn-ea"/>
                          <a:cs typeface="+mn-cs"/>
                        </a:rPr>
                        <a:t>In movement, games, and using technology I can use simple directions and describe positions. </a:t>
                      </a:r>
                    </a:p>
                    <a:p>
                      <a:r>
                        <a:rPr lang="en-GB" sz="1000" b="1" i="0" u="none" strike="noStrike" kern="1200" baseline="0" dirty="0">
                          <a:solidFill>
                            <a:schemeClr val="dk1"/>
                          </a:solidFill>
                          <a:latin typeface="+mn-lt"/>
                          <a:ea typeface="+mn-ea"/>
                          <a:cs typeface="+mn-cs"/>
                        </a:rPr>
                        <a:t>MTH 0-17a </a:t>
                      </a:r>
                      <a:endParaRPr lang="en-US" sz="1000" b="1" u="none" strike="noStrike" noProof="0" dirty="0"/>
                    </a:p>
                    <a:p>
                      <a:pPr lvl="0">
                        <a:buNone/>
                      </a:pPr>
                      <a:endParaRPr lang="en-US" sz="1200" u="none" strike="noStrike" noProof="0" dirty="0"/>
                    </a:p>
                    <a:p>
                      <a:r>
                        <a:rPr lang="en-GB" sz="1000" b="0" i="0" u="none" strike="noStrike" kern="1200" baseline="0" dirty="0">
                          <a:solidFill>
                            <a:schemeClr val="dk1"/>
                          </a:solidFill>
                          <a:latin typeface="+mn-lt"/>
                          <a:ea typeface="+mn-ea"/>
                          <a:cs typeface="+mn-cs"/>
                        </a:rPr>
                        <a:t>I can create a range of visual information through observing and recording from my experiences across the curriculum. </a:t>
                      </a:r>
                      <a:r>
                        <a:rPr lang="en-GB" sz="1000" b="1" i="0" u="none" strike="noStrike" kern="1200" baseline="0" dirty="0">
                          <a:solidFill>
                            <a:schemeClr val="dk1"/>
                          </a:solidFill>
                          <a:latin typeface="+mn-lt"/>
                          <a:ea typeface="+mn-ea"/>
                          <a:cs typeface="+mn-cs"/>
                        </a:rPr>
                        <a:t>EXA 0-04a </a:t>
                      </a:r>
                      <a:r>
                        <a:rPr lang="en-GB" sz="1000" b="0" i="0" u="none" strike="noStrike" kern="1200" baseline="0" dirty="0">
                          <a:solidFill>
                            <a:schemeClr val="dk1"/>
                          </a:solidFill>
                          <a:latin typeface="+mn-lt"/>
                          <a:ea typeface="+mn-ea"/>
                          <a:cs typeface="+mn-cs"/>
                        </a:rPr>
                        <a:t>	</a:t>
                      </a:r>
                      <a:endParaRPr lang="en-US" sz="1000" u="none" strike="noStrike" noProof="0" dirty="0"/>
                    </a:p>
                    <a:p>
                      <a:r>
                        <a:rPr lang="en-GB" sz="1000" b="0" i="0" u="none" strike="noStrike" kern="1200" baseline="0" dirty="0">
                          <a:solidFill>
                            <a:schemeClr val="dk1"/>
                          </a:solidFill>
                          <a:latin typeface="+mn-lt"/>
                          <a:ea typeface="+mn-ea"/>
                          <a:cs typeface="+mn-cs"/>
                        </a:rPr>
                        <a:t>Working on my own and with others, I use my curiosity and imagination to solve design problems. </a:t>
                      </a:r>
                      <a:r>
                        <a:rPr lang="en-GB" sz="1000" b="1" i="0" u="none" strike="noStrike" kern="1200" baseline="0" dirty="0">
                          <a:solidFill>
                            <a:schemeClr val="dk1"/>
                          </a:solidFill>
                          <a:latin typeface="+mn-lt"/>
                          <a:ea typeface="+mn-ea"/>
                          <a:cs typeface="+mn-cs"/>
                        </a:rPr>
                        <a:t>EXA 0-06a </a:t>
                      </a:r>
                    </a:p>
                    <a:p>
                      <a:pPr lvl="0">
                        <a:buNone/>
                      </a:pPr>
                      <a:endParaRPr lang="en-US" sz="1200" u="none" strike="noStrik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u="none" strike="noStrike" kern="1200" baseline="0" dirty="0">
                          <a:solidFill>
                            <a:schemeClr val="dk1"/>
                          </a:solidFill>
                          <a:latin typeface="+mn-lt"/>
                          <a:ea typeface="+mn-ea"/>
                          <a:cs typeface="+mn-cs"/>
                        </a:rPr>
                        <a:t>I can explore computational thinking processes involved in a variety of everyday tasks and can identify patterns in objects or information. </a:t>
                      </a:r>
                      <a:r>
                        <a:rPr lang="en-GB" sz="1800" b="0" i="0" u="none" strike="noStrike" kern="1200" baseline="0" dirty="0">
                          <a:solidFill>
                            <a:schemeClr val="dk1"/>
                          </a:solidFill>
                          <a:latin typeface="+mn-lt"/>
                          <a:ea typeface="+mn-ea"/>
                          <a:cs typeface="+mn-cs"/>
                        </a:rPr>
                        <a:t>	</a:t>
                      </a:r>
                    </a:p>
                    <a:p>
                      <a:pPr lvl="0">
                        <a:buNone/>
                      </a:pPr>
                      <a:endParaRPr lang="en-US" sz="1200" u="none" strike="noStrike" noProof="0" dirty="0"/>
                    </a:p>
                    <a:p>
                      <a:pPr lvl="0">
                        <a:buNone/>
                      </a:pPr>
                      <a:endParaRPr lang="en-US" sz="1200" u="none" strike="noStrike" noProof="0" dirty="0"/>
                    </a:p>
                    <a:p>
                      <a:pPr lvl="0">
                        <a:buNone/>
                      </a:pPr>
                      <a:endParaRPr lang="en-US" sz="1200" u="none" strike="noStrike" noProof="0" dirty="0"/>
                    </a:p>
                    <a:p>
                      <a:pPr lvl="0">
                        <a:buNone/>
                      </a:pPr>
                      <a:endParaRPr lang="en-US" sz="1200" u="none" strike="noStrike" noProof="0" dirty="0"/>
                    </a:p>
                    <a:p>
                      <a:pPr lvl="0">
                        <a:buNone/>
                      </a:pPr>
                      <a:endParaRPr lang="en-US" sz="1200" u="none" strike="noStrike" noProof="0" dirty="0"/>
                    </a:p>
                    <a:p>
                      <a:pPr lvl="0">
                        <a:buNone/>
                      </a:pPr>
                      <a:endParaRPr lang="en-US" sz="1200" u="none" strike="noStrike" noProof="0" dirty="0"/>
                    </a:p>
                    <a:p>
                      <a:pPr lvl="0">
                        <a:buNone/>
                      </a:pPr>
                      <a:endParaRPr lang="en-US" sz="1200" u="none" strike="noStrike" noProof="0" dirty="0"/>
                    </a:p>
                    <a:p>
                      <a:pPr lvl="0">
                        <a:buNone/>
                      </a:pPr>
                      <a:endParaRPr lang="en-US" sz="1200" u="none" strike="noStrike" noProof="0" dirty="0"/>
                    </a:p>
                    <a:p>
                      <a:pPr lvl="0">
                        <a:buNone/>
                      </a:pPr>
                      <a:endParaRPr lang="en-US" sz="1200" u="none" strike="noStrike" noProof="0" dirty="0"/>
                    </a:p>
                  </a:txBody>
                  <a:tcPr/>
                </a:tc>
                <a:tc>
                  <a:txBody>
                    <a:bodyPr/>
                    <a:lstStyle/>
                    <a:p>
                      <a:pPr lvl="0" algn="ctr">
                        <a:lnSpc>
                          <a:spcPct val="100000"/>
                        </a:lnSpc>
                        <a:spcBef>
                          <a:spcPts val="0"/>
                        </a:spcBef>
                        <a:spcAft>
                          <a:spcPts val="0"/>
                        </a:spcAft>
                        <a:buNone/>
                      </a:pPr>
                      <a:r>
                        <a:rPr lang="en-US" sz="1200" b="1" u="none" strike="noStrike" noProof="0" dirty="0"/>
                        <a:t>Maps</a:t>
                      </a:r>
                    </a:p>
                    <a:p>
                      <a:pPr lvl="0" algn="l">
                        <a:lnSpc>
                          <a:spcPct val="100000"/>
                        </a:lnSpc>
                        <a:spcBef>
                          <a:spcPts val="0"/>
                        </a:spcBef>
                        <a:spcAft>
                          <a:spcPts val="0"/>
                        </a:spcAft>
                        <a:buNone/>
                      </a:pPr>
                      <a:endParaRPr lang="en-US" sz="1200" u="none" strike="noStrike" noProof="0" dirty="0"/>
                    </a:p>
                    <a:p>
                      <a:pPr lvl="0" algn="l">
                        <a:lnSpc>
                          <a:spcPct val="100000"/>
                        </a:lnSpc>
                        <a:spcBef>
                          <a:spcPts val="0"/>
                        </a:spcBef>
                        <a:spcAft>
                          <a:spcPts val="0"/>
                        </a:spcAft>
                        <a:buNone/>
                      </a:pPr>
                      <a:r>
                        <a:rPr lang="en-US" sz="1200" u="none" strike="noStrike" noProof="0" dirty="0"/>
                        <a:t>Use either</a:t>
                      </a:r>
                      <a:r>
                        <a:rPr lang="en-US" sz="1200" u="none" strike="noStrike" baseline="0" noProof="0" dirty="0"/>
                        <a:t> the Town Map or the Treasure Map.</a:t>
                      </a:r>
                    </a:p>
                    <a:p>
                      <a:pPr lvl="0" algn="l">
                        <a:lnSpc>
                          <a:spcPct val="100000"/>
                        </a:lnSpc>
                        <a:spcBef>
                          <a:spcPts val="0"/>
                        </a:spcBef>
                        <a:spcAft>
                          <a:spcPts val="0"/>
                        </a:spcAft>
                        <a:buNone/>
                      </a:pPr>
                      <a:r>
                        <a:rPr lang="en-US" sz="1200" u="none" strike="noStrike" baseline="0" noProof="0" dirty="0"/>
                        <a:t>Files here: </a:t>
                      </a:r>
                      <a:r>
                        <a:rPr lang="en-GB" sz="1200" dirty="0">
                          <a:hlinkClick r:id="rId2"/>
                        </a:rPr>
                        <a:t>Adapting Early Maps</a:t>
                      </a:r>
                      <a:r>
                        <a:rPr lang="en-GB" sz="1200" dirty="0"/>
                        <a:t> </a:t>
                      </a:r>
                    </a:p>
                    <a:p>
                      <a:pPr lvl="0" algn="l">
                        <a:lnSpc>
                          <a:spcPct val="100000"/>
                        </a:lnSpc>
                        <a:spcBef>
                          <a:spcPts val="0"/>
                        </a:spcBef>
                        <a:spcAft>
                          <a:spcPts val="0"/>
                        </a:spcAft>
                        <a:buNone/>
                      </a:pPr>
                      <a:endParaRPr lang="en-GB" sz="1200" u="none" strike="noStrike" baseline="0" noProof="0" dirty="0"/>
                    </a:p>
                    <a:p>
                      <a:pPr lvl="0" algn="l">
                        <a:lnSpc>
                          <a:spcPct val="100000"/>
                        </a:lnSpc>
                        <a:spcBef>
                          <a:spcPts val="0"/>
                        </a:spcBef>
                        <a:spcAft>
                          <a:spcPts val="0"/>
                        </a:spcAft>
                        <a:buNone/>
                      </a:pPr>
                      <a:r>
                        <a:rPr lang="en-GB" sz="1200" u="none" strike="noStrike" baseline="0" noProof="0" dirty="0"/>
                        <a:t>An architect and Engineer have been working on a new town plan. However, their map doesn’t seem quite right and needs adapting.</a:t>
                      </a:r>
                    </a:p>
                    <a:p>
                      <a:pPr lvl="0" algn="l">
                        <a:lnSpc>
                          <a:spcPct val="100000"/>
                        </a:lnSpc>
                        <a:spcBef>
                          <a:spcPts val="0"/>
                        </a:spcBef>
                        <a:spcAft>
                          <a:spcPts val="0"/>
                        </a:spcAft>
                        <a:buNone/>
                      </a:pPr>
                      <a:r>
                        <a:rPr lang="en-GB" sz="1200" u="none" strike="noStrike" baseline="0" noProof="0" dirty="0"/>
                        <a:t>Ask pupils to adapt the maps according to your instructions. For example using the town map, can the park be moved to the right of the house? Can the school be moved above the park etc.</a:t>
                      </a:r>
                    </a:p>
                    <a:p>
                      <a:pPr lvl="0" algn="l">
                        <a:lnSpc>
                          <a:spcPct val="100000"/>
                        </a:lnSpc>
                        <a:spcBef>
                          <a:spcPts val="0"/>
                        </a:spcBef>
                        <a:spcAft>
                          <a:spcPts val="0"/>
                        </a:spcAft>
                        <a:buNone/>
                      </a:pPr>
                      <a:endParaRPr lang="en-GB" sz="1200" u="none" strike="noStrike" baseline="0" noProof="0" dirty="0"/>
                    </a:p>
                    <a:p>
                      <a:pPr lvl="0" algn="l">
                        <a:lnSpc>
                          <a:spcPct val="100000"/>
                        </a:lnSpc>
                        <a:spcBef>
                          <a:spcPts val="0"/>
                        </a:spcBef>
                        <a:spcAft>
                          <a:spcPts val="0"/>
                        </a:spcAft>
                        <a:buNone/>
                      </a:pPr>
                      <a:r>
                        <a:rPr lang="en-GB" sz="1200" u="none" strike="noStrike" baseline="0" noProof="0" dirty="0"/>
                        <a:t>Pupils can use their positioner/ directional language to ask in pairs to adapt the maps accordingly. Can they then create their own maps to be adapted.</a:t>
                      </a:r>
                    </a:p>
                    <a:p>
                      <a:pPr lvl="0" algn="l">
                        <a:lnSpc>
                          <a:spcPct val="100000"/>
                        </a:lnSpc>
                        <a:spcBef>
                          <a:spcPts val="0"/>
                        </a:spcBef>
                        <a:spcAft>
                          <a:spcPts val="0"/>
                        </a:spcAft>
                        <a:buNone/>
                      </a:pPr>
                      <a:endParaRPr lang="en-GB" sz="1200" u="none" strike="noStrike" baseline="0" noProof="0" dirty="0"/>
                    </a:p>
                    <a:p>
                      <a:pPr lvl="0" algn="l">
                        <a:lnSpc>
                          <a:spcPct val="100000"/>
                        </a:lnSpc>
                        <a:spcBef>
                          <a:spcPts val="0"/>
                        </a:spcBef>
                        <a:spcAft>
                          <a:spcPts val="0"/>
                        </a:spcAft>
                        <a:buNone/>
                      </a:pPr>
                      <a:r>
                        <a:rPr lang="en-GB" sz="1200" u="none" strike="noStrike" baseline="0" noProof="0" dirty="0"/>
                        <a:t>Pupils may decide they know how to make the town plan better and adapt themselves, but must give reason for their thinking.</a:t>
                      </a:r>
                      <a:endParaRPr lang="en-US" sz="1200" u="none" strike="noStrike" baseline="0" noProof="0" dirty="0"/>
                    </a:p>
                  </a:txBody>
                  <a:tcPr/>
                </a:tc>
                <a:tc>
                  <a:txBody>
                    <a:bodyPr/>
                    <a:lstStyle/>
                    <a:p>
                      <a:endParaRPr lang="en-US" dirty="0"/>
                    </a:p>
                  </a:txBody>
                  <a:tcPr/>
                </a:tc>
                <a:extLst>
                  <a:ext uri="{0D108BD9-81ED-4DB2-BD59-A6C34878D82A}">
                    <a16:rowId xmlns:a16="http://schemas.microsoft.com/office/drawing/2014/main" val="3652803016"/>
                  </a:ext>
                </a:extLst>
              </a:tr>
            </a:tbl>
          </a:graphicData>
        </a:graphic>
      </p:graphicFrame>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0257" y="620688"/>
            <a:ext cx="2016224" cy="179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0257" y="2564904"/>
            <a:ext cx="2016224"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Graphic 4" descr="Home with solid fill">
            <a:extLst>
              <a:ext uri="{FF2B5EF4-FFF2-40B4-BE49-F238E27FC236}">
                <a16:creationId xmlns:a16="http://schemas.microsoft.com/office/drawing/2014/main" id="{D64BEEE8-AEB2-40C0-B167-A857E0F7B7F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192551"/>
            <a:ext cx="623341" cy="623341"/>
          </a:xfrm>
          <a:prstGeom prst="rect">
            <a:avLst/>
          </a:prstGeom>
        </p:spPr>
      </p:pic>
      <p:sp>
        <p:nvSpPr>
          <p:cNvPr id="6" name="TextBox 5">
            <a:extLst>
              <a:ext uri="{FF2B5EF4-FFF2-40B4-BE49-F238E27FC236}">
                <a16:creationId xmlns:a16="http://schemas.microsoft.com/office/drawing/2014/main" id="{A2F0BB36-E5A5-4FE4-91F6-71F18DAE39AE}"/>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7" name="Rectangle 6">
            <a:extLst>
              <a:ext uri="{FF2B5EF4-FFF2-40B4-BE49-F238E27FC236}">
                <a16:creationId xmlns:a16="http://schemas.microsoft.com/office/drawing/2014/main" id="{161CCD45-905B-45EE-AC26-0554406EC3CB}"/>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7" action="ppaction://hlinksldjump"/>
            <a:extLst>
              <a:ext uri="{FF2B5EF4-FFF2-40B4-BE49-F238E27FC236}">
                <a16:creationId xmlns:a16="http://schemas.microsoft.com/office/drawing/2014/main" id="{53CDAA63-8A8B-4D8A-84ED-789194263890}"/>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6003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DDE6B4-B315-4B42-A43A-8E39C092A0F5}"/>
              </a:ext>
            </a:extLst>
          </p:cNvPr>
          <p:cNvSpPr>
            <a:spLocks noGrp="1"/>
          </p:cNvSpPr>
          <p:nvPr>
            <p:ph idx="1"/>
          </p:nvPr>
        </p:nvSpPr>
        <p:spPr>
          <a:xfrm>
            <a:off x="1722409" y="61824"/>
            <a:ext cx="10279091" cy="6668188"/>
          </a:xfrm>
        </p:spPr>
        <p:txBody>
          <a:bodyPr vert="horz" lIns="91440" tIns="45720" rIns="91440" bIns="45720" rtlCol="0" anchor="t">
            <a:noAutofit/>
          </a:bodyPr>
          <a:lstStyle/>
          <a:p>
            <a:pPr>
              <a:lnSpc>
                <a:spcPct val="100000"/>
              </a:lnSpc>
              <a:spcBef>
                <a:spcPts val="0"/>
              </a:spcBef>
              <a:buNone/>
            </a:pPr>
            <a:r>
              <a:rPr lang="en-US" sz="2000" b="1" u="sng" dirty="0"/>
              <a:t>Maps</a:t>
            </a:r>
            <a:endParaRPr lang="en-US" sz="2000" dirty="0">
              <a:ea typeface="+mn-lt"/>
              <a:cs typeface="+mn-lt"/>
            </a:endParaRPr>
          </a:p>
          <a:p>
            <a:pPr marL="0" indent="0" algn="just">
              <a:buNone/>
            </a:pPr>
            <a:r>
              <a:rPr lang="en-US" sz="2000" b="1" dirty="0">
                <a:ea typeface="+mn-lt"/>
                <a:cs typeface="+mn-lt"/>
              </a:rPr>
              <a:t>You will need</a:t>
            </a:r>
            <a:endParaRPr lang="en-US" sz="2000" dirty="0">
              <a:cs typeface="Calibri"/>
            </a:endParaRPr>
          </a:p>
          <a:p>
            <a:pPr>
              <a:spcBef>
                <a:spcPts val="0"/>
              </a:spcBef>
              <a:buNone/>
            </a:pPr>
            <a:r>
              <a:rPr lang="en-US" sz="2000" dirty="0"/>
              <a:t>Use either the Town Map or the Treasure Map.</a:t>
            </a:r>
          </a:p>
          <a:p>
            <a:pPr marL="0" indent="0">
              <a:buNone/>
            </a:pPr>
            <a:endParaRPr lang="en-US" sz="2000" b="1" dirty="0">
              <a:ea typeface="+mn-lt"/>
              <a:cs typeface="+mn-lt"/>
            </a:endParaRPr>
          </a:p>
          <a:p>
            <a:pPr marL="0" indent="0">
              <a:buNone/>
            </a:pPr>
            <a:r>
              <a:rPr lang="en-US" sz="2000" b="1" dirty="0">
                <a:ea typeface="+mn-lt"/>
                <a:cs typeface="+mn-lt"/>
              </a:rPr>
              <a:t>Activity</a:t>
            </a:r>
            <a:r>
              <a:rPr lang="en-US" sz="2000" dirty="0">
                <a:ea typeface="+mn-lt"/>
                <a:cs typeface="+mn-lt"/>
              </a:rPr>
              <a:t> </a:t>
            </a:r>
            <a:endParaRPr lang="en-US" sz="2000" dirty="0">
              <a:cs typeface="Calibri"/>
            </a:endParaRPr>
          </a:p>
          <a:p>
            <a:pPr marL="0" indent="0">
              <a:buNone/>
            </a:pPr>
            <a:r>
              <a:rPr lang="en-US" sz="2000" b="1" i="1" dirty="0">
                <a:ea typeface="+mn-lt"/>
                <a:cs typeface="+mn-lt"/>
              </a:rPr>
              <a:t>Time to Think</a:t>
            </a:r>
            <a:r>
              <a:rPr lang="en-US" sz="2000" b="1" dirty="0">
                <a:ea typeface="+mn-lt"/>
                <a:cs typeface="+mn-lt"/>
              </a:rPr>
              <a:t> </a:t>
            </a:r>
            <a:endParaRPr lang="en-US" sz="2000" b="1" dirty="0">
              <a:cs typeface="Calibri"/>
            </a:endParaRPr>
          </a:p>
          <a:p>
            <a:pPr>
              <a:spcBef>
                <a:spcPts val="0"/>
              </a:spcBef>
              <a:buNone/>
            </a:pPr>
            <a:r>
              <a:rPr lang="en-GB" sz="2000" dirty="0"/>
              <a:t>An architect and Engineer have been working on a new town plan.</a:t>
            </a:r>
          </a:p>
          <a:p>
            <a:pPr>
              <a:spcBef>
                <a:spcPts val="0"/>
              </a:spcBef>
              <a:buNone/>
            </a:pPr>
            <a:r>
              <a:rPr lang="en-GB" sz="2000" dirty="0"/>
              <a:t>However, their map doesn’t seem quite right and needs adapting.</a:t>
            </a:r>
          </a:p>
          <a:p>
            <a:pPr>
              <a:spcBef>
                <a:spcPts val="0"/>
              </a:spcBef>
              <a:buNone/>
            </a:pPr>
            <a:r>
              <a:rPr lang="en-GB" sz="2000" dirty="0"/>
              <a:t>Ask pupils to adapt the maps according to your instructions. For</a:t>
            </a:r>
          </a:p>
          <a:p>
            <a:pPr>
              <a:spcBef>
                <a:spcPts val="0"/>
              </a:spcBef>
              <a:buNone/>
            </a:pPr>
            <a:r>
              <a:rPr lang="en-GB" sz="2000" dirty="0"/>
              <a:t>example using the town map, can the park be moved to the right of</a:t>
            </a:r>
          </a:p>
          <a:p>
            <a:pPr>
              <a:spcBef>
                <a:spcPts val="0"/>
              </a:spcBef>
              <a:buNone/>
            </a:pPr>
            <a:r>
              <a:rPr lang="en-GB" sz="2000" dirty="0"/>
              <a:t>the house? Can the school be moved above the park etc.</a:t>
            </a:r>
          </a:p>
          <a:p>
            <a:pPr>
              <a:spcBef>
                <a:spcPts val="0"/>
              </a:spcBef>
              <a:buNone/>
            </a:pPr>
            <a:endParaRPr lang="en-GB" sz="2000" dirty="0"/>
          </a:p>
          <a:p>
            <a:pPr marL="0" indent="0">
              <a:buNone/>
            </a:pPr>
            <a:r>
              <a:rPr lang="en-US" sz="2000" b="1" i="1" dirty="0">
                <a:ea typeface="+mn-lt"/>
                <a:cs typeface="+mn-lt"/>
              </a:rPr>
              <a:t>Time to Make </a:t>
            </a:r>
            <a:endParaRPr lang="en-US" sz="2000" b="1" i="1" dirty="0">
              <a:cs typeface="Calibri"/>
            </a:endParaRPr>
          </a:p>
          <a:p>
            <a:pPr>
              <a:spcBef>
                <a:spcPts val="0"/>
              </a:spcBef>
              <a:buNone/>
            </a:pPr>
            <a:r>
              <a:rPr lang="en-GB" sz="2000" dirty="0"/>
              <a:t>Pupils can use their positioner/ directional language to ask in pairs to</a:t>
            </a:r>
          </a:p>
          <a:p>
            <a:pPr>
              <a:spcBef>
                <a:spcPts val="0"/>
              </a:spcBef>
              <a:buNone/>
            </a:pPr>
            <a:r>
              <a:rPr lang="en-GB" sz="2000" dirty="0"/>
              <a:t>adapt the maps accordingly. Can they then create their own maps to</a:t>
            </a:r>
          </a:p>
          <a:p>
            <a:pPr>
              <a:spcBef>
                <a:spcPts val="0"/>
              </a:spcBef>
              <a:buNone/>
            </a:pPr>
            <a:r>
              <a:rPr lang="en-GB" sz="2000" dirty="0"/>
              <a:t>be adapted.</a:t>
            </a:r>
          </a:p>
          <a:p>
            <a:pPr>
              <a:spcBef>
                <a:spcPts val="0"/>
              </a:spcBef>
              <a:buNone/>
            </a:pPr>
            <a:endParaRPr lang="en-GB" sz="2000" dirty="0"/>
          </a:p>
          <a:p>
            <a:pPr marL="0" indent="0">
              <a:buNone/>
            </a:pPr>
            <a:r>
              <a:rPr lang="en-US" sz="2000" b="1" dirty="0">
                <a:ea typeface="+mn-lt"/>
                <a:cs typeface="+mn-lt"/>
              </a:rPr>
              <a:t>Teacher Information</a:t>
            </a:r>
            <a:r>
              <a:rPr lang="en-US" sz="2000" dirty="0">
                <a:ea typeface="+mn-lt"/>
                <a:cs typeface="+mn-lt"/>
              </a:rPr>
              <a:t> </a:t>
            </a:r>
          </a:p>
          <a:p>
            <a:pPr>
              <a:spcBef>
                <a:spcPts val="0"/>
              </a:spcBef>
              <a:buNone/>
            </a:pPr>
            <a:r>
              <a:rPr lang="en-GB" sz="2000" dirty="0"/>
              <a:t>Pupils may decide they know how to make the town plan better and</a:t>
            </a:r>
          </a:p>
          <a:p>
            <a:pPr>
              <a:spcBef>
                <a:spcPts val="0"/>
              </a:spcBef>
              <a:buNone/>
            </a:pPr>
            <a:r>
              <a:rPr lang="en-GB" sz="2000" dirty="0"/>
              <a:t>adapt themselves however, they must give reason for their thinking.</a:t>
            </a:r>
            <a:endParaRPr lang="en-US" sz="2000"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5238" b="30586"/>
          <a:stretch/>
        </p:blipFill>
        <p:spPr>
          <a:xfrm>
            <a:off x="9515674" y="127988"/>
            <a:ext cx="2195962" cy="2013723"/>
          </a:xfrm>
          <a:prstGeom prst="rect">
            <a:avLst/>
          </a:prstGeom>
        </p:spPr>
      </p:pic>
      <p:pic>
        <p:nvPicPr>
          <p:cNvPr id="4" name="Graphic 3" descr="Home with solid fill">
            <a:extLst>
              <a:ext uri="{FF2B5EF4-FFF2-40B4-BE49-F238E27FC236}">
                <a16:creationId xmlns:a16="http://schemas.microsoft.com/office/drawing/2014/main" id="{A1EAF5EC-814E-4C45-A3F1-29556BCD33B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92551"/>
            <a:ext cx="623341" cy="623341"/>
          </a:xfrm>
          <a:prstGeom prst="rect">
            <a:avLst/>
          </a:prstGeom>
        </p:spPr>
      </p:pic>
      <p:sp>
        <p:nvSpPr>
          <p:cNvPr id="5" name="TextBox 4">
            <a:extLst>
              <a:ext uri="{FF2B5EF4-FFF2-40B4-BE49-F238E27FC236}">
                <a16:creationId xmlns:a16="http://schemas.microsoft.com/office/drawing/2014/main" id="{0C354C3C-5414-4124-B12D-6D9832983F17}"/>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6" name="Rectangle 5">
            <a:extLst>
              <a:ext uri="{FF2B5EF4-FFF2-40B4-BE49-F238E27FC236}">
                <a16:creationId xmlns:a16="http://schemas.microsoft.com/office/drawing/2014/main" id="{5EFA8CC0-7F83-40B1-B1E6-F2B259688A18}"/>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hlinkClick r:id="rId5" action="ppaction://hlinksldjump"/>
            <a:extLst>
              <a:ext uri="{FF2B5EF4-FFF2-40B4-BE49-F238E27FC236}">
                <a16:creationId xmlns:a16="http://schemas.microsoft.com/office/drawing/2014/main" id="{00FF716B-6BF1-42AD-8C3E-FBAF9C7D9D33}"/>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1250414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C9A529B-2450-48E3-8758-D8B523685D7C}"/>
              </a:ext>
            </a:extLst>
          </p:cNvPr>
          <p:cNvGraphicFramePr>
            <a:graphicFrameLocks noGrp="1"/>
          </p:cNvGraphicFramePr>
          <p:nvPr>
            <p:extLst>
              <p:ext uri="{D42A27DB-BD31-4B8C-83A1-F6EECF244321}">
                <p14:modId xmlns:p14="http://schemas.microsoft.com/office/powerpoint/2010/main" val="871789841"/>
              </p:ext>
            </p:extLst>
          </p:nvPr>
        </p:nvGraphicFramePr>
        <p:xfrm>
          <a:off x="1738509" y="161659"/>
          <a:ext cx="9919363" cy="6192520"/>
        </p:xfrm>
        <a:graphic>
          <a:graphicData uri="http://schemas.openxmlformats.org/drawingml/2006/table">
            <a:tbl>
              <a:tblPr firstRow="1" bandRow="1">
                <a:tableStyleId>{69C7853C-536D-4A76-A0AE-DD22124D55A5}</a:tableStyleId>
              </a:tblPr>
              <a:tblGrid>
                <a:gridCol w="1859879">
                  <a:extLst>
                    <a:ext uri="{9D8B030D-6E8A-4147-A177-3AD203B41FA5}">
                      <a16:colId xmlns:a16="http://schemas.microsoft.com/office/drawing/2014/main" val="2233895718"/>
                    </a:ext>
                  </a:extLst>
                </a:gridCol>
                <a:gridCol w="2187082">
                  <a:extLst>
                    <a:ext uri="{9D8B030D-6E8A-4147-A177-3AD203B41FA5}">
                      <a16:colId xmlns:a16="http://schemas.microsoft.com/office/drawing/2014/main" val="1284286186"/>
                    </a:ext>
                  </a:extLst>
                </a:gridCol>
                <a:gridCol w="3392560">
                  <a:extLst>
                    <a:ext uri="{9D8B030D-6E8A-4147-A177-3AD203B41FA5}">
                      <a16:colId xmlns:a16="http://schemas.microsoft.com/office/drawing/2014/main" val="1562935449"/>
                    </a:ext>
                  </a:extLst>
                </a:gridCol>
                <a:gridCol w="2479842">
                  <a:extLst>
                    <a:ext uri="{9D8B030D-6E8A-4147-A177-3AD203B41FA5}">
                      <a16:colId xmlns:a16="http://schemas.microsoft.com/office/drawing/2014/main" val="2499228387"/>
                    </a:ext>
                  </a:extLst>
                </a:gridCol>
              </a:tblGrid>
              <a:tr h="370840">
                <a:tc>
                  <a:txBody>
                    <a:bodyPr/>
                    <a:lstStyle/>
                    <a:p>
                      <a:pPr lvl="0">
                        <a:buNone/>
                      </a:pPr>
                      <a:r>
                        <a:rPr lang="en-US" sz="1800" u="none" strike="noStrike" noProof="0" dirty="0"/>
                        <a:t>Level</a:t>
                      </a:r>
                    </a:p>
                  </a:txBody>
                  <a:tcPr/>
                </a:tc>
                <a:tc>
                  <a:txBody>
                    <a:bodyPr/>
                    <a:lstStyle/>
                    <a:p>
                      <a:pPr lvl="0">
                        <a:buNone/>
                      </a:pPr>
                      <a:r>
                        <a:rPr lang="en-US" sz="1800" u="none" strike="noStrike" noProof="0" dirty="0"/>
                        <a:t>Es and </a:t>
                      </a:r>
                      <a:r>
                        <a:rPr lang="en-US" sz="1800" u="none" strike="noStrike" noProof="0" dirty="0" err="1"/>
                        <a:t>Os</a:t>
                      </a:r>
                      <a:endParaRPr lang="en-US" dirty="0" err="1"/>
                    </a:p>
                  </a:txBody>
                  <a:tcPr/>
                </a:tc>
                <a:tc>
                  <a:txBody>
                    <a:bodyPr/>
                    <a:lstStyle/>
                    <a:p>
                      <a:pPr lvl="0">
                        <a:buNone/>
                      </a:pPr>
                      <a:r>
                        <a:rPr lang="en-US" sz="1800" u="none" strike="noStrike" noProof="0" dirty="0"/>
                        <a:t>Learning Activities</a:t>
                      </a:r>
                      <a:endParaRPr lang="en-US" dirty="0"/>
                    </a:p>
                  </a:txBody>
                  <a:tcPr/>
                </a:tc>
                <a:tc>
                  <a:txBody>
                    <a:bodyPr/>
                    <a:lstStyle/>
                    <a:p>
                      <a:pPr lvl="0">
                        <a:buNone/>
                      </a:pPr>
                      <a:r>
                        <a:rPr lang="en-US" sz="1800" u="none" strike="noStrike" noProof="0" dirty="0"/>
                        <a:t>Stimulus</a:t>
                      </a:r>
                      <a:endParaRPr lang="en-US" dirty="0"/>
                    </a:p>
                  </a:txBody>
                  <a:tcPr/>
                </a:tc>
                <a:extLst>
                  <a:ext uri="{0D108BD9-81ED-4DB2-BD59-A6C34878D82A}">
                    <a16:rowId xmlns:a16="http://schemas.microsoft.com/office/drawing/2014/main" val="63266248"/>
                  </a:ext>
                </a:extLst>
              </a:tr>
              <a:tr h="370840">
                <a:tc>
                  <a:txBody>
                    <a:bodyPr/>
                    <a:lstStyle/>
                    <a:p>
                      <a:pPr lvl="0">
                        <a:buNone/>
                      </a:pPr>
                      <a:r>
                        <a:rPr lang="en-US" sz="1400" u="none" strike="noStrike" noProof="0" dirty="0"/>
                        <a:t>First Level </a:t>
                      </a:r>
                      <a:endParaRPr lang="en-US" sz="1400" dirty="0" err="1"/>
                    </a:p>
                    <a:p>
                      <a:pPr lvl="0">
                        <a:buNone/>
                      </a:pPr>
                      <a:r>
                        <a:rPr lang="en-US" sz="1400" u="none" strike="noStrike" noProof="0" dirty="0"/>
                        <a:t>Theme: Adapting</a:t>
                      </a:r>
                      <a:endParaRPr lang="en-US" sz="1400" dirty="0"/>
                    </a:p>
                  </a:txBody>
                  <a:tcPr/>
                </a:tc>
                <a:tc>
                  <a:txBody>
                    <a:bodyPr/>
                    <a:lstStyle/>
                    <a:p>
                      <a:pPr algn="l"/>
                      <a:r>
                        <a:rPr lang="en-GB" sz="1000" b="0" i="1" u="none" strike="noStrike" kern="1200" baseline="0" dirty="0">
                          <a:solidFill>
                            <a:schemeClr val="dk1"/>
                          </a:solidFill>
                          <a:latin typeface="+mn-lt"/>
                          <a:ea typeface="+mn-ea"/>
                          <a:cs typeface="+mn-cs"/>
                        </a:rPr>
                        <a:t>To help me develop an informed view, I am learning to recognise the difference between fact and opinion. </a:t>
                      </a:r>
                      <a:r>
                        <a:rPr lang="en-GB" sz="1000" b="1" i="1" u="none" strike="noStrike" kern="1200" baseline="0" dirty="0">
                          <a:solidFill>
                            <a:schemeClr val="dk1"/>
                          </a:solidFill>
                          <a:latin typeface="+mn-lt"/>
                          <a:ea typeface="+mn-ea"/>
                          <a:cs typeface="+mn-cs"/>
                        </a:rPr>
                        <a:t>LIT 1-08a</a:t>
                      </a:r>
                    </a:p>
                    <a:p>
                      <a:pPr algn="l"/>
                      <a:endParaRPr lang="en-GB" sz="1000" b="0" i="1" u="none" strike="noStrike" kern="1200" baseline="0" dirty="0">
                        <a:solidFill>
                          <a:schemeClr val="dk1"/>
                        </a:solidFill>
                        <a:latin typeface="+mn-lt"/>
                        <a:ea typeface="+mn-ea"/>
                        <a:cs typeface="+mn-cs"/>
                      </a:endParaRPr>
                    </a:p>
                    <a:p>
                      <a:r>
                        <a:rPr lang="en-GB" sz="1000" b="0" i="1" u="none" strike="noStrike" kern="1200" baseline="0" dirty="0">
                          <a:solidFill>
                            <a:schemeClr val="dk1"/>
                          </a:solidFill>
                          <a:latin typeface="+mn-lt"/>
                          <a:ea typeface="+mn-ea"/>
                          <a:cs typeface="+mn-cs"/>
                        </a:rPr>
                        <a:t>I can estimate the area of a shape by counting squares or other methods. </a:t>
                      </a:r>
                      <a:r>
                        <a:rPr lang="en-GB" sz="1000" b="1" i="1" u="none" strike="noStrike" kern="1200" baseline="0" dirty="0">
                          <a:solidFill>
                            <a:schemeClr val="dk1"/>
                          </a:solidFill>
                          <a:latin typeface="+mn-lt"/>
                          <a:ea typeface="+mn-ea"/>
                          <a:cs typeface="+mn-cs"/>
                        </a:rPr>
                        <a:t>MNU 1-11b </a:t>
                      </a:r>
                      <a:r>
                        <a:rPr lang="en-GB" sz="1800" b="0" i="0" u="none" strike="noStrike" kern="1200" baseline="0" dirty="0">
                          <a:solidFill>
                            <a:schemeClr val="dk1"/>
                          </a:solidFill>
                          <a:latin typeface="+mn-lt"/>
                          <a:ea typeface="+mn-ea"/>
                          <a:cs typeface="+mn-cs"/>
                        </a:rPr>
                        <a:t>	</a:t>
                      </a:r>
                    </a:p>
                    <a:p>
                      <a:r>
                        <a:rPr lang="en-GB" sz="1000" b="0" i="0" u="none" strike="noStrike" kern="1200" baseline="0" dirty="0">
                          <a:solidFill>
                            <a:schemeClr val="dk1"/>
                          </a:solidFill>
                          <a:latin typeface="+mn-lt"/>
                          <a:ea typeface="+mn-ea"/>
                          <a:cs typeface="+mn-cs"/>
                        </a:rPr>
                        <a:t>I have developed an awareness of where grid reference systems are used in everyday contexts and can use them to locate and describe position. </a:t>
                      </a:r>
                      <a:r>
                        <a:rPr lang="en-GB" sz="1000" b="1" i="0" u="none" strike="noStrike" kern="1200" baseline="0" dirty="0">
                          <a:solidFill>
                            <a:schemeClr val="dk1"/>
                          </a:solidFill>
                          <a:latin typeface="+mn-lt"/>
                          <a:ea typeface="+mn-ea"/>
                          <a:cs typeface="+mn-cs"/>
                        </a:rPr>
                        <a:t>MTH 1-18a </a:t>
                      </a:r>
                      <a:r>
                        <a:rPr lang="en-GB" sz="1800" b="0" i="0" u="none" strike="noStrike" kern="1200" baseline="0" dirty="0">
                          <a:solidFill>
                            <a:schemeClr val="dk1"/>
                          </a:solidFill>
                          <a:latin typeface="+mn-lt"/>
                          <a:ea typeface="+mn-ea"/>
                          <a:cs typeface="+mn-cs"/>
                        </a:rPr>
                        <a:t>	</a:t>
                      </a:r>
                    </a:p>
                    <a:p>
                      <a:r>
                        <a:rPr lang="en-GB" sz="1000" b="0" i="0" u="none" strike="noStrike" kern="1200" baseline="0" dirty="0">
                          <a:solidFill>
                            <a:schemeClr val="dk1"/>
                          </a:solidFill>
                          <a:latin typeface="+mn-lt"/>
                          <a:ea typeface="+mn-ea"/>
                          <a:cs typeface="+mn-cs"/>
                        </a:rPr>
                        <a:t>Through exploring properties and sources of materials, I can choose appropriate materials to solve practical challenges. </a:t>
                      </a:r>
                      <a:r>
                        <a:rPr lang="en-GB" sz="1000" b="1" i="0" u="none" strike="noStrike" kern="1200" baseline="0" dirty="0">
                          <a:solidFill>
                            <a:schemeClr val="dk1"/>
                          </a:solidFill>
                          <a:latin typeface="+mn-lt"/>
                          <a:ea typeface="+mn-ea"/>
                          <a:cs typeface="+mn-cs"/>
                        </a:rPr>
                        <a:t>SCN 1-15a </a:t>
                      </a:r>
                    </a:p>
                    <a:p>
                      <a:endParaRPr lang="en-GB" sz="1000" b="0" i="0" u="none" strike="noStrike" kern="1200" baseline="0" dirty="0">
                        <a:solidFill>
                          <a:schemeClr val="dk1"/>
                        </a:solidFill>
                        <a:latin typeface="+mn-lt"/>
                        <a:ea typeface="+mn-ea"/>
                        <a:cs typeface="+mn-cs"/>
                      </a:endParaRPr>
                    </a:p>
                    <a:p>
                      <a:r>
                        <a:rPr lang="en-GB" sz="1000" b="0" i="0" u="none" strike="noStrike" kern="1200" baseline="0" dirty="0">
                          <a:solidFill>
                            <a:schemeClr val="dk1"/>
                          </a:solidFill>
                          <a:latin typeface="+mn-lt"/>
                          <a:ea typeface="+mn-ea"/>
                          <a:cs typeface="+mn-cs"/>
                        </a:rPr>
                        <a:t>Having explored the landscape of my local area, I can describe the various ways in which the land has been used. </a:t>
                      </a:r>
                      <a:r>
                        <a:rPr lang="en-GB" sz="1000" b="1" i="0" u="none" strike="noStrike" kern="1200" baseline="0" dirty="0">
                          <a:solidFill>
                            <a:schemeClr val="dk1"/>
                          </a:solidFill>
                          <a:latin typeface="+mn-lt"/>
                          <a:ea typeface="+mn-ea"/>
                          <a:cs typeface="+mn-cs"/>
                        </a:rPr>
                        <a:t>SOC 1-13a </a:t>
                      </a:r>
                    </a:p>
                    <a:p>
                      <a:endParaRPr lang="en-GB" sz="1000" b="0" i="0" u="none" strike="noStrike" kern="1200" baseline="0" dirty="0">
                        <a:solidFill>
                          <a:schemeClr val="dk1"/>
                        </a:solidFill>
                        <a:latin typeface="+mn-lt"/>
                        <a:ea typeface="+mn-ea"/>
                        <a:cs typeface="+mn-cs"/>
                      </a:endParaRPr>
                    </a:p>
                    <a:p>
                      <a:r>
                        <a:rPr lang="en-GB" sz="1000" b="0" i="0" u="none" strike="noStrike" kern="1200" baseline="0" dirty="0">
                          <a:solidFill>
                            <a:schemeClr val="dk1"/>
                          </a:solidFill>
                          <a:latin typeface="+mn-lt"/>
                          <a:ea typeface="+mn-ea"/>
                          <a:cs typeface="+mn-cs"/>
                        </a:rPr>
                        <a:t>I can take appropriate action to ensure conservation of materials and resources, considering the impact of my actions on the environment. </a:t>
                      </a:r>
                      <a:r>
                        <a:rPr lang="en-GB" sz="1000" b="1" i="0" u="none" strike="noStrike" kern="1200" baseline="0" dirty="0">
                          <a:solidFill>
                            <a:schemeClr val="dk1"/>
                          </a:solidFill>
                          <a:latin typeface="+mn-lt"/>
                          <a:ea typeface="+mn-ea"/>
                          <a:cs typeface="+mn-cs"/>
                        </a:rPr>
                        <a:t>TCH 1-06a </a:t>
                      </a:r>
                      <a:endParaRPr lang="en-US" sz="1200" b="1" u="none" strike="noStrike" noProof="0" dirty="0"/>
                    </a:p>
                    <a:p>
                      <a:r>
                        <a:rPr lang="en-GB" sz="1000" b="0" i="0" u="none" strike="noStrike" kern="1200" baseline="0" dirty="0">
                          <a:solidFill>
                            <a:schemeClr val="dk1"/>
                          </a:solidFill>
                          <a:latin typeface="+mn-lt"/>
                          <a:ea typeface="+mn-ea"/>
                          <a:cs typeface="+mn-cs"/>
                        </a:rPr>
                        <a:t>I can explore and experiment with sketching, manually or digitally, to represent ideas in different learning contexts. </a:t>
                      </a:r>
                    </a:p>
                    <a:p>
                      <a:r>
                        <a:rPr lang="en-GB" sz="1000" b="1" i="0" u="none" strike="noStrike" kern="1200" baseline="0" dirty="0">
                          <a:solidFill>
                            <a:schemeClr val="dk1"/>
                          </a:solidFill>
                          <a:latin typeface="+mn-lt"/>
                          <a:ea typeface="+mn-ea"/>
                          <a:cs typeface="+mn-cs"/>
                        </a:rPr>
                        <a:t>TCH 1-11a </a:t>
                      </a:r>
                      <a:r>
                        <a:rPr lang="en-GB" sz="1000" b="0" i="0" u="none" strike="noStrike" kern="1200" baseline="0" dirty="0">
                          <a:solidFill>
                            <a:schemeClr val="dk1"/>
                          </a:solidFill>
                          <a:latin typeface="+mn-lt"/>
                          <a:ea typeface="+mn-ea"/>
                          <a:cs typeface="+mn-cs"/>
                        </a:rPr>
                        <a:t>	</a:t>
                      </a:r>
                    </a:p>
                    <a:p>
                      <a:r>
                        <a:rPr lang="en-GB" sz="1000" b="0" i="0" u="none" strike="noStrike" kern="1200" baseline="0" dirty="0">
                          <a:solidFill>
                            <a:schemeClr val="dk1"/>
                          </a:solidFill>
                          <a:latin typeface="+mn-lt"/>
                          <a:ea typeface="+mn-ea"/>
                          <a:cs typeface="+mn-cs"/>
                        </a:rPr>
                        <a:t>I explore and discover engineering disciplines and can create solutions. </a:t>
                      </a:r>
                      <a:r>
                        <a:rPr lang="en-GB" sz="1000" b="1" i="0" u="none" strike="noStrike" kern="1200" baseline="0" dirty="0">
                          <a:solidFill>
                            <a:schemeClr val="dk1"/>
                          </a:solidFill>
                          <a:latin typeface="+mn-lt"/>
                          <a:ea typeface="+mn-ea"/>
                          <a:cs typeface="+mn-cs"/>
                        </a:rPr>
                        <a:t>TCH 1-12a </a:t>
                      </a:r>
                      <a:endParaRPr lang="en-US" sz="1000" b="1" u="none" strike="noStrike" noProof="0" dirty="0"/>
                    </a:p>
                  </a:txBody>
                  <a:tcPr/>
                </a:tc>
                <a:tc>
                  <a:txBody>
                    <a:bodyPr/>
                    <a:lstStyle/>
                    <a:p>
                      <a:pPr lvl="0" algn="ctr">
                        <a:lnSpc>
                          <a:spcPct val="100000"/>
                        </a:lnSpc>
                        <a:spcBef>
                          <a:spcPts val="0"/>
                        </a:spcBef>
                        <a:spcAft>
                          <a:spcPts val="0"/>
                        </a:spcAft>
                        <a:buNone/>
                      </a:pPr>
                      <a:r>
                        <a:rPr lang="en-US" sz="1200" b="1" u="none" strike="noStrike" noProof="0" dirty="0"/>
                        <a:t>Leaning Tower of Pisa</a:t>
                      </a:r>
                    </a:p>
                    <a:p>
                      <a:pPr lvl="0" algn="ctr">
                        <a:lnSpc>
                          <a:spcPct val="100000"/>
                        </a:lnSpc>
                        <a:spcBef>
                          <a:spcPts val="0"/>
                        </a:spcBef>
                        <a:spcAft>
                          <a:spcPts val="0"/>
                        </a:spcAft>
                        <a:buNone/>
                      </a:pPr>
                      <a:endParaRPr lang="en-US" sz="1200" u="none" strike="noStrike" noProof="0" dirty="0"/>
                    </a:p>
                    <a:p>
                      <a:pPr lvl="0" algn="l">
                        <a:lnSpc>
                          <a:spcPct val="100000"/>
                        </a:lnSpc>
                        <a:spcBef>
                          <a:spcPts val="0"/>
                        </a:spcBef>
                        <a:spcAft>
                          <a:spcPts val="0"/>
                        </a:spcAft>
                        <a:buNone/>
                      </a:pPr>
                      <a:r>
                        <a:rPr lang="en-US" sz="1200" u="none" strike="noStrike" noProof="0" dirty="0"/>
                        <a:t>An architectural engineer has had a design sent for a new </a:t>
                      </a:r>
                      <a:r>
                        <a:rPr lang="en-US" sz="1200" i="1" u="none" strike="noStrike" noProof="0" dirty="0"/>
                        <a:t>leaning tower of</a:t>
                      </a:r>
                      <a:r>
                        <a:rPr lang="en-US" sz="1200" i="1" u="none" strike="noStrike" baseline="0" noProof="0" dirty="0"/>
                        <a:t> </a:t>
                      </a:r>
                      <a:r>
                        <a:rPr lang="en-US" sz="1200" i="1" u="none" strike="noStrike" baseline="0" noProof="0" dirty="0" err="1"/>
                        <a:t>pisa</a:t>
                      </a:r>
                      <a:r>
                        <a:rPr lang="en-US" sz="1200" i="1" u="none" strike="noStrike" baseline="0" noProof="0" dirty="0"/>
                        <a:t> </a:t>
                      </a:r>
                      <a:r>
                        <a:rPr lang="en-US" sz="1200" u="none" strike="noStrike" baseline="0" noProof="0" dirty="0"/>
                        <a:t>to be built as a tourist attraction in Edinburgh during the Edinburgh Fringe Festival.</a:t>
                      </a:r>
                    </a:p>
                    <a:p>
                      <a:pPr lvl="0" algn="l">
                        <a:lnSpc>
                          <a:spcPct val="100000"/>
                        </a:lnSpc>
                        <a:spcBef>
                          <a:spcPts val="0"/>
                        </a:spcBef>
                        <a:spcAft>
                          <a:spcPts val="0"/>
                        </a:spcAft>
                        <a:buNone/>
                      </a:pPr>
                      <a:endParaRPr lang="en-US" sz="1200" u="none" strike="noStrike" baseline="0" noProof="0" dirty="0"/>
                    </a:p>
                    <a:p>
                      <a:pPr lvl="0" algn="l">
                        <a:lnSpc>
                          <a:spcPct val="100000"/>
                        </a:lnSpc>
                        <a:spcBef>
                          <a:spcPts val="0"/>
                        </a:spcBef>
                        <a:spcAft>
                          <a:spcPts val="0"/>
                        </a:spcAft>
                        <a:buNone/>
                      </a:pPr>
                      <a:r>
                        <a:rPr lang="en-US" sz="1200" u="none" strike="noStrike" baseline="0" noProof="0" dirty="0"/>
                        <a:t>The engineer isn’t sure the design is sturdy enough or functional to attract tourists</a:t>
                      </a:r>
                    </a:p>
                    <a:p>
                      <a:pPr lvl="0" algn="l">
                        <a:lnSpc>
                          <a:spcPct val="100000"/>
                        </a:lnSpc>
                        <a:spcBef>
                          <a:spcPts val="0"/>
                        </a:spcBef>
                        <a:spcAft>
                          <a:spcPts val="0"/>
                        </a:spcAft>
                        <a:buNone/>
                      </a:pPr>
                      <a:endParaRPr lang="en-US" sz="1200" u="none" strike="noStrike" baseline="0" noProof="0" dirty="0"/>
                    </a:p>
                    <a:p>
                      <a:pPr lvl="0" algn="l">
                        <a:lnSpc>
                          <a:spcPct val="100000"/>
                        </a:lnSpc>
                        <a:spcBef>
                          <a:spcPts val="0"/>
                        </a:spcBef>
                        <a:spcAft>
                          <a:spcPts val="0"/>
                        </a:spcAft>
                        <a:buNone/>
                      </a:pPr>
                      <a:r>
                        <a:rPr lang="en-US" sz="1200" u="none" strike="noStrike" baseline="0" noProof="0" dirty="0"/>
                        <a:t>Can you take the design and adapt it to be sturdy enough to lean and create functional ideas of best place to build it temporarily in Edinburgh to attract tourists.</a:t>
                      </a:r>
                    </a:p>
                    <a:p>
                      <a:pPr lvl="0" algn="l">
                        <a:lnSpc>
                          <a:spcPct val="100000"/>
                        </a:lnSpc>
                        <a:spcBef>
                          <a:spcPts val="0"/>
                        </a:spcBef>
                        <a:spcAft>
                          <a:spcPts val="0"/>
                        </a:spcAft>
                        <a:buNone/>
                      </a:pPr>
                      <a:endParaRPr lang="en-US" sz="1200" u="none" strike="noStrike" noProof="0" dirty="0"/>
                    </a:p>
                    <a:p>
                      <a:pPr lvl="0" algn="l">
                        <a:lnSpc>
                          <a:spcPct val="100000"/>
                        </a:lnSpc>
                        <a:spcBef>
                          <a:spcPts val="0"/>
                        </a:spcBef>
                        <a:spcAft>
                          <a:spcPts val="0"/>
                        </a:spcAft>
                        <a:buNone/>
                      </a:pPr>
                      <a:endParaRPr lang="en-US" sz="1200" u="none" strike="noStrike" noProof="0" dirty="0"/>
                    </a:p>
                  </a:txBody>
                  <a:tcPr/>
                </a:tc>
                <a:tc>
                  <a:txBody>
                    <a:bodyPr/>
                    <a:lstStyle/>
                    <a:p>
                      <a:endParaRPr lang="en-US" dirty="0"/>
                    </a:p>
                  </a:txBody>
                  <a:tcPr/>
                </a:tc>
                <a:extLst>
                  <a:ext uri="{0D108BD9-81ED-4DB2-BD59-A6C34878D82A}">
                    <a16:rowId xmlns:a16="http://schemas.microsoft.com/office/drawing/2014/main" val="3652803016"/>
                  </a:ext>
                </a:extLst>
              </a:tr>
            </a:tbl>
          </a:graphicData>
        </a:graphic>
      </p:graphicFrame>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66525" y="658069"/>
            <a:ext cx="1944216"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6525" y="1856387"/>
            <a:ext cx="1944216" cy="1554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09763" y="3207244"/>
            <a:ext cx="1865662"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81383" y="3503242"/>
            <a:ext cx="1714500" cy="265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15053" y="4561204"/>
            <a:ext cx="1860372" cy="1318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Graphic 7" descr="Home with solid fill">
            <a:extLst>
              <a:ext uri="{FF2B5EF4-FFF2-40B4-BE49-F238E27FC236}">
                <a16:creationId xmlns:a16="http://schemas.microsoft.com/office/drawing/2014/main" id="{A1AC3F7E-E167-40D9-810A-8516E7B9BB5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6192551"/>
            <a:ext cx="623341" cy="623341"/>
          </a:xfrm>
          <a:prstGeom prst="rect">
            <a:avLst/>
          </a:prstGeom>
        </p:spPr>
      </p:pic>
      <p:sp>
        <p:nvSpPr>
          <p:cNvPr id="9" name="TextBox 8">
            <a:extLst>
              <a:ext uri="{FF2B5EF4-FFF2-40B4-BE49-F238E27FC236}">
                <a16:creationId xmlns:a16="http://schemas.microsoft.com/office/drawing/2014/main" id="{C9E683F2-CB9F-474F-A31A-317FE855C1E1}"/>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10" name="Rectangle 9">
            <a:extLst>
              <a:ext uri="{FF2B5EF4-FFF2-40B4-BE49-F238E27FC236}">
                <a16:creationId xmlns:a16="http://schemas.microsoft.com/office/drawing/2014/main" id="{47CB859A-C86C-49EC-A121-022AE67B1444}"/>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hlinkClick r:id="rId9" action="ppaction://hlinksldjump"/>
            <a:extLst>
              <a:ext uri="{FF2B5EF4-FFF2-40B4-BE49-F238E27FC236}">
                <a16:creationId xmlns:a16="http://schemas.microsoft.com/office/drawing/2014/main" id="{41CFFA1F-C4B6-4127-8249-B2F7FF90BF18}"/>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4208293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DDE6B4-B315-4B42-A43A-8E39C092A0F5}"/>
              </a:ext>
            </a:extLst>
          </p:cNvPr>
          <p:cNvSpPr>
            <a:spLocks noGrp="1"/>
          </p:cNvSpPr>
          <p:nvPr>
            <p:ph idx="1"/>
          </p:nvPr>
        </p:nvSpPr>
        <p:spPr>
          <a:xfrm>
            <a:off x="1722409" y="61824"/>
            <a:ext cx="10469591" cy="6668188"/>
          </a:xfrm>
        </p:spPr>
        <p:txBody>
          <a:bodyPr vert="horz" lIns="91440" tIns="45720" rIns="91440" bIns="45720" rtlCol="0" anchor="t">
            <a:noAutofit/>
          </a:bodyPr>
          <a:lstStyle/>
          <a:p>
            <a:pPr marL="0" indent="0">
              <a:buNone/>
            </a:pPr>
            <a:r>
              <a:rPr lang="en-US" sz="2000" b="1" u="sng" dirty="0">
                <a:ea typeface="+mn-lt"/>
                <a:cs typeface="+mn-lt"/>
              </a:rPr>
              <a:t>Leaning Tower of Pisa</a:t>
            </a:r>
            <a:endParaRPr lang="en-US" sz="2000" u="sng" dirty="0">
              <a:cs typeface="Calibri"/>
            </a:endParaRPr>
          </a:p>
          <a:p>
            <a:pPr marL="0" indent="0">
              <a:buNone/>
            </a:pPr>
            <a:endParaRPr lang="en-US" sz="1600" dirty="0">
              <a:ea typeface="+mn-lt"/>
              <a:cs typeface="+mn-lt"/>
            </a:endParaRPr>
          </a:p>
          <a:p>
            <a:pPr marL="0" indent="0">
              <a:buNone/>
            </a:pPr>
            <a:r>
              <a:rPr lang="en-US" sz="2000" b="1" dirty="0">
                <a:ea typeface="+mn-lt"/>
                <a:cs typeface="+mn-lt"/>
              </a:rPr>
              <a:t>You will need</a:t>
            </a:r>
            <a:endParaRPr lang="en-US" sz="2000" dirty="0">
              <a:cs typeface="Calibri"/>
            </a:endParaRPr>
          </a:p>
          <a:p>
            <a:pPr marL="0" indent="0">
              <a:buNone/>
            </a:pPr>
            <a:r>
              <a:rPr lang="en-US" sz="2000" dirty="0">
                <a:cs typeface="Calibri"/>
              </a:rPr>
              <a:t>Blueprints and photos of the </a:t>
            </a:r>
            <a:r>
              <a:rPr lang="en-US" sz="2000" dirty="0"/>
              <a:t>Leaning Tower of Pisa - </a:t>
            </a:r>
            <a:r>
              <a:rPr lang="en-US" sz="2000" dirty="0">
                <a:cs typeface="Calibri"/>
              </a:rPr>
              <a:t>pupils can research and find these online.</a:t>
            </a:r>
            <a:endParaRPr lang="en-US" sz="2000" dirty="0">
              <a:ea typeface="+mn-lt"/>
              <a:cs typeface="+mn-lt"/>
            </a:endParaRPr>
          </a:p>
          <a:p>
            <a:pPr marL="0" indent="0">
              <a:buNone/>
            </a:pPr>
            <a:endParaRPr lang="en-US" sz="1600" b="1" dirty="0">
              <a:ea typeface="+mn-lt"/>
              <a:cs typeface="+mn-lt"/>
            </a:endParaRPr>
          </a:p>
          <a:p>
            <a:pPr marL="0" indent="0">
              <a:buNone/>
            </a:pPr>
            <a:r>
              <a:rPr lang="en-US" sz="2000" b="1" dirty="0">
                <a:ea typeface="+mn-lt"/>
                <a:cs typeface="+mn-lt"/>
              </a:rPr>
              <a:t>Activity</a:t>
            </a:r>
            <a:r>
              <a:rPr lang="en-US" sz="2000" dirty="0">
                <a:ea typeface="+mn-lt"/>
                <a:cs typeface="+mn-lt"/>
              </a:rPr>
              <a:t> </a:t>
            </a:r>
            <a:endParaRPr lang="en-US" sz="2000" dirty="0">
              <a:cs typeface="Calibri"/>
            </a:endParaRPr>
          </a:p>
          <a:p>
            <a:pPr marL="0" indent="0">
              <a:buNone/>
            </a:pPr>
            <a:r>
              <a:rPr lang="en-US" sz="2000" b="1" i="1" dirty="0">
                <a:ea typeface="+mn-lt"/>
                <a:cs typeface="+mn-lt"/>
              </a:rPr>
              <a:t>Time to Think</a:t>
            </a:r>
            <a:r>
              <a:rPr lang="en-US" sz="2000" b="1" dirty="0">
                <a:ea typeface="+mn-lt"/>
                <a:cs typeface="+mn-lt"/>
              </a:rPr>
              <a:t> </a:t>
            </a:r>
            <a:endParaRPr lang="en-US" sz="2000" b="1" dirty="0">
              <a:cs typeface="Calibri"/>
            </a:endParaRPr>
          </a:p>
          <a:p>
            <a:pPr>
              <a:spcBef>
                <a:spcPts val="0"/>
              </a:spcBef>
              <a:buNone/>
            </a:pPr>
            <a:r>
              <a:rPr lang="en-US" sz="2000" dirty="0"/>
              <a:t>An architectural engineer has had a design sent for a new Leaning Tower of Pisa to</a:t>
            </a:r>
          </a:p>
          <a:p>
            <a:pPr>
              <a:spcBef>
                <a:spcPts val="0"/>
              </a:spcBef>
              <a:buNone/>
            </a:pPr>
            <a:r>
              <a:rPr lang="en-US" sz="2000" dirty="0"/>
              <a:t>be built as a tourist attraction in Edinburgh during the Edinburgh Fringe Festival.</a:t>
            </a:r>
          </a:p>
          <a:p>
            <a:pPr>
              <a:spcBef>
                <a:spcPts val="0"/>
              </a:spcBef>
              <a:buNone/>
            </a:pPr>
            <a:r>
              <a:rPr lang="en-US" sz="2000" dirty="0"/>
              <a:t>The engineer isn’t sure the design is sturdy enough or functional to attract tourists</a:t>
            </a:r>
          </a:p>
          <a:p>
            <a:pPr marL="0" indent="0">
              <a:buNone/>
            </a:pPr>
            <a:r>
              <a:rPr lang="en-US" sz="2000" b="1" i="1" dirty="0">
                <a:ea typeface="+mn-lt"/>
                <a:cs typeface="+mn-lt"/>
              </a:rPr>
              <a:t>Time to Make </a:t>
            </a:r>
            <a:endParaRPr lang="en-US" sz="2000" b="1" i="1" dirty="0">
              <a:cs typeface="Calibri"/>
            </a:endParaRPr>
          </a:p>
          <a:p>
            <a:pPr>
              <a:spcBef>
                <a:spcPts val="0"/>
              </a:spcBef>
              <a:buNone/>
            </a:pPr>
            <a:r>
              <a:rPr lang="en-US" sz="2000" dirty="0"/>
              <a:t>Can you take the design and adapt it to be sturdy enough to lean and</a:t>
            </a:r>
          </a:p>
          <a:p>
            <a:pPr>
              <a:spcBef>
                <a:spcPts val="0"/>
              </a:spcBef>
              <a:buNone/>
            </a:pPr>
            <a:r>
              <a:rPr lang="en-US" sz="2000" dirty="0"/>
              <a:t>Create functional ideas of best place to build it temporarily in</a:t>
            </a:r>
          </a:p>
          <a:p>
            <a:pPr>
              <a:spcBef>
                <a:spcPts val="0"/>
              </a:spcBef>
              <a:buNone/>
            </a:pPr>
            <a:r>
              <a:rPr lang="en-US" sz="2000" dirty="0"/>
              <a:t>Edinburgh to attract tourists.</a:t>
            </a:r>
          </a:p>
          <a:p>
            <a:pPr>
              <a:spcBef>
                <a:spcPts val="0"/>
              </a:spcBef>
              <a:buNone/>
            </a:pPr>
            <a:endParaRPr lang="en-US" sz="2000" dirty="0"/>
          </a:p>
          <a:p>
            <a:pPr marL="0" indent="0">
              <a:buNone/>
            </a:pPr>
            <a:r>
              <a:rPr lang="en-US" sz="2000" b="1" dirty="0">
                <a:ea typeface="+mn-lt"/>
                <a:cs typeface="+mn-lt"/>
              </a:rPr>
              <a:t>Teacher Information</a:t>
            </a:r>
            <a:r>
              <a:rPr lang="en-US" sz="2000" dirty="0">
                <a:ea typeface="+mn-lt"/>
                <a:cs typeface="+mn-lt"/>
              </a:rPr>
              <a:t> </a:t>
            </a:r>
            <a:endParaRPr lang="en-US" sz="2000" dirty="0">
              <a:cs typeface="Calibri"/>
            </a:endParaRPr>
          </a:p>
          <a:p>
            <a:pPr marL="0" indent="0">
              <a:buNone/>
            </a:pPr>
            <a:r>
              <a:rPr lang="en-US" sz="2000" dirty="0">
                <a:cs typeface="Calibri"/>
              </a:rPr>
              <a:t>Ask pupils to create corporate presentations to share their learning- they must clarify their thinking and reasoning. Also, summarising their key points to consider when building.</a:t>
            </a:r>
          </a:p>
        </p:txBody>
      </p:sp>
      <p:pic>
        <p:nvPicPr>
          <p:cNvPr id="4" name="Graphic 3" descr="Home with solid fill">
            <a:extLst>
              <a:ext uri="{FF2B5EF4-FFF2-40B4-BE49-F238E27FC236}">
                <a16:creationId xmlns:a16="http://schemas.microsoft.com/office/drawing/2014/main" id="{00A870DB-99FD-47F2-B1F4-AEF649C69AF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6192551"/>
            <a:ext cx="623341" cy="623341"/>
          </a:xfrm>
          <a:prstGeom prst="rect">
            <a:avLst/>
          </a:prstGeom>
        </p:spPr>
      </p:pic>
      <p:sp>
        <p:nvSpPr>
          <p:cNvPr id="5" name="TextBox 4">
            <a:extLst>
              <a:ext uri="{FF2B5EF4-FFF2-40B4-BE49-F238E27FC236}">
                <a16:creationId xmlns:a16="http://schemas.microsoft.com/office/drawing/2014/main" id="{7B5DB18D-8719-4EB1-B2AA-139827CD7391}"/>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6" name="Rectangle 5">
            <a:extLst>
              <a:ext uri="{FF2B5EF4-FFF2-40B4-BE49-F238E27FC236}">
                <a16:creationId xmlns:a16="http://schemas.microsoft.com/office/drawing/2014/main" id="{C1AB947C-DCC9-4D65-8D39-9702D437B233}"/>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hlinkClick r:id="rId4" action="ppaction://hlinksldjump"/>
            <a:extLst>
              <a:ext uri="{FF2B5EF4-FFF2-40B4-BE49-F238E27FC236}">
                <a16:creationId xmlns:a16="http://schemas.microsoft.com/office/drawing/2014/main" id="{CDDEB04C-481D-433B-85DE-ED3C7DCCD978}"/>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9594921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C9A529B-2450-48E3-8758-D8B523685D7C}"/>
              </a:ext>
            </a:extLst>
          </p:cNvPr>
          <p:cNvGraphicFramePr>
            <a:graphicFrameLocks noGrp="1"/>
          </p:cNvGraphicFramePr>
          <p:nvPr>
            <p:extLst>
              <p:ext uri="{D42A27DB-BD31-4B8C-83A1-F6EECF244321}">
                <p14:modId xmlns:p14="http://schemas.microsoft.com/office/powerpoint/2010/main" val="916141332"/>
              </p:ext>
            </p:extLst>
          </p:nvPr>
        </p:nvGraphicFramePr>
        <p:xfrm>
          <a:off x="1738510" y="161659"/>
          <a:ext cx="8778236" cy="5948680"/>
        </p:xfrm>
        <a:graphic>
          <a:graphicData uri="http://schemas.openxmlformats.org/drawingml/2006/table">
            <a:tbl>
              <a:tblPr firstRow="1" bandRow="1">
                <a:tableStyleId>{69C7853C-536D-4A76-A0AE-DD22124D55A5}</a:tableStyleId>
              </a:tblPr>
              <a:tblGrid>
                <a:gridCol w="1645918">
                  <a:extLst>
                    <a:ext uri="{9D8B030D-6E8A-4147-A177-3AD203B41FA5}">
                      <a16:colId xmlns:a16="http://schemas.microsoft.com/office/drawing/2014/main" val="2233895718"/>
                    </a:ext>
                  </a:extLst>
                </a:gridCol>
                <a:gridCol w="1935479">
                  <a:extLst>
                    <a:ext uri="{9D8B030D-6E8A-4147-A177-3AD203B41FA5}">
                      <a16:colId xmlns:a16="http://schemas.microsoft.com/office/drawing/2014/main" val="1284286186"/>
                    </a:ext>
                  </a:extLst>
                </a:gridCol>
                <a:gridCol w="3002279">
                  <a:extLst>
                    <a:ext uri="{9D8B030D-6E8A-4147-A177-3AD203B41FA5}">
                      <a16:colId xmlns:a16="http://schemas.microsoft.com/office/drawing/2014/main" val="1562935449"/>
                    </a:ext>
                  </a:extLst>
                </a:gridCol>
                <a:gridCol w="2194560">
                  <a:extLst>
                    <a:ext uri="{9D8B030D-6E8A-4147-A177-3AD203B41FA5}">
                      <a16:colId xmlns:a16="http://schemas.microsoft.com/office/drawing/2014/main" val="2499228387"/>
                    </a:ext>
                  </a:extLst>
                </a:gridCol>
              </a:tblGrid>
              <a:tr h="370840">
                <a:tc>
                  <a:txBody>
                    <a:bodyPr/>
                    <a:lstStyle/>
                    <a:p>
                      <a:pPr lvl="0">
                        <a:buNone/>
                      </a:pPr>
                      <a:r>
                        <a:rPr lang="en-US" sz="1800" u="none" strike="noStrike" noProof="0" dirty="0"/>
                        <a:t>Level</a:t>
                      </a:r>
                    </a:p>
                  </a:txBody>
                  <a:tcPr/>
                </a:tc>
                <a:tc>
                  <a:txBody>
                    <a:bodyPr/>
                    <a:lstStyle/>
                    <a:p>
                      <a:pPr lvl="0">
                        <a:buNone/>
                      </a:pPr>
                      <a:r>
                        <a:rPr lang="en-US" sz="1800" u="none" strike="noStrike" noProof="0" dirty="0"/>
                        <a:t>Es and </a:t>
                      </a:r>
                      <a:r>
                        <a:rPr lang="en-US" sz="1800" u="none" strike="noStrike" noProof="0" dirty="0" err="1"/>
                        <a:t>Os</a:t>
                      </a:r>
                      <a:endParaRPr lang="en-US" dirty="0" err="1"/>
                    </a:p>
                  </a:txBody>
                  <a:tcPr/>
                </a:tc>
                <a:tc>
                  <a:txBody>
                    <a:bodyPr/>
                    <a:lstStyle/>
                    <a:p>
                      <a:pPr lvl="0">
                        <a:buNone/>
                      </a:pPr>
                      <a:r>
                        <a:rPr lang="en-US" sz="1800" u="none" strike="noStrike" noProof="0" dirty="0"/>
                        <a:t>Learning Activities</a:t>
                      </a:r>
                      <a:endParaRPr lang="en-US" dirty="0"/>
                    </a:p>
                  </a:txBody>
                  <a:tcPr/>
                </a:tc>
                <a:tc>
                  <a:txBody>
                    <a:bodyPr/>
                    <a:lstStyle/>
                    <a:p>
                      <a:pPr lvl="0">
                        <a:buNone/>
                      </a:pPr>
                      <a:r>
                        <a:rPr lang="en-US" sz="1800" u="none" strike="noStrike" noProof="0" dirty="0"/>
                        <a:t>Stimulus</a:t>
                      </a:r>
                      <a:endParaRPr lang="en-US" dirty="0"/>
                    </a:p>
                  </a:txBody>
                  <a:tcPr/>
                </a:tc>
                <a:extLst>
                  <a:ext uri="{0D108BD9-81ED-4DB2-BD59-A6C34878D82A}">
                    <a16:rowId xmlns:a16="http://schemas.microsoft.com/office/drawing/2014/main" val="63266248"/>
                  </a:ext>
                </a:extLst>
              </a:tr>
              <a:tr h="370840">
                <a:tc>
                  <a:txBody>
                    <a:bodyPr/>
                    <a:lstStyle/>
                    <a:p>
                      <a:pPr lvl="0">
                        <a:buNone/>
                      </a:pPr>
                      <a:r>
                        <a:rPr lang="en-US" sz="1400" u="none" strike="noStrike" noProof="0" dirty="0"/>
                        <a:t>First Level </a:t>
                      </a:r>
                      <a:endParaRPr lang="en-US" sz="1400" dirty="0" err="1"/>
                    </a:p>
                    <a:p>
                      <a:pPr lvl="0">
                        <a:buNone/>
                      </a:pPr>
                      <a:r>
                        <a:rPr lang="en-US" sz="1400" u="none" strike="noStrike" noProof="0" dirty="0"/>
                        <a:t>Theme: Adapting</a:t>
                      </a:r>
                      <a:endParaRPr lang="en-US" sz="1400" dirty="0"/>
                    </a:p>
                  </a:txBody>
                  <a:tcPr/>
                </a:tc>
                <a:tc>
                  <a:txBody>
                    <a:bodyPr/>
                    <a:lstStyle/>
                    <a:p>
                      <a:r>
                        <a:rPr lang="en-GB" sz="1000" b="0" i="0" u="none" strike="noStrike" kern="1200" baseline="0" dirty="0">
                          <a:solidFill>
                            <a:schemeClr val="dk1"/>
                          </a:solidFill>
                          <a:latin typeface="+mn-lt"/>
                          <a:ea typeface="+mn-ea"/>
                          <a:cs typeface="+mn-cs"/>
                        </a:rPr>
                        <a:t>I explore and discover engineering disciplines and can create solutions. </a:t>
                      </a:r>
                      <a:r>
                        <a:rPr lang="en-GB" sz="1000" b="1" i="0" u="none" strike="noStrike" kern="1200" baseline="0" dirty="0">
                          <a:solidFill>
                            <a:schemeClr val="dk1"/>
                          </a:solidFill>
                          <a:latin typeface="+mn-lt"/>
                          <a:ea typeface="+mn-ea"/>
                          <a:cs typeface="+mn-cs"/>
                        </a:rPr>
                        <a:t>TCH 1-12a </a:t>
                      </a:r>
                      <a:endParaRPr lang="en-GB" sz="1800" b="1" i="0" u="none" strike="noStrike" kern="1200" baseline="0" dirty="0">
                        <a:solidFill>
                          <a:schemeClr val="dk1"/>
                        </a:solidFill>
                        <a:latin typeface="+mn-lt"/>
                        <a:ea typeface="+mn-ea"/>
                        <a:cs typeface="+mn-cs"/>
                      </a:endParaRPr>
                    </a:p>
                    <a:p>
                      <a:r>
                        <a:rPr lang="en-GB" sz="1000" b="0" i="0" u="none" strike="noStrike" kern="1200" baseline="0" dirty="0">
                          <a:solidFill>
                            <a:schemeClr val="dk1"/>
                          </a:solidFill>
                          <a:latin typeface="+mn-lt"/>
                          <a:ea typeface="+mn-ea"/>
                          <a:cs typeface="+mn-cs"/>
                        </a:rPr>
                        <a:t>I can design and construct models and explain my solutions.         </a:t>
                      </a:r>
                      <a:r>
                        <a:rPr lang="en-GB" sz="1000" b="1" i="0" u="none" strike="noStrike" kern="1200" baseline="0" dirty="0">
                          <a:solidFill>
                            <a:schemeClr val="dk1"/>
                          </a:solidFill>
                          <a:latin typeface="+mn-lt"/>
                          <a:ea typeface="+mn-ea"/>
                          <a:cs typeface="+mn-cs"/>
                        </a:rPr>
                        <a:t>TCH 1-09a </a:t>
                      </a:r>
                      <a:r>
                        <a:rPr lang="en-GB" sz="1800" b="0" i="0" u="none" strike="noStrike" kern="1200" baseline="0" dirty="0">
                          <a:solidFill>
                            <a:schemeClr val="dk1"/>
                          </a:solidFill>
                          <a:latin typeface="+mn-lt"/>
                          <a:ea typeface="+mn-ea"/>
                          <a:cs typeface="+mn-cs"/>
                        </a:rPr>
                        <a:t>	</a:t>
                      </a:r>
                    </a:p>
                    <a:p>
                      <a:endParaRPr lang="en-GB" sz="1800" b="0" i="0" u="none" strike="noStrike" kern="1200" baseline="0" dirty="0">
                        <a:solidFill>
                          <a:schemeClr val="dk1"/>
                        </a:solidFill>
                        <a:latin typeface="+mn-lt"/>
                        <a:ea typeface="+mn-ea"/>
                        <a:cs typeface="+mn-cs"/>
                      </a:endParaRPr>
                    </a:p>
                    <a:p>
                      <a:r>
                        <a:rPr lang="en-GB" sz="1000" b="0" i="0" u="none" strike="noStrike" kern="1200" baseline="0" dirty="0">
                          <a:solidFill>
                            <a:schemeClr val="dk1"/>
                          </a:solidFill>
                          <a:latin typeface="+mn-lt"/>
                          <a:ea typeface="+mn-ea"/>
                          <a:cs typeface="+mn-cs"/>
                        </a:rPr>
                        <a:t>By investigating forces on toys and other objects, I can predict the effect on the shape or motion of objects. </a:t>
                      </a:r>
                      <a:r>
                        <a:rPr lang="en-GB" sz="1000" b="1" i="0" u="none" strike="noStrike" kern="1200" baseline="0" dirty="0">
                          <a:solidFill>
                            <a:schemeClr val="dk1"/>
                          </a:solidFill>
                          <a:latin typeface="+mn-lt"/>
                          <a:ea typeface="+mn-ea"/>
                          <a:cs typeface="+mn-cs"/>
                        </a:rPr>
                        <a:t>SCN 1-07a </a:t>
                      </a:r>
                      <a:r>
                        <a:rPr lang="en-GB" sz="1800" b="0" i="0" u="none" strike="noStrike" kern="1200" baseline="0" dirty="0">
                          <a:solidFill>
                            <a:schemeClr val="dk1"/>
                          </a:solidFill>
                          <a:latin typeface="+mn-lt"/>
                          <a:ea typeface="+mn-ea"/>
                          <a:cs typeface="+mn-cs"/>
                        </a:rPr>
                        <a:t>	</a:t>
                      </a:r>
                    </a:p>
                    <a:p>
                      <a:r>
                        <a:rPr lang="en-GB" sz="1000" b="0" i="1" u="none" strike="noStrike" kern="1200" baseline="0" dirty="0">
                          <a:solidFill>
                            <a:schemeClr val="dk1"/>
                          </a:solidFill>
                          <a:latin typeface="+mn-lt"/>
                          <a:ea typeface="+mn-ea"/>
                          <a:cs typeface="+mn-cs"/>
                        </a:rPr>
                        <a:t>I can estimate how long or heavy an object is, or what amount it holds, using everyday things as a guide, then measure or weigh it using appropriate instruments and units. </a:t>
                      </a:r>
                      <a:r>
                        <a:rPr lang="en-GB" sz="1000" b="1" i="1" u="none" strike="noStrike" kern="1200" baseline="0" dirty="0">
                          <a:solidFill>
                            <a:schemeClr val="dk1"/>
                          </a:solidFill>
                          <a:latin typeface="+mn-lt"/>
                          <a:ea typeface="+mn-ea"/>
                          <a:cs typeface="+mn-cs"/>
                        </a:rPr>
                        <a:t>MNU 1-11a </a:t>
                      </a:r>
                      <a:endParaRPr lang="en-US" sz="1200" b="1" u="none" strike="noStrike" noProof="0" dirty="0"/>
                    </a:p>
                    <a:p>
                      <a:pPr lvl="0">
                        <a:buNone/>
                      </a:pPr>
                      <a:endParaRPr lang="en-US" sz="1200" u="none" strike="noStrike" noProof="0" dirty="0"/>
                    </a:p>
                    <a:p>
                      <a:pPr lvl="0">
                        <a:buNone/>
                      </a:pPr>
                      <a:endParaRPr lang="en-US" sz="1200" u="none" strike="noStrike" noProof="0" dirty="0"/>
                    </a:p>
                    <a:p>
                      <a:pPr lvl="0">
                        <a:buNone/>
                      </a:pPr>
                      <a:endParaRPr lang="en-US" sz="1200" u="none" strike="noStrike" noProof="0" dirty="0"/>
                    </a:p>
                    <a:p>
                      <a:pPr lvl="0">
                        <a:buNone/>
                      </a:pPr>
                      <a:endParaRPr lang="en-US" sz="1200" u="none" strike="noStrike" noProof="0" dirty="0"/>
                    </a:p>
                    <a:p>
                      <a:pPr lvl="0">
                        <a:buNone/>
                      </a:pPr>
                      <a:endParaRPr lang="en-US" sz="1200" u="none" strike="noStrike" noProof="0" dirty="0"/>
                    </a:p>
                    <a:p>
                      <a:pPr lvl="0">
                        <a:buNone/>
                      </a:pPr>
                      <a:endParaRPr lang="en-US" sz="1200" u="none" strike="noStrike" noProof="0" dirty="0"/>
                    </a:p>
                    <a:p>
                      <a:pPr lvl="0">
                        <a:buNone/>
                      </a:pPr>
                      <a:endParaRPr lang="en-US" sz="1200" u="none" strike="noStrike" noProof="0" dirty="0"/>
                    </a:p>
                    <a:p>
                      <a:pPr lvl="0">
                        <a:buNone/>
                      </a:pPr>
                      <a:endParaRPr lang="en-US" sz="1200" u="none" strike="noStrike" noProof="0" dirty="0"/>
                    </a:p>
                    <a:p>
                      <a:pPr lvl="0">
                        <a:buNone/>
                      </a:pPr>
                      <a:endParaRPr lang="en-US" sz="1200" u="none" strike="noStrike" noProof="0" dirty="0"/>
                    </a:p>
                    <a:p>
                      <a:pPr lvl="0">
                        <a:buNone/>
                      </a:pPr>
                      <a:endParaRPr lang="en-US" sz="1200" u="none" strike="noStrike" noProof="0" dirty="0"/>
                    </a:p>
                    <a:p>
                      <a:pPr lvl="0">
                        <a:buNone/>
                      </a:pPr>
                      <a:endParaRPr lang="en-US" sz="1200" u="none" strike="noStrike" noProof="0" dirty="0"/>
                    </a:p>
                    <a:p>
                      <a:pPr lvl="0">
                        <a:buNone/>
                      </a:pPr>
                      <a:endParaRPr lang="en-US" sz="1200" u="none" strike="noStrike" noProof="0" dirty="0"/>
                    </a:p>
                    <a:p>
                      <a:pPr lvl="0">
                        <a:buNone/>
                      </a:pPr>
                      <a:endParaRPr lang="en-US" sz="1200" u="none" strike="noStrike" noProof="0" dirty="0"/>
                    </a:p>
                  </a:txBody>
                  <a:tcPr/>
                </a:tc>
                <a:tc>
                  <a:txBody>
                    <a:bodyPr/>
                    <a:lstStyle/>
                    <a:p>
                      <a:pPr lvl="0" algn="ctr">
                        <a:lnSpc>
                          <a:spcPct val="100000"/>
                        </a:lnSpc>
                        <a:spcBef>
                          <a:spcPts val="0"/>
                        </a:spcBef>
                        <a:spcAft>
                          <a:spcPts val="0"/>
                        </a:spcAft>
                        <a:buNone/>
                      </a:pPr>
                      <a:r>
                        <a:rPr lang="en-US" sz="1200" b="1" u="none" strike="noStrike" noProof="0" dirty="0">
                          <a:latin typeface="Arial" panose="020B0604020202020204" pitchFamily="34" charset="0"/>
                          <a:cs typeface="Arial" panose="020B0604020202020204" pitchFamily="34" charset="0"/>
                        </a:rPr>
                        <a:t>Build a pulley system</a:t>
                      </a:r>
                    </a:p>
                    <a:p>
                      <a:pPr lvl="0" algn="l">
                        <a:lnSpc>
                          <a:spcPct val="100000"/>
                        </a:lnSpc>
                        <a:spcBef>
                          <a:spcPts val="0"/>
                        </a:spcBef>
                        <a:spcAft>
                          <a:spcPts val="0"/>
                        </a:spcAft>
                        <a:buNone/>
                      </a:pPr>
                      <a:endParaRPr lang="en-US" sz="1200" u="none" strike="noStrike" noProof="0" dirty="0">
                        <a:latin typeface="Arial" panose="020B0604020202020204" pitchFamily="34" charset="0"/>
                        <a:cs typeface="Arial" panose="020B0604020202020204" pitchFamily="34" charset="0"/>
                      </a:endParaRPr>
                    </a:p>
                    <a:p>
                      <a:pPr lvl="0" algn="l">
                        <a:lnSpc>
                          <a:spcPct val="100000"/>
                        </a:lnSpc>
                        <a:spcBef>
                          <a:spcPts val="0"/>
                        </a:spcBef>
                        <a:spcAft>
                          <a:spcPts val="0"/>
                        </a:spcAft>
                        <a:buNone/>
                      </a:pPr>
                      <a:r>
                        <a:rPr lang="en-US" sz="1200" u="none" strike="noStrike" noProof="0" dirty="0">
                          <a:latin typeface="Arial" panose="020B0604020202020204" pitchFamily="34" charset="0"/>
                          <a:cs typeface="Arial" panose="020B0604020202020204" pitchFamily="34" charset="0"/>
                          <a:hlinkClick r:id="rId2"/>
                        </a:rPr>
                        <a:t>https://www.youtube.com/watch?v=rc0cpp3i8GA</a:t>
                      </a:r>
                      <a:endParaRPr lang="en-US" sz="1200" u="none" strike="noStrike" noProof="0" dirty="0">
                        <a:latin typeface="Arial" panose="020B0604020202020204" pitchFamily="34" charset="0"/>
                        <a:cs typeface="Arial" panose="020B0604020202020204" pitchFamily="34" charset="0"/>
                      </a:endParaRPr>
                    </a:p>
                    <a:p>
                      <a:pPr lvl="0" algn="l">
                        <a:lnSpc>
                          <a:spcPct val="100000"/>
                        </a:lnSpc>
                        <a:spcBef>
                          <a:spcPts val="0"/>
                        </a:spcBef>
                        <a:spcAft>
                          <a:spcPts val="0"/>
                        </a:spcAft>
                        <a:buNone/>
                      </a:pPr>
                      <a:r>
                        <a:rPr lang="en-US" sz="1200" u="none" strike="noStrike" noProof="0" dirty="0">
                          <a:latin typeface="Arial" panose="020B0604020202020204" pitchFamily="34" charset="0"/>
                          <a:cs typeface="Arial" panose="020B0604020202020204" pitchFamily="34" charset="0"/>
                          <a:hlinkClick r:id="rId3"/>
                        </a:rPr>
                        <a:t>https://www.youtube.com/watch?v=FJz4iraFVQI</a:t>
                      </a:r>
                      <a:endParaRPr lang="en-US" sz="1200" u="none" strike="noStrike" noProof="0" dirty="0">
                        <a:latin typeface="Arial" panose="020B0604020202020204" pitchFamily="34" charset="0"/>
                        <a:cs typeface="Arial" panose="020B0604020202020204" pitchFamily="34" charset="0"/>
                      </a:endParaRPr>
                    </a:p>
                    <a:p>
                      <a:pPr lvl="0" algn="l">
                        <a:lnSpc>
                          <a:spcPct val="100000"/>
                        </a:lnSpc>
                        <a:spcBef>
                          <a:spcPts val="0"/>
                        </a:spcBef>
                        <a:spcAft>
                          <a:spcPts val="0"/>
                        </a:spcAft>
                        <a:buNone/>
                      </a:pPr>
                      <a:endParaRPr lang="en-US" sz="1200" u="none" strike="noStrike" noProof="0" dirty="0">
                        <a:latin typeface="Arial" panose="020B0604020202020204" pitchFamily="34" charset="0"/>
                        <a:cs typeface="Arial" panose="020B0604020202020204" pitchFamily="34" charset="0"/>
                      </a:endParaRPr>
                    </a:p>
                    <a:p>
                      <a:pPr lvl="0" algn="l">
                        <a:lnSpc>
                          <a:spcPct val="100000"/>
                        </a:lnSpc>
                        <a:spcBef>
                          <a:spcPts val="0"/>
                        </a:spcBef>
                        <a:spcAft>
                          <a:spcPts val="0"/>
                        </a:spcAft>
                        <a:buNone/>
                      </a:pPr>
                      <a:r>
                        <a:rPr lang="en-US" sz="1200" u="none" strike="noStrike" noProof="0" dirty="0">
                          <a:latin typeface="Arial" panose="020B0604020202020204" pitchFamily="34" charset="0"/>
                          <a:cs typeface="Arial" panose="020B0604020202020204" pitchFamily="34" charset="0"/>
                        </a:rPr>
                        <a:t>Resources:</a:t>
                      </a:r>
                      <a:br>
                        <a:rPr lang="en-US" sz="1200" u="none" strike="noStrike" noProof="0" dirty="0">
                          <a:latin typeface="Arial" panose="020B0604020202020204" pitchFamily="34" charset="0"/>
                          <a:cs typeface="Arial" panose="020B0604020202020204" pitchFamily="34" charset="0"/>
                        </a:rPr>
                      </a:br>
                      <a:r>
                        <a:rPr lang="en-GB" sz="1200" b="0" i="0" kern="1200" dirty="0">
                          <a:solidFill>
                            <a:schemeClr val="dk1"/>
                          </a:solidFill>
                          <a:effectLst/>
                          <a:latin typeface="Arial" panose="020B0604020202020204" pitchFamily="34" charset="0"/>
                          <a:ea typeface="+mn-ea"/>
                          <a:cs typeface="Arial" panose="020B0604020202020204" pitchFamily="34" charset="0"/>
                        </a:rPr>
                        <a:t>cardboard, scissors, glue, string, wooden skewer, a plastic bottle and bottle cap. </a:t>
                      </a:r>
                    </a:p>
                    <a:p>
                      <a:pPr lvl="0" algn="l">
                        <a:lnSpc>
                          <a:spcPct val="100000"/>
                        </a:lnSpc>
                        <a:spcBef>
                          <a:spcPts val="0"/>
                        </a:spcBef>
                        <a:spcAft>
                          <a:spcPts val="0"/>
                        </a:spcAft>
                        <a:buNone/>
                      </a:pPr>
                      <a:endParaRPr lang="en-GB" sz="1200" b="0" i="0" u="none" strike="noStrike" kern="1200" noProof="0" dirty="0">
                        <a:solidFill>
                          <a:schemeClr val="dk1"/>
                        </a:solidFill>
                        <a:effectLst/>
                        <a:latin typeface="Arial" panose="020B0604020202020204" pitchFamily="34" charset="0"/>
                        <a:ea typeface="+mn-ea"/>
                        <a:cs typeface="Arial" panose="020B0604020202020204" pitchFamily="34" charset="0"/>
                      </a:endParaRPr>
                    </a:p>
                    <a:p>
                      <a:pPr lvl="0" algn="l">
                        <a:lnSpc>
                          <a:spcPct val="100000"/>
                        </a:lnSpc>
                        <a:spcBef>
                          <a:spcPts val="0"/>
                        </a:spcBef>
                        <a:spcAft>
                          <a:spcPts val="0"/>
                        </a:spcAft>
                        <a:buNone/>
                      </a:pPr>
                      <a:r>
                        <a:rPr lang="en-US" sz="1200" u="none" strike="noStrike" noProof="0" dirty="0">
                          <a:latin typeface="Arial" panose="020B0604020202020204" pitchFamily="34" charset="0"/>
                          <a:cs typeface="Arial" panose="020B0604020202020204" pitchFamily="34" charset="0"/>
                        </a:rPr>
                        <a:t>Design</a:t>
                      </a:r>
                      <a:r>
                        <a:rPr lang="en-US" sz="1200" u="none" strike="noStrike" baseline="0" noProof="0" dirty="0">
                          <a:latin typeface="Arial" panose="020B0604020202020204" pitchFamily="34" charset="0"/>
                          <a:cs typeface="Arial" panose="020B0604020202020204" pitchFamily="34" charset="0"/>
                        </a:rPr>
                        <a:t> and build a simple pulley machine, consider what forces/numeracy and mathematics are needed.</a:t>
                      </a:r>
                    </a:p>
                    <a:p>
                      <a:pPr lvl="0" algn="l">
                        <a:lnSpc>
                          <a:spcPct val="100000"/>
                        </a:lnSpc>
                        <a:spcBef>
                          <a:spcPts val="0"/>
                        </a:spcBef>
                        <a:spcAft>
                          <a:spcPts val="0"/>
                        </a:spcAft>
                        <a:buNone/>
                      </a:pPr>
                      <a:endParaRPr lang="en-US" sz="1200" u="none" strike="noStrike" baseline="0" noProof="0" dirty="0">
                        <a:latin typeface="Arial" panose="020B0604020202020204" pitchFamily="34" charset="0"/>
                        <a:cs typeface="Arial" panose="020B0604020202020204" pitchFamily="34" charset="0"/>
                      </a:endParaRPr>
                    </a:p>
                    <a:p>
                      <a:pPr lvl="0" algn="l">
                        <a:lnSpc>
                          <a:spcPct val="100000"/>
                        </a:lnSpc>
                        <a:spcBef>
                          <a:spcPts val="0"/>
                        </a:spcBef>
                        <a:spcAft>
                          <a:spcPts val="0"/>
                        </a:spcAft>
                        <a:buNone/>
                      </a:pPr>
                      <a:r>
                        <a:rPr lang="en-US" sz="1200" u="none" strike="noStrike" baseline="0" noProof="0" dirty="0">
                          <a:latin typeface="Arial" panose="020B0604020202020204" pitchFamily="34" charset="0"/>
                          <a:cs typeface="Arial" panose="020B0604020202020204" pitchFamily="34" charset="0"/>
                        </a:rPr>
                        <a:t>Once your pulley has been built, adapt your pulley to take a number of different weights/objects (up to classroom teacher  and pupils what these will be)</a:t>
                      </a:r>
                    </a:p>
                    <a:p>
                      <a:pPr lvl="0" algn="l">
                        <a:lnSpc>
                          <a:spcPct val="100000"/>
                        </a:lnSpc>
                        <a:spcBef>
                          <a:spcPts val="0"/>
                        </a:spcBef>
                        <a:spcAft>
                          <a:spcPts val="0"/>
                        </a:spcAft>
                        <a:buNone/>
                      </a:pPr>
                      <a:endParaRPr lang="en-US" sz="1200" u="none" strike="noStrike" baseline="0" noProof="0" dirty="0">
                        <a:latin typeface="Arial" panose="020B0604020202020204" pitchFamily="34" charset="0"/>
                        <a:cs typeface="Arial" panose="020B0604020202020204" pitchFamily="34" charset="0"/>
                      </a:endParaRPr>
                    </a:p>
                    <a:p>
                      <a:pPr lvl="0" algn="l">
                        <a:lnSpc>
                          <a:spcPct val="100000"/>
                        </a:lnSpc>
                        <a:spcBef>
                          <a:spcPts val="0"/>
                        </a:spcBef>
                        <a:spcAft>
                          <a:spcPts val="0"/>
                        </a:spcAft>
                        <a:buNone/>
                      </a:pPr>
                      <a:r>
                        <a:rPr lang="en-US" sz="1200" u="none" strike="noStrike" baseline="0" noProof="0" dirty="0">
                          <a:latin typeface="Arial" panose="020B0604020202020204" pitchFamily="34" charset="0"/>
                          <a:cs typeface="Arial" panose="020B0604020202020204" pitchFamily="34" charset="0"/>
                        </a:rPr>
                        <a:t>What did you have to change/adapt to suit your items? Did the weight or volume affect your adaptations?</a:t>
                      </a:r>
                    </a:p>
                  </a:txBody>
                  <a:tcPr/>
                </a:tc>
                <a:tc>
                  <a:txBody>
                    <a:bodyPr/>
                    <a:lstStyle/>
                    <a:p>
                      <a:endParaRPr lang="en-US" dirty="0"/>
                    </a:p>
                  </a:txBody>
                  <a:tcPr/>
                </a:tc>
                <a:extLst>
                  <a:ext uri="{0D108BD9-81ED-4DB2-BD59-A6C34878D82A}">
                    <a16:rowId xmlns:a16="http://schemas.microsoft.com/office/drawing/2014/main" val="3652803016"/>
                  </a:ext>
                </a:extLst>
              </a:tr>
            </a:tbl>
          </a:graphicData>
        </a:graphic>
      </p:graphicFrame>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00256" y="620688"/>
            <a:ext cx="2016224" cy="1653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Graphic 3" descr="Home with solid fill">
            <a:extLst>
              <a:ext uri="{FF2B5EF4-FFF2-40B4-BE49-F238E27FC236}">
                <a16:creationId xmlns:a16="http://schemas.microsoft.com/office/drawing/2014/main" id="{F3A26C45-F33F-4F50-BA9E-B85A9737CA6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192551"/>
            <a:ext cx="623341" cy="623341"/>
          </a:xfrm>
          <a:prstGeom prst="rect">
            <a:avLst/>
          </a:prstGeom>
        </p:spPr>
      </p:pic>
      <p:sp>
        <p:nvSpPr>
          <p:cNvPr id="5" name="TextBox 4">
            <a:extLst>
              <a:ext uri="{FF2B5EF4-FFF2-40B4-BE49-F238E27FC236}">
                <a16:creationId xmlns:a16="http://schemas.microsoft.com/office/drawing/2014/main" id="{FB72184E-079E-42AE-9EC0-704FD88EEA1F}"/>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6" name="Rectangle 5">
            <a:extLst>
              <a:ext uri="{FF2B5EF4-FFF2-40B4-BE49-F238E27FC236}">
                <a16:creationId xmlns:a16="http://schemas.microsoft.com/office/drawing/2014/main" id="{849ECBE8-0C57-42BE-A571-5482312612C4}"/>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hlinkClick r:id="rId7" action="ppaction://hlinksldjump"/>
            <a:extLst>
              <a:ext uri="{FF2B5EF4-FFF2-40B4-BE49-F238E27FC236}">
                <a16:creationId xmlns:a16="http://schemas.microsoft.com/office/drawing/2014/main" id="{B87CDA15-87B2-4299-ABA3-5F2690938A84}"/>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8564467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DDE6B4-B315-4B42-A43A-8E39C092A0F5}"/>
              </a:ext>
            </a:extLst>
          </p:cNvPr>
          <p:cNvSpPr>
            <a:spLocks noGrp="1"/>
          </p:cNvSpPr>
          <p:nvPr>
            <p:ph idx="1"/>
          </p:nvPr>
        </p:nvSpPr>
        <p:spPr>
          <a:xfrm>
            <a:off x="1722409" y="61824"/>
            <a:ext cx="8775939" cy="6668188"/>
          </a:xfrm>
        </p:spPr>
        <p:txBody>
          <a:bodyPr vert="horz" lIns="91440" tIns="45720" rIns="91440" bIns="45720" rtlCol="0" anchor="t">
            <a:noAutofit/>
          </a:bodyPr>
          <a:lstStyle/>
          <a:p>
            <a:pPr marL="0" indent="0">
              <a:buNone/>
            </a:pPr>
            <a:r>
              <a:rPr lang="en-US" sz="2000" b="1" u="sng" dirty="0">
                <a:ea typeface="+mn-lt"/>
                <a:cs typeface="+mn-lt"/>
              </a:rPr>
              <a:t>Build a pulley system</a:t>
            </a:r>
            <a:endParaRPr lang="en-US" sz="2000" u="sng" dirty="0">
              <a:cs typeface="Calibri"/>
            </a:endParaRPr>
          </a:p>
          <a:p>
            <a:pPr marL="0" indent="0">
              <a:buNone/>
            </a:pPr>
            <a:endParaRPr lang="en-US" sz="2000" b="1" dirty="0">
              <a:ea typeface="+mn-lt"/>
              <a:cs typeface="+mn-lt"/>
            </a:endParaRPr>
          </a:p>
          <a:p>
            <a:pPr marL="0" indent="0">
              <a:buNone/>
            </a:pPr>
            <a:r>
              <a:rPr lang="en-US" sz="2000" b="1" dirty="0">
                <a:ea typeface="+mn-lt"/>
                <a:cs typeface="+mn-lt"/>
              </a:rPr>
              <a:t>You will need</a:t>
            </a:r>
            <a:endParaRPr lang="en-US" sz="2000" dirty="0">
              <a:cs typeface="Calibri"/>
            </a:endParaRPr>
          </a:p>
          <a:p>
            <a:pPr>
              <a:spcBef>
                <a:spcPts val="0"/>
              </a:spcBef>
              <a:buNone/>
            </a:pPr>
            <a:r>
              <a:rPr lang="en-US" sz="2000" dirty="0">
                <a:cs typeface="Arial" panose="020B0604020202020204" pitchFamily="34" charset="0"/>
              </a:rPr>
              <a:t>Resources: </a:t>
            </a:r>
          </a:p>
          <a:p>
            <a:pPr>
              <a:spcBef>
                <a:spcPts val="0"/>
              </a:spcBef>
              <a:buNone/>
            </a:pPr>
            <a:r>
              <a:rPr lang="en-GB" sz="2000" dirty="0">
                <a:solidFill>
                  <a:schemeClr val="dk1"/>
                </a:solidFill>
                <a:cs typeface="Arial" panose="020B0604020202020204" pitchFamily="34" charset="0"/>
              </a:rPr>
              <a:t>cardboard, scissors, glue, string, wooden skewer, a plastic bottle and bottle cap. </a:t>
            </a:r>
          </a:p>
          <a:p>
            <a:pPr marL="0" indent="0">
              <a:buNone/>
            </a:pPr>
            <a:endParaRPr lang="en-US" sz="2000" b="1" dirty="0">
              <a:ea typeface="+mn-lt"/>
              <a:cs typeface="+mn-lt"/>
            </a:endParaRPr>
          </a:p>
          <a:p>
            <a:pPr marL="0" indent="0">
              <a:buNone/>
            </a:pPr>
            <a:r>
              <a:rPr lang="en-US" sz="2000" b="1" dirty="0">
                <a:ea typeface="+mn-lt"/>
                <a:cs typeface="+mn-lt"/>
              </a:rPr>
              <a:t>Activity</a:t>
            </a:r>
            <a:r>
              <a:rPr lang="en-US" sz="2000" dirty="0">
                <a:ea typeface="+mn-lt"/>
                <a:cs typeface="+mn-lt"/>
              </a:rPr>
              <a:t> </a:t>
            </a:r>
            <a:endParaRPr lang="en-US" sz="2000" dirty="0">
              <a:cs typeface="Calibri"/>
            </a:endParaRPr>
          </a:p>
          <a:p>
            <a:pPr marL="0" indent="0">
              <a:buNone/>
            </a:pPr>
            <a:r>
              <a:rPr lang="en-US" sz="2000" b="1" i="1" dirty="0">
                <a:ea typeface="+mn-lt"/>
                <a:cs typeface="+mn-lt"/>
              </a:rPr>
              <a:t>Time to Think</a:t>
            </a:r>
            <a:r>
              <a:rPr lang="en-US" sz="2000" b="1" dirty="0">
                <a:ea typeface="+mn-lt"/>
                <a:cs typeface="+mn-lt"/>
              </a:rPr>
              <a:t> </a:t>
            </a:r>
            <a:endParaRPr lang="en-US" sz="2000" b="1" dirty="0">
              <a:cs typeface="Calibri"/>
            </a:endParaRPr>
          </a:p>
          <a:p>
            <a:pPr>
              <a:spcBef>
                <a:spcPts val="0"/>
              </a:spcBef>
              <a:buNone/>
            </a:pPr>
            <a:r>
              <a:rPr lang="en-US" sz="2000" dirty="0">
                <a:cs typeface="Arial" panose="020B0604020202020204" pitchFamily="34" charset="0"/>
              </a:rPr>
              <a:t>Design and build a simple pulley machine, consider what forces/numeracy</a:t>
            </a:r>
          </a:p>
          <a:p>
            <a:pPr>
              <a:spcBef>
                <a:spcPts val="0"/>
              </a:spcBef>
              <a:buNone/>
            </a:pPr>
            <a:r>
              <a:rPr lang="en-US" sz="2000" dirty="0">
                <a:cs typeface="Arial" panose="020B0604020202020204" pitchFamily="34" charset="0"/>
              </a:rPr>
              <a:t>and mathematics are needed.</a:t>
            </a:r>
          </a:p>
          <a:p>
            <a:pPr marL="0" indent="0">
              <a:buNone/>
            </a:pPr>
            <a:r>
              <a:rPr lang="en-US" sz="2000" b="1" i="1" dirty="0">
                <a:ea typeface="+mn-lt"/>
                <a:cs typeface="+mn-lt"/>
              </a:rPr>
              <a:t>Time to Make </a:t>
            </a:r>
            <a:endParaRPr lang="en-US" sz="2000" b="1" i="1" dirty="0">
              <a:cs typeface="Calibri"/>
            </a:endParaRPr>
          </a:p>
          <a:p>
            <a:pPr>
              <a:spcBef>
                <a:spcPts val="0"/>
              </a:spcBef>
              <a:buNone/>
            </a:pPr>
            <a:r>
              <a:rPr lang="en-US" sz="2000" dirty="0">
                <a:cs typeface="Arial" panose="020B0604020202020204" pitchFamily="34" charset="0"/>
              </a:rPr>
              <a:t>Once your pulley has been built, adapt your pulley to take a</a:t>
            </a:r>
          </a:p>
          <a:p>
            <a:pPr>
              <a:spcBef>
                <a:spcPts val="0"/>
              </a:spcBef>
              <a:buNone/>
            </a:pPr>
            <a:r>
              <a:rPr lang="en-US" sz="2000" dirty="0">
                <a:cs typeface="Arial" panose="020B0604020202020204" pitchFamily="34" charset="0"/>
              </a:rPr>
              <a:t>number of different weights/objects (up to classroom teacher </a:t>
            </a:r>
          </a:p>
          <a:p>
            <a:pPr>
              <a:spcBef>
                <a:spcPts val="0"/>
              </a:spcBef>
              <a:buNone/>
            </a:pPr>
            <a:r>
              <a:rPr lang="en-US" sz="2000" dirty="0">
                <a:cs typeface="Arial" panose="020B0604020202020204" pitchFamily="34" charset="0"/>
              </a:rPr>
              <a:t>and pupils what these will be)</a:t>
            </a:r>
          </a:p>
          <a:p>
            <a:pPr>
              <a:spcBef>
                <a:spcPts val="0"/>
              </a:spcBef>
              <a:buNone/>
            </a:pPr>
            <a:endParaRPr lang="en-US" sz="2000" dirty="0">
              <a:cs typeface="Arial" panose="020B0604020202020204" pitchFamily="34" charset="0"/>
            </a:endParaRPr>
          </a:p>
          <a:p>
            <a:pPr marL="0" indent="0">
              <a:buNone/>
            </a:pPr>
            <a:r>
              <a:rPr lang="en-US" sz="2000" b="1" dirty="0">
                <a:ea typeface="+mn-lt"/>
                <a:cs typeface="+mn-lt"/>
              </a:rPr>
              <a:t>Teacher Information</a:t>
            </a:r>
            <a:r>
              <a:rPr lang="en-US" sz="2000" dirty="0">
                <a:ea typeface="+mn-lt"/>
                <a:cs typeface="+mn-lt"/>
              </a:rPr>
              <a:t> </a:t>
            </a:r>
            <a:endParaRPr lang="en-US" sz="2000" dirty="0">
              <a:cs typeface="Calibri"/>
            </a:endParaRPr>
          </a:p>
          <a:p>
            <a:pPr>
              <a:spcBef>
                <a:spcPts val="0"/>
              </a:spcBef>
              <a:buNone/>
            </a:pPr>
            <a:r>
              <a:rPr lang="en-US" sz="2000" dirty="0">
                <a:cs typeface="Calibri"/>
              </a:rPr>
              <a:t>Ask pupils w</a:t>
            </a:r>
            <a:r>
              <a:rPr lang="en-US" sz="2000" dirty="0">
                <a:cs typeface="Arial" panose="020B0604020202020204" pitchFamily="34" charset="0"/>
              </a:rPr>
              <a:t>hat did you have to change/adapt to suit your</a:t>
            </a:r>
          </a:p>
          <a:p>
            <a:pPr>
              <a:spcBef>
                <a:spcPts val="0"/>
              </a:spcBef>
              <a:buNone/>
            </a:pPr>
            <a:r>
              <a:rPr lang="en-US" sz="2000" dirty="0">
                <a:cs typeface="Arial" panose="020B0604020202020204" pitchFamily="34" charset="0"/>
              </a:rPr>
              <a:t>items? Did the weight or volume affect your adaptations?</a:t>
            </a:r>
          </a:p>
        </p:txBody>
      </p:sp>
      <p:pic>
        <p:nvPicPr>
          <p:cNvPr id="4" name="Graphic 3" descr="Home with solid fill">
            <a:extLst>
              <a:ext uri="{FF2B5EF4-FFF2-40B4-BE49-F238E27FC236}">
                <a16:creationId xmlns:a16="http://schemas.microsoft.com/office/drawing/2014/main" id="{2C33A769-1259-463D-9DB8-A4CF12024EF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6192551"/>
            <a:ext cx="623341" cy="623341"/>
          </a:xfrm>
          <a:prstGeom prst="rect">
            <a:avLst/>
          </a:prstGeom>
        </p:spPr>
      </p:pic>
      <p:sp>
        <p:nvSpPr>
          <p:cNvPr id="5" name="TextBox 4">
            <a:extLst>
              <a:ext uri="{FF2B5EF4-FFF2-40B4-BE49-F238E27FC236}">
                <a16:creationId xmlns:a16="http://schemas.microsoft.com/office/drawing/2014/main" id="{4096FE5E-DD03-4162-8B8E-FACB5D86C0B0}"/>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6" name="Rectangle 5">
            <a:extLst>
              <a:ext uri="{FF2B5EF4-FFF2-40B4-BE49-F238E27FC236}">
                <a16:creationId xmlns:a16="http://schemas.microsoft.com/office/drawing/2014/main" id="{FD3BE962-9AFA-4513-A214-53D521DC2B7E}"/>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hlinkClick r:id="rId4" action="ppaction://hlinksldjump"/>
            <a:extLst>
              <a:ext uri="{FF2B5EF4-FFF2-40B4-BE49-F238E27FC236}">
                <a16:creationId xmlns:a16="http://schemas.microsoft.com/office/drawing/2014/main" id="{F415C1C9-C624-4B71-B358-4F3B81226FF7}"/>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289664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C9A529B-2450-48E3-8758-D8B523685D7C}"/>
              </a:ext>
            </a:extLst>
          </p:cNvPr>
          <p:cNvGraphicFramePr>
            <a:graphicFrameLocks noGrp="1"/>
          </p:cNvGraphicFramePr>
          <p:nvPr>
            <p:extLst>
              <p:ext uri="{D42A27DB-BD31-4B8C-83A1-F6EECF244321}">
                <p14:modId xmlns:p14="http://schemas.microsoft.com/office/powerpoint/2010/main" val="760379894"/>
              </p:ext>
            </p:extLst>
          </p:nvPr>
        </p:nvGraphicFramePr>
        <p:xfrm>
          <a:off x="1738510" y="161659"/>
          <a:ext cx="9666089" cy="5796280"/>
        </p:xfrm>
        <a:graphic>
          <a:graphicData uri="http://schemas.openxmlformats.org/drawingml/2006/table">
            <a:tbl>
              <a:tblPr firstRow="1" bandRow="1">
                <a:tableStyleId>{69C7853C-536D-4A76-A0AE-DD22124D55A5}</a:tableStyleId>
              </a:tblPr>
              <a:tblGrid>
                <a:gridCol w="1812390">
                  <a:extLst>
                    <a:ext uri="{9D8B030D-6E8A-4147-A177-3AD203B41FA5}">
                      <a16:colId xmlns:a16="http://schemas.microsoft.com/office/drawing/2014/main" val="2233895718"/>
                    </a:ext>
                  </a:extLst>
                </a:gridCol>
                <a:gridCol w="2131238">
                  <a:extLst>
                    <a:ext uri="{9D8B030D-6E8A-4147-A177-3AD203B41FA5}">
                      <a16:colId xmlns:a16="http://schemas.microsoft.com/office/drawing/2014/main" val="1284286186"/>
                    </a:ext>
                  </a:extLst>
                </a:gridCol>
                <a:gridCol w="3305937">
                  <a:extLst>
                    <a:ext uri="{9D8B030D-6E8A-4147-A177-3AD203B41FA5}">
                      <a16:colId xmlns:a16="http://schemas.microsoft.com/office/drawing/2014/main" val="1562935449"/>
                    </a:ext>
                  </a:extLst>
                </a:gridCol>
                <a:gridCol w="2416524">
                  <a:extLst>
                    <a:ext uri="{9D8B030D-6E8A-4147-A177-3AD203B41FA5}">
                      <a16:colId xmlns:a16="http://schemas.microsoft.com/office/drawing/2014/main" val="2499228387"/>
                    </a:ext>
                  </a:extLst>
                </a:gridCol>
              </a:tblGrid>
              <a:tr h="370840">
                <a:tc>
                  <a:txBody>
                    <a:bodyPr/>
                    <a:lstStyle/>
                    <a:p>
                      <a:pPr lvl="0">
                        <a:buNone/>
                      </a:pPr>
                      <a:r>
                        <a:rPr lang="en-US" sz="1800" u="none" strike="noStrike" noProof="0" dirty="0"/>
                        <a:t>Level</a:t>
                      </a:r>
                    </a:p>
                  </a:txBody>
                  <a:tcPr/>
                </a:tc>
                <a:tc>
                  <a:txBody>
                    <a:bodyPr/>
                    <a:lstStyle/>
                    <a:p>
                      <a:pPr lvl="0">
                        <a:buNone/>
                      </a:pPr>
                      <a:r>
                        <a:rPr lang="en-US" sz="1800" u="none" strike="noStrike" noProof="0" dirty="0"/>
                        <a:t>Es and </a:t>
                      </a:r>
                      <a:r>
                        <a:rPr lang="en-US" sz="1800" u="none" strike="noStrike" noProof="0" dirty="0" err="1"/>
                        <a:t>Os</a:t>
                      </a:r>
                      <a:endParaRPr lang="en-US" dirty="0" err="1"/>
                    </a:p>
                  </a:txBody>
                  <a:tcPr/>
                </a:tc>
                <a:tc>
                  <a:txBody>
                    <a:bodyPr/>
                    <a:lstStyle/>
                    <a:p>
                      <a:pPr lvl="0">
                        <a:buNone/>
                      </a:pPr>
                      <a:r>
                        <a:rPr lang="en-US" sz="1800" u="none" strike="noStrike" noProof="0" dirty="0"/>
                        <a:t>Learning Activities</a:t>
                      </a:r>
                      <a:endParaRPr lang="en-US" dirty="0"/>
                    </a:p>
                  </a:txBody>
                  <a:tcPr/>
                </a:tc>
                <a:tc>
                  <a:txBody>
                    <a:bodyPr/>
                    <a:lstStyle/>
                    <a:p>
                      <a:pPr lvl="0">
                        <a:buNone/>
                      </a:pPr>
                      <a:r>
                        <a:rPr lang="en-US" sz="1800" u="none" strike="noStrike" noProof="0" dirty="0"/>
                        <a:t>Stimulus</a:t>
                      </a:r>
                      <a:endParaRPr lang="en-US" dirty="0"/>
                    </a:p>
                  </a:txBody>
                  <a:tcPr/>
                </a:tc>
                <a:extLst>
                  <a:ext uri="{0D108BD9-81ED-4DB2-BD59-A6C34878D82A}">
                    <a16:rowId xmlns:a16="http://schemas.microsoft.com/office/drawing/2014/main" val="63266248"/>
                  </a:ext>
                </a:extLst>
              </a:tr>
              <a:tr h="370840">
                <a:tc>
                  <a:txBody>
                    <a:bodyPr/>
                    <a:lstStyle/>
                    <a:p>
                      <a:pPr lvl="0">
                        <a:buNone/>
                      </a:pPr>
                      <a:r>
                        <a:rPr lang="en-US" sz="1400" u="none" strike="noStrike" noProof="0" dirty="0"/>
                        <a:t>Second Level </a:t>
                      </a:r>
                      <a:endParaRPr lang="en-US" sz="1400" dirty="0" err="1"/>
                    </a:p>
                    <a:p>
                      <a:pPr lvl="0">
                        <a:buNone/>
                      </a:pPr>
                      <a:r>
                        <a:rPr lang="en-US" sz="1400" u="none" strike="noStrike" noProof="0" dirty="0"/>
                        <a:t>Theme: Adapting</a:t>
                      </a:r>
                      <a:endParaRPr lang="en-US" sz="1400" dirty="0"/>
                    </a:p>
                  </a:txBody>
                  <a:tcPr/>
                </a:tc>
                <a:tc>
                  <a:txBody>
                    <a:bodyPr/>
                    <a:lstStyle/>
                    <a:p>
                      <a:r>
                        <a:rPr lang="en-GB" sz="1000" b="0" i="1" u="none" strike="noStrike" kern="1200" baseline="0" dirty="0">
                          <a:solidFill>
                            <a:schemeClr val="dk1"/>
                          </a:solidFill>
                          <a:latin typeface="+mn-lt"/>
                          <a:ea typeface="+mn-ea"/>
                          <a:cs typeface="+mn-cs"/>
                        </a:rPr>
                        <a:t>I can use my knowledge of the sizes of familiar objects or places to assist me when making an estimate of measure. </a:t>
                      </a:r>
                      <a:r>
                        <a:rPr lang="en-GB" sz="1000" b="1" i="1" u="none" strike="noStrike" kern="1200" baseline="0" dirty="0">
                          <a:solidFill>
                            <a:schemeClr val="dk1"/>
                          </a:solidFill>
                          <a:latin typeface="+mn-lt"/>
                          <a:ea typeface="+mn-ea"/>
                          <a:cs typeface="+mn-cs"/>
                        </a:rPr>
                        <a:t>MNU 2-11a </a:t>
                      </a:r>
                      <a:r>
                        <a:rPr lang="en-GB" sz="1800" b="0" i="0" u="none" strike="noStrike" kern="1200" baseline="0" dirty="0">
                          <a:solidFill>
                            <a:schemeClr val="dk1"/>
                          </a:solidFill>
                          <a:latin typeface="+mn-lt"/>
                          <a:ea typeface="+mn-ea"/>
                          <a:cs typeface="+mn-cs"/>
                        </a:rPr>
                        <a:t>	</a:t>
                      </a:r>
                    </a:p>
                    <a:p>
                      <a:r>
                        <a:rPr lang="en-GB" sz="1000" b="0" i="1" u="none" strike="noStrike" kern="1200" baseline="0" dirty="0">
                          <a:solidFill>
                            <a:schemeClr val="dk1"/>
                          </a:solidFill>
                          <a:latin typeface="+mn-lt"/>
                          <a:ea typeface="+mn-ea"/>
                          <a:cs typeface="+mn-cs"/>
                        </a:rPr>
                        <a:t>I can explain how different methods can be used to find the perimeter and area of a simple 2D shape or </a:t>
                      </a:r>
                      <a:r>
                        <a:rPr lang="en-GB" sz="1000" b="0" i="1" u="sng" strike="noStrike" kern="1200" baseline="0" dirty="0">
                          <a:solidFill>
                            <a:schemeClr val="dk1"/>
                          </a:solidFill>
                          <a:latin typeface="+mn-lt"/>
                          <a:ea typeface="+mn-ea"/>
                          <a:cs typeface="+mn-cs"/>
                        </a:rPr>
                        <a:t>volume</a:t>
                      </a:r>
                      <a:r>
                        <a:rPr lang="en-GB" sz="1000" b="0" i="1" u="none" strike="noStrike" kern="1200" baseline="0" dirty="0">
                          <a:solidFill>
                            <a:schemeClr val="dk1"/>
                          </a:solidFill>
                          <a:latin typeface="+mn-lt"/>
                          <a:ea typeface="+mn-ea"/>
                          <a:cs typeface="+mn-cs"/>
                        </a:rPr>
                        <a:t> of a simple 3D object. </a:t>
                      </a:r>
                      <a:r>
                        <a:rPr lang="en-GB" sz="1000" b="1" i="1" u="none" strike="noStrike" kern="1200" baseline="0" dirty="0">
                          <a:solidFill>
                            <a:schemeClr val="dk1"/>
                          </a:solidFill>
                          <a:latin typeface="+mn-lt"/>
                          <a:ea typeface="+mn-ea"/>
                          <a:cs typeface="+mn-cs"/>
                        </a:rPr>
                        <a:t>MNU 2-11c </a:t>
                      </a:r>
                      <a:r>
                        <a:rPr lang="en-GB" sz="1800" b="0" i="0" u="none" strike="noStrike" kern="1200" baseline="0" dirty="0">
                          <a:solidFill>
                            <a:schemeClr val="dk1"/>
                          </a:solidFill>
                          <a:latin typeface="+mn-lt"/>
                          <a:ea typeface="+mn-ea"/>
                          <a:cs typeface="+mn-cs"/>
                        </a:rPr>
                        <a:t>	</a:t>
                      </a:r>
                    </a:p>
                    <a:p>
                      <a:r>
                        <a:rPr lang="en-GB" sz="1000" b="0" i="0" u="none" strike="noStrike" kern="1200" baseline="0" dirty="0">
                          <a:solidFill>
                            <a:schemeClr val="dk1"/>
                          </a:solidFill>
                          <a:latin typeface="+mn-lt"/>
                          <a:ea typeface="+mn-ea"/>
                          <a:cs typeface="+mn-cs"/>
                        </a:rPr>
                        <a:t>By investigating floating and sinking of objects in water, I can apply my understanding of buoyancy to solve a practical challenge. </a:t>
                      </a:r>
                      <a:r>
                        <a:rPr lang="en-GB" sz="1000" b="1" i="0" u="none" strike="noStrike" kern="1200" baseline="0" dirty="0">
                          <a:solidFill>
                            <a:schemeClr val="dk1"/>
                          </a:solidFill>
                          <a:latin typeface="+mn-lt"/>
                          <a:ea typeface="+mn-ea"/>
                          <a:cs typeface="+mn-cs"/>
                        </a:rPr>
                        <a:t>SCN 2-08b </a:t>
                      </a:r>
                      <a:r>
                        <a:rPr lang="en-GB" sz="1800" b="0" i="0" u="none" strike="noStrike" kern="1200" baseline="0" dirty="0">
                          <a:solidFill>
                            <a:schemeClr val="dk1"/>
                          </a:solidFill>
                          <a:latin typeface="+mn-lt"/>
                          <a:ea typeface="+mn-ea"/>
                          <a:cs typeface="+mn-cs"/>
                        </a:rPr>
                        <a:t>	</a:t>
                      </a:r>
                    </a:p>
                    <a:p>
                      <a:r>
                        <a:rPr lang="en-GB" sz="1000" b="0" i="0" u="none" strike="noStrike" kern="1200" baseline="0" dirty="0">
                          <a:solidFill>
                            <a:schemeClr val="dk1"/>
                          </a:solidFill>
                          <a:latin typeface="+mn-lt"/>
                          <a:ea typeface="+mn-ea"/>
                          <a:cs typeface="+mn-cs"/>
                        </a:rPr>
                        <a:t>I can extend and enhance my design skills to solve problems and can construct models. </a:t>
                      </a:r>
                    </a:p>
                    <a:p>
                      <a:r>
                        <a:rPr lang="en-GB" sz="1000" b="1" i="0" u="none" strike="noStrike" kern="1200" baseline="0" dirty="0">
                          <a:solidFill>
                            <a:schemeClr val="dk1"/>
                          </a:solidFill>
                          <a:latin typeface="+mn-lt"/>
                          <a:ea typeface="+mn-ea"/>
                          <a:cs typeface="+mn-cs"/>
                        </a:rPr>
                        <a:t>TCH 2-09a</a:t>
                      </a:r>
                    </a:p>
                    <a:p>
                      <a:r>
                        <a:rPr lang="en-GB" sz="1000" b="0" i="0" u="none" strike="noStrike" kern="1200" baseline="0" dirty="0">
                          <a:solidFill>
                            <a:schemeClr val="dk1"/>
                          </a:solidFill>
                          <a:latin typeface="+mn-lt"/>
                          <a:ea typeface="+mn-ea"/>
                          <a:cs typeface="+mn-cs"/>
                        </a:rPr>
                        <a:t>I can recognise basic properties and uses for a variety of materials and can discuss which ones are most suitable for a given task. </a:t>
                      </a:r>
                    </a:p>
                    <a:p>
                      <a:r>
                        <a:rPr lang="en-GB" sz="1000" b="1" i="0" u="none" strike="noStrike" kern="1200" baseline="0" dirty="0">
                          <a:solidFill>
                            <a:schemeClr val="dk1"/>
                          </a:solidFill>
                          <a:latin typeface="+mn-lt"/>
                          <a:ea typeface="+mn-ea"/>
                          <a:cs typeface="+mn-cs"/>
                        </a:rPr>
                        <a:t>TCH 2-10a </a:t>
                      </a:r>
                    </a:p>
                    <a:p>
                      <a:r>
                        <a:rPr lang="en-GB" sz="1000" b="0" i="0" u="none" strike="noStrike" kern="1200" baseline="0" dirty="0">
                          <a:solidFill>
                            <a:schemeClr val="dk1"/>
                          </a:solidFill>
                          <a:latin typeface="+mn-lt"/>
                          <a:ea typeface="+mn-ea"/>
                          <a:cs typeface="+mn-cs"/>
                        </a:rPr>
                        <a:t>I can extend my knowledge and understanding of engineering disciplines to create solution. </a:t>
                      </a:r>
                    </a:p>
                    <a:p>
                      <a:r>
                        <a:rPr lang="en-GB" sz="1000" b="1" i="0" u="none" strike="noStrike" kern="1200" baseline="0" dirty="0">
                          <a:solidFill>
                            <a:schemeClr val="dk1"/>
                          </a:solidFill>
                          <a:latin typeface="+mn-lt"/>
                          <a:ea typeface="+mn-ea"/>
                          <a:cs typeface="+mn-cs"/>
                        </a:rPr>
                        <a:t>TCH 2-12a 	</a:t>
                      </a:r>
                    </a:p>
                    <a:p>
                      <a:r>
                        <a:rPr lang="en-GB" sz="1000" b="1" i="0" u="none" strike="noStrike" kern="1200" baseline="0" dirty="0">
                          <a:solidFill>
                            <a:schemeClr val="dk1"/>
                          </a:solidFill>
                          <a:latin typeface="+mn-lt"/>
                          <a:ea typeface="+mn-ea"/>
                          <a:cs typeface="+mn-cs"/>
                        </a:rPr>
                        <a:t>	</a:t>
                      </a:r>
                      <a:endParaRPr lang="en-US" sz="1200" b="1" u="none" strike="noStrike" noProof="0" dirty="0"/>
                    </a:p>
                    <a:p>
                      <a:pPr lvl="0">
                        <a:buNone/>
                      </a:pPr>
                      <a:endParaRPr lang="en-US" sz="1200" u="none" strike="noStrike" noProof="0" dirty="0"/>
                    </a:p>
                    <a:p>
                      <a:pPr lvl="0">
                        <a:buNone/>
                      </a:pPr>
                      <a:endParaRPr lang="en-US" sz="1200" u="none" strike="noStrike" noProof="0" dirty="0"/>
                    </a:p>
                    <a:p>
                      <a:pPr lvl="0">
                        <a:buNone/>
                      </a:pPr>
                      <a:endParaRPr lang="en-US" sz="1200" u="none" strike="noStrike" noProof="0" dirty="0"/>
                    </a:p>
                    <a:p>
                      <a:pPr lvl="0">
                        <a:buNone/>
                      </a:pPr>
                      <a:endParaRPr lang="en-US" sz="1200" u="none" strike="noStrike" noProof="0" dirty="0"/>
                    </a:p>
                  </a:txBody>
                  <a:tcPr/>
                </a:tc>
                <a:tc>
                  <a:txBody>
                    <a:bodyPr/>
                    <a:lstStyle/>
                    <a:p>
                      <a:pPr lvl="0" algn="ctr">
                        <a:lnSpc>
                          <a:spcPct val="100000"/>
                        </a:lnSpc>
                        <a:spcBef>
                          <a:spcPts val="0"/>
                        </a:spcBef>
                        <a:spcAft>
                          <a:spcPts val="0"/>
                        </a:spcAft>
                        <a:buNone/>
                      </a:pPr>
                      <a:r>
                        <a:rPr lang="en-GB" sz="1200" b="1" i="0" kern="1200" dirty="0">
                          <a:solidFill>
                            <a:schemeClr val="dk1"/>
                          </a:solidFill>
                          <a:effectLst/>
                          <a:latin typeface="+mn-lt"/>
                          <a:ea typeface="+mn-ea"/>
                          <a:cs typeface="+mn-cs"/>
                        </a:rPr>
                        <a:t>Buoyancy Challenge</a:t>
                      </a:r>
                    </a:p>
                    <a:p>
                      <a:pPr lvl="0" algn="l">
                        <a:lnSpc>
                          <a:spcPct val="100000"/>
                        </a:lnSpc>
                        <a:spcBef>
                          <a:spcPts val="0"/>
                        </a:spcBef>
                        <a:spcAft>
                          <a:spcPts val="0"/>
                        </a:spcAft>
                        <a:buNone/>
                      </a:pPr>
                      <a:r>
                        <a:rPr lang="en-GB" sz="1200" b="0" i="0" kern="1200" dirty="0">
                          <a:solidFill>
                            <a:schemeClr val="dk1"/>
                          </a:solidFill>
                          <a:effectLst/>
                          <a:latin typeface="+mn-lt"/>
                          <a:ea typeface="+mn-ea"/>
                          <a:cs typeface="+mn-cs"/>
                        </a:rPr>
                        <a:t>Your challenge is to build a boat that can hold the most pennies or small coins before it sinks.</a:t>
                      </a:r>
                    </a:p>
                    <a:p>
                      <a:pPr lvl="0" algn="l">
                        <a:lnSpc>
                          <a:spcPct val="100000"/>
                        </a:lnSpc>
                        <a:spcBef>
                          <a:spcPts val="0"/>
                        </a:spcBef>
                        <a:spcAft>
                          <a:spcPts val="0"/>
                        </a:spcAft>
                        <a:buNone/>
                      </a:pPr>
                      <a:r>
                        <a:rPr lang="en-GB" sz="1200" b="0" i="0" u="none" strike="noStrike" kern="1200" noProof="0" dirty="0">
                          <a:solidFill>
                            <a:schemeClr val="dk1"/>
                          </a:solidFill>
                          <a:effectLst/>
                          <a:latin typeface="+mn-lt"/>
                          <a:ea typeface="+mn-ea"/>
                          <a:cs typeface="+mn-cs"/>
                        </a:rPr>
                        <a:t>Resources:</a:t>
                      </a:r>
                    </a:p>
                    <a:p>
                      <a:pPr lvl="0" algn="l">
                        <a:lnSpc>
                          <a:spcPct val="100000"/>
                        </a:lnSpc>
                        <a:spcBef>
                          <a:spcPts val="0"/>
                        </a:spcBef>
                        <a:spcAft>
                          <a:spcPts val="0"/>
                        </a:spcAft>
                        <a:buNone/>
                      </a:pPr>
                      <a:r>
                        <a:rPr lang="en-GB" sz="1200" b="0" i="0" u="none" strike="noStrike" kern="1200" noProof="0" dirty="0">
                          <a:solidFill>
                            <a:schemeClr val="dk1"/>
                          </a:solidFill>
                          <a:effectLst/>
                          <a:latin typeface="+mn-lt"/>
                          <a:ea typeface="+mn-ea"/>
                          <a:cs typeface="+mn-cs"/>
                        </a:rPr>
                        <a:t>Tin</a:t>
                      </a:r>
                      <a:r>
                        <a:rPr lang="en-GB" sz="1200" b="0" i="0" u="none" strike="noStrike" kern="1200" baseline="0" noProof="0" dirty="0">
                          <a:solidFill>
                            <a:schemeClr val="dk1"/>
                          </a:solidFill>
                          <a:effectLst/>
                          <a:latin typeface="+mn-lt"/>
                          <a:ea typeface="+mn-ea"/>
                          <a:cs typeface="+mn-cs"/>
                        </a:rPr>
                        <a:t> foil</a:t>
                      </a:r>
                    </a:p>
                    <a:p>
                      <a:pPr lvl="0" algn="l">
                        <a:lnSpc>
                          <a:spcPct val="100000"/>
                        </a:lnSpc>
                        <a:spcBef>
                          <a:spcPts val="0"/>
                        </a:spcBef>
                        <a:spcAft>
                          <a:spcPts val="0"/>
                        </a:spcAft>
                        <a:buNone/>
                      </a:pPr>
                      <a:r>
                        <a:rPr lang="en-GB" sz="1200" b="0" i="0" u="none" strike="noStrike" kern="1200" baseline="0" noProof="0" dirty="0">
                          <a:solidFill>
                            <a:schemeClr val="dk1"/>
                          </a:solidFill>
                          <a:effectLst/>
                          <a:latin typeface="+mn-lt"/>
                          <a:ea typeface="+mn-ea"/>
                          <a:cs typeface="+mn-cs"/>
                        </a:rPr>
                        <a:t>One pence piece (as many as you can gather/collect)</a:t>
                      </a:r>
                      <a:endParaRPr lang="en-GB" sz="1800" b="0" i="0" u="none" strike="noStrike" kern="1200" noProof="0" dirty="0">
                        <a:solidFill>
                          <a:schemeClr val="dk1"/>
                        </a:solidFill>
                        <a:effectLst/>
                        <a:latin typeface="+mn-lt"/>
                        <a:ea typeface="+mn-ea"/>
                        <a:cs typeface="+mn-cs"/>
                      </a:endParaRPr>
                    </a:p>
                    <a:p>
                      <a:pPr lvl="0" algn="l">
                        <a:lnSpc>
                          <a:spcPct val="100000"/>
                        </a:lnSpc>
                        <a:spcBef>
                          <a:spcPts val="0"/>
                        </a:spcBef>
                        <a:spcAft>
                          <a:spcPts val="0"/>
                        </a:spcAft>
                        <a:buNone/>
                      </a:pPr>
                      <a:endParaRPr lang="en-GB" sz="1800" b="0" i="0" u="none" strike="noStrike" kern="1200" noProof="0" dirty="0">
                        <a:solidFill>
                          <a:schemeClr val="dk1"/>
                        </a:solidFill>
                        <a:effectLst/>
                        <a:latin typeface="+mn-lt"/>
                        <a:ea typeface="+mn-ea"/>
                        <a:cs typeface="+mn-cs"/>
                      </a:endParaRPr>
                    </a:p>
                    <a:p>
                      <a:pPr lvl="0" algn="l">
                        <a:lnSpc>
                          <a:spcPct val="100000"/>
                        </a:lnSpc>
                        <a:spcBef>
                          <a:spcPts val="0"/>
                        </a:spcBef>
                        <a:spcAft>
                          <a:spcPts val="0"/>
                        </a:spcAft>
                        <a:buNone/>
                      </a:pPr>
                      <a:r>
                        <a:rPr lang="en-GB" sz="1200" b="0" i="0" kern="1200" dirty="0">
                          <a:solidFill>
                            <a:schemeClr val="dk1"/>
                          </a:solidFill>
                          <a:effectLst/>
                          <a:latin typeface="+mn-lt"/>
                          <a:ea typeface="+mn-ea"/>
                          <a:cs typeface="+mn-cs"/>
                        </a:rPr>
                        <a:t>Cut two 8</a:t>
                      </a:r>
                      <a:r>
                        <a:rPr lang="en-GB" sz="1200" b="0" i="0" kern="1200" baseline="0" dirty="0">
                          <a:solidFill>
                            <a:schemeClr val="dk1"/>
                          </a:solidFill>
                          <a:effectLst/>
                          <a:latin typeface="+mn-lt"/>
                          <a:ea typeface="+mn-ea"/>
                          <a:cs typeface="+mn-cs"/>
                        </a:rPr>
                        <a:t> inch</a:t>
                      </a:r>
                      <a:r>
                        <a:rPr lang="en-GB" sz="1200" b="0" i="0" kern="1200" dirty="0">
                          <a:solidFill>
                            <a:schemeClr val="dk1"/>
                          </a:solidFill>
                          <a:effectLst/>
                          <a:latin typeface="+mn-lt"/>
                          <a:ea typeface="+mn-ea"/>
                          <a:cs typeface="+mn-cs"/>
                        </a:rPr>
                        <a:t> squares of tin</a:t>
                      </a:r>
                      <a:r>
                        <a:rPr lang="en-GB" sz="1200" b="0" i="0" kern="1200" baseline="0" dirty="0">
                          <a:solidFill>
                            <a:schemeClr val="dk1"/>
                          </a:solidFill>
                          <a:effectLst/>
                          <a:latin typeface="+mn-lt"/>
                          <a:ea typeface="+mn-ea"/>
                          <a:cs typeface="+mn-cs"/>
                        </a:rPr>
                        <a:t> </a:t>
                      </a:r>
                      <a:r>
                        <a:rPr lang="en-GB" sz="1200" b="0" i="0" kern="1200" dirty="0">
                          <a:solidFill>
                            <a:schemeClr val="dk1"/>
                          </a:solidFill>
                          <a:effectLst/>
                          <a:latin typeface="+mn-lt"/>
                          <a:ea typeface="+mn-ea"/>
                          <a:cs typeface="+mn-cs"/>
                        </a:rPr>
                        <a:t>foil for each boat. Then  build</a:t>
                      </a:r>
                      <a:r>
                        <a:rPr lang="en-GB" sz="1200" b="0" i="0" kern="1200" baseline="0" dirty="0">
                          <a:solidFill>
                            <a:schemeClr val="dk1"/>
                          </a:solidFill>
                          <a:effectLst/>
                          <a:latin typeface="+mn-lt"/>
                          <a:ea typeface="+mn-ea"/>
                          <a:cs typeface="+mn-cs"/>
                        </a:rPr>
                        <a:t> your</a:t>
                      </a:r>
                      <a:r>
                        <a:rPr lang="en-GB" sz="1200" b="0" i="0" kern="1200" dirty="0">
                          <a:solidFill>
                            <a:schemeClr val="dk1"/>
                          </a:solidFill>
                          <a:effectLst/>
                          <a:latin typeface="+mn-lt"/>
                          <a:ea typeface="+mn-ea"/>
                          <a:cs typeface="+mn-cs"/>
                        </a:rPr>
                        <a:t> small boat from the foil. </a:t>
                      </a:r>
                    </a:p>
                    <a:p>
                      <a:pPr lvl="0" algn="l">
                        <a:lnSpc>
                          <a:spcPct val="100000"/>
                        </a:lnSpc>
                        <a:spcBef>
                          <a:spcPts val="0"/>
                        </a:spcBef>
                        <a:spcAft>
                          <a:spcPts val="0"/>
                        </a:spcAft>
                        <a:buNone/>
                      </a:pPr>
                      <a:endParaRPr lang="en-GB" sz="1200" b="0" i="0" kern="1200" dirty="0">
                        <a:solidFill>
                          <a:schemeClr val="dk1"/>
                        </a:solidFill>
                        <a:effectLst/>
                        <a:latin typeface="+mn-lt"/>
                        <a:ea typeface="+mn-ea"/>
                        <a:cs typeface="+mn-cs"/>
                      </a:endParaRPr>
                    </a:p>
                    <a:p>
                      <a:pPr lvl="0" algn="l">
                        <a:lnSpc>
                          <a:spcPct val="100000"/>
                        </a:lnSpc>
                        <a:spcBef>
                          <a:spcPts val="0"/>
                        </a:spcBef>
                        <a:spcAft>
                          <a:spcPts val="0"/>
                        </a:spcAft>
                        <a:buNone/>
                      </a:pPr>
                      <a:r>
                        <a:rPr lang="en-GB" sz="1200" b="0" i="0" kern="1200" dirty="0">
                          <a:solidFill>
                            <a:schemeClr val="dk1"/>
                          </a:solidFill>
                          <a:effectLst/>
                          <a:latin typeface="+mn-lt"/>
                          <a:ea typeface="+mn-ea"/>
                          <a:cs typeface="+mn-cs"/>
                        </a:rPr>
                        <a:t>Place 15 pennies on a</a:t>
                      </a:r>
                      <a:r>
                        <a:rPr lang="en-GB" sz="1200" b="0" i="0" kern="1200" baseline="0" dirty="0">
                          <a:solidFill>
                            <a:schemeClr val="dk1"/>
                          </a:solidFill>
                          <a:effectLst/>
                          <a:latin typeface="+mn-lt"/>
                          <a:ea typeface="+mn-ea"/>
                          <a:cs typeface="+mn-cs"/>
                        </a:rPr>
                        <a:t> separate 8 inch </a:t>
                      </a:r>
                      <a:r>
                        <a:rPr lang="en-GB" sz="1200" b="0" i="0" kern="1200" dirty="0">
                          <a:solidFill>
                            <a:schemeClr val="dk1"/>
                          </a:solidFill>
                          <a:effectLst/>
                          <a:latin typeface="+mn-lt"/>
                          <a:ea typeface="+mn-ea"/>
                          <a:cs typeface="+mn-cs"/>
                        </a:rPr>
                        <a:t>square of tin foil (not the boat) and ask</a:t>
                      </a:r>
                      <a:r>
                        <a:rPr lang="en-GB" sz="1200" b="0" i="0" kern="1200" baseline="0" dirty="0">
                          <a:solidFill>
                            <a:schemeClr val="dk1"/>
                          </a:solidFill>
                          <a:effectLst/>
                          <a:latin typeface="+mn-lt"/>
                          <a:ea typeface="+mn-ea"/>
                          <a:cs typeface="+mn-cs"/>
                        </a:rPr>
                        <a:t> the pupils to </a:t>
                      </a:r>
                      <a:r>
                        <a:rPr lang="en-GB" sz="1200" b="0" i="0" kern="1200" dirty="0">
                          <a:solidFill>
                            <a:schemeClr val="dk1"/>
                          </a:solidFill>
                          <a:effectLst/>
                          <a:latin typeface="+mn-lt"/>
                          <a:ea typeface="+mn-ea"/>
                          <a:cs typeface="+mn-cs"/>
                        </a:rPr>
                        <a:t>ball it up and place it in the water. What happens? It sinks!</a:t>
                      </a:r>
                    </a:p>
                    <a:p>
                      <a:pPr lvl="0" algn="l">
                        <a:lnSpc>
                          <a:spcPct val="100000"/>
                        </a:lnSpc>
                        <a:spcBef>
                          <a:spcPts val="0"/>
                        </a:spcBef>
                        <a:spcAft>
                          <a:spcPts val="0"/>
                        </a:spcAft>
                        <a:buNone/>
                      </a:pPr>
                      <a:endParaRPr lang="en-GB" sz="1200" b="0" i="0" kern="1200" dirty="0">
                        <a:solidFill>
                          <a:schemeClr val="dk1"/>
                        </a:solidFill>
                        <a:effectLst/>
                        <a:latin typeface="+mn-lt"/>
                        <a:ea typeface="+mn-ea"/>
                        <a:cs typeface="+mn-cs"/>
                      </a:endParaRPr>
                    </a:p>
                    <a:p>
                      <a:pPr lvl="0" algn="l">
                        <a:lnSpc>
                          <a:spcPct val="100000"/>
                        </a:lnSpc>
                        <a:spcBef>
                          <a:spcPts val="0"/>
                        </a:spcBef>
                        <a:spcAft>
                          <a:spcPts val="0"/>
                        </a:spcAft>
                        <a:buNone/>
                      </a:pPr>
                      <a:r>
                        <a:rPr lang="en-GB" sz="1200" b="0" i="0" kern="1200" dirty="0">
                          <a:solidFill>
                            <a:schemeClr val="dk1"/>
                          </a:solidFill>
                          <a:effectLst/>
                          <a:latin typeface="+mn-lt"/>
                          <a:ea typeface="+mn-ea"/>
                          <a:cs typeface="+mn-cs"/>
                        </a:rPr>
                        <a:t>Place your boat in the water and see if it floats.  Adapt if it doesn’t. Then slowly add the pennies one at a time. How many pennies can you count before it sinks? How did you adapt your boat to float/take more pennies?</a:t>
                      </a:r>
                    </a:p>
                    <a:p>
                      <a:pPr lvl="0" algn="l">
                        <a:lnSpc>
                          <a:spcPct val="100000"/>
                        </a:lnSpc>
                        <a:spcBef>
                          <a:spcPts val="0"/>
                        </a:spcBef>
                        <a:spcAft>
                          <a:spcPts val="0"/>
                        </a:spcAft>
                        <a:buNone/>
                      </a:pPr>
                      <a:endParaRPr lang="en-GB" sz="1200" b="0" i="0" u="none" strike="noStrike" kern="1200" noProof="0" dirty="0">
                        <a:solidFill>
                          <a:schemeClr val="dk1"/>
                        </a:solidFill>
                        <a:effectLst/>
                        <a:latin typeface="+mn-lt"/>
                        <a:ea typeface="+mn-ea"/>
                        <a:cs typeface="+mn-cs"/>
                      </a:endParaRPr>
                    </a:p>
                    <a:p>
                      <a:r>
                        <a:rPr lang="en-GB" sz="1000" b="0" i="0" kern="1200" dirty="0">
                          <a:solidFill>
                            <a:schemeClr val="dk1"/>
                          </a:solidFill>
                          <a:effectLst/>
                          <a:latin typeface="+mn-lt"/>
                          <a:ea typeface="+mn-ea"/>
                          <a:cs typeface="+mn-cs"/>
                        </a:rPr>
                        <a:t>Buoyancy:</a:t>
                      </a:r>
                      <a:r>
                        <a:rPr lang="en-GB" sz="1000" b="0" i="0" kern="1200" baseline="0" dirty="0">
                          <a:solidFill>
                            <a:schemeClr val="dk1"/>
                          </a:solidFill>
                          <a:effectLst/>
                          <a:latin typeface="+mn-lt"/>
                          <a:ea typeface="+mn-ea"/>
                          <a:cs typeface="+mn-cs"/>
                        </a:rPr>
                        <a:t> </a:t>
                      </a:r>
                      <a:r>
                        <a:rPr lang="en-GB" sz="1000" b="0" i="0" kern="1200" dirty="0">
                          <a:solidFill>
                            <a:schemeClr val="dk1"/>
                          </a:solidFill>
                          <a:effectLst/>
                          <a:latin typeface="+mn-lt"/>
                          <a:ea typeface="+mn-ea"/>
                          <a:cs typeface="+mn-cs"/>
                        </a:rPr>
                        <a:t>You may have noticed that you saw two different results when you used the same amount of pennies and the same size piece of foil. Both items weighed the same. There’s one big difference, size.</a:t>
                      </a:r>
                    </a:p>
                    <a:p>
                      <a:r>
                        <a:rPr lang="en-GB" sz="1000" b="0" i="0" kern="1200" dirty="0">
                          <a:solidFill>
                            <a:schemeClr val="dk1"/>
                          </a:solidFill>
                          <a:effectLst/>
                          <a:latin typeface="+mn-lt"/>
                          <a:ea typeface="+mn-ea"/>
                          <a:cs typeface="+mn-cs"/>
                        </a:rPr>
                        <a:t>The ball of foil and pennies take up less room so there is not enough upward force pushing up on the ball to keep it afloat. However, the tinfoil boat you made takes up a greater surface area so it has more force pushing up on it!</a:t>
                      </a:r>
                      <a:endParaRPr lang="en-US" sz="1200" u="none" strike="noStrike" noProof="0" dirty="0"/>
                    </a:p>
                  </a:txBody>
                  <a:tcPr/>
                </a:tc>
                <a:tc>
                  <a:txBody>
                    <a:bodyPr/>
                    <a:lstStyle/>
                    <a:p>
                      <a:endParaRPr lang="en-US" dirty="0"/>
                    </a:p>
                  </a:txBody>
                  <a:tcPr/>
                </a:tc>
                <a:extLst>
                  <a:ext uri="{0D108BD9-81ED-4DB2-BD59-A6C34878D82A}">
                    <a16:rowId xmlns:a16="http://schemas.microsoft.com/office/drawing/2014/main" val="3652803016"/>
                  </a:ext>
                </a:extLst>
              </a:tr>
            </a:tbl>
          </a:graphicData>
        </a:graphic>
      </p:graphicFrame>
      <p:pic>
        <p:nvPicPr>
          <p:cNvPr id="3" name="Graphic 2" descr="Home with solid fill">
            <a:extLst>
              <a:ext uri="{FF2B5EF4-FFF2-40B4-BE49-F238E27FC236}">
                <a16:creationId xmlns:a16="http://schemas.microsoft.com/office/drawing/2014/main" id="{10F33EAA-227B-408E-9A23-4E4C61EC57C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6192551"/>
            <a:ext cx="623341" cy="623341"/>
          </a:xfrm>
          <a:prstGeom prst="rect">
            <a:avLst/>
          </a:prstGeom>
        </p:spPr>
      </p:pic>
      <p:sp>
        <p:nvSpPr>
          <p:cNvPr id="4" name="TextBox 3">
            <a:extLst>
              <a:ext uri="{FF2B5EF4-FFF2-40B4-BE49-F238E27FC236}">
                <a16:creationId xmlns:a16="http://schemas.microsoft.com/office/drawing/2014/main" id="{D82690F8-E40E-4164-8364-7B0CFE6E18CD}"/>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5" name="Rectangle 4">
            <a:extLst>
              <a:ext uri="{FF2B5EF4-FFF2-40B4-BE49-F238E27FC236}">
                <a16:creationId xmlns:a16="http://schemas.microsoft.com/office/drawing/2014/main" id="{738B013D-F4B3-45E6-9119-2F639FD9B1EF}"/>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hlinkClick r:id="rId4" action="ppaction://hlinksldjump"/>
            <a:extLst>
              <a:ext uri="{FF2B5EF4-FFF2-40B4-BE49-F238E27FC236}">
                <a16:creationId xmlns:a16="http://schemas.microsoft.com/office/drawing/2014/main" id="{5A02C2E5-8946-42D2-994D-D86FE7CFAAD9}"/>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8807738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DDE6B4-B315-4B42-A43A-8E39C092A0F5}"/>
              </a:ext>
            </a:extLst>
          </p:cNvPr>
          <p:cNvSpPr>
            <a:spLocks noGrp="1"/>
          </p:cNvSpPr>
          <p:nvPr>
            <p:ph idx="1"/>
          </p:nvPr>
        </p:nvSpPr>
        <p:spPr>
          <a:xfrm>
            <a:off x="1722409" y="61824"/>
            <a:ext cx="10469591" cy="6668188"/>
          </a:xfrm>
        </p:spPr>
        <p:txBody>
          <a:bodyPr vert="horz" lIns="91440" tIns="45720" rIns="91440" bIns="45720" rtlCol="0" anchor="t">
            <a:noAutofit/>
          </a:bodyPr>
          <a:lstStyle/>
          <a:p>
            <a:pPr marL="0" indent="0">
              <a:buNone/>
            </a:pPr>
            <a:r>
              <a:rPr lang="en-GB" sz="2000" b="1" u="sng" dirty="0">
                <a:solidFill>
                  <a:schemeClr val="dk1"/>
                </a:solidFill>
              </a:rPr>
              <a:t>Buoyancy Challenge</a:t>
            </a:r>
            <a:endParaRPr lang="en-US" sz="2000" dirty="0">
              <a:ea typeface="+mn-lt"/>
              <a:cs typeface="+mn-lt"/>
            </a:endParaRPr>
          </a:p>
          <a:p>
            <a:pPr marL="0" indent="0">
              <a:buNone/>
            </a:pPr>
            <a:r>
              <a:rPr lang="en-US" sz="1800" b="1" dirty="0">
                <a:ea typeface="+mn-lt"/>
                <a:cs typeface="+mn-lt"/>
              </a:rPr>
              <a:t>You will need</a:t>
            </a:r>
            <a:endParaRPr lang="en-US" sz="1800" dirty="0">
              <a:cs typeface="Calibri"/>
            </a:endParaRPr>
          </a:p>
          <a:p>
            <a:pPr>
              <a:spcBef>
                <a:spcPts val="0"/>
              </a:spcBef>
              <a:buNone/>
            </a:pPr>
            <a:r>
              <a:rPr lang="en-GB" sz="1800" dirty="0">
                <a:solidFill>
                  <a:schemeClr val="dk1"/>
                </a:solidFill>
              </a:rPr>
              <a:t>Resources:</a:t>
            </a:r>
          </a:p>
          <a:p>
            <a:pPr>
              <a:spcBef>
                <a:spcPts val="0"/>
              </a:spcBef>
              <a:buNone/>
            </a:pPr>
            <a:r>
              <a:rPr lang="en-GB" sz="1800" dirty="0">
                <a:solidFill>
                  <a:schemeClr val="dk1"/>
                </a:solidFill>
              </a:rPr>
              <a:t>Tin foil</a:t>
            </a:r>
          </a:p>
          <a:p>
            <a:pPr>
              <a:spcBef>
                <a:spcPts val="0"/>
              </a:spcBef>
              <a:buNone/>
            </a:pPr>
            <a:r>
              <a:rPr lang="en-GB" sz="1800" dirty="0">
                <a:solidFill>
                  <a:schemeClr val="dk1"/>
                </a:solidFill>
              </a:rPr>
              <a:t>One pence piece (as many as you can gather/collect)</a:t>
            </a:r>
          </a:p>
          <a:p>
            <a:pPr marL="0" indent="0">
              <a:buNone/>
            </a:pPr>
            <a:endParaRPr lang="en-US" sz="1800" b="1" dirty="0">
              <a:ea typeface="+mn-lt"/>
              <a:cs typeface="+mn-lt"/>
            </a:endParaRPr>
          </a:p>
          <a:p>
            <a:pPr marL="0" indent="0">
              <a:buNone/>
            </a:pPr>
            <a:r>
              <a:rPr lang="en-US" sz="1800" b="1" dirty="0">
                <a:ea typeface="+mn-lt"/>
                <a:cs typeface="+mn-lt"/>
              </a:rPr>
              <a:t>Activity</a:t>
            </a:r>
            <a:r>
              <a:rPr lang="en-US" sz="1800" dirty="0">
                <a:ea typeface="+mn-lt"/>
                <a:cs typeface="+mn-lt"/>
              </a:rPr>
              <a:t> </a:t>
            </a:r>
            <a:endParaRPr lang="en-US" sz="1800" dirty="0">
              <a:cs typeface="Calibri"/>
            </a:endParaRPr>
          </a:p>
          <a:p>
            <a:pPr marL="0" indent="0">
              <a:buNone/>
            </a:pPr>
            <a:r>
              <a:rPr lang="en-US" sz="1800" b="1" i="1" dirty="0">
                <a:ea typeface="+mn-lt"/>
                <a:cs typeface="+mn-lt"/>
              </a:rPr>
              <a:t>Time to Think</a:t>
            </a:r>
            <a:r>
              <a:rPr lang="en-US" sz="1800" b="1" dirty="0">
                <a:ea typeface="+mn-lt"/>
                <a:cs typeface="+mn-lt"/>
              </a:rPr>
              <a:t> </a:t>
            </a:r>
            <a:endParaRPr lang="en-US" sz="1800" b="1" dirty="0">
              <a:cs typeface="Calibri"/>
            </a:endParaRPr>
          </a:p>
          <a:p>
            <a:pPr marL="0" indent="0">
              <a:buNone/>
            </a:pPr>
            <a:r>
              <a:rPr lang="en-GB" sz="1800" dirty="0">
                <a:solidFill>
                  <a:schemeClr val="dk1"/>
                </a:solidFill>
              </a:rPr>
              <a:t>Your challenge is to build a boat that can hold the most pennies or small coins before it sinks.</a:t>
            </a:r>
          </a:p>
          <a:p>
            <a:pPr marL="0" indent="0">
              <a:buNone/>
            </a:pPr>
            <a:r>
              <a:rPr lang="en-US" sz="1800" b="1" i="1" dirty="0">
                <a:ea typeface="+mn-lt"/>
                <a:cs typeface="+mn-lt"/>
              </a:rPr>
              <a:t>Time to Make </a:t>
            </a:r>
            <a:endParaRPr lang="en-US" sz="1800" b="1" i="1" dirty="0">
              <a:cs typeface="Calibri"/>
            </a:endParaRPr>
          </a:p>
          <a:p>
            <a:pPr>
              <a:spcBef>
                <a:spcPts val="0"/>
              </a:spcBef>
              <a:buNone/>
            </a:pPr>
            <a:r>
              <a:rPr lang="en-GB" sz="1800" dirty="0">
                <a:solidFill>
                  <a:schemeClr val="dk1"/>
                </a:solidFill>
              </a:rPr>
              <a:t>Cut two 8-inch squares of tin foil for each boat. Then  build your small boat</a:t>
            </a:r>
          </a:p>
          <a:p>
            <a:pPr>
              <a:spcBef>
                <a:spcPts val="0"/>
              </a:spcBef>
              <a:buNone/>
            </a:pPr>
            <a:r>
              <a:rPr lang="en-GB" sz="1800" dirty="0">
                <a:solidFill>
                  <a:schemeClr val="dk1"/>
                </a:solidFill>
              </a:rPr>
              <a:t>from the foil. Place 15 pennies on a separate 8-inch square of tin foil (not the</a:t>
            </a:r>
          </a:p>
          <a:p>
            <a:pPr>
              <a:spcBef>
                <a:spcPts val="0"/>
              </a:spcBef>
              <a:buNone/>
            </a:pPr>
            <a:r>
              <a:rPr lang="en-GB" sz="1800" dirty="0">
                <a:solidFill>
                  <a:schemeClr val="dk1"/>
                </a:solidFill>
              </a:rPr>
              <a:t>boat) and ask the pupils to ball it up and place it in the water. What happens? It</a:t>
            </a:r>
          </a:p>
          <a:p>
            <a:pPr>
              <a:spcBef>
                <a:spcPts val="0"/>
              </a:spcBef>
              <a:buNone/>
            </a:pPr>
            <a:r>
              <a:rPr lang="en-GB" sz="1800" dirty="0">
                <a:solidFill>
                  <a:schemeClr val="dk1"/>
                </a:solidFill>
              </a:rPr>
              <a:t>sinks! Place your boat in the water and see if it floats.  Adapt if it doesn’t. Then slowly</a:t>
            </a:r>
          </a:p>
          <a:p>
            <a:pPr>
              <a:spcBef>
                <a:spcPts val="0"/>
              </a:spcBef>
              <a:buNone/>
            </a:pPr>
            <a:r>
              <a:rPr lang="en-GB" sz="1800" dirty="0">
                <a:solidFill>
                  <a:schemeClr val="dk1"/>
                </a:solidFill>
              </a:rPr>
              <a:t>add the pennies one at a time. How many pennies can you count before it</a:t>
            </a:r>
          </a:p>
          <a:p>
            <a:pPr>
              <a:spcBef>
                <a:spcPts val="0"/>
              </a:spcBef>
              <a:buNone/>
            </a:pPr>
            <a:r>
              <a:rPr lang="en-GB" sz="1800" dirty="0">
                <a:solidFill>
                  <a:schemeClr val="dk1"/>
                </a:solidFill>
              </a:rPr>
              <a:t>sinks? How did you adapt your boat to float/take more pennies?</a:t>
            </a:r>
          </a:p>
          <a:p>
            <a:pPr marL="0" indent="0">
              <a:buNone/>
            </a:pPr>
            <a:r>
              <a:rPr lang="en-US" sz="1800" b="1" dirty="0">
                <a:ea typeface="+mn-lt"/>
                <a:cs typeface="+mn-lt"/>
              </a:rPr>
              <a:t>Teacher Information</a:t>
            </a:r>
          </a:p>
          <a:p>
            <a:pPr marL="0" indent="0">
              <a:buNone/>
            </a:pPr>
            <a:r>
              <a:rPr lang="en-GB" sz="1800" dirty="0">
                <a:solidFill>
                  <a:schemeClr val="dk1"/>
                </a:solidFill>
              </a:rPr>
              <a:t>Buoyancy: You may have noticed that you saw two different results when you used the same number of pennies and the same size piece of foil. Both items weighed the same. There’s one big difference, size.</a:t>
            </a:r>
          </a:p>
          <a:p>
            <a:pPr marL="0" indent="0">
              <a:buNone/>
            </a:pPr>
            <a:r>
              <a:rPr lang="en-GB" sz="1800" dirty="0">
                <a:solidFill>
                  <a:schemeClr val="dk1"/>
                </a:solidFill>
              </a:rPr>
              <a:t>The ball of foil and pennies take up less room so there is not enough upward force pushing up on the ball to keep it afloat. However, the tinfoil boat you made takes up a greater surface area, so it has more force pushing up on it!</a:t>
            </a:r>
            <a:endParaRPr lang="en-US" sz="1800" dirty="0"/>
          </a:p>
          <a:p>
            <a:pPr marL="0" indent="0">
              <a:buNone/>
            </a:pPr>
            <a:r>
              <a:rPr lang="en-US" sz="1800" dirty="0">
                <a:ea typeface="+mn-lt"/>
                <a:cs typeface="+mn-lt"/>
              </a:rPr>
              <a:t> </a:t>
            </a:r>
            <a:endParaRPr lang="en-US" sz="2000" dirty="0">
              <a:cs typeface="Calibri"/>
            </a:endParaRPr>
          </a:p>
        </p:txBody>
      </p:sp>
    </p:spTree>
    <p:extLst>
      <p:ext uri="{BB962C8B-B14F-4D97-AF65-F5344CB8AC3E}">
        <p14:creationId xmlns:p14="http://schemas.microsoft.com/office/powerpoint/2010/main" val="2077282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D8441C-44F8-434A-A6CD-91EF70E356BB}"/>
              </a:ext>
            </a:extLst>
          </p:cNvPr>
          <p:cNvPicPr>
            <a:picLocks noChangeAspect="1"/>
          </p:cNvPicPr>
          <p:nvPr/>
        </p:nvPicPr>
        <p:blipFill>
          <a:blip r:embed="rId2"/>
          <a:stretch>
            <a:fillRect/>
          </a:stretch>
        </p:blipFill>
        <p:spPr>
          <a:xfrm>
            <a:off x="422729" y="3535999"/>
            <a:ext cx="3775303" cy="2802774"/>
          </a:xfrm>
          <a:prstGeom prst="rect">
            <a:avLst/>
          </a:prstGeom>
        </p:spPr>
      </p:pic>
      <p:pic>
        <p:nvPicPr>
          <p:cNvPr id="6" name="Picture 5">
            <a:extLst>
              <a:ext uri="{FF2B5EF4-FFF2-40B4-BE49-F238E27FC236}">
                <a16:creationId xmlns:a16="http://schemas.microsoft.com/office/drawing/2014/main" id="{E2071F24-2BED-4805-BF9A-148D1F3EEAF2}"/>
              </a:ext>
            </a:extLst>
          </p:cNvPr>
          <p:cNvPicPr>
            <a:picLocks noChangeAspect="1"/>
          </p:cNvPicPr>
          <p:nvPr/>
        </p:nvPicPr>
        <p:blipFill>
          <a:blip r:embed="rId3"/>
          <a:stretch>
            <a:fillRect/>
          </a:stretch>
        </p:blipFill>
        <p:spPr>
          <a:xfrm>
            <a:off x="4198033" y="3535999"/>
            <a:ext cx="3696381" cy="3194155"/>
          </a:xfrm>
          <a:prstGeom prst="rect">
            <a:avLst/>
          </a:prstGeom>
        </p:spPr>
      </p:pic>
      <p:pic>
        <p:nvPicPr>
          <p:cNvPr id="8" name="Picture 7">
            <a:extLst>
              <a:ext uri="{FF2B5EF4-FFF2-40B4-BE49-F238E27FC236}">
                <a16:creationId xmlns:a16="http://schemas.microsoft.com/office/drawing/2014/main" id="{5DAF81FE-96FF-46A1-8D49-7AE3874B6107}"/>
              </a:ext>
            </a:extLst>
          </p:cNvPr>
          <p:cNvPicPr>
            <a:picLocks noChangeAspect="1"/>
          </p:cNvPicPr>
          <p:nvPr/>
        </p:nvPicPr>
        <p:blipFill>
          <a:blip r:embed="rId4"/>
          <a:stretch>
            <a:fillRect/>
          </a:stretch>
        </p:blipFill>
        <p:spPr>
          <a:xfrm>
            <a:off x="4198032" y="146259"/>
            <a:ext cx="3696382" cy="3164480"/>
          </a:xfrm>
          <a:prstGeom prst="rect">
            <a:avLst/>
          </a:prstGeom>
        </p:spPr>
      </p:pic>
      <p:pic>
        <p:nvPicPr>
          <p:cNvPr id="10" name="Picture 9">
            <a:extLst>
              <a:ext uri="{FF2B5EF4-FFF2-40B4-BE49-F238E27FC236}">
                <a16:creationId xmlns:a16="http://schemas.microsoft.com/office/drawing/2014/main" id="{67C5B02C-A899-4C4C-8EAF-9493AB6D8D5F}"/>
              </a:ext>
            </a:extLst>
          </p:cNvPr>
          <p:cNvPicPr>
            <a:picLocks noChangeAspect="1"/>
          </p:cNvPicPr>
          <p:nvPr/>
        </p:nvPicPr>
        <p:blipFill>
          <a:blip r:embed="rId5"/>
          <a:stretch>
            <a:fillRect/>
          </a:stretch>
        </p:blipFill>
        <p:spPr>
          <a:xfrm>
            <a:off x="7944988" y="3525490"/>
            <a:ext cx="3689348" cy="3176751"/>
          </a:xfrm>
          <a:prstGeom prst="rect">
            <a:avLst/>
          </a:prstGeom>
        </p:spPr>
      </p:pic>
      <p:pic>
        <p:nvPicPr>
          <p:cNvPr id="12" name="Picture 11">
            <a:extLst>
              <a:ext uri="{FF2B5EF4-FFF2-40B4-BE49-F238E27FC236}">
                <a16:creationId xmlns:a16="http://schemas.microsoft.com/office/drawing/2014/main" id="{4A17D0D9-2D4C-471E-B1E0-51973A0AAD1E}"/>
              </a:ext>
            </a:extLst>
          </p:cNvPr>
          <p:cNvPicPr>
            <a:picLocks noChangeAspect="1"/>
          </p:cNvPicPr>
          <p:nvPr/>
        </p:nvPicPr>
        <p:blipFill>
          <a:blip r:embed="rId6"/>
          <a:stretch>
            <a:fillRect/>
          </a:stretch>
        </p:blipFill>
        <p:spPr>
          <a:xfrm>
            <a:off x="7944988" y="135373"/>
            <a:ext cx="3689348" cy="2962250"/>
          </a:xfrm>
          <a:prstGeom prst="rect">
            <a:avLst/>
          </a:prstGeom>
        </p:spPr>
      </p:pic>
      <p:pic>
        <p:nvPicPr>
          <p:cNvPr id="14" name="Picture 13">
            <a:extLst>
              <a:ext uri="{FF2B5EF4-FFF2-40B4-BE49-F238E27FC236}">
                <a16:creationId xmlns:a16="http://schemas.microsoft.com/office/drawing/2014/main" id="{847FEB9B-A159-4B6C-B5D4-96687BF35E6E}"/>
              </a:ext>
            </a:extLst>
          </p:cNvPr>
          <p:cNvPicPr>
            <a:picLocks noChangeAspect="1"/>
          </p:cNvPicPr>
          <p:nvPr/>
        </p:nvPicPr>
        <p:blipFill>
          <a:blip r:embed="rId7"/>
          <a:stretch>
            <a:fillRect/>
          </a:stretch>
        </p:blipFill>
        <p:spPr>
          <a:xfrm>
            <a:off x="483397" y="135108"/>
            <a:ext cx="3689348" cy="3380222"/>
          </a:xfrm>
          <a:prstGeom prst="rect">
            <a:avLst/>
          </a:prstGeom>
        </p:spPr>
      </p:pic>
      <p:pic>
        <p:nvPicPr>
          <p:cNvPr id="17" name="Picture 16">
            <a:extLst>
              <a:ext uri="{FF2B5EF4-FFF2-40B4-BE49-F238E27FC236}">
                <a16:creationId xmlns:a16="http://schemas.microsoft.com/office/drawing/2014/main" id="{7A798C88-ACFD-4467-A220-801088534165}"/>
              </a:ext>
            </a:extLst>
          </p:cNvPr>
          <p:cNvPicPr>
            <a:picLocks noChangeAspect="1"/>
          </p:cNvPicPr>
          <p:nvPr/>
        </p:nvPicPr>
        <p:blipFill>
          <a:blip r:embed="rId8"/>
          <a:stretch>
            <a:fillRect/>
          </a:stretch>
        </p:blipFill>
        <p:spPr>
          <a:xfrm rot="16200000">
            <a:off x="10924220" y="5383623"/>
            <a:ext cx="2074746" cy="384644"/>
          </a:xfrm>
          <a:prstGeom prst="rect">
            <a:avLst/>
          </a:prstGeom>
        </p:spPr>
      </p:pic>
      <p:pic>
        <p:nvPicPr>
          <p:cNvPr id="18" name="Graphic 17" descr="Home with solid fill">
            <a:extLst>
              <a:ext uri="{FF2B5EF4-FFF2-40B4-BE49-F238E27FC236}">
                <a16:creationId xmlns:a16="http://schemas.microsoft.com/office/drawing/2014/main" id="{18036187-31C9-49C9-9776-B97A1F38AC5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0" y="6192551"/>
            <a:ext cx="623341" cy="623341"/>
          </a:xfrm>
          <a:prstGeom prst="rect">
            <a:avLst/>
          </a:prstGeom>
        </p:spPr>
      </p:pic>
      <p:sp>
        <p:nvSpPr>
          <p:cNvPr id="19" name="TextBox 18">
            <a:extLst>
              <a:ext uri="{FF2B5EF4-FFF2-40B4-BE49-F238E27FC236}">
                <a16:creationId xmlns:a16="http://schemas.microsoft.com/office/drawing/2014/main" id="{F28CDD19-2F8B-4BB3-B198-D3D11F80E395}"/>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20" name="Rectangle 19">
            <a:extLst>
              <a:ext uri="{FF2B5EF4-FFF2-40B4-BE49-F238E27FC236}">
                <a16:creationId xmlns:a16="http://schemas.microsoft.com/office/drawing/2014/main" id="{0448508C-73E4-45C5-B800-3199B1E90E3F}"/>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hlinkClick r:id="rId11" action="ppaction://hlinksldjump"/>
            <a:extLst>
              <a:ext uri="{FF2B5EF4-FFF2-40B4-BE49-F238E27FC236}">
                <a16:creationId xmlns:a16="http://schemas.microsoft.com/office/drawing/2014/main" id="{BE677031-D2CB-468D-B8B5-AA2956DB4C1B}"/>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631084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C9A529B-2450-48E3-8758-D8B523685D7C}"/>
              </a:ext>
            </a:extLst>
          </p:cNvPr>
          <p:cNvGraphicFramePr>
            <a:graphicFrameLocks noGrp="1"/>
          </p:cNvGraphicFramePr>
          <p:nvPr/>
        </p:nvGraphicFramePr>
        <p:xfrm>
          <a:off x="1738510" y="161660"/>
          <a:ext cx="8778236" cy="6422061"/>
        </p:xfrm>
        <a:graphic>
          <a:graphicData uri="http://schemas.openxmlformats.org/drawingml/2006/table">
            <a:tbl>
              <a:tblPr firstRow="1" bandRow="1">
                <a:tableStyleId>{69C7853C-536D-4A76-A0AE-DD22124D55A5}</a:tableStyleId>
              </a:tblPr>
              <a:tblGrid>
                <a:gridCol w="1645918">
                  <a:extLst>
                    <a:ext uri="{9D8B030D-6E8A-4147-A177-3AD203B41FA5}">
                      <a16:colId xmlns:a16="http://schemas.microsoft.com/office/drawing/2014/main" val="2233895718"/>
                    </a:ext>
                  </a:extLst>
                </a:gridCol>
                <a:gridCol w="1935479">
                  <a:extLst>
                    <a:ext uri="{9D8B030D-6E8A-4147-A177-3AD203B41FA5}">
                      <a16:colId xmlns:a16="http://schemas.microsoft.com/office/drawing/2014/main" val="1284286186"/>
                    </a:ext>
                  </a:extLst>
                </a:gridCol>
                <a:gridCol w="3002279">
                  <a:extLst>
                    <a:ext uri="{9D8B030D-6E8A-4147-A177-3AD203B41FA5}">
                      <a16:colId xmlns:a16="http://schemas.microsoft.com/office/drawing/2014/main" val="1562935449"/>
                    </a:ext>
                  </a:extLst>
                </a:gridCol>
                <a:gridCol w="2194560">
                  <a:extLst>
                    <a:ext uri="{9D8B030D-6E8A-4147-A177-3AD203B41FA5}">
                      <a16:colId xmlns:a16="http://schemas.microsoft.com/office/drawing/2014/main" val="2499228387"/>
                    </a:ext>
                  </a:extLst>
                </a:gridCol>
              </a:tblGrid>
              <a:tr h="387021">
                <a:tc>
                  <a:txBody>
                    <a:bodyPr/>
                    <a:lstStyle/>
                    <a:p>
                      <a:pPr lvl="0">
                        <a:buNone/>
                      </a:pPr>
                      <a:r>
                        <a:rPr lang="en-US" sz="1800" u="none" strike="noStrike" noProof="0" dirty="0"/>
                        <a:t>Level</a:t>
                      </a:r>
                    </a:p>
                  </a:txBody>
                  <a:tcPr/>
                </a:tc>
                <a:tc>
                  <a:txBody>
                    <a:bodyPr/>
                    <a:lstStyle/>
                    <a:p>
                      <a:pPr lvl="0">
                        <a:buNone/>
                      </a:pPr>
                      <a:r>
                        <a:rPr lang="en-US" sz="1800" u="none" strike="noStrike" noProof="0" dirty="0"/>
                        <a:t>Es and </a:t>
                      </a:r>
                      <a:r>
                        <a:rPr lang="en-US" sz="1800" u="none" strike="noStrike" noProof="0" dirty="0" err="1"/>
                        <a:t>Os</a:t>
                      </a:r>
                      <a:endParaRPr lang="en-US" dirty="0" err="1"/>
                    </a:p>
                  </a:txBody>
                  <a:tcPr/>
                </a:tc>
                <a:tc>
                  <a:txBody>
                    <a:bodyPr/>
                    <a:lstStyle/>
                    <a:p>
                      <a:pPr lvl="0">
                        <a:buNone/>
                      </a:pPr>
                      <a:r>
                        <a:rPr lang="en-US" sz="1800" u="none" strike="noStrike" noProof="0" dirty="0"/>
                        <a:t>Learning Activities</a:t>
                      </a:r>
                      <a:endParaRPr lang="en-US" dirty="0"/>
                    </a:p>
                  </a:txBody>
                  <a:tcPr/>
                </a:tc>
                <a:tc>
                  <a:txBody>
                    <a:bodyPr/>
                    <a:lstStyle/>
                    <a:p>
                      <a:pPr lvl="0">
                        <a:buNone/>
                      </a:pPr>
                      <a:r>
                        <a:rPr lang="en-US" sz="1800" u="none" strike="noStrike" noProof="0" dirty="0"/>
                        <a:t>Stimulus</a:t>
                      </a:r>
                      <a:endParaRPr lang="en-US" dirty="0"/>
                    </a:p>
                  </a:txBody>
                  <a:tcPr/>
                </a:tc>
                <a:extLst>
                  <a:ext uri="{0D108BD9-81ED-4DB2-BD59-A6C34878D82A}">
                    <a16:rowId xmlns:a16="http://schemas.microsoft.com/office/drawing/2014/main" val="63266248"/>
                  </a:ext>
                </a:extLst>
              </a:tr>
              <a:tr h="370840">
                <a:tc>
                  <a:txBody>
                    <a:bodyPr/>
                    <a:lstStyle/>
                    <a:p>
                      <a:pPr lvl="0">
                        <a:buNone/>
                      </a:pPr>
                      <a:r>
                        <a:rPr lang="en-US" sz="1400" u="none" strike="noStrike" noProof="0" dirty="0"/>
                        <a:t>Second Level </a:t>
                      </a:r>
                      <a:endParaRPr lang="en-US" sz="1400" dirty="0" err="1"/>
                    </a:p>
                    <a:p>
                      <a:pPr lvl="0">
                        <a:buNone/>
                      </a:pPr>
                      <a:r>
                        <a:rPr lang="en-US" sz="1400" u="none" strike="noStrike" noProof="0" dirty="0"/>
                        <a:t>Theme: Adapting</a:t>
                      </a:r>
                      <a:endParaRPr lang="en-US" sz="1400" dirty="0"/>
                    </a:p>
                  </a:txBody>
                  <a:tcPr/>
                </a:tc>
                <a:tc>
                  <a:txBody>
                    <a:bodyPr/>
                    <a:lstStyle/>
                    <a:p>
                      <a:r>
                        <a:rPr lang="en-GB" sz="1000" b="0" i="0" u="none" strike="noStrike" kern="1200" baseline="0" dirty="0">
                          <a:solidFill>
                            <a:schemeClr val="dk1"/>
                          </a:solidFill>
                          <a:latin typeface="+mn-lt"/>
                          <a:ea typeface="+mn-ea"/>
                          <a:cs typeface="+mn-cs"/>
                        </a:rPr>
                        <a:t>I can extend my knowledge and understanding of engineering disciplines to create solution. </a:t>
                      </a:r>
                    </a:p>
                    <a:p>
                      <a:r>
                        <a:rPr lang="en-GB" sz="1000" b="1" i="0" u="none" strike="noStrike" kern="1200" baseline="0" dirty="0">
                          <a:solidFill>
                            <a:schemeClr val="dk1"/>
                          </a:solidFill>
                          <a:latin typeface="+mn-lt"/>
                          <a:ea typeface="+mn-ea"/>
                          <a:cs typeface="+mn-cs"/>
                        </a:rPr>
                        <a:t>TCH 2-12a </a:t>
                      </a:r>
                      <a:r>
                        <a:rPr lang="en-GB" sz="1000" b="0" i="0" u="none" strike="noStrike" kern="1200" baseline="0" dirty="0">
                          <a:solidFill>
                            <a:schemeClr val="dk1"/>
                          </a:solidFill>
                          <a:latin typeface="+mn-lt"/>
                          <a:ea typeface="+mn-ea"/>
                          <a:cs typeface="+mn-cs"/>
                        </a:rPr>
                        <a:t>	</a:t>
                      </a:r>
                    </a:p>
                    <a:p>
                      <a:r>
                        <a:rPr lang="en-GB" sz="1000" b="0" i="0" u="none" strike="noStrike" kern="1200" baseline="0" dirty="0">
                          <a:solidFill>
                            <a:schemeClr val="dk1"/>
                          </a:solidFill>
                          <a:latin typeface="+mn-lt"/>
                          <a:ea typeface="+mn-ea"/>
                          <a:cs typeface="+mn-cs"/>
                        </a:rPr>
                        <a:t>I can extend and enhance my design skills to solve problems and can construct models. </a:t>
                      </a:r>
                    </a:p>
                    <a:p>
                      <a:r>
                        <a:rPr lang="en-GB" sz="1000" b="1" i="0" u="none" strike="noStrike" kern="1200" baseline="0" dirty="0">
                          <a:solidFill>
                            <a:schemeClr val="dk1"/>
                          </a:solidFill>
                          <a:latin typeface="+mn-lt"/>
                          <a:ea typeface="+mn-ea"/>
                          <a:cs typeface="+mn-cs"/>
                        </a:rPr>
                        <a:t>TCH 2-09a </a:t>
                      </a:r>
                    </a:p>
                    <a:p>
                      <a:r>
                        <a:rPr lang="en-GB" sz="1000" b="0" i="0" u="none" strike="noStrike" kern="1200" baseline="0" dirty="0">
                          <a:solidFill>
                            <a:schemeClr val="dk1"/>
                          </a:solidFill>
                          <a:latin typeface="+mn-lt"/>
                          <a:ea typeface="+mn-ea"/>
                          <a:cs typeface="+mn-cs"/>
                        </a:rPr>
                        <a:t>I can recognise basic properties and uses for a variety of materials and can discuss which ones are most suitable for a given task. </a:t>
                      </a:r>
                    </a:p>
                    <a:p>
                      <a:r>
                        <a:rPr lang="en-GB" sz="1000" b="1" i="0" u="none" strike="noStrike" kern="1200" baseline="0" dirty="0">
                          <a:solidFill>
                            <a:schemeClr val="dk1"/>
                          </a:solidFill>
                          <a:latin typeface="+mn-lt"/>
                          <a:ea typeface="+mn-ea"/>
                          <a:cs typeface="+mn-cs"/>
                        </a:rPr>
                        <a:t>TCH 2-10a </a:t>
                      </a:r>
                      <a:r>
                        <a:rPr lang="en-GB" sz="1000" b="0" i="0" u="none" strike="noStrike" kern="1200" baseline="0" dirty="0">
                          <a:solidFill>
                            <a:schemeClr val="dk1"/>
                          </a:solidFill>
                          <a:latin typeface="+mn-lt"/>
                          <a:ea typeface="+mn-ea"/>
                          <a:cs typeface="+mn-cs"/>
                        </a:rPr>
                        <a:t>	</a:t>
                      </a:r>
                      <a:endParaRPr lang="en-US" sz="1000" b="0" u="none" strike="noStrike" noProof="0" dirty="0">
                        <a:latin typeface="+mn-lt"/>
                      </a:endParaRPr>
                    </a:p>
                    <a:p>
                      <a:pPr lvl="0">
                        <a:buNone/>
                      </a:pPr>
                      <a:endParaRPr lang="en-US" sz="1000" b="0" u="none" strike="noStrike" noProof="0" dirty="0">
                        <a:latin typeface="+mn-lt"/>
                      </a:endParaRPr>
                    </a:p>
                    <a:p>
                      <a:pPr lvl="0">
                        <a:buNone/>
                      </a:pPr>
                      <a:endParaRPr lang="en-US" sz="1000" b="0" u="none" strike="noStrike" noProof="0" dirty="0">
                        <a:latin typeface="+mn-lt"/>
                      </a:endParaRPr>
                    </a:p>
                    <a:p>
                      <a:r>
                        <a:rPr lang="en-GB" sz="1000" b="0" i="0" u="none" strike="noStrike" kern="1200" baseline="0" dirty="0">
                          <a:solidFill>
                            <a:schemeClr val="dk1"/>
                          </a:solidFill>
                          <a:latin typeface="+mn-lt"/>
                          <a:ea typeface="+mn-ea"/>
                          <a:cs typeface="+mn-cs"/>
                        </a:rPr>
                        <a:t>By investigating how friction, including air resistance, affects motion, I can suggest ways to improve efficiency in moving objects. </a:t>
                      </a:r>
                      <a:r>
                        <a:rPr lang="en-GB" sz="1000" b="1" i="0" u="none" strike="noStrike" kern="1200" baseline="0" dirty="0">
                          <a:solidFill>
                            <a:schemeClr val="dk1"/>
                          </a:solidFill>
                          <a:latin typeface="+mn-lt"/>
                          <a:ea typeface="+mn-ea"/>
                          <a:cs typeface="+mn-cs"/>
                        </a:rPr>
                        <a:t>SCN 2-07a </a:t>
                      </a:r>
                      <a:r>
                        <a:rPr lang="en-GB" sz="1000" b="0" i="0" u="none" strike="noStrike" kern="1200" baseline="0" dirty="0">
                          <a:solidFill>
                            <a:schemeClr val="dk1"/>
                          </a:solidFill>
                          <a:latin typeface="+mn-lt"/>
                          <a:ea typeface="+mn-ea"/>
                          <a:cs typeface="+mn-cs"/>
                        </a:rPr>
                        <a:t>	</a:t>
                      </a:r>
                    </a:p>
                    <a:p>
                      <a:pPr lvl="0">
                        <a:buNone/>
                      </a:pPr>
                      <a:endParaRPr lang="en-US" sz="1000" b="0" u="none" strike="noStrike" noProof="0" dirty="0">
                        <a:latin typeface="+mn-lt"/>
                      </a:endParaRPr>
                    </a:p>
                    <a:p>
                      <a:r>
                        <a:rPr lang="en-GB" sz="1000" b="0" i="1" u="none" strike="noStrike" kern="1200" baseline="0" dirty="0">
                          <a:solidFill>
                            <a:schemeClr val="dk1"/>
                          </a:solidFill>
                          <a:latin typeface="+mn-lt"/>
                          <a:ea typeface="+mn-ea"/>
                          <a:cs typeface="+mn-cs"/>
                        </a:rPr>
                        <a:t>I can use my knowledge of the sizes of familiar objects or places to assist me when making an estimate of measure. </a:t>
                      </a:r>
                      <a:endParaRPr lang="en-GB" sz="1000" b="0" i="0" u="none" strike="noStrike" kern="1200" baseline="0" dirty="0">
                        <a:solidFill>
                          <a:schemeClr val="dk1"/>
                        </a:solidFill>
                        <a:latin typeface="+mn-lt"/>
                        <a:ea typeface="+mn-ea"/>
                        <a:cs typeface="+mn-cs"/>
                      </a:endParaRPr>
                    </a:p>
                    <a:p>
                      <a:r>
                        <a:rPr lang="en-GB" sz="1000" b="1" i="1" u="none" strike="noStrike" kern="1200" baseline="0" dirty="0">
                          <a:solidFill>
                            <a:schemeClr val="dk1"/>
                          </a:solidFill>
                          <a:latin typeface="+mn-lt"/>
                          <a:ea typeface="+mn-ea"/>
                          <a:cs typeface="+mn-cs"/>
                        </a:rPr>
                        <a:t>MNU 2-11a </a:t>
                      </a:r>
                      <a:endParaRPr lang="en-GB" sz="1000" b="1" i="0" u="none" strike="noStrike" kern="1200" baseline="0" dirty="0">
                        <a:solidFill>
                          <a:schemeClr val="dk1"/>
                        </a:solidFill>
                        <a:latin typeface="+mn-lt"/>
                        <a:ea typeface="+mn-ea"/>
                        <a:cs typeface="+mn-cs"/>
                      </a:endParaRPr>
                    </a:p>
                    <a:p>
                      <a:r>
                        <a:rPr lang="en-GB" sz="1000" b="0" i="1" u="none" strike="noStrike" kern="1200" baseline="0" dirty="0">
                          <a:solidFill>
                            <a:schemeClr val="dk1"/>
                          </a:solidFill>
                          <a:latin typeface="+mn-lt"/>
                          <a:ea typeface="+mn-ea"/>
                          <a:cs typeface="+mn-cs"/>
                        </a:rPr>
                        <a:t>I can use the common units of measure, convert between related units of the metric system and carry out calculations when solving problems. </a:t>
                      </a:r>
                      <a:endParaRPr lang="en-GB" sz="1000" b="0" i="0" u="none" strike="noStrike" kern="1200" baseline="0" dirty="0">
                        <a:solidFill>
                          <a:schemeClr val="dk1"/>
                        </a:solidFill>
                        <a:latin typeface="+mn-lt"/>
                        <a:ea typeface="+mn-ea"/>
                        <a:cs typeface="+mn-cs"/>
                      </a:endParaRPr>
                    </a:p>
                    <a:p>
                      <a:r>
                        <a:rPr lang="en-GB" sz="1000" b="1" i="1" u="none" strike="noStrike" kern="1200" baseline="0" dirty="0">
                          <a:solidFill>
                            <a:schemeClr val="dk1"/>
                          </a:solidFill>
                          <a:latin typeface="+mn-lt"/>
                          <a:ea typeface="+mn-ea"/>
                          <a:cs typeface="+mn-cs"/>
                        </a:rPr>
                        <a:t>MNU 2-11b </a:t>
                      </a:r>
                      <a:r>
                        <a:rPr lang="en-GB" sz="1000" b="0" i="0" u="none" strike="noStrike" kern="1200" baseline="0" dirty="0">
                          <a:solidFill>
                            <a:schemeClr val="dk1"/>
                          </a:solidFill>
                          <a:latin typeface="+mn-lt"/>
                          <a:ea typeface="+mn-ea"/>
                          <a:cs typeface="+mn-cs"/>
                        </a:rPr>
                        <a:t>	</a:t>
                      </a:r>
                    </a:p>
                    <a:p>
                      <a:endParaRPr lang="en-GB" sz="1000" b="0" i="0" u="none" strike="noStrike" kern="1200" baseline="0" noProof="0" dirty="0">
                        <a:solidFill>
                          <a:schemeClr val="dk1"/>
                        </a:solidFill>
                        <a:latin typeface="+mn-lt"/>
                        <a:ea typeface="+mn-ea"/>
                        <a:cs typeface="+mn-cs"/>
                      </a:endParaRPr>
                    </a:p>
                    <a:p>
                      <a:endParaRPr lang="en-US" sz="1000" b="0" u="none" strike="noStrike" noProof="0" dirty="0">
                        <a:latin typeface="+mn-lt"/>
                      </a:endParaRPr>
                    </a:p>
                    <a:p>
                      <a:pPr lvl="0">
                        <a:buNone/>
                      </a:pPr>
                      <a:endParaRPr lang="en-US" sz="1000" b="0" u="none" strike="noStrike" noProof="0" dirty="0">
                        <a:latin typeface="+mn-lt"/>
                      </a:endParaRPr>
                    </a:p>
                    <a:p>
                      <a:pPr lvl="0">
                        <a:buNone/>
                      </a:pPr>
                      <a:endParaRPr lang="en-US" sz="1000" b="0" u="none" strike="noStrike" noProof="0" dirty="0">
                        <a:latin typeface="+mn-lt"/>
                      </a:endParaRPr>
                    </a:p>
                    <a:p>
                      <a:pPr lvl="0">
                        <a:buNone/>
                      </a:pPr>
                      <a:endParaRPr lang="en-US" sz="1000" b="0" u="none" strike="noStrike" noProof="0" dirty="0">
                        <a:latin typeface="+mn-lt"/>
                      </a:endParaRPr>
                    </a:p>
                    <a:p>
                      <a:pPr lvl="0">
                        <a:buNone/>
                      </a:pPr>
                      <a:endParaRPr lang="en-US" sz="1000" b="0" u="none" strike="noStrike" noProof="0" dirty="0">
                        <a:latin typeface="+mn-lt"/>
                      </a:endParaRPr>
                    </a:p>
                  </a:txBody>
                  <a:tcPr/>
                </a:tc>
                <a:tc>
                  <a:txBody>
                    <a:bodyPr/>
                    <a:lstStyle/>
                    <a:p>
                      <a:pPr algn="ctr"/>
                      <a:r>
                        <a:rPr lang="en-GB" sz="1200" b="1" i="0" u="none" strike="noStrike" kern="1200" baseline="0" dirty="0">
                          <a:solidFill>
                            <a:schemeClr val="dk1"/>
                          </a:solidFill>
                          <a:latin typeface="+mn-lt"/>
                          <a:ea typeface="+mn-ea"/>
                          <a:cs typeface="+mn-cs"/>
                        </a:rPr>
                        <a:t>Wings Challenge</a:t>
                      </a:r>
                    </a:p>
                    <a:p>
                      <a:r>
                        <a:rPr lang="en-GB" sz="1200" b="0" i="0" u="none" strike="noStrike" kern="1200" baseline="0" dirty="0">
                          <a:solidFill>
                            <a:schemeClr val="dk1"/>
                          </a:solidFill>
                          <a:latin typeface="+mn-lt"/>
                          <a:ea typeface="+mn-ea"/>
                          <a:cs typeface="+mn-cs"/>
                        </a:rPr>
                        <a:t>You’re in charge of designing an aeroplane that can travel further using less energy. You know that some birds can travel very far, so</a:t>
                      </a:r>
                    </a:p>
                    <a:p>
                      <a:r>
                        <a:rPr lang="en-GB" sz="1200" b="0" i="0" u="none" strike="noStrike" kern="1200" baseline="0" dirty="0">
                          <a:solidFill>
                            <a:schemeClr val="dk1"/>
                          </a:solidFill>
                          <a:latin typeface="+mn-lt"/>
                          <a:ea typeface="+mn-ea"/>
                          <a:cs typeface="+mn-cs"/>
                        </a:rPr>
                        <a:t>you want to see how the size and shape of</a:t>
                      </a:r>
                    </a:p>
                    <a:p>
                      <a:r>
                        <a:rPr lang="en-GB" sz="1200" b="0" i="0" u="none" strike="noStrike" kern="1200" baseline="0" dirty="0">
                          <a:solidFill>
                            <a:schemeClr val="dk1"/>
                          </a:solidFill>
                          <a:latin typeface="+mn-lt"/>
                          <a:ea typeface="+mn-ea"/>
                          <a:cs typeface="+mn-cs"/>
                        </a:rPr>
                        <a:t>their wings could help you choose the best</a:t>
                      </a:r>
                    </a:p>
                    <a:p>
                      <a:r>
                        <a:rPr lang="en-GB" sz="1200" b="0" i="0" u="none" strike="noStrike" kern="1200" baseline="0" dirty="0">
                          <a:solidFill>
                            <a:schemeClr val="dk1"/>
                          </a:solidFill>
                          <a:latin typeface="+mn-lt"/>
                          <a:ea typeface="+mn-ea"/>
                          <a:cs typeface="+mn-cs"/>
                        </a:rPr>
                        <a:t>wings for your own aeroplane.</a:t>
                      </a:r>
                    </a:p>
                    <a:p>
                      <a:endParaRPr lang="en-GB" sz="1200" b="0" i="0" u="none" strike="noStrike" kern="1200" baseline="0" noProof="0" dirty="0">
                        <a:solidFill>
                          <a:schemeClr val="dk1"/>
                        </a:solidFill>
                        <a:latin typeface="+mn-lt"/>
                        <a:ea typeface="+mn-ea"/>
                        <a:cs typeface="+mn-cs"/>
                      </a:endParaRPr>
                    </a:p>
                    <a:p>
                      <a:pPr marL="0" indent="0">
                        <a:buNone/>
                      </a:pPr>
                      <a:r>
                        <a:rPr lang="en-GB" sz="1050" b="0" i="0" u="none" strike="noStrike" kern="1200" baseline="0" dirty="0">
                          <a:solidFill>
                            <a:schemeClr val="dk1"/>
                          </a:solidFill>
                          <a:latin typeface="+mn-lt"/>
                          <a:ea typeface="+mn-ea"/>
                          <a:cs typeface="+mn-cs"/>
                        </a:rPr>
                        <a:t>1. Cut out all the pieces of the glider and put it together</a:t>
                      </a:r>
                    </a:p>
                    <a:p>
                      <a:pPr marL="0" indent="0">
                        <a:buNone/>
                      </a:pPr>
                      <a:r>
                        <a:rPr lang="en-GB" sz="1050" b="0" i="0" u="none" strike="noStrike" kern="1200" baseline="0" dirty="0">
                          <a:solidFill>
                            <a:schemeClr val="dk1"/>
                          </a:solidFill>
                          <a:latin typeface="+mn-lt"/>
                          <a:ea typeface="+mn-ea"/>
                          <a:cs typeface="+mn-cs"/>
                        </a:rPr>
                        <a:t>2. Test how far it can go. Write your results in the table. You could use a spreadsheet or a table in Word to record your results.</a:t>
                      </a:r>
                    </a:p>
                    <a:p>
                      <a:pPr marL="0" indent="0">
                        <a:buNone/>
                      </a:pPr>
                      <a:r>
                        <a:rPr lang="en-GB" sz="1050" b="0" i="0" u="none" strike="noStrike" kern="1200" baseline="0" dirty="0">
                          <a:solidFill>
                            <a:schemeClr val="dk1"/>
                          </a:solidFill>
                          <a:latin typeface="+mn-lt"/>
                          <a:ea typeface="+mn-ea"/>
                          <a:cs typeface="+mn-cs"/>
                        </a:rPr>
                        <a:t>3. Make an adaptation to the wings on your glider. For example: make the wings bigger or smaller change the shape of the wings</a:t>
                      </a:r>
                    </a:p>
                    <a:p>
                      <a:r>
                        <a:rPr lang="en-GB" sz="1050" b="0" i="0" u="none" strike="noStrike" kern="1200" baseline="0" dirty="0">
                          <a:solidFill>
                            <a:schemeClr val="dk1"/>
                          </a:solidFill>
                          <a:latin typeface="+mn-lt"/>
                          <a:ea typeface="+mn-ea"/>
                          <a:cs typeface="+mn-cs"/>
                        </a:rPr>
                        <a:t>4. Test again and record your results. Did it fly further?</a:t>
                      </a:r>
                    </a:p>
                    <a:p>
                      <a:r>
                        <a:rPr lang="en-GB" sz="1050" b="1" i="0" u="none" strike="noStrike" kern="1200" baseline="0" dirty="0">
                          <a:solidFill>
                            <a:schemeClr val="dk1"/>
                          </a:solidFill>
                          <a:latin typeface="+mn-lt"/>
                          <a:ea typeface="+mn-ea"/>
                          <a:cs typeface="+mn-cs"/>
                        </a:rPr>
                        <a:t>5 </a:t>
                      </a:r>
                      <a:r>
                        <a:rPr lang="en-GB" sz="1050" b="0" i="0" u="none" strike="noStrike" kern="1200" baseline="0" dirty="0">
                          <a:solidFill>
                            <a:schemeClr val="dk1"/>
                          </a:solidFill>
                          <a:latin typeface="+mn-lt"/>
                          <a:ea typeface="+mn-ea"/>
                          <a:cs typeface="+mn-cs"/>
                        </a:rPr>
                        <a:t>Make another change and test again. Which design makes your glider go the furthest?</a:t>
                      </a:r>
                    </a:p>
                    <a:p>
                      <a:r>
                        <a:rPr lang="en-GB" sz="1050" b="1" i="0" u="none" strike="noStrike" kern="1200" baseline="0" dirty="0">
                          <a:solidFill>
                            <a:schemeClr val="dk1"/>
                          </a:solidFill>
                          <a:latin typeface="+mn-lt"/>
                          <a:ea typeface="+mn-ea"/>
                          <a:cs typeface="+mn-cs"/>
                        </a:rPr>
                        <a:t>RESULTS</a:t>
                      </a:r>
                    </a:p>
                    <a:p>
                      <a:r>
                        <a:rPr lang="en-GB" sz="1050" b="0" i="0" u="none" strike="noStrike" kern="1200" baseline="0" dirty="0">
                          <a:solidFill>
                            <a:schemeClr val="dk1"/>
                          </a:solidFill>
                          <a:latin typeface="+mn-lt"/>
                          <a:ea typeface="+mn-ea"/>
                          <a:cs typeface="+mn-cs"/>
                        </a:rPr>
                        <a:t>Look at the designs from other groups. Whose can go the furthest?</a:t>
                      </a:r>
                    </a:p>
                    <a:p>
                      <a:r>
                        <a:rPr lang="en-GB" sz="1050" b="0" i="0" u="none" strike="noStrike" kern="1200" baseline="0" dirty="0">
                          <a:solidFill>
                            <a:schemeClr val="dk1"/>
                          </a:solidFill>
                          <a:latin typeface="+mn-lt"/>
                          <a:ea typeface="+mn-ea"/>
                          <a:cs typeface="+mn-cs"/>
                        </a:rPr>
                        <a:t>What is different about their design that makes it so effective? What happened when you adapted your wings to different shapes and sizes?</a:t>
                      </a:r>
                      <a:endParaRPr lang="en-US" sz="1050" b="0" u="none" strike="noStrike" noProof="0" dirty="0"/>
                    </a:p>
                  </a:txBody>
                  <a:tcPr/>
                </a:tc>
                <a:tc>
                  <a:txBody>
                    <a:bodyPr/>
                    <a:lstStyle/>
                    <a:p>
                      <a:r>
                        <a:rPr lang="en-GB" sz="1100" b="0" i="0" u="none" strike="noStrike" kern="1200" baseline="0" dirty="0">
                          <a:solidFill>
                            <a:schemeClr val="dk1"/>
                          </a:solidFill>
                          <a:latin typeface="+mn-lt"/>
                          <a:ea typeface="+mn-ea"/>
                          <a:cs typeface="+mn-cs"/>
                        </a:rPr>
                        <a:t>Bar headed geese are the highest flying migratory birds, flying at 5.5</a:t>
                      </a:r>
                    </a:p>
                    <a:p>
                      <a:r>
                        <a:rPr lang="en-GB" sz="1100" b="0" i="0" u="none" strike="noStrike" kern="1200" baseline="0" dirty="0">
                          <a:solidFill>
                            <a:schemeClr val="dk1"/>
                          </a:solidFill>
                          <a:latin typeface="+mn-lt"/>
                          <a:ea typeface="+mn-ea"/>
                          <a:cs typeface="+mn-cs"/>
                        </a:rPr>
                        <a:t>miles above sea level!</a:t>
                      </a:r>
                    </a:p>
                    <a:p>
                      <a:endParaRPr lang="en-GB" sz="1100" b="0" i="0" u="none" strike="noStrike" kern="1200" baseline="0" dirty="0">
                        <a:solidFill>
                          <a:schemeClr val="dk1"/>
                        </a:solidFill>
                        <a:latin typeface="+mn-lt"/>
                        <a:ea typeface="+mn-ea"/>
                        <a:cs typeface="+mn-cs"/>
                      </a:endParaRPr>
                    </a:p>
                    <a:p>
                      <a:endParaRPr lang="en-GB" sz="1100" b="0" i="0" u="none" strike="noStrike" kern="1200" baseline="0" dirty="0">
                        <a:solidFill>
                          <a:schemeClr val="dk1"/>
                        </a:solidFill>
                        <a:latin typeface="+mn-lt"/>
                        <a:ea typeface="+mn-ea"/>
                        <a:cs typeface="+mn-cs"/>
                      </a:endParaRPr>
                    </a:p>
                    <a:p>
                      <a:endParaRPr lang="en-GB" sz="1100" b="0" i="0" u="none" strike="noStrike" kern="1200" baseline="0" dirty="0">
                        <a:solidFill>
                          <a:schemeClr val="dk1"/>
                        </a:solidFill>
                        <a:latin typeface="+mn-lt"/>
                        <a:ea typeface="+mn-ea"/>
                        <a:cs typeface="+mn-cs"/>
                      </a:endParaRPr>
                    </a:p>
                    <a:p>
                      <a:endParaRPr lang="en-GB" sz="1100" b="0" i="0" u="none" strike="noStrike" kern="1200" baseline="0" dirty="0">
                        <a:solidFill>
                          <a:schemeClr val="dk1"/>
                        </a:solidFill>
                        <a:latin typeface="+mn-lt"/>
                        <a:ea typeface="+mn-ea"/>
                        <a:cs typeface="+mn-cs"/>
                      </a:endParaRPr>
                    </a:p>
                    <a:p>
                      <a:endParaRPr lang="en-GB" sz="1100" b="0" i="0" u="none" strike="noStrike" kern="1200" baseline="0" dirty="0">
                        <a:solidFill>
                          <a:schemeClr val="dk1"/>
                        </a:solidFill>
                        <a:latin typeface="+mn-lt"/>
                        <a:ea typeface="+mn-ea"/>
                        <a:cs typeface="+mn-cs"/>
                      </a:endParaRPr>
                    </a:p>
                    <a:p>
                      <a:endParaRPr lang="en-GB" sz="1100" b="0" i="0" u="none" strike="noStrike" kern="1200" baseline="0" dirty="0">
                        <a:solidFill>
                          <a:schemeClr val="dk1"/>
                        </a:solidFill>
                        <a:latin typeface="+mn-lt"/>
                        <a:ea typeface="+mn-ea"/>
                        <a:cs typeface="+mn-cs"/>
                      </a:endParaRPr>
                    </a:p>
                    <a:p>
                      <a:endParaRPr lang="en-GB" sz="1100" b="0" i="0" u="none" strike="noStrike" kern="1200" baseline="0" dirty="0">
                        <a:solidFill>
                          <a:schemeClr val="dk1"/>
                        </a:solidFill>
                        <a:latin typeface="+mn-lt"/>
                        <a:ea typeface="+mn-ea"/>
                        <a:cs typeface="+mn-cs"/>
                      </a:endParaRPr>
                    </a:p>
                    <a:p>
                      <a:endParaRPr lang="en-GB" sz="1100" b="0" i="0" u="none" strike="noStrike" kern="1200" baseline="0" dirty="0">
                        <a:solidFill>
                          <a:schemeClr val="dk1"/>
                        </a:solidFill>
                        <a:latin typeface="+mn-lt"/>
                        <a:ea typeface="+mn-ea"/>
                        <a:cs typeface="+mn-cs"/>
                      </a:endParaRPr>
                    </a:p>
                    <a:p>
                      <a:r>
                        <a:rPr lang="en-GB" sz="1200" b="0" i="0" u="none" strike="noStrike" kern="1200" baseline="0" dirty="0">
                          <a:solidFill>
                            <a:schemeClr val="dk1"/>
                          </a:solidFill>
                          <a:latin typeface="+mn-lt"/>
                          <a:ea typeface="+mn-ea"/>
                          <a:cs typeface="+mn-cs"/>
                        </a:rPr>
                        <a:t>The Arctic Tern flies an enormous 44,000 miles a year! Over its lifespan of 30 years, that is roughly the same as three trips to the moon, and back.</a:t>
                      </a:r>
                    </a:p>
                    <a:p>
                      <a:endParaRPr lang="en-GB" sz="1200" b="0" i="0" u="none" strike="noStrike" kern="1200" baseline="0" dirty="0">
                        <a:solidFill>
                          <a:schemeClr val="dk1"/>
                        </a:solidFill>
                        <a:latin typeface="+mn-lt"/>
                        <a:ea typeface="+mn-ea"/>
                        <a:cs typeface="+mn-cs"/>
                      </a:endParaRPr>
                    </a:p>
                    <a:p>
                      <a:endParaRPr lang="en-GB" sz="1200" b="0" i="0" u="none" strike="noStrike" kern="1200" baseline="0" dirty="0">
                        <a:solidFill>
                          <a:schemeClr val="dk1"/>
                        </a:solidFill>
                        <a:latin typeface="+mn-lt"/>
                        <a:ea typeface="+mn-ea"/>
                        <a:cs typeface="+mn-cs"/>
                      </a:endParaRPr>
                    </a:p>
                    <a:p>
                      <a:endParaRPr lang="en-GB" sz="1200" b="0" i="0" u="none" strike="noStrike" kern="1200" baseline="0" dirty="0">
                        <a:solidFill>
                          <a:schemeClr val="dk1"/>
                        </a:solidFill>
                        <a:latin typeface="+mn-lt"/>
                        <a:ea typeface="+mn-ea"/>
                        <a:cs typeface="+mn-cs"/>
                      </a:endParaRPr>
                    </a:p>
                    <a:p>
                      <a:endParaRPr lang="en-GB" sz="1200" b="0" i="0" u="none" strike="noStrike" kern="1200" baseline="0" dirty="0">
                        <a:solidFill>
                          <a:schemeClr val="dk1"/>
                        </a:solidFill>
                        <a:latin typeface="+mn-lt"/>
                        <a:ea typeface="+mn-ea"/>
                        <a:cs typeface="+mn-cs"/>
                      </a:endParaRPr>
                    </a:p>
                    <a:p>
                      <a:endParaRPr lang="en-GB" sz="1200" b="0" i="0" u="none" strike="noStrike" kern="1200" baseline="0" dirty="0">
                        <a:solidFill>
                          <a:schemeClr val="dk1"/>
                        </a:solidFill>
                        <a:latin typeface="+mn-lt"/>
                        <a:ea typeface="+mn-ea"/>
                        <a:cs typeface="+mn-cs"/>
                      </a:endParaRPr>
                    </a:p>
                    <a:p>
                      <a:endParaRPr lang="en-GB" sz="1200" b="0" i="0" u="none" strike="noStrike" kern="1200" baseline="0" dirty="0">
                        <a:solidFill>
                          <a:schemeClr val="dk1"/>
                        </a:solidFill>
                        <a:latin typeface="+mn-lt"/>
                        <a:ea typeface="+mn-ea"/>
                        <a:cs typeface="+mn-cs"/>
                      </a:endParaRPr>
                    </a:p>
                    <a:p>
                      <a:endParaRPr lang="en-GB" sz="1200" b="0" i="0" u="none" strike="noStrike" kern="1200" baseline="0" dirty="0">
                        <a:solidFill>
                          <a:schemeClr val="dk1"/>
                        </a:solidFill>
                        <a:latin typeface="+mn-lt"/>
                        <a:ea typeface="+mn-ea"/>
                        <a:cs typeface="+mn-cs"/>
                      </a:endParaRPr>
                    </a:p>
                    <a:p>
                      <a:r>
                        <a:rPr lang="en-GB" sz="1200" b="0" i="0" u="none" strike="noStrike" kern="1200" baseline="0" dirty="0">
                          <a:solidFill>
                            <a:schemeClr val="dk1"/>
                          </a:solidFill>
                          <a:latin typeface="+mn-lt"/>
                          <a:ea typeface="+mn-ea"/>
                          <a:cs typeface="+mn-cs"/>
                        </a:rPr>
                        <a:t>The Great Snipe flies for 4,200 miles at around 60 miles per hour, seemingly without using the wind to assist it.</a:t>
                      </a:r>
                    </a:p>
                    <a:p>
                      <a:endParaRPr lang="en-GB" sz="1200" b="0" i="0" u="none" strike="noStrike" kern="1200" baseline="0" dirty="0">
                        <a:solidFill>
                          <a:schemeClr val="dk1"/>
                        </a:solidFill>
                        <a:latin typeface="+mn-lt"/>
                        <a:ea typeface="+mn-ea"/>
                        <a:cs typeface="+mn-cs"/>
                      </a:endParaRPr>
                    </a:p>
                    <a:p>
                      <a:endParaRPr lang="en-GB" sz="1200" b="0" i="0" u="none" strike="noStrike" kern="1200" baseline="0" dirty="0">
                        <a:solidFill>
                          <a:schemeClr val="dk1"/>
                        </a:solidFill>
                        <a:latin typeface="+mn-lt"/>
                        <a:ea typeface="+mn-ea"/>
                        <a:cs typeface="+mn-cs"/>
                      </a:endParaRPr>
                    </a:p>
                    <a:p>
                      <a:endParaRPr lang="en-GB" sz="1200" b="0" i="0" u="none" strike="noStrike" kern="1200" baseline="0" dirty="0">
                        <a:solidFill>
                          <a:schemeClr val="dk1"/>
                        </a:solidFill>
                        <a:latin typeface="+mn-lt"/>
                        <a:ea typeface="+mn-ea"/>
                        <a:cs typeface="+mn-cs"/>
                      </a:endParaRPr>
                    </a:p>
                    <a:p>
                      <a:endParaRPr lang="en-GB" sz="1200" b="0" i="0" u="none" strike="noStrike" kern="1200" baseline="0" dirty="0">
                        <a:solidFill>
                          <a:schemeClr val="dk1"/>
                        </a:solidFill>
                        <a:latin typeface="+mn-lt"/>
                        <a:ea typeface="+mn-ea"/>
                        <a:cs typeface="+mn-cs"/>
                      </a:endParaRPr>
                    </a:p>
                  </a:txBody>
                  <a:tcPr/>
                </a:tc>
                <a:extLst>
                  <a:ext uri="{0D108BD9-81ED-4DB2-BD59-A6C34878D82A}">
                    <a16:rowId xmlns:a16="http://schemas.microsoft.com/office/drawing/2014/main" val="3652803016"/>
                  </a:ext>
                </a:extLst>
              </a:tr>
            </a:tbl>
          </a:graphicData>
        </a:graphic>
      </p:graphicFrame>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2255" y="1196752"/>
            <a:ext cx="1368152" cy="1069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0609" y="3544499"/>
            <a:ext cx="1479798" cy="1109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9878" y="5589240"/>
            <a:ext cx="1371052" cy="916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10154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DDE6B4-B315-4B42-A43A-8E39C092A0F5}"/>
              </a:ext>
            </a:extLst>
          </p:cNvPr>
          <p:cNvSpPr>
            <a:spLocks noGrp="1"/>
          </p:cNvSpPr>
          <p:nvPr>
            <p:ph idx="1"/>
          </p:nvPr>
        </p:nvSpPr>
        <p:spPr>
          <a:xfrm>
            <a:off x="1722409" y="61824"/>
            <a:ext cx="10469591" cy="6668188"/>
          </a:xfrm>
        </p:spPr>
        <p:txBody>
          <a:bodyPr vert="horz" lIns="91440" tIns="45720" rIns="91440" bIns="45720" rtlCol="0" anchor="t">
            <a:noAutofit/>
          </a:bodyPr>
          <a:lstStyle/>
          <a:p>
            <a:pPr marL="0" indent="0">
              <a:buNone/>
            </a:pPr>
            <a:r>
              <a:rPr lang="en-GB" sz="1600" b="1" u="sng" dirty="0">
                <a:solidFill>
                  <a:schemeClr val="dk1"/>
                </a:solidFill>
              </a:rPr>
              <a:t>Wings Challenge</a:t>
            </a:r>
            <a:endParaRPr lang="en-US" sz="1600" dirty="0">
              <a:ea typeface="+mn-lt"/>
              <a:cs typeface="+mn-lt"/>
            </a:endParaRPr>
          </a:p>
          <a:p>
            <a:pPr marL="0" indent="0">
              <a:buNone/>
            </a:pPr>
            <a:r>
              <a:rPr lang="en-US" sz="1400" b="1" dirty="0">
                <a:ea typeface="+mn-lt"/>
                <a:cs typeface="+mn-lt"/>
              </a:rPr>
              <a:t>You will need</a:t>
            </a:r>
            <a:endParaRPr lang="en-US" sz="1400" dirty="0">
              <a:cs typeface="Calibri"/>
            </a:endParaRPr>
          </a:p>
          <a:p>
            <a:pPr>
              <a:spcBef>
                <a:spcPts val="0"/>
              </a:spcBef>
              <a:buNone/>
            </a:pPr>
            <a:r>
              <a:rPr lang="en-GB" sz="1400" dirty="0">
                <a:solidFill>
                  <a:schemeClr val="dk1"/>
                </a:solidFill>
              </a:rPr>
              <a:t>Paper, Cardboard, scissors</a:t>
            </a:r>
          </a:p>
          <a:p>
            <a:pPr marL="0" indent="0">
              <a:buNone/>
            </a:pPr>
            <a:endParaRPr lang="en-US" sz="1400" b="1" dirty="0">
              <a:ea typeface="+mn-lt"/>
              <a:cs typeface="+mn-lt"/>
            </a:endParaRPr>
          </a:p>
          <a:p>
            <a:pPr marL="0" indent="0">
              <a:buNone/>
            </a:pPr>
            <a:r>
              <a:rPr lang="en-US" sz="1400" b="1" dirty="0">
                <a:ea typeface="+mn-lt"/>
                <a:cs typeface="+mn-lt"/>
              </a:rPr>
              <a:t>Activity</a:t>
            </a:r>
            <a:r>
              <a:rPr lang="en-US" sz="1400" dirty="0">
                <a:ea typeface="+mn-lt"/>
                <a:cs typeface="+mn-lt"/>
              </a:rPr>
              <a:t> </a:t>
            </a:r>
            <a:endParaRPr lang="en-US" sz="1400" dirty="0">
              <a:cs typeface="Calibri"/>
            </a:endParaRPr>
          </a:p>
          <a:p>
            <a:pPr marL="0" indent="0">
              <a:buNone/>
            </a:pPr>
            <a:r>
              <a:rPr lang="en-US" sz="1400" b="1" i="1" dirty="0">
                <a:ea typeface="+mn-lt"/>
                <a:cs typeface="+mn-lt"/>
              </a:rPr>
              <a:t>Time to Think</a:t>
            </a:r>
            <a:r>
              <a:rPr lang="en-US" sz="1400" b="1" dirty="0">
                <a:ea typeface="+mn-lt"/>
                <a:cs typeface="+mn-lt"/>
              </a:rPr>
              <a:t> </a:t>
            </a:r>
            <a:endParaRPr lang="en-US" sz="1400" b="1" dirty="0">
              <a:cs typeface="Calibri"/>
            </a:endParaRPr>
          </a:p>
          <a:p>
            <a:pPr marL="0" indent="0">
              <a:buNone/>
            </a:pPr>
            <a:r>
              <a:rPr lang="en-GB" sz="1400" dirty="0">
                <a:solidFill>
                  <a:schemeClr val="dk1"/>
                </a:solidFill>
              </a:rPr>
              <a:t>You’re in charge of designing an aeroplane that can travel further using less energy. You know that some birds can travel very far, so you want to see how the size and shape of their wings could help you choose the best wings for your own aeroplane.</a:t>
            </a:r>
          </a:p>
          <a:p>
            <a:pPr marL="0" indent="0">
              <a:buNone/>
            </a:pPr>
            <a:r>
              <a:rPr lang="en-US" sz="1400" b="1" i="1" dirty="0">
                <a:ea typeface="+mn-lt"/>
                <a:cs typeface="+mn-lt"/>
              </a:rPr>
              <a:t>Time to Make </a:t>
            </a:r>
            <a:endParaRPr lang="en-US" sz="1400" b="1" i="1" dirty="0">
              <a:cs typeface="Calibri"/>
            </a:endParaRPr>
          </a:p>
          <a:p>
            <a:pPr marL="0" indent="0">
              <a:buNone/>
            </a:pPr>
            <a:r>
              <a:rPr lang="en-GB" sz="1400" dirty="0">
                <a:solidFill>
                  <a:schemeClr val="dk1"/>
                </a:solidFill>
              </a:rPr>
              <a:t>1. Cut out all the pieces of the glider and put it together</a:t>
            </a:r>
          </a:p>
          <a:p>
            <a:pPr marL="0" indent="0">
              <a:buNone/>
            </a:pPr>
            <a:r>
              <a:rPr lang="en-GB" sz="1400" dirty="0">
                <a:solidFill>
                  <a:schemeClr val="dk1"/>
                </a:solidFill>
              </a:rPr>
              <a:t>2. Test how far it can go. Write your results in the table. You could use a spreadsheet or a table in Word to record your results.</a:t>
            </a:r>
          </a:p>
          <a:p>
            <a:pPr marL="0" indent="0">
              <a:buNone/>
            </a:pPr>
            <a:r>
              <a:rPr lang="en-GB" sz="1400" dirty="0">
                <a:solidFill>
                  <a:schemeClr val="dk1"/>
                </a:solidFill>
              </a:rPr>
              <a:t>3. Make an adaptation to the wings on your glider. For example: make the wings bigger or smaller change the shape of the wings</a:t>
            </a:r>
          </a:p>
          <a:p>
            <a:pPr marL="0" indent="0">
              <a:buNone/>
            </a:pPr>
            <a:r>
              <a:rPr lang="en-GB" sz="1400" dirty="0">
                <a:solidFill>
                  <a:schemeClr val="dk1"/>
                </a:solidFill>
              </a:rPr>
              <a:t>4. Test again and record your results. Did it fly further?</a:t>
            </a:r>
          </a:p>
          <a:p>
            <a:pPr marL="0" indent="0">
              <a:buNone/>
            </a:pPr>
            <a:r>
              <a:rPr lang="en-GB" sz="1400" dirty="0">
                <a:solidFill>
                  <a:schemeClr val="dk1"/>
                </a:solidFill>
              </a:rPr>
              <a:t>5</a:t>
            </a:r>
            <a:r>
              <a:rPr lang="en-GB" sz="1400" b="1" dirty="0">
                <a:solidFill>
                  <a:schemeClr val="dk1"/>
                </a:solidFill>
              </a:rPr>
              <a:t> </a:t>
            </a:r>
            <a:r>
              <a:rPr lang="en-GB" sz="1400" dirty="0">
                <a:solidFill>
                  <a:schemeClr val="dk1"/>
                </a:solidFill>
              </a:rPr>
              <a:t>Make another change and test again. Which design makes your glider go the furthest?</a:t>
            </a:r>
          </a:p>
          <a:p>
            <a:pPr marL="0" indent="0">
              <a:buNone/>
            </a:pPr>
            <a:endParaRPr lang="en-GB" sz="1400" dirty="0">
              <a:solidFill>
                <a:schemeClr val="dk1"/>
              </a:solidFill>
            </a:endParaRPr>
          </a:p>
          <a:p>
            <a:pPr marL="0" indent="0">
              <a:buNone/>
            </a:pPr>
            <a:r>
              <a:rPr lang="en-US" sz="1400" b="1" dirty="0">
                <a:ea typeface="+mn-lt"/>
                <a:cs typeface="+mn-lt"/>
              </a:rPr>
              <a:t>Teacher Information</a:t>
            </a:r>
          </a:p>
          <a:p>
            <a:r>
              <a:rPr lang="en-GB" sz="1400" dirty="0">
                <a:solidFill>
                  <a:schemeClr val="dk1"/>
                </a:solidFill>
              </a:rPr>
              <a:t>Look at the designs from all groups. Whose can go the furthest?</a:t>
            </a:r>
          </a:p>
          <a:p>
            <a:r>
              <a:rPr lang="en-GB" sz="1400" dirty="0">
                <a:solidFill>
                  <a:schemeClr val="dk1"/>
                </a:solidFill>
              </a:rPr>
              <a:t>What is different about their design that makes it so effective? What happened when you adapted your wings to different shapes and sizes?</a:t>
            </a:r>
            <a:endParaRPr lang="en-US" sz="1400" dirty="0"/>
          </a:p>
          <a:p>
            <a:pPr marL="0" indent="0">
              <a:buNone/>
            </a:pPr>
            <a:endParaRPr lang="en-US" sz="1600" dirty="0">
              <a:cs typeface="Calibri"/>
            </a:endParaRPr>
          </a:p>
        </p:txBody>
      </p:sp>
      <p:pic>
        <p:nvPicPr>
          <p:cNvPr id="4" name="Graphic 3" descr="Home with solid fill">
            <a:extLst>
              <a:ext uri="{FF2B5EF4-FFF2-40B4-BE49-F238E27FC236}">
                <a16:creationId xmlns:a16="http://schemas.microsoft.com/office/drawing/2014/main" id="{A3FE29E1-50A2-499B-A43A-64F60FC366B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6192551"/>
            <a:ext cx="623341" cy="623341"/>
          </a:xfrm>
          <a:prstGeom prst="rect">
            <a:avLst/>
          </a:prstGeom>
        </p:spPr>
      </p:pic>
      <p:sp>
        <p:nvSpPr>
          <p:cNvPr id="5" name="TextBox 4">
            <a:extLst>
              <a:ext uri="{FF2B5EF4-FFF2-40B4-BE49-F238E27FC236}">
                <a16:creationId xmlns:a16="http://schemas.microsoft.com/office/drawing/2014/main" id="{F152E3FE-3DFA-4DD6-A89E-F1146EDC3ACE}"/>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6" name="Rectangle 5">
            <a:extLst>
              <a:ext uri="{FF2B5EF4-FFF2-40B4-BE49-F238E27FC236}">
                <a16:creationId xmlns:a16="http://schemas.microsoft.com/office/drawing/2014/main" id="{01FC2DBD-E2FB-42AE-B7DB-9276BE057DEB}"/>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hlinkClick r:id="rId4" action="ppaction://hlinksldjump"/>
            <a:extLst>
              <a:ext uri="{FF2B5EF4-FFF2-40B4-BE49-F238E27FC236}">
                <a16:creationId xmlns:a16="http://schemas.microsoft.com/office/drawing/2014/main" id="{A91B3F12-E9E3-459E-8821-74C70BC87D4F}"/>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702894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FD883-A647-47F6-BF54-4A89961D9EC0}"/>
              </a:ext>
            </a:extLst>
          </p:cNvPr>
          <p:cNvSpPr>
            <a:spLocks noGrp="1"/>
          </p:cNvSpPr>
          <p:nvPr>
            <p:ph type="ctrTitle"/>
          </p:nvPr>
        </p:nvSpPr>
        <p:spPr>
          <a:xfrm>
            <a:off x="1960880" y="2692227"/>
            <a:ext cx="8412480" cy="924733"/>
          </a:xfrm>
        </p:spPr>
        <p:txBody>
          <a:bodyPr>
            <a:normAutofit/>
          </a:bodyPr>
          <a:lstStyle/>
          <a:p>
            <a:r>
              <a:rPr lang="en-GB" b="1" dirty="0"/>
              <a:t>Creative Problem Solving</a:t>
            </a:r>
          </a:p>
        </p:txBody>
      </p:sp>
      <p:sp>
        <p:nvSpPr>
          <p:cNvPr id="10" name="Rectangle 9">
            <a:extLst>
              <a:ext uri="{FF2B5EF4-FFF2-40B4-BE49-F238E27FC236}">
                <a16:creationId xmlns:a16="http://schemas.microsoft.com/office/drawing/2014/main" id="{6A6275FB-4071-486B-81AD-24F8ADF266B7}"/>
              </a:ext>
            </a:extLst>
          </p:cNvPr>
          <p:cNvSpPr/>
          <p:nvPr/>
        </p:nvSpPr>
        <p:spPr>
          <a:xfrm>
            <a:off x="9612086" y="5701471"/>
            <a:ext cx="2340428" cy="1100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D52B787B-7A1F-4688-951F-5ECAFFA06C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67897" y="6185927"/>
            <a:ext cx="1084617" cy="564535"/>
          </a:xfrm>
          <a:prstGeom prst="rect">
            <a:avLst/>
          </a:prstGeom>
        </p:spPr>
      </p:pic>
      <p:pic>
        <p:nvPicPr>
          <p:cNvPr id="5" name="Graphic 4" descr="Home with solid fill">
            <a:extLst>
              <a:ext uri="{FF2B5EF4-FFF2-40B4-BE49-F238E27FC236}">
                <a16:creationId xmlns:a16="http://schemas.microsoft.com/office/drawing/2014/main" id="{2A359E16-F5C1-40D5-AFFA-C7CC6ACE36E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92551"/>
            <a:ext cx="623341" cy="623341"/>
          </a:xfrm>
          <a:prstGeom prst="rect">
            <a:avLst/>
          </a:prstGeom>
        </p:spPr>
      </p:pic>
      <p:sp>
        <p:nvSpPr>
          <p:cNvPr id="6" name="TextBox 5">
            <a:extLst>
              <a:ext uri="{FF2B5EF4-FFF2-40B4-BE49-F238E27FC236}">
                <a16:creationId xmlns:a16="http://schemas.microsoft.com/office/drawing/2014/main" id="{C97DF598-F02C-4FD4-8F0A-60B2811A9C40}"/>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7" name="Rectangle 6">
            <a:extLst>
              <a:ext uri="{FF2B5EF4-FFF2-40B4-BE49-F238E27FC236}">
                <a16:creationId xmlns:a16="http://schemas.microsoft.com/office/drawing/2014/main" id="{9FA497E1-B917-4DB5-B576-E747D9C13400}"/>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5" action="ppaction://hlinksldjump"/>
            <a:extLst>
              <a:ext uri="{FF2B5EF4-FFF2-40B4-BE49-F238E27FC236}">
                <a16:creationId xmlns:a16="http://schemas.microsoft.com/office/drawing/2014/main" id="{4ABD9B03-6809-432C-80A5-53EB7D936FBB}"/>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0075433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28880-9D72-4C51-9DB3-C6BDEF2358D5}"/>
              </a:ext>
            </a:extLst>
          </p:cNvPr>
          <p:cNvSpPr>
            <a:spLocks noGrp="1"/>
          </p:cNvSpPr>
          <p:nvPr>
            <p:ph type="title"/>
          </p:nvPr>
        </p:nvSpPr>
        <p:spPr/>
        <p:txBody>
          <a:bodyPr/>
          <a:lstStyle/>
          <a:p>
            <a:r>
              <a:rPr lang="en-GB" dirty="0"/>
              <a:t>Creative Problem Solving: Overview </a:t>
            </a:r>
          </a:p>
        </p:txBody>
      </p:sp>
      <p:sp>
        <p:nvSpPr>
          <p:cNvPr id="3" name="Content Placeholder 2">
            <a:extLst>
              <a:ext uri="{FF2B5EF4-FFF2-40B4-BE49-F238E27FC236}">
                <a16:creationId xmlns:a16="http://schemas.microsoft.com/office/drawing/2014/main" id="{878285FA-5AE7-4AD9-92D9-C9247025FB2C}"/>
              </a:ext>
            </a:extLst>
          </p:cNvPr>
          <p:cNvSpPr>
            <a:spLocks noGrp="1"/>
          </p:cNvSpPr>
          <p:nvPr>
            <p:ph idx="1"/>
          </p:nvPr>
        </p:nvSpPr>
        <p:spPr>
          <a:xfrm>
            <a:off x="838201" y="1825625"/>
            <a:ext cx="5204520" cy="4351338"/>
          </a:xfrm>
        </p:spPr>
        <p:txBody>
          <a:bodyPr>
            <a:normAutofit fontScale="92500" lnSpcReduction="20000"/>
          </a:bodyPr>
          <a:lstStyle/>
          <a:p>
            <a:pPr marL="0" indent="0">
              <a:buNone/>
            </a:pPr>
            <a:r>
              <a:rPr lang="en-GB" b="1" i="1" dirty="0"/>
              <a:t>Creative Problem Solving, </a:t>
            </a:r>
            <a:r>
              <a:rPr lang="en-GB" dirty="0"/>
              <a:t>as defined by the Royal Academy of Engineering, involves applying techniques from different disciplines, generating ideas and solutions with others, constructive criticism and team work. The pupil friendly definition can be seen opposite. </a:t>
            </a:r>
          </a:p>
          <a:p>
            <a:pPr marL="0" indent="0">
              <a:buNone/>
            </a:pPr>
            <a:endParaRPr lang="en-GB" dirty="0"/>
          </a:p>
          <a:p>
            <a:pPr marL="0" indent="0">
              <a:buNone/>
            </a:pPr>
            <a:r>
              <a:rPr lang="en-GB" dirty="0"/>
              <a:t>The following slides provide some simple examples of how the attributes of </a:t>
            </a:r>
            <a:r>
              <a:rPr lang="en-GB" b="1" i="1" dirty="0"/>
              <a:t>Creative Problem Solving</a:t>
            </a:r>
            <a:r>
              <a:rPr lang="en-GB" dirty="0"/>
              <a:t> can be developed across the curriculum. </a:t>
            </a:r>
          </a:p>
        </p:txBody>
      </p:sp>
      <p:pic>
        <p:nvPicPr>
          <p:cNvPr id="5" name="Picture 4">
            <a:extLst>
              <a:ext uri="{FF2B5EF4-FFF2-40B4-BE49-F238E27FC236}">
                <a16:creationId xmlns:a16="http://schemas.microsoft.com/office/drawing/2014/main" id="{7342E252-E91E-4CC0-8898-C4EA0B328F1C}"/>
              </a:ext>
            </a:extLst>
          </p:cNvPr>
          <p:cNvPicPr>
            <a:picLocks noChangeAspect="1"/>
          </p:cNvPicPr>
          <p:nvPr/>
        </p:nvPicPr>
        <p:blipFill>
          <a:blip r:embed="rId2"/>
          <a:stretch>
            <a:fillRect/>
          </a:stretch>
        </p:blipFill>
        <p:spPr>
          <a:xfrm>
            <a:off x="9583127" y="6311900"/>
            <a:ext cx="2074746" cy="384644"/>
          </a:xfrm>
          <a:prstGeom prst="rect">
            <a:avLst/>
          </a:prstGeom>
        </p:spPr>
      </p:pic>
      <p:pic>
        <p:nvPicPr>
          <p:cNvPr id="7" name="Graphic 6" descr="Home with solid fill">
            <a:extLst>
              <a:ext uri="{FF2B5EF4-FFF2-40B4-BE49-F238E27FC236}">
                <a16:creationId xmlns:a16="http://schemas.microsoft.com/office/drawing/2014/main" id="{08017D9D-97B8-4FAE-A0CF-31ABAE7B628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92551"/>
            <a:ext cx="623341" cy="623341"/>
          </a:xfrm>
          <a:prstGeom prst="rect">
            <a:avLst/>
          </a:prstGeom>
        </p:spPr>
      </p:pic>
      <p:sp>
        <p:nvSpPr>
          <p:cNvPr id="8" name="TextBox 7">
            <a:extLst>
              <a:ext uri="{FF2B5EF4-FFF2-40B4-BE49-F238E27FC236}">
                <a16:creationId xmlns:a16="http://schemas.microsoft.com/office/drawing/2014/main" id="{CF177721-1D67-4933-A96E-542BC23E8C9E}"/>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9" name="Rectangle 8">
            <a:extLst>
              <a:ext uri="{FF2B5EF4-FFF2-40B4-BE49-F238E27FC236}">
                <a16:creationId xmlns:a16="http://schemas.microsoft.com/office/drawing/2014/main" id="{8D597E66-D14E-4D5E-B5FF-6E0F300D2A59}"/>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hlinkClick r:id="rId5" action="ppaction://hlinksldjump"/>
            <a:extLst>
              <a:ext uri="{FF2B5EF4-FFF2-40B4-BE49-F238E27FC236}">
                <a16:creationId xmlns:a16="http://schemas.microsoft.com/office/drawing/2014/main" id="{A6E4FB12-4CD5-4591-A311-551FCA1599E7}"/>
              </a:ext>
            </a:extLst>
          </p:cNvPr>
          <p:cNvSpPr/>
          <p:nvPr/>
        </p:nvSpPr>
        <p:spPr>
          <a:xfrm>
            <a:off x="0" y="6195123"/>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a:extLst>
              <a:ext uri="{FF2B5EF4-FFF2-40B4-BE49-F238E27FC236}">
                <a16:creationId xmlns:a16="http://schemas.microsoft.com/office/drawing/2014/main" id="{BD765171-1510-4FC3-8732-683CB4807980}"/>
              </a:ext>
            </a:extLst>
          </p:cNvPr>
          <p:cNvPicPr>
            <a:picLocks noChangeAspect="1"/>
          </p:cNvPicPr>
          <p:nvPr/>
        </p:nvPicPr>
        <p:blipFill>
          <a:blip r:embed="rId6"/>
          <a:stretch>
            <a:fillRect/>
          </a:stretch>
        </p:blipFill>
        <p:spPr>
          <a:xfrm>
            <a:off x="6518729" y="1825624"/>
            <a:ext cx="5204520" cy="3863821"/>
          </a:xfrm>
          <a:prstGeom prst="rect">
            <a:avLst/>
          </a:prstGeom>
        </p:spPr>
      </p:pic>
    </p:spTree>
    <p:extLst>
      <p:ext uri="{BB962C8B-B14F-4D97-AF65-F5344CB8AC3E}">
        <p14:creationId xmlns:p14="http://schemas.microsoft.com/office/powerpoint/2010/main" val="21198676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C9A529B-2450-48E3-8758-D8B523685D7C}"/>
              </a:ext>
            </a:extLst>
          </p:cNvPr>
          <p:cNvGraphicFramePr>
            <a:graphicFrameLocks noGrp="1"/>
          </p:cNvGraphicFramePr>
          <p:nvPr/>
        </p:nvGraphicFramePr>
        <p:xfrm>
          <a:off x="1706882" y="116632"/>
          <a:ext cx="8778236" cy="6405880"/>
        </p:xfrm>
        <a:graphic>
          <a:graphicData uri="http://schemas.openxmlformats.org/drawingml/2006/table">
            <a:tbl>
              <a:tblPr firstRow="1" bandRow="1">
                <a:tableStyleId>{69C7853C-536D-4A76-A0AE-DD22124D55A5}</a:tableStyleId>
              </a:tblPr>
              <a:tblGrid>
                <a:gridCol w="1645918">
                  <a:extLst>
                    <a:ext uri="{9D8B030D-6E8A-4147-A177-3AD203B41FA5}">
                      <a16:colId xmlns:a16="http://schemas.microsoft.com/office/drawing/2014/main" val="2233895718"/>
                    </a:ext>
                  </a:extLst>
                </a:gridCol>
                <a:gridCol w="1935479">
                  <a:extLst>
                    <a:ext uri="{9D8B030D-6E8A-4147-A177-3AD203B41FA5}">
                      <a16:colId xmlns:a16="http://schemas.microsoft.com/office/drawing/2014/main" val="1284286186"/>
                    </a:ext>
                  </a:extLst>
                </a:gridCol>
                <a:gridCol w="3002279">
                  <a:extLst>
                    <a:ext uri="{9D8B030D-6E8A-4147-A177-3AD203B41FA5}">
                      <a16:colId xmlns:a16="http://schemas.microsoft.com/office/drawing/2014/main" val="1562935449"/>
                    </a:ext>
                  </a:extLst>
                </a:gridCol>
                <a:gridCol w="2194560">
                  <a:extLst>
                    <a:ext uri="{9D8B030D-6E8A-4147-A177-3AD203B41FA5}">
                      <a16:colId xmlns:a16="http://schemas.microsoft.com/office/drawing/2014/main" val="2499228387"/>
                    </a:ext>
                  </a:extLst>
                </a:gridCol>
              </a:tblGrid>
              <a:tr h="370840">
                <a:tc>
                  <a:txBody>
                    <a:bodyPr/>
                    <a:lstStyle/>
                    <a:p>
                      <a:pPr lvl="0">
                        <a:buNone/>
                      </a:pPr>
                      <a:r>
                        <a:rPr lang="en-US" sz="1800" u="none" strike="noStrike" noProof="0" dirty="0"/>
                        <a:t>Level</a:t>
                      </a:r>
                    </a:p>
                  </a:txBody>
                  <a:tcPr>
                    <a:solidFill>
                      <a:schemeClr val="accent4">
                        <a:lumMod val="60000"/>
                        <a:lumOff val="40000"/>
                      </a:schemeClr>
                    </a:solidFill>
                  </a:tcPr>
                </a:tc>
                <a:tc>
                  <a:txBody>
                    <a:bodyPr/>
                    <a:lstStyle/>
                    <a:p>
                      <a:pPr lvl="0">
                        <a:buNone/>
                      </a:pPr>
                      <a:r>
                        <a:rPr lang="en-US" sz="1800" u="none" strike="noStrike" noProof="0" dirty="0"/>
                        <a:t>Es and </a:t>
                      </a:r>
                      <a:r>
                        <a:rPr lang="en-US" sz="1800" u="none" strike="noStrike" noProof="0" dirty="0" err="1"/>
                        <a:t>Os</a:t>
                      </a:r>
                      <a:endParaRPr lang="en-US" dirty="0" err="1"/>
                    </a:p>
                  </a:txBody>
                  <a:tcPr>
                    <a:solidFill>
                      <a:schemeClr val="accent4">
                        <a:lumMod val="60000"/>
                        <a:lumOff val="40000"/>
                      </a:schemeClr>
                    </a:solidFill>
                  </a:tcPr>
                </a:tc>
                <a:tc>
                  <a:txBody>
                    <a:bodyPr/>
                    <a:lstStyle/>
                    <a:p>
                      <a:pPr lvl="0">
                        <a:buNone/>
                      </a:pPr>
                      <a:r>
                        <a:rPr lang="en-US" sz="1800" u="none" strike="noStrike" noProof="0" dirty="0"/>
                        <a:t>Learning Activities</a:t>
                      </a:r>
                      <a:endParaRPr lang="en-US" dirty="0"/>
                    </a:p>
                  </a:txBody>
                  <a:tcPr>
                    <a:solidFill>
                      <a:schemeClr val="accent4">
                        <a:lumMod val="60000"/>
                        <a:lumOff val="40000"/>
                      </a:schemeClr>
                    </a:solidFill>
                  </a:tcPr>
                </a:tc>
                <a:tc>
                  <a:txBody>
                    <a:bodyPr/>
                    <a:lstStyle/>
                    <a:p>
                      <a:pPr lvl="0">
                        <a:buNone/>
                      </a:pPr>
                      <a:r>
                        <a:rPr lang="en-US" sz="1800" u="none" strike="noStrike" noProof="0" dirty="0"/>
                        <a:t>Stimulus</a:t>
                      </a:r>
                      <a:endParaRPr lang="en-US" dirty="0"/>
                    </a:p>
                  </a:txBody>
                  <a:tcPr>
                    <a:solidFill>
                      <a:schemeClr val="accent4">
                        <a:lumMod val="60000"/>
                        <a:lumOff val="40000"/>
                      </a:schemeClr>
                    </a:solidFill>
                  </a:tcPr>
                </a:tc>
                <a:extLst>
                  <a:ext uri="{0D108BD9-81ED-4DB2-BD59-A6C34878D82A}">
                    <a16:rowId xmlns:a16="http://schemas.microsoft.com/office/drawing/2014/main" val="63266248"/>
                  </a:ext>
                </a:extLst>
              </a:tr>
              <a:tr h="370840">
                <a:tc>
                  <a:txBody>
                    <a:bodyPr/>
                    <a:lstStyle/>
                    <a:p>
                      <a:pPr lvl="0">
                        <a:buNone/>
                      </a:pPr>
                      <a:r>
                        <a:rPr lang="en-US" sz="1400" u="none" strike="noStrike" noProof="0" dirty="0"/>
                        <a:t>Early Level </a:t>
                      </a:r>
                      <a:endParaRPr lang="en-US" sz="1400" dirty="0" err="1"/>
                    </a:p>
                    <a:p>
                      <a:pPr lvl="0">
                        <a:buNone/>
                      </a:pPr>
                      <a:r>
                        <a:rPr lang="en-US" sz="1400" u="none" strike="noStrike" noProof="0" dirty="0"/>
                        <a:t>Theme: Creative </a:t>
                      </a:r>
                      <a:br>
                        <a:rPr lang="en-US" sz="1400" u="none" strike="noStrike" noProof="0" dirty="0"/>
                      </a:br>
                      <a:r>
                        <a:rPr lang="en-US" sz="1400" u="none" strike="noStrike" noProof="0" dirty="0"/>
                        <a:t>Problem Solving</a:t>
                      </a:r>
                      <a:endParaRPr lang="en-US" sz="1400" dirty="0"/>
                    </a:p>
                  </a:txBody>
                  <a:tcPr>
                    <a:solidFill>
                      <a:schemeClr val="accent4">
                        <a:lumMod val="60000"/>
                        <a:lumOff val="40000"/>
                        <a:alpha val="40000"/>
                      </a:schemeClr>
                    </a:solidFill>
                  </a:tcPr>
                </a:tc>
                <a:tc>
                  <a:txBody>
                    <a:bodyPr/>
                    <a:lstStyle/>
                    <a:p>
                      <a:pPr lvl="0" algn="l">
                        <a:lnSpc>
                          <a:spcPct val="100000"/>
                        </a:lnSpc>
                        <a:spcBef>
                          <a:spcPts val="0"/>
                        </a:spcBef>
                        <a:spcAft>
                          <a:spcPts val="0"/>
                        </a:spcAft>
                        <a:buNone/>
                      </a:pPr>
                      <a:r>
                        <a:rPr lang="en-GB" sz="1000" i="1" u="none" strike="noStrike" noProof="0" dirty="0"/>
                        <a:t>I have spotted and explored patterns in my own and the wider environment and can copy and continue these and create my own patterns. </a:t>
                      </a:r>
                    </a:p>
                    <a:p>
                      <a:pPr lvl="0" algn="l">
                        <a:lnSpc>
                          <a:spcPct val="100000"/>
                        </a:lnSpc>
                        <a:spcBef>
                          <a:spcPts val="0"/>
                        </a:spcBef>
                        <a:spcAft>
                          <a:spcPts val="0"/>
                        </a:spcAft>
                        <a:buNone/>
                      </a:pPr>
                      <a:r>
                        <a:rPr lang="en-GB" sz="1000" b="1" u="none" strike="noStrike" noProof="0" dirty="0"/>
                        <a:t>MTH 0-13a</a:t>
                      </a:r>
                    </a:p>
                    <a:p>
                      <a:pPr lvl="0" algn="l">
                        <a:lnSpc>
                          <a:spcPct val="100000"/>
                        </a:lnSpc>
                        <a:spcBef>
                          <a:spcPts val="0"/>
                        </a:spcBef>
                        <a:spcAft>
                          <a:spcPts val="0"/>
                        </a:spcAft>
                        <a:buNone/>
                      </a:pPr>
                      <a:r>
                        <a:rPr lang="en-GB" sz="1000" b="0" i="1" u="none" strike="noStrike" noProof="0" dirty="0"/>
                        <a:t>I enjoy investigating objects and shapes and can sort, describe and be creative with them. </a:t>
                      </a:r>
                    </a:p>
                    <a:p>
                      <a:pPr lvl="0" algn="l">
                        <a:lnSpc>
                          <a:spcPct val="100000"/>
                        </a:lnSpc>
                        <a:spcBef>
                          <a:spcPts val="0"/>
                        </a:spcBef>
                        <a:spcAft>
                          <a:spcPts val="0"/>
                        </a:spcAft>
                        <a:buNone/>
                      </a:pPr>
                      <a:r>
                        <a:rPr lang="en-GB" sz="1000" b="1" u="none" strike="noStrike" noProof="0" dirty="0"/>
                        <a:t>MTH 0-16a </a:t>
                      </a:r>
                    </a:p>
                    <a:p>
                      <a:pPr lvl="0" algn="l">
                        <a:lnSpc>
                          <a:spcPct val="100000"/>
                        </a:lnSpc>
                        <a:spcBef>
                          <a:spcPts val="0"/>
                        </a:spcBef>
                        <a:spcAft>
                          <a:spcPts val="0"/>
                        </a:spcAft>
                        <a:buNone/>
                      </a:pPr>
                      <a:r>
                        <a:rPr lang="en-GB" sz="1000" b="0" i="1" u="none" strike="noStrike" noProof="0" dirty="0"/>
                        <a:t> I have had fun creating a range of symmetrical pictures and patterns using a range of media.  </a:t>
                      </a:r>
                    </a:p>
                    <a:p>
                      <a:pPr lvl="0" algn="l">
                        <a:lnSpc>
                          <a:spcPct val="100000"/>
                        </a:lnSpc>
                        <a:spcBef>
                          <a:spcPts val="0"/>
                        </a:spcBef>
                        <a:spcAft>
                          <a:spcPts val="0"/>
                        </a:spcAft>
                        <a:buNone/>
                      </a:pPr>
                      <a:r>
                        <a:rPr lang="en-GB" sz="1000" b="1" u="none" strike="noStrike" noProof="0" dirty="0"/>
                        <a:t>MTH 0-19a</a:t>
                      </a:r>
                    </a:p>
                    <a:p>
                      <a:pPr lvl="0" algn="l">
                        <a:lnSpc>
                          <a:spcPct val="100000"/>
                        </a:lnSpc>
                        <a:spcBef>
                          <a:spcPts val="0"/>
                        </a:spcBef>
                        <a:spcAft>
                          <a:spcPts val="0"/>
                        </a:spcAft>
                        <a:buNone/>
                      </a:pPr>
                      <a:r>
                        <a:rPr lang="en-GB" sz="1000" b="0" i="1" u="none" strike="noStrike" noProof="0" dirty="0"/>
                        <a:t> I explore ways to design and construct models.</a:t>
                      </a:r>
                    </a:p>
                    <a:p>
                      <a:pPr lvl="0" algn="l">
                        <a:lnSpc>
                          <a:spcPct val="100000"/>
                        </a:lnSpc>
                        <a:spcBef>
                          <a:spcPts val="0"/>
                        </a:spcBef>
                        <a:spcAft>
                          <a:spcPts val="0"/>
                        </a:spcAft>
                        <a:buNone/>
                      </a:pPr>
                      <a:r>
                        <a:rPr lang="en-GB" sz="1000" b="1" u="none" strike="noStrike" noProof="0" dirty="0"/>
                        <a:t>TCH 0-09a </a:t>
                      </a:r>
                    </a:p>
                    <a:p>
                      <a:pPr lvl="0" algn="l">
                        <a:lnSpc>
                          <a:spcPct val="100000"/>
                        </a:lnSpc>
                        <a:spcBef>
                          <a:spcPts val="0"/>
                        </a:spcBef>
                        <a:spcAft>
                          <a:spcPts val="0"/>
                        </a:spcAft>
                        <a:buNone/>
                      </a:pPr>
                      <a:r>
                        <a:rPr lang="en-GB" sz="1000" b="0" i="1" u="none" strike="noStrike" noProof="0" dirty="0"/>
                        <a:t>I explore a variety of products covering a range of engineering disciplines. </a:t>
                      </a:r>
                    </a:p>
                    <a:p>
                      <a:pPr lvl="0" algn="l">
                        <a:lnSpc>
                          <a:spcPct val="100000"/>
                        </a:lnSpc>
                        <a:spcBef>
                          <a:spcPts val="0"/>
                        </a:spcBef>
                        <a:spcAft>
                          <a:spcPts val="0"/>
                        </a:spcAft>
                        <a:buNone/>
                      </a:pPr>
                      <a:r>
                        <a:rPr lang="en-GB" sz="1000" b="1" u="none" strike="noStrike" noProof="0" dirty="0"/>
                        <a:t>TCH 0-12a </a:t>
                      </a:r>
                    </a:p>
                    <a:p>
                      <a:pPr lvl="0" algn="l">
                        <a:lnSpc>
                          <a:spcPct val="100000"/>
                        </a:lnSpc>
                        <a:spcBef>
                          <a:spcPts val="0"/>
                        </a:spcBef>
                        <a:spcAft>
                          <a:spcPts val="0"/>
                        </a:spcAft>
                        <a:buNone/>
                      </a:pPr>
                      <a:r>
                        <a:rPr lang="en-GB" sz="1000" b="0" i="1" u="none" strike="noStrike" noProof="0" dirty="0"/>
                        <a:t>Through everyday experiences and play with a variety of toys and other objects, I can recognise simple types of forces and describe their effects.  </a:t>
                      </a:r>
                    </a:p>
                    <a:p>
                      <a:pPr lvl="0" algn="l">
                        <a:lnSpc>
                          <a:spcPct val="100000"/>
                        </a:lnSpc>
                        <a:spcBef>
                          <a:spcPts val="0"/>
                        </a:spcBef>
                        <a:spcAft>
                          <a:spcPts val="0"/>
                        </a:spcAft>
                        <a:buNone/>
                      </a:pPr>
                      <a:r>
                        <a:rPr lang="en-GB" sz="1000" b="1" u="none" strike="noStrike" noProof="0" dirty="0"/>
                        <a:t>SCN 0-07a </a:t>
                      </a:r>
                      <a:endParaRPr lang="en-US" sz="1200" u="none" strike="noStrike" noProof="0" dirty="0"/>
                    </a:p>
                    <a:p>
                      <a:pPr lvl="0">
                        <a:buNone/>
                      </a:pPr>
                      <a:endParaRPr lang="en-US" sz="1200" u="none" strike="noStrike" noProof="0" dirty="0"/>
                    </a:p>
                    <a:p>
                      <a:pPr lvl="0">
                        <a:buNone/>
                      </a:pPr>
                      <a:endParaRPr lang="en-US" sz="1200" u="none" strike="noStrike" noProof="0" dirty="0"/>
                    </a:p>
                    <a:p>
                      <a:pPr lvl="0">
                        <a:buNone/>
                      </a:pPr>
                      <a:endParaRPr lang="en-US" sz="1200" u="none" strike="noStrike" noProof="0" dirty="0"/>
                    </a:p>
                    <a:p>
                      <a:pPr lvl="0">
                        <a:buNone/>
                      </a:pPr>
                      <a:endParaRPr lang="en-US" sz="1200" u="none" strike="noStrike" noProof="0" dirty="0"/>
                    </a:p>
                    <a:p>
                      <a:pPr lvl="0">
                        <a:buNone/>
                      </a:pPr>
                      <a:endParaRPr lang="en-US" sz="1200" u="none" strike="noStrike" noProof="0" dirty="0"/>
                    </a:p>
                    <a:p>
                      <a:pPr lvl="0">
                        <a:buNone/>
                      </a:pPr>
                      <a:endParaRPr lang="en-US" sz="1200" u="none" strike="noStrike" noProof="0" dirty="0"/>
                    </a:p>
                    <a:p>
                      <a:pPr lvl="0">
                        <a:buNone/>
                      </a:pPr>
                      <a:endParaRPr lang="en-US" sz="1200" u="none" strike="noStrike" noProof="0" dirty="0"/>
                    </a:p>
                    <a:p>
                      <a:pPr lvl="0">
                        <a:buNone/>
                      </a:pPr>
                      <a:endParaRPr lang="en-US" sz="1200" u="none" strike="noStrike" noProof="0" dirty="0"/>
                    </a:p>
                    <a:p>
                      <a:pPr lvl="0">
                        <a:buNone/>
                      </a:pPr>
                      <a:endParaRPr lang="en-US" sz="1200" u="none" strike="noStrike" noProof="0" dirty="0"/>
                    </a:p>
                    <a:p>
                      <a:pPr lvl="0">
                        <a:buNone/>
                      </a:pPr>
                      <a:endParaRPr lang="en-US" sz="1200" u="none" strike="noStrike" noProof="0" dirty="0"/>
                    </a:p>
                  </a:txBody>
                  <a:tcPr>
                    <a:solidFill>
                      <a:schemeClr val="accent4">
                        <a:lumMod val="60000"/>
                        <a:lumOff val="40000"/>
                        <a:alpha val="40000"/>
                      </a:schemeClr>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1200" b="1" i="0" u="sng" strike="noStrike" cap="none" normalizeH="0" baseline="0" dirty="0">
                          <a:ln>
                            <a:noFill/>
                          </a:ln>
                          <a:solidFill>
                            <a:schemeClr val="tx1"/>
                          </a:solidFill>
                          <a:effectLst/>
                          <a:latin typeface="+mn-lt"/>
                          <a:ea typeface="Times New Roman" panose="02020603050405020304" pitchFamily="18" charset="0"/>
                        </a:rPr>
                        <a:t>Strong Shapes</a:t>
                      </a:r>
                      <a:endParaRPr kumimoji="0" lang="en-GB" altLang="en-US" sz="7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latin typeface="+mn-lt"/>
                          <a:ea typeface="Times New Roman" panose="02020603050405020304" pitchFamily="18" charset="0"/>
                        </a:rPr>
                        <a:t>You will need (per group)</a:t>
                      </a:r>
                      <a:endParaRPr kumimoji="0" lang="en-GB" altLang="en-US" sz="7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GB" altLang="en-US" sz="1200"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Toothpicks (or broken dried spaghetti) Jelly sweets - midget gems work well – or mini marshmallows</a:t>
                      </a:r>
                      <a:endParaRPr kumimoji="0" lang="en-GB" altLang="en-US" sz="7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latin typeface="+mn-lt"/>
                          <a:ea typeface="Times New Roman" panose="02020603050405020304" pitchFamily="18" charset="0"/>
                        </a:rPr>
                        <a:t>Activity</a:t>
                      </a:r>
                      <a:endParaRPr kumimoji="0" lang="en-GB" altLang="en-US" sz="7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GB" altLang="en-US" sz="12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Make a variety of shapes, such as a square or a triangle, from the sweets and toothpicks/spaghetti by placing one sweet in each of the corners. </a:t>
                      </a:r>
                      <a:endParaRPr kumimoji="0" lang="en-GB" altLang="en-US" sz="7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latin typeface="+mn-lt"/>
                          <a:ea typeface="Times New Roman" panose="02020603050405020304" pitchFamily="18" charset="0"/>
                        </a:rPr>
                        <a:t>Discussion and ‘Thinker’ Questions</a:t>
                      </a:r>
                      <a:endParaRPr kumimoji="0" lang="en-GB" altLang="en-US" sz="7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GB" altLang="en-US" sz="12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Which shape is the strongest? </a:t>
                      </a:r>
                      <a:endParaRPr kumimoji="0" lang="en-GB" altLang="en-US" sz="7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GB" altLang="en-US" sz="12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Which shape do you think would be best to use to construct a building?</a:t>
                      </a:r>
                      <a:endParaRPr kumimoji="0" lang="en-GB" altLang="en-US" sz="7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en-GB" altLang="en-US" sz="12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GB" altLang="en-US" sz="12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Pupils should find that the triangle is the strongest shape as it does not tend to bend or buckle. </a:t>
                      </a:r>
                      <a:endParaRPr kumimoji="0" lang="en-GB" altLang="en-US" sz="7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GB" altLang="en-US" sz="12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The square is quite weak as it often breaks at the joints but can be strengthened with the addition of a diagonal support (therefore creating two triangles). </a:t>
                      </a:r>
                      <a:endParaRPr kumimoji="0" lang="en-GB" altLang="en-US" sz="7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GB" altLang="en-US" sz="12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A lot of buildings use triangles in their structures, such as the roof and walls, because they are so strong</a:t>
                      </a:r>
                      <a:r>
                        <a:rPr kumimoji="0" lang="en-GB" altLang="en-US" sz="1200" b="0" i="0" u="none" strike="noStrike" cap="none" normalizeH="0" baseline="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 </a:t>
                      </a:r>
                      <a:endParaRPr kumimoji="0" lang="en-GB" altLang="en-US" sz="1600" b="0" i="0" u="none" strike="noStrike" cap="none" normalizeH="0" baseline="0" dirty="0">
                        <a:ln>
                          <a:noFill/>
                        </a:ln>
                        <a:solidFill>
                          <a:schemeClr val="tx1"/>
                        </a:solidFill>
                        <a:effectLst/>
                        <a:latin typeface="Arial" panose="020B0604020202020204" pitchFamily="34" charset="0"/>
                      </a:endParaRPr>
                    </a:p>
                    <a:p>
                      <a:pPr lvl="0" algn="ctr">
                        <a:lnSpc>
                          <a:spcPct val="100000"/>
                        </a:lnSpc>
                        <a:spcBef>
                          <a:spcPts val="0"/>
                        </a:spcBef>
                        <a:spcAft>
                          <a:spcPts val="0"/>
                        </a:spcAft>
                        <a:buNone/>
                      </a:pPr>
                      <a:endParaRPr lang="en-US" sz="1200" u="none" strike="noStrike" noProof="0" dirty="0"/>
                    </a:p>
                  </a:txBody>
                  <a:tcPr>
                    <a:solidFill>
                      <a:schemeClr val="accent4">
                        <a:lumMod val="60000"/>
                        <a:lumOff val="40000"/>
                        <a:alpha val="40000"/>
                      </a:schemeClr>
                    </a:solidFill>
                  </a:tcPr>
                </a:tc>
                <a:tc>
                  <a:txBody>
                    <a:bodyPr/>
                    <a:lstStyle/>
                    <a:p>
                      <a:endParaRPr lang="en-US" dirty="0"/>
                    </a:p>
                  </a:txBody>
                  <a:tcPr>
                    <a:solidFill>
                      <a:schemeClr val="accent4">
                        <a:lumMod val="60000"/>
                        <a:lumOff val="40000"/>
                        <a:alpha val="40000"/>
                      </a:schemeClr>
                    </a:solidFill>
                  </a:tcPr>
                </a:tc>
                <a:extLst>
                  <a:ext uri="{0D108BD9-81ED-4DB2-BD59-A6C34878D82A}">
                    <a16:rowId xmlns:a16="http://schemas.microsoft.com/office/drawing/2014/main" val="3652803016"/>
                  </a:ext>
                </a:extLst>
              </a:tr>
            </a:tbl>
          </a:graphicData>
        </a:graphic>
      </p:graphicFrame>
      <p:pic>
        <p:nvPicPr>
          <p:cNvPr id="3" name="Picture 2" descr="Spaghetti towers copy">
            <a:extLst>
              <a:ext uri="{FF2B5EF4-FFF2-40B4-BE49-F238E27FC236}">
                <a16:creationId xmlns:a16="http://schemas.microsoft.com/office/drawing/2014/main" id="{55C73F9E-97AD-4A25-A0CA-9A3309BD4F0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739346" y="1591323"/>
            <a:ext cx="1150620" cy="1016000"/>
          </a:xfrm>
          <a:prstGeom prst="rect">
            <a:avLst/>
          </a:prstGeom>
          <a:noFill/>
          <a:ln>
            <a:noFill/>
          </a:ln>
        </p:spPr>
      </p:pic>
      <p:grpSp>
        <p:nvGrpSpPr>
          <p:cNvPr id="4" name="Group 3">
            <a:extLst>
              <a:ext uri="{FF2B5EF4-FFF2-40B4-BE49-F238E27FC236}">
                <a16:creationId xmlns:a16="http://schemas.microsoft.com/office/drawing/2014/main" id="{F6E9A7AB-FA1B-4919-9280-2B576B79764C}"/>
              </a:ext>
            </a:extLst>
          </p:cNvPr>
          <p:cNvGrpSpPr/>
          <p:nvPr/>
        </p:nvGrpSpPr>
        <p:grpSpPr>
          <a:xfrm>
            <a:off x="8400256" y="620688"/>
            <a:ext cx="1828800" cy="847090"/>
            <a:chOff x="0" y="0"/>
            <a:chExt cx="2313495" cy="847246"/>
          </a:xfrm>
        </p:grpSpPr>
        <p:pic>
          <p:nvPicPr>
            <p:cNvPr id="5" name="Picture 4" descr="Spaghetti towers copy">
              <a:extLst>
                <a:ext uri="{FF2B5EF4-FFF2-40B4-BE49-F238E27FC236}">
                  <a16:creationId xmlns:a16="http://schemas.microsoft.com/office/drawing/2014/main" id="{2B11565A-3BCC-4AF3-821C-0FEBD887EE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13495" cy="847246"/>
            </a:xfrm>
            <a:prstGeom prst="rect">
              <a:avLst/>
            </a:prstGeom>
            <a:noFill/>
            <a:ln>
              <a:noFill/>
            </a:ln>
          </p:spPr>
        </p:pic>
        <p:cxnSp>
          <p:nvCxnSpPr>
            <p:cNvPr id="6" name="Straight Connector 5">
              <a:extLst>
                <a:ext uri="{FF2B5EF4-FFF2-40B4-BE49-F238E27FC236}">
                  <a16:creationId xmlns:a16="http://schemas.microsoft.com/office/drawing/2014/main" id="{B8D579AA-0490-479F-8437-0255271C5B80}"/>
                </a:ext>
              </a:extLst>
            </p:cNvPr>
            <p:cNvCxnSpPr>
              <a:cxnSpLocks/>
            </p:cNvCxnSpPr>
            <p:nvPr/>
          </p:nvCxnSpPr>
          <p:spPr>
            <a:xfrm flipV="1">
              <a:off x="337027" y="123568"/>
              <a:ext cx="1618122" cy="634043"/>
            </a:xfrm>
            <a:prstGeom prst="line">
              <a:avLst/>
            </a:prstGeom>
            <a:ln w="9842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7" name="Graphic 6" descr="Home with solid fill">
            <a:extLst>
              <a:ext uri="{FF2B5EF4-FFF2-40B4-BE49-F238E27FC236}">
                <a16:creationId xmlns:a16="http://schemas.microsoft.com/office/drawing/2014/main" id="{FB6FB88F-94E7-42CC-9DB3-38DFE7B23C0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92551"/>
            <a:ext cx="623341" cy="623341"/>
          </a:xfrm>
          <a:prstGeom prst="rect">
            <a:avLst/>
          </a:prstGeom>
        </p:spPr>
      </p:pic>
      <p:sp>
        <p:nvSpPr>
          <p:cNvPr id="8" name="TextBox 7">
            <a:extLst>
              <a:ext uri="{FF2B5EF4-FFF2-40B4-BE49-F238E27FC236}">
                <a16:creationId xmlns:a16="http://schemas.microsoft.com/office/drawing/2014/main" id="{F29E2222-212A-415C-A2D5-EC241DE877DC}"/>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9" name="Rectangle 8">
            <a:extLst>
              <a:ext uri="{FF2B5EF4-FFF2-40B4-BE49-F238E27FC236}">
                <a16:creationId xmlns:a16="http://schemas.microsoft.com/office/drawing/2014/main" id="{00FB1F0A-5B34-4A97-B2B1-58508B7B6B6F}"/>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hlinkClick r:id="rId5" action="ppaction://hlinksldjump"/>
            <a:extLst>
              <a:ext uri="{FF2B5EF4-FFF2-40B4-BE49-F238E27FC236}">
                <a16:creationId xmlns:a16="http://schemas.microsoft.com/office/drawing/2014/main" id="{C3384B87-1E41-434E-A94D-2227652D94F2}"/>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248473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1">
            <a:extLst>
              <a:ext uri="{FF2B5EF4-FFF2-40B4-BE49-F238E27FC236}">
                <a16:creationId xmlns:a16="http://schemas.microsoft.com/office/drawing/2014/main" id="{D4229ECD-92CE-47BA-9462-C019DA0F5B39}"/>
              </a:ext>
            </a:extLst>
          </p:cNvPr>
          <p:cNvSpPr>
            <a:spLocks noChangeArrowheads="1"/>
          </p:cNvSpPr>
          <p:nvPr/>
        </p:nvSpPr>
        <p:spPr bwMode="auto">
          <a:xfrm>
            <a:off x="1524001" y="227638"/>
            <a:ext cx="471391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sz="1400" b="1" u="sng" dirty="0">
                <a:latin typeface="+mj-lt"/>
                <a:ea typeface="Times New Roman" panose="02020603050405020304" pitchFamily="18" charset="0"/>
              </a:rPr>
              <a:t>Strong Shapes and Spaghetti Towers</a:t>
            </a:r>
            <a:endParaRPr lang="en-GB" altLang="en-US" sz="800" dirty="0">
              <a:latin typeface="+mj-lt"/>
            </a:endParaRPr>
          </a:p>
          <a:p>
            <a:pPr eaLnBrk="0" fontAlgn="base" hangingPunct="0">
              <a:spcBef>
                <a:spcPct val="0"/>
              </a:spcBef>
              <a:spcAft>
                <a:spcPct val="0"/>
              </a:spcAft>
            </a:pPr>
            <a:r>
              <a:rPr lang="en-GB" altLang="en-US" sz="1400" dirty="0">
                <a:solidFill>
                  <a:srgbClr val="FF0000"/>
                </a:solidFill>
                <a:latin typeface="+mj-lt"/>
                <a:ea typeface="Times New Roman" panose="02020603050405020304" pitchFamily="18" charset="0"/>
              </a:rPr>
              <a:t>(based on ‘Vertically Challenged’ resources from STEM.org.uk)</a:t>
            </a:r>
            <a:endParaRPr lang="en-GB" altLang="en-US" sz="800" dirty="0">
              <a:latin typeface="+mj-lt"/>
            </a:endParaRPr>
          </a:p>
        </p:txBody>
      </p:sp>
      <p:sp>
        <p:nvSpPr>
          <p:cNvPr id="8" name="Rectangle 12">
            <a:extLst>
              <a:ext uri="{FF2B5EF4-FFF2-40B4-BE49-F238E27FC236}">
                <a16:creationId xmlns:a16="http://schemas.microsoft.com/office/drawing/2014/main" id="{5D3B970A-5A69-4982-BFD1-185F95FAA80D}"/>
              </a:ext>
            </a:extLst>
          </p:cNvPr>
          <p:cNvSpPr>
            <a:spLocks noChangeArrowheads="1"/>
          </p:cNvSpPr>
          <p:nvPr/>
        </p:nvSpPr>
        <p:spPr bwMode="auto">
          <a:xfrm>
            <a:off x="1524000" y="-1065018"/>
            <a:ext cx="9036496" cy="7078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endParaRPr lang="en-GB" altLang="en-US" sz="1400" b="1" u="sng" dirty="0">
              <a:latin typeface="+mn-lt"/>
              <a:ea typeface="Times New Roman" panose="02020603050405020304" pitchFamily="18" charset="0"/>
            </a:endParaRPr>
          </a:p>
          <a:p>
            <a:pPr algn="just"/>
            <a:endParaRPr lang="en-GB" altLang="en-US" sz="1400" b="1" u="sng" dirty="0">
              <a:latin typeface="+mn-lt"/>
              <a:ea typeface="Times New Roman" panose="02020603050405020304" pitchFamily="18" charset="0"/>
            </a:endParaRPr>
          </a:p>
          <a:p>
            <a:pPr algn="just"/>
            <a:endParaRPr lang="en-GB" altLang="en-US" sz="1400" b="1" u="sng" dirty="0">
              <a:latin typeface="+mn-lt"/>
              <a:ea typeface="Times New Roman" panose="02020603050405020304" pitchFamily="18" charset="0"/>
            </a:endParaRPr>
          </a:p>
          <a:p>
            <a:pPr algn="just"/>
            <a:endParaRPr lang="en-GB" altLang="en-US" sz="1400" b="1" u="sng" dirty="0">
              <a:latin typeface="+mn-lt"/>
              <a:ea typeface="Times New Roman" panose="02020603050405020304" pitchFamily="18" charset="0"/>
            </a:endParaRPr>
          </a:p>
          <a:p>
            <a:pPr algn="just"/>
            <a:endParaRPr lang="en-GB" altLang="en-US" sz="1400" b="1" u="sng" dirty="0">
              <a:latin typeface="+mn-lt"/>
              <a:ea typeface="Times New Roman" panose="02020603050405020304" pitchFamily="18" charset="0"/>
            </a:endParaRPr>
          </a:p>
          <a:p>
            <a:pPr algn="just"/>
            <a:endParaRPr lang="en-GB" altLang="en-US" sz="1400" b="1" u="sng" dirty="0">
              <a:latin typeface="+mn-lt"/>
              <a:ea typeface="Times New Roman" panose="02020603050405020304" pitchFamily="18" charset="0"/>
            </a:endParaRPr>
          </a:p>
          <a:p>
            <a:pPr algn="just"/>
            <a:endParaRPr lang="en-GB" altLang="en-US" sz="1400" b="1" u="sng" dirty="0">
              <a:latin typeface="+mn-lt"/>
              <a:ea typeface="Times New Roman" panose="02020603050405020304" pitchFamily="18" charset="0"/>
            </a:endParaRPr>
          </a:p>
          <a:p>
            <a:pPr algn="just"/>
            <a:endParaRPr lang="en-GB" altLang="en-US" sz="1400" b="1" u="sng" dirty="0">
              <a:latin typeface="+mn-lt"/>
              <a:ea typeface="Times New Roman" panose="02020603050405020304" pitchFamily="18" charset="0"/>
            </a:endParaRPr>
          </a:p>
          <a:p>
            <a:pPr algn="just"/>
            <a:endParaRPr lang="en-GB" altLang="en-US" sz="1400" b="1" u="sng" dirty="0">
              <a:latin typeface="+mn-lt"/>
              <a:ea typeface="Times New Roman" panose="02020603050405020304" pitchFamily="18" charset="0"/>
            </a:endParaRPr>
          </a:p>
          <a:p>
            <a:pPr algn="just"/>
            <a:endParaRPr lang="en-GB" altLang="en-US" sz="1400" b="1" u="sng" dirty="0">
              <a:latin typeface="+mn-lt"/>
              <a:ea typeface="Times New Roman" panose="02020603050405020304" pitchFamily="18" charset="0"/>
            </a:endParaRPr>
          </a:p>
          <a:p>
            <a:pPr algn="just"/>
            <a:endParaRPr lang="en-GB" altLang="en-US" sz="1400" b="1" u="sng" dirty="0">
              <a:latin typeface="+mn-lt"/>
              <a:ea typeface="Times New Roman" panose="02020603050405020304" pitchFamily="18" charset="0"/>
            </a:endParaRPr>
          </a:p>
          <a:p>
            <a:pPr algn="just"/>
            <a:endParaRPr lang="en-GB" altLang="en-US" sz="1400" b="1" u="sng" dirty="0">
              <a:latin typeface="+mn-lt"/>
              <a:ea typeface="Times New Roman" panose="02020603050405020304" pitchFamily="18" charset="0"/>
            </a:endParaRPr>
          </a:p>
          <a:p>
            <a:pPr algn="just"/>
            <a:endParaRPr lang="en-GB" altLang="en-US" sz="1400" b="1" u="sng" dirty="0">
              <a:latin typeface="+mn-lt"/>
              <a:ea typeface="Times New Roman" panose="02020603050405020304" pitchFamily="18" charset="0"/>
            </a:endParaRPr>
          </a:p>
          <a:p>
            <a:pPr algn="just"/>
            <a:r>
              <a:rPr lang="en-GB" altLang="en-US" sz="1600" b="1" u="sng" dirty="0">
                <a:latin typeface="+mn-lt"/>
                <a:ea typeface="Times New Roman" panose="02020603050405020304" pitchFamily="18" charset="0"/>
              </a:rPr>
              <a:t>Strong Shapes</a:t>
            </a:r>
            <a:endParaRPr lang="en-GB" altLang="en-US" sz="900" dirty="0">
              <a:latin typeface="+mn-lt"/>
            </a:endParaRPr>
          </a:p>
          <a:p>
            <a:pPr algn="just"/>
            <a:r>
              <a:rPr lang="en-GB" altLang="en-US" sz="1600" b="1" dirty="0">
                <a:latin typeface="+mn-lt"/>
                <a:ea typeface="Times New Roman" panose="02020603050405020304" pitchFamily="18" charset="0"/>
              </a:rPr>
              <a:t>You will need (per group)</a:t>
            </a:r>
            <a:endParaRPr lang="en-GB" altLang="en-US" sz="900" dirty="0">
              <a:latin typeface="+mn-lt"/>
            </a:endParaRPr>
          </a:p>
          <a:p>
            <a:pPr algn="just">
              <a:buFontTx/>
              <a:buChar char="•"/>
            </a:pPr>
            <a:r>
              <a:rPr lang="en-GB" altLang="en-US" sz="1600" dirty="0">
                <a:latin typeface="+mn-lt"/>
                <a:ea typeface="Times New Roman" panose="02020603050405020304" pitchFamily="18" charset="0"/>
                <a:cs typeface="Times New Roman" panose="02020603050405020304" pitchFamily="18" charset="0"/>
              </a:rPr>
              <a:t>Toothpicks (or broken dried spaghetti) Jelly sweets - midget gems work well – or mini marshmallows</a:t>
            </a:r>
            <a:endParaRPr lang="en-GB" altLang="en-US" sz="900" dirty="0">
              <a:latin typeface="+mn-lt"/>
            </a:endParaRPr>
          </a:p>
          <a:p>
            <a:pPr algn="just"/>
            <a:endParaRPr lang="en-GB" altLang="en-US" sz="1600" b="1" dirty="0">
              <a:latin typeface="+mn-lt"/>
              <a:ea typeface="Times New Roman" panose="02020603050405020304" pitchFamily="18" charset="0"/>
            </a:endParaRPr>
          </a:p>
          <a:p>
            <a:pPr algn="just"/>
            <a:r>
              <a:rPr lang="en-GB" altLang="en-US" sz="1600" b="1" dirty="0">
                <a:latin typeface="+mn-lt"/>
                <a:ea typeface="Times New Roman" panose="02020603050405020304" pitchFamily="18" charset="0"/>
              </a:rPr>
              <a:t>Activity</a:t>
            </a:r>
            <a:endParaRPr lang="en-GB" altLang="en-US" sz="900" dirty="0">
              <a:latin typeface="+mn-lt"/>
            </a:endParaRPr>
          </a:p>
          <a:p>
            <a:pPr algn="just">
              <a:buFontTx/>
              <a:buChar char="•"/>
            </a:pPr>
            <a:r>
              <a:rPr lang="en-GB" altLang="en-US" sz="1600" dirty="0">
                <a:latin typeface="+mn-lt"/>
                <a:ea typeface="Calibri" panose="020F0502020204030204" pitchFamily="34" charset="0"/>
                <a:cs typeface="Times New Roman" panose="02020603050405020304" pitchFamily="18" charset="0"/>
              </a:rPr>
              <a:t>Make a variety of shapes, such as a square or a triangle, from the sweets and toothpicks/spaghetti by placing one sweet in each of the corners. </a:t>
            </a:r>
            <a:endParaRPr lang="en-GB" altLang="en-US" sz="900" dirty="0">
              <a:latin typeface="+mn-lt"/>
            </a:endParaRPr>
          </a:p>
          <a:p>
            <a:pPr algn="just"/>
            <a:endParaRPr lang="en-GB" altLang="en-US" sz="1600" b="1" dirty="0">
              <a:latin typeface="+mn-lt"/>
              <a:ea typeface="Times New Roman" panose="02020603050405020304" pitchFamily="18" charset="0"/>
            </a:endParaRPr>
          </a:p>
          <a:p>
            <a:pPr algn="just"/>
            <a:r>
              <a:rPr lang="en-GB" altLang="en-US" sz="1600" b="1" dirty="0">
                <a:latin typeface="+mn-lt"/>
                <a:ea typeface="Times New Roman" panose="02020603050405020304" pitchFamily="18" charset="0"/>
              </a:rPr>
              <a:t>Discussion and ‘Thinker’ Questions</a:t>
            </a:r>
            <a:endParaRPr lang="en-GB" altLang="en-US" sz="900" dirty="0">
              <a:latin typeface="+mn-lt"/>
            </a:endParaRPr>
          </a:p>
          <a:p>
            <a:pPr algn="just">
              <a:buFontTx/>
              <a:buChar char="•"/>
            </a:pPr>
            <a:r>
              <a:rPr lang="en-GB" altLang="en-US" sz="1600" dirty="0">
                <a:latin typeface="+mn-lt"/>
                <a:ea typeface="Calibri" panose="020F0502020204030204" pitchFamily="34" charset="0"/>
                <a:cs typeface="Times New Roman" panose="02020603050405020304" pitchFamily="18" charset="0"/>
              </a:rPr>
              <a:t>Which shape is the strongest? </a:t>
            </a:r>
            <a:endParaRPr lang="en-GB" altLang="en-US" sz="900" dirty="0">
              <a:latin typeface="+mn-lt"/>
            </a:endParaRPr>
          </a:p>
          <a:p>
            <a:pPr algn="just">
              <a:buFontTx/>
              <a:buChar char="•"/>
            </a:pPr>
            <a:r>
              <a:rPr lang="en-GB" altLang="en-US" sz="1600" dirty="0">
                <a:latin typeface="+mn-lt"/>
                <a:ea typeface="Calibri" panose="020F0502020204030204" pitchFamily="34" charset="0"/>
                <a:cs typeface="Times New Roman" panose="02020603050405020304" pitchFamily="18" charset="0"/>
              </a:rPr>
              <a:t>Which shape do you think would be best to use to construct a building?</a:t>
            </a:r>
            <a:endParaRPr lang="en-GB" altLang="en-US" sz="900" dirty="0">
              <a:latin typeface="+mn-lt"/>
            </a:endParaRPr>
          </a:p>
          <a:p>
            <a:pPr algn="just"/>
            <a:endParaRPr lang="en-GB" altLang="en-US" sz="1600" b="1" dirty="0">
              <a:latin typeface="+mn-lt"/>
              <a:ea typeface="Times New Roman" panose="02020603050405020304" pitchFamily="18" charset="0"/>
            </a:endParaRPr>
          </a:p>
          <a:p>
            <a:pPr algn="just"/>
            <a:r>
              <a:rPr lang="en-GB" altLang="en-US" sz="1600" b="1" dirty="0">
                <a:latin typeface="+mn-lt"/>
                <a:ea typeface="Times New Roman" panose="02020603050405020304" pitchFamily="18" charset="0"/>
              </a:rPr>
              <a:t>Useful Teacher Information</a:t>
            </a:r>
            <a:endParaRPr lang="en-GB" altLang="en-US" sz="900" dirty="0">
              <a:latin typeface="+mn-lt"/>
            </a:endParaRPr>
          </a:p>
          <a:p>
            <a:pPr algn="just">
              <a:buFontTx/>
              <a:buChar char="•"/>
            </a:pPr>
            <a:r>
              <a:rPr lang="en-GB" altLang="en-US" sz="1600" dirty="0">
                <a:latin typeface="+mn-lt"/>
                <a:ea typeface="Calibri" panose="020F0502020204030204" pitchFamily="34" charset="0"/>
                <a:cs typeface="Times New Roman" panose="02020603050405020304" pitchFamily="18" charset="0"/>
              </a:rPr>
              <a:t>Pupils should find that the triangle is the strongest shape as it does not tend to bend or buckle. </a:t>
            </a:r>
            <a:endParaRPr lang="en-GB" altLang="en-US" sz="900" dirty="0">
              <a:latin typeface="+mn-lt"/>
            </a:endParaRPr>
          </a:p>
          <a:p>
            <a:pPr algn="just">
              <a:buFontTx/>
              <a:buChar char="•"/>
            </a:pPr>
            <a:r>
              <a:rPr lang="en-GB" altLang="en-US" sz="1600" dirty="0">
                <a:latin typeface="+mn-lt"/>
                <a:ea typeface="Calibri" panose="020F0502020204030204" pitchFamily="34" charset="0"/>
                <a:cs typeface="Times New Roman" panose="02020603050405020304" pitchFamily="18" charset="0"/>
              </a:rPr>
              <a:t>The square is quite weak as it often breaks at the joints but can be strengthened with the addition of a diagonal support (therefore creating two triangles). </a:t>
            </a:r>
            <a:endParaRPr lang="en-GB" altLang="en-US" sz="900" dirty="0">
              <a:latin typeface="+mn-lt"/>
            </a:endParaRPr>
          </a:p>
          <a:p>
            <a:pPr algn="just">
              <a:buFontTx/>
              <a:buChar char="•"/>
            </a:pPr>
            <a:r>
              <a:rPr lang="en-GB" altLang="en-US" sz="1600" dirty="0">
                <a:latin typeface="+mn-lt"/>
                <a:ea typeface="Calibri" panose="020F0502020204030204" pitchFamily="34" charset="0"/>
                <a:cs typeface="Times New Roman" panose="02020603050405020304" pitchFamily="18" charset="0"/>
              </a:rPr>
              <a:t>A lot of buildings use triangles in their structures, such as the roof and walls, because they are so strong</a:t>
            </a:r>
            <a:r>
              <a:rPr lang="en-GB" altLang="en-US" sz="1600" dirty="0">
                <a:latin typeface="Comic Sans MS" panose="030F0702030302020204" pitchFamily="66" charset="0"/>
                <a:ea typeface="Calibri" panose="020F0502020204030204" pitchFamily="34" charset="0"/>
                <a:cs typeface="Times New Roman" panose="02020603050405020304" pitchFamily="18" charset="0"/>
              </a:rPr>
              <a:t>. </a:t>
            </a:r>
            <a:endParaRPr lang="en-GB" altLang="en-US" sz="20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4394" y="166084"/>
            <a:ext cx="1779838" cy="1850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Graphic 4" descr="Home with solid fill">
            <a:extLst>
              <a:ext uri="{FF2B5EF4-FFF2-40B4-BE49-F238E27FC236}">
                <a16:creationId xmlns:a16="http://schemas.microsoft.com/office/drawing/2014/main" id="{58BCF92E-369B-4182-B513-158C3726895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92551"/>
            <a:ext cx="623341" cy="623341"/>
          </a:xfrm>
          <a:prstGeom prst="rect">
            <a:avLst/>
          </a:prstGeom>
        </p:spPr>
      </p:pic>
      <p:sp>
        <p:nvSpPr>
          <p:cNvPr id="6" name="TextBox 5">
            <a:extLst>
              <a:ext uri="{FF2B5EF4-FFF2-40B4-BE49-F238E27FC236}">
                <a16:creationId xmlns:a16="http://schemas.microsoft.com/office/drawing/2014/main" id="{54F0CDD6-8D92-4E9E-9AD2-78E6818B3FBF}"/>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9" name="Rectangle 8">
            <a:extLst>
              <a:ext uri="{FF2B5EF4-FFF2-40B4-BE49-F238E27FC236}">
                <a16:creationId xmlns:a16="http://schemas.microsoft.com/office/drawing/2014/main" id="{EE98081B-3EDD-4A5E-A341-39F06AEF525F}"/>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hlinkClick r:id="rId5" action="ppaction://hlinksldjump"/>
            <a:extLst>
              <a:ext uri="{FF2B5EF4-FFF2-40B4-BE49-F238E27FC236}">
                <a16:creationId xmlns:a16="http://schemas.microsoft.com/office/drawing/2014/main" id="{99AA8A80-D1C0-4CA9-B663-D0B6E7CAEEDE}"/>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8098227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C9A529B-2450-48E3-8758-D8B523685D7C}"/>
              </a:ext>
            </a:extLst>
          </p:cNvPr>
          <p:cNvGraphicFramePr>
            <a:graphicFrameLocks noGrp="1"/>
          </p:cNvGraphicFramePr>
          <p:nvPr/>
        </p:nvGraphicFramePr>
        <p:xfrm>
          <a:off x="1706882" y="116632"/>
          <a:ext cx="8778236" cy="6405880"/>
        </p:xfrm>
        <a:graphic>
          <a:graphicData uri="http://schemas.openxmlformats.org/drawingml/2006/table">
            <a:tbl>
              <a:tblPr firstRow="1" bandRow="1">
                <a:tableStyleId>{69C7853C-536D-4A76-A0AE-DD22124D55A5}</a:tableStyleId>
              </a:tblPr>
              <a:tblGrid>
                <a:gridCol w="1645918">
                  <a:extLst>
                    <a:ext uri="{9D8B030D-6E8A-4147-A177-3AD203B41FA5}">
                      <a16:colId xmlns:a16="http://schemas.microsoft.com/office/drawing/2014/main" val="2233895718"/>
                    </a:ext>
                  </a:extLst>
                </a:gridCol>
                <a:gridCol w="1935479">
                  <a:extLst>
                    <a:ext uri="{9D8B030D-6E8A-4147-A177-3AD203B41FA5}">
                      <a16:colId xmlns:a16="http://schemas.microsoft.com/office/drawing/2014/main" val="1284286186"/>
                    </a:ext>
                  </a:extLst>
                </a:gridCol>
                <a:gridCol w="3002279">
                  <a:extLst>
                    <a:ext uri="{9D8B030D-6E8A-4147-A177-3AD203B41FA5}">
                      <a16:colId xmlns:a16="http://schemas.microsoft.com/office/drawing/2014/main" val="1562935449"/>
                    </a:ext>
                  </a:extLst>
                </a:gridCol>
                <a:gridCol w="2194560">
                  <a:extLst>
                    <a:ext uri="{9D8B030D-6E8A-4147-A177-3AD203B41FA5}">
                      <a16:colId xmlns:a16="http://schemas.microsoft.com/office/drawing/2014/main" val="2499228387"/>
                    </a:ext>
                  </a:extLst>
                </a:gridCol>
              </a:tblGrid>
              <a:tr h="370840">
                <a:tc>
                  <a:txBody>
                    <a:bodyPr/>
                    <a:lstStyle/>
                    <a:p>
                      <a:pPr lvl="0">
                        <a:buNone/>
                      </a:pPr>
                      <a:r>
                        <a:rPr lang="en-US" sz="1800" u="none" strike="noStrike" noProof="0" dirty="0"/>
                        <a:t>Level</a:t>
                      </a:r>
                    </a:p>
                  </a:txBody>
                  <a:tcPr>
                    <a:solidFill>
                      <a:schemeClr val="accent4">
                        <a:lumMod val="60000"/>
                        <a:lumOff val="40000"/>
                      </a:schemeClr>
                    </a:solidFill>
                  </a:tcPr>
                </a:tc>
                <a:tc>
                  <a:txBody>
                    <a:bodyPr/>
                    <a:lstStyle/>
                    <a:p>
                      <a:pPr lvl="0">
                        <a:buNone/>
                      </a:pPr>
                      <a:r>
                        <a:rPr lang="en-US" sz="1800" u="none" strike="noStrike" noProof="0" dirty="0"/>
                        <a:t>Es and </a:t>
                      </a:r>
                      <a:r>
                        <a:rPr lang="en-US" sz="1800" u="none" strike="noStrike" noProof="0" dirty="0" err="1"/>
                        <a:t>Os</a:t>
                      </a:r>
                      <a:endParaRPr lang="en-US" dirty="0" err="1"/>
                    </a:p>
                  </a:txBody>
                  <a:tcPr>
                    <a:solidFill>
                      <a:schemeClr val="accent4">
                        <a:lumMod val="60000"/>
                        <a:lumOff val="40000"/>
                      </a:schemeClr>
                    </a:solidFill>
                  </a:tcPr>
                </a:tc>
                <a:tc>
                  <a:txBody>
                    <a:bodyPr/>
                    <a:lstStyle/>
                    <a:p>
                      <a:pPr lvl="0">
                        <a:buNone/>
                      </a:pPr>
                      <a:r>
                        <a:rPr lang="en-US" sz="1800" u="none" strike="noStrike" noProof="0" dirty="0"/>
                        <a:t>Learning Activities</a:t>
                      </a:r>
                      <a:endParaRPr lang="en-US" dirty="0"/>
                    </a:p>
                  </a:txBody>
                  <a:tcPr>
                    <a:solidFill>
                      <a:schemeClr val="accent4">
                        <a:lumMod val="60000"/>
                        <a:lumOff val="40000"/>
                      </a:schemeClr>
                    </a:solidFill>
                  </a:tcPr>
                </a:tc>
                <a:tc>
                  <a:txBody>
                    <a:bodyPr/>
                    <a:lstStyle/>
                    <a:p>
                      <a:pPr lvl="0">
                        <a:buNone/>
                      </a:pPr>
                      <a:r>
                        <a:rPr lang="en-US" sz="1800" u="none" strike="noStrike" noProof="0" dirty="0"/>
                        <a:t>Stimulus</a:t>
                      </a:r>
                      <a:endParaRPr lang="en-US" dirty="0"/>
                    </a:p>
                  </a:txBody>
                  <a:tcPr>
                    <a:solidFill>
                      <a:schemeClr val="accent4">
                        <a:lumMod val="60000"/>
                        <a:lumOff val="40000"/>
                      </a:schemeClr>
                    </a:solidFill>
                  </a:tcPr>
                </a:tc>
                <a:extLst>
                  <a:ext uri="{0D108BD9-81ED-4DB2-BD59-A6C34878D82A}">
                    <a16:rowId xmlns:a16="http://schemas.microsoft.com/office/drawing/2014/main" val="63266248"/>
                  </a:ext>
                </a:extLst>
              </a:tr>
              <a:tr h="370840">
                <a:tc>
                  <a:txBody>
                    <a:bodyPr/>
                    <a:lstStyle/>
                    <a:p>
                      <a:pPr lvl="0">
                        <a:buNone/>
                      </a:pPr>
                      <a:r>
                        <a:rPr lang="en-US" sz="1400" u="none" strike="noStrike" noProof="0" dirty="0"/>
                        <a:t>Early Level </a:t>
                      </a:r>
                      <a:endParaRPr lang="en-US" sz="1400" dirty="0" err="1"/>
                    </a:p>
                    <a:p>
                      <a:pPr lvl="0">
                        <a:buNone/>
                      </a:pPr>
                      <a:r>
                        <a:rPr lang="en-US" sz="1400" u="none" strike="noStrike" noProof="0" dirty="0"/>
                        <a:t>Theme: Creative </a:t>
                      </a:r>
                      <a:br>
                        <a:rPr lang="en-US" sz="1400" u="none" strike="noStrike" noProof="0" dirty="0"/>
                      </a:br>
                      <a:r>
                        <a:rPr lang="en-US" sz="1400" u="none" strike="noStrike" noProof="0" dirty="0"/>
                        <a:t>Problem Solving</a:t>
                      </a:r>
                      <a:endParaRPr lang="en-US" sz="1400" dirty="0"/>
                    </a:p>
                  </a:txBody>
                  <a:tcPr>
                    <a:solidFill>
                      <a:schemeClr val="accent4">
                        <a:lumMod val="60000"/>
                        <a:lumOff val="40000"/>
                        <a:alpha val="40000"/>
                      </a:schemeClr>
                    </a:solidFill>
                  </a:tcPr>
                </a:tc>
                <a:tc>
                  <a:txBody>
                    <a:bodyPr/>
                    <a:lstStyle/>
                    <a:p>
                      <a:pPr lvl="0" algn="l">
                        <a:lnSpc>
                          <a:spcPct val="100000"/>
                        </a:lnSpc>
                        <a:spcBef>
                          <a:spcPts val="0"/>
                        </a:spcBef>
                        <a:spcAft>
                          <a:spcPts val="0"/>
                        </a:spcAft>
                        <a:buNone/>
                      </a:pPr>
                      <a:r>
                        <a:rPr lang="en-GB" sz="1000" i="1" u="none" strike="noStrike" noProof="0" dirty="0"/>
                        <a:t>I have spotted and explored patterns in my own and the wider environment and can copy and continue these and create my own patterns. </a:t>
                      </a:r>
                    </a:p>
                    <a:p>
                      <a:pPr lvl="0" algn="l">
                        <a:lnSpc>
                          <a:spcPct val="100000"/>
                        </a:lnSpc>
                        <a:spcBef>
                          <a:spcPts val="0"/>
                        </a:spcBef>
                        <a:spcAft>
                          <a:spcPts val="0"/>
                        </a:spcAft>
                        <a:buNone/>
                      </a:pPr>
                      <a:r>
                        <a:rPr lang="en-GB" sz="1000" b="1" u="none" strike="noStrike" noProof="0" dirty="0"/>
                        <a:t>MTH 0-13a</a:t>
                      </a:r>
                    </a:p>
                    <a:p>
                      <a:pPr lvl="0" algn="l">
                        <a:lnSpc>
                          <a:spcPct val="100000"/>
                        </a:lnSpc>
                        <a:spcBef>
                          <a:spcPts val="0"/>
                        </a:spcBef>
                        <a:spcAft>
                          <a:spcPts val="0"/>
                        </a:spcAft>
                        <a:buNone/>
                      </a:pPr>
                      <a:r>
                        <a:rPr lang="en-GB" sz="1000" b="0" i="1" u="none" strike="noStrike" noProof="0" dirty="0"/>
                        <a:t>I enjoy investigating objects and shapes and can sort, describe and be creative with them. </a:t>
                      </a:r>
                    </a:p>
                    <a:p>
                      <a:pPr lvl="0" algn="l">
                        <a:lnSpc>
                          <a:spcPct val="100000"/>
                        </a:lnSpc>
                        <a:spcBef>
                          <a:spcPts val="0"/>
                        </a:spcBef>
                        <a:spcAft>
                          <a:spcPts val="0"/>
                        </a:spcAft>
                        <a:buNone/>
                      </a:pPr>
                      <a:r>
                        <a:rPr lang="en-GB" sz="1000" b="1" u="none" strike="noStrike" noProof="0" dirty="0"/>
                        <a:t>MTH 0-16a </a:t>
                      </a:r>
                    </a:p>
                    <a:p>
                      <a:pPr lvl="0" algn="l">
                        <a:lnSpc>
                          <a:spcPct val="100000"/>
                        </a:lnSpc>
                        <a:spcBef>
                          <a:spcPts val="0"/>
                        </a:spcBef>
                        <a:spcAft>
                          <a:spcPts val="0"/>
                        </a:spcAft>
                        <a:buNone/>
                      </a:pPr>
                      <a:r>
                        <a:rPr lang="en-GB" sz="1000" b="0" i="1" u="none" strike="noStrike" noProof="0" dirty="0"/>
                        <a:t> I have had fun creating a range of symmetrical pictures and patterns using a range of media.  </a:t>
                      </a:r>
                    </a:p>
                    <a:p>
                      <a:pPr lvl="0" algn="l">
                        <a:lnSpc>
                          <a:spcPct val="100000"/>
                        </a:lnSpc>
                        <a:spcBef>
                          <a:spcPts val="0"/>
                        </a:spcBef>
                        <a:spcAft>
                          <a:spcPts val="0"/>
                        </a:spcAft>
                        <a:buNone/>
                      </a:pPr>
                      <a:r>
                        <a:rPr lang="en-GB" sz="1000" b="1" u="none" strike="noStrike" noProof="0" dirty="0"/>
                        <a:t>MTH 0-19a</a:t>
                      </a:r>
                    </a:p>
                    <a:p>
                      <a:pPr lvl="0" algn="l">
                        <a:lnSpc>
                          <a:spcPct val="100000"/>
                        </a:lnSpc>
                        <a:spcBef>
                          <a:spcPts val="0"/>
                        </a:spcBef>
                        <a:spcAft>
                          <a:spcPts val="0"/>
                        </a:spcAft>
                        <a:buNone/>
                      </a:pPr>
                      <a:r>
                        <a:rPr lang="en-GB" sz="1000" b="0" i="1" u="none" strike="noStrike" noProof="0" dirty="0"/>
                        <a:t> I explore ways to design and construct models.</a:t>
                      </a:r>
                    </a:p>
                    <a:p>
                      <a:pPr lvl="0" algn="l">
                        <a:lnSpc>
                          <a:spcPct val="100000"/>
                        </a:lnSpc>
                        <a:spcBef>
                          <a:spcPts val="0"/>
                        </a:spcBef>
                        <a:spcAft>
                          <a:spcPts val="0"/>
                        </a:spcAft>
                        <a:buNone/>
                      </a:pPr>
                      <a:r>
                        <a:rPr lang="en-GB" sz="1000" b="1" u="none" strike="noStrike" noProof="0" dirty="0"/>
                        <a:t>TCH 0-09a </a:t>
                      </a:r>
                    </a:p>
                    <a:p>
                      <a:pPr lvl="0" algn="l">
                        <a:lnSpc>
                          <a:spcPct val="100000"/>
                        </a:lnSpc>
                        <a:spcBef>
                          <a:spcPts val="0"/>
                        </a:spcBef>
                        <a:spcAft>
                          <a:spcPts val="0"/>
                        </a:spcAft>
                        <a:buNone/>
                      </a:pPr>
                      <a:r>
                        <a:rPr lang="en-GB" sz="1000" b="0" i="1" u="none" strike="noStrike" noProof="0" dirty="0"/>
                        <a:t>I explore a variety of products covering a range of engineering disciplines. </a:t>
                      </a:r>
                    </a:p>
                    <a:p>
                      <a:pPr lvl="0" algn="l">
                        <a:lnSpc>
                          <a:spcPct val="100000"/>
                        </a:lnSpc>
                        <a:spcBef>
                          <a:spcPts val="0"/>
                        </a:spcBef>
                        <a:spcAft>
                          <a:spcPts val="0"/>
                        </a:spcAft>
                        <a:buNone/>
                      </a:pPr>
                      <a:r>
                        <a:rPr lang="en-GB" sz="1000" b="1" u="none" strike="noStrike" noProof="0" dirty="0"/>
                        <a:t>TCH 0-12a </a:t>
                      </a:r>
                    </a:p>
                    <a:p>
                      <a:pPr lvl="0" algn="l">
                        <a:lnSpc>
                          <a:spcPct val="100000"/>
                        </a:lnSpc>
                        <a:spcBef>
                          <a:spcPts val="0"/>
                        </a:spcBef>
                        <a:spcAft>
                          <a:spcPts val="0"/>
                        </a:spcAft>
                        <a:buNone/>
                      </a:pPr>
                      <a:r>
                        <a:rPr lang="en-GB" sz="1000" b="0" i="1" u="none" strike="noStrike" noProof="0" dirty="0"/>
                        <a:t>Through everyday experiences and play with a variety of toys and other objects, I can recognise simple types of forces and describe their effects.  </a:t>
                      </a:r>
                    </a:p>
                    <a:p>
                      <a:pPr lvl="0" algn="l">
                        <a:lnSpc>
                          <a:spcPct val="100000"/>
                        </a:lnSpc>
                        <a:spcBef>
                          <a:spcPts val="0"/>
                        </a:spcBef>
                        <a:spcAft>
                          <a:spcPts val="0"/>
                        </a:spcAft>
                        <a:buNone/>
                      </a:pPr>
                      <a:r>
                        <a:rPr lang="en-GB" sz="1000" b="1" u="none" strike="noStrike" noProof="0" dirty="0"/>
                        <a:t>SCN 0-07a </a:t>
                      </a:r>
                      <a:endParaRPr lang="en-US" sz="1200" u="none" strike="noStrike" noProof="0" dirty="0"/>
                    </a:p>
                    <a:p>
                      <a:pPr lvl="0">
                        <a:buNone/>
                      </a:pPr>
                      <a:endParaRPr lang="en-US" sz="1200" u="none" strike="noStrike" noProof="0" dirty="0"/>
                    </a:p>
                    <a:p>
                      <a:pPr lvl="0">
                        <a:buNone/>
                      </a:pPr>
                      <a:endParaRPr lang="en-US" sz="1200" u="none" strike="noStrike" noProof="0" dirty="0"/>
                    </a:p>
                    <a:p>
                      <a:pPr lvl="0">
                        <a:buNone/>
                      </a:pPr>
                      <a:endParaRPr lang="en-US" sz="1200" u="none" strike="noStrike" noProof="0" dirty="0"/>
                    </a:p>
                    <a:p>
                      <a:pPr lvl="0">
                        <a:buNone/>
                      </a:pPr>
                      <a:endParaRPr lang="en-US" sz="1200" u="none" strike="noStrike" noProof="0" dirty="0"/>
                    </a:p>
                    <a:p>
                      <a:pPr lvl="0">
                        <a:buNone/>
                      </a:pPr>
                      <a:endParaRPr lang="en-US" sz="1200" u="none" strike="noStrike" noProof="0" dirty="0"/>
                    </a:p>
                    <a:p>
                      <a:pPr lvl="0">
                        <a:buNone/>
                      </a:pPr>
                      <a:endParaRPr lang="en-US" sz="1200" u="none" strike="noStrike" noProof="0" dirty="0"/>
                    </a:p>
                    <a:p>
                      <a:pPr lvl="0">
                        <a:buNone/>
                      </a:pPr>
                      <a:endParaRPr lang="en-US" sz="1200" u="none" strike="noStrike" noProof="0" dirty="0"/>
                    </a:p>
                    <a:p>
                      <a:pPr lvl="0">
                        <a:buNone/>
                      </a:pPr>
                      <a:endParaRPr lang="en-US" sz="1200" u="none" strike="noStrike" noProof="0" dirty="0"/>
                    </a:p>
                    <a:p>
                      <a:pPr lvl="0">
                        <a:buNone/>
                      </a:pPr>
                      <a:endParaRPr lang="en-US" sz="1200" u="none" strike="noStrike" noProof="0" dirty="0"/>
                    </a:p>
                    <a:p>
                      <a:pPr lvl="0">
                        <a:buNone/>
                      </a:pPr>
                      <a:endParaRPr lang="en-US" sz="1200" u="none" strike="noStrike" noProof="0" dirty="0"/>
                    </a:p>
                  </a:txBody>
                  <a:tcPr>
                    <a:solidFill>
                      <a:schemeClr val="accent4">
                        <a:lumMod val="60000"/>
                        <a:lumOff val="40000"/>
                        <a:alpha val="4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kern="1200" cap="none" normalizeH="0" baseline="0" dirty="0">
                          <a:ln>
                            <a:noFill/>
                          </a:ln>
                          <a:solidFill>
                            <a:schemeClr val="tx1"/>
                          </a:solidFill>
                          <a:effectLst/>
                          <a:latin typeface="+mn-lt"/>
                          <a:ea typeface="Times New Roman" panose="02020603050405020304" pitchFamily="18" charset="0"/>
                          <a:cs typeface="+mn-cs"/>
                        </a:rPr>
                        <a:t>You will need (per group)</a:t>
                      </a:r>
                      <a:endParaRPr kumimoji="0" lang="en-GB" altLang="en-US" sz="1600" b="0" i="0" u="none" strike="noStrike" kern="1200" cap="none" normalizeH="0" baseline="0" dirty="0">
                        <a:ln>
                          <a:noFill/>
                        </a:ln>
                        <a:solidFill>
                          <a:schemeClr val="tx1"/>
                        </a:solidFill>
                        <a:effectLst/>
                        <a:latin typeface="+mn-lt"/>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1600" b="0" i="0" u="none" strike="noStrike" kern="1200" cap="none" normalizeH="0" baseline="0" dirty="0" err="1">
                          <a:ln>
                            <a:noFill/>
                          </a:ln>
                          <a:solidFill>
                            <a:schemeClr val="tx1"/>
                          </a:solidFill>
                          <a:effectLst/>
                          <a:latin typeface="+mn-lt"/>
                          <a:ea typeface="Times New Roman" panose="02020603050405020304" pitchFamily="18" charset="0"/>
                          <a:cs typeface="Times New Roman" panose="02020603050405020304" pitchFamily="18" charset="0"/>
                        </a:rPr>
                        <a:t>Kapla</a:t>
                      </a:r>
                      <a:r>
                        <a:rPr kumimoji="0" lang="en-GB" altLang="en-US" sz="1600" b="0" i="0" u="none" strike="noStrike" kern="1200"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 blocks (or equivalent)</a:t>
                      </a:r>
                      <a:endParaRPr kumimoji="0" lang="en-GB" altLang="en-US" sz="1600" b="0" i="0" u="none" strike="noStrike" kern="1200" cap="none" normalizeH="0" baseline="0" dirty="0">
                        <a:ln>
                          <a:noFill/>
                        </a:ln>
                        <a:solidFill>
                          <a:schemeClr val="tx1"/>
                        </a:solidFill>
                        <a:effectLst/>
                        <a:latin typeface="+mn-lt"/>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1600" b="0" i="0" u="none" strike="noStrike" kern="1200"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Floor space (or plenty of flat surface)</a:t>
                      </a:r>
                      <a:endParaRPr kumimoji="0" lang="en-GB" altLang="en-US" sz="1600" b="0" i="0" u="none" strike="noStrike" kern="1200" cap="none" normalizeH="0" baseline="0" dirty="0">
                        <a:ln>
                          <a:noFill/>
                        </a:ln>
                        <a:solidFill>
                          <a:schemeClr val="tx1"/>
                        </a:solidFill>
                        <a:effectLst/>
                        <a:latin typeface="+mn-lt"/>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kern="1200" cap="none" normalizeH="0" baseline="0" dirty="0">
                          <a:ln>
                            <a:noFill/>
                          </a:ln>
                          <a:solidFill>
                            <a:schemeClr val="tx1"/>
                          </a:solidFill>
                          <a:effectLst/>
                          <a:latin typeface="+mn-lt"/>
                          <a:ea typeface="Times New Roman" panose="02020603050405020304" pitchFamily="18" charset="0"/>
                          <a:cs typeface="+mn-cs"/>
                        </a:rPr>
                        <a:t>Activity</a:t>
                      </a:r>
                      <a:endParaRPr kumimoji="0" lang="en-GB" altLang="en-US" sz="1600" b="0" i="0" u="none" strike="noStrike" kern="1200" cap="none" normalizeH="0" baseline="0" dirty="0">
                        <a:ln>
                          <a:noFill/>
                        </a:ln>
                        <a:solidFill>
                          <a:schemeClr val="tx1"/>
                        </a:solidFill>
                        <a:effectLst/>
                        <a:latin typeface="+mn-lt"/>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1600" b="0" i="0" u="none" strike="noStrike" kern="1200"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Create different 2D patterns with the </a:t>
                      </a:r>
                      <a:r>
                        <a:rPr kumimoji="0" lang="en-GB" altLang="en-US" sz="1600" b="0" i="0" u="none" strike="noStrike" kern="1200"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Kapla</a:t>
                      </a:r>
                      <a:r>
                        <a:rPr kumimoji="0" lang="en-GB" altLang="en-US" sz="1600" b="0" i="0" u="none" strike="noStrike" kern="1200"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blocks to explore symmetry and pattern. </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GB" altLang="en-US" sz="1600" b="0" i="0" u="none" strike="noStrike" kern="1200"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Create different designs using the </a:t>
                      </a:r>
                      <a:r>
                        <a:rPr kumimoji="0" lang="en-GB" altLang="en-US" sz="1600" b="0" i="0" u="none" strike="noStrike" kern="1200"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Kapla</a:t>
                      </a:r>
                      <a:r>
                        <a:rPr kumimoji="0" lang="en-GB" altLang="en-US" sz="1600" b="0" i="0" u="none" strike="noStrike" kern="1200"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as dominoes (as </a:t>
                      </a:r>
                      <a:endParaRPr kumimoji="0" lang="en-GB" altLang="en-US" sz="1600" b="0" i="0" u="none" strike="noStrike" kern="1200" cap="none" normalizeH="0" baseline="0" dirty="0">
                        <a:ln>
                          <a:noFill/>
                        </a:ln>
                        <a:solidFill>
                          <a:schemeClr val="tx1"/>
                        </a:solidFill>
                        <a:effectLst/>
                        <a:latin typeface="+mn-lt"/>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kern="1200"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per picture above) and trigger a chain reaction</a:t>
                      </a:r>
                      <a:endParaRPr kumimoji="0" lang="en-GB" altLang="en-US" sz="1600" b="0" i="0" u="none" strike="noStrike" kern="1200" cap="none" normalizeH="0" baseline="0" dirty="0">
                        <a:ln>
                          <a:noFill/>
                        </a:ln>
                        <a:solidFill>
                          <a:schemeClr val="tx1"/>
                        </a:solidFill>
                        <a:effectLst/>
                        <a:latin typeface="+mn-lt"/>
                        <a:ea typeface="+mn-ea"/>
                        <a:cs typeface="+mn-cs"/>
                      </a:endParaRPr>
                    </a:p>
                    <a:p>
                      <a:pPr lvl="0" algn="ctr">
                        <a:lnSpc>
                          <a:spcPct val="100000"/>
                        </a:lnSpc>
                        <a:spcBef>
                          <a:spcPts val="0"/>
                        </a:spcBef>
                        <a:spcAft>
                          <a:spcPts val="0"/>
                        </a:spcAft>
                        <a:buNone/>
                      </a:pPr>
                      <a:endParaRPr lang="en-US" sz="1200" u="none" strike="noStrike" noProof="0" dirty="0"/>
                    </a:p>
                  </a:txBody>
                  <a:tcPr>
                    <a:solidFill>
                      <a:schemeClr val="accent4">
                        <a:lumMod val="60000"/>
                        <a:lumOff val="40000"/>
                        <a:alpha val="40000"/>
                      </a:schemeClr>
                    </a:solidFill>
                  </a:tcPr>
                </a:tc>
                <a:tc>
                  <a:txBody>
                    <a:bodyPr/>
                    <a:lstStyle/>
                    <a:p>
                      <a:endParaRPr lang="en-US" dirty="0"/>
                    </a:p>
                  </a:txBody>
                  <a:tcPr>
                    <a:solidFill>
                      <a:schemeClr val="accent4">
                        <a:lumMod val="60000"/>
                        <a:lumOff val="40000"/>
                        <a:alpha val="40000"/>
                      </a:schemeClr>
                    </a:solidFill>
                  </a:tcPr>
                </a:tc>
                <a:extLst>
                  <a:ext uri="{0D108BD9-81ED-4DB2-BD59-A6C34878D82A}">
                    <a16:rowId xmlns:a16="http://schemas.microsoft.com/office/drawing/2014/main" val="3652803016"/>
                  </a:ext>
                </a:extLst>
              </a:tr>
            </a:tbl>
          </a:graphicData>
        </a:graphic>
      </p:graphicFrame>
      <p:pic>
        <p:nvPicPr>
          <p:cNvPr id="7" name="Picture 3" descr="A picture containing text, music&#10;&#10;Description automatically generated">
            <a:extLst>
              <a:ext uri="{FF2B5EF4-FFF2-40B4-BE49-F238E27FC236}">
                <a16:creationId xmlns:a16="http://schemas.microsoft.com/office/drawing/2014/main" id="{D02369F2-86BE-4E98-A26E-6D2265EE318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00256" y="692696"/>
            <a:ext cx="1880220" cy="10567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ext, sign&#10;&#10;Description automatically generated">
            <a:extLst>
              <a:ext uri="{FF2B5EF4-FFF2-40B4-BE49-F238E27FC236}">
                <a16:creationId xmlns:a16="http://schemas.microsoft.com/office/drawing/2014/main" id="{162891E4-C510-42A9-B502-44692BB4350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381142" y="2996952"/>
            <a:ext cx="2078209" cy="847090"/>
          </a:xfrm>
          <a:prstGeom prst="rect">
            <a:avLst/>
          </a:prstGeom>
        </p:spPr>
      </p:pic>
      <p:pic>
        <p:nvPicPr>
          <p:cNvPr id="9" name="Picture 8">
            <a:extLst>
              <a:ext uri="{FF2B5EF4-FFF2-40B4-BE49-F238E27FC236}">
                <a16:creationId xmlns:a16="http://schemas.microsoft.com/office/drawing/2014/main" id="{B2C6C884-E8C2-420A-B80F-A77D8CF8243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408437" y="1916833"/>
            <a:ext cx="1968980" cy="960127"/>
          </a:xfrm>
          <a:prstGeom prst="rect">
            <a:avLst/>
          </a:prstGeom>
        </p:spPr>
      </p:pic>
      <p:pic>
        <p:nvPicPr>
          <p:cNvPr id="6" name="Graphic 5" descr="Home with solid fill">
            <a:extLst>
              <a:ext uri="{FF2B5EF4-FFF2-40B4-BE49-F238E27FC236}">
                <a16:creationId xmlns:a16="http://schemas.microsoft.com/office/drawing/2014/main" id="{8B8CE146-D654-495D-8FC9-3B444C5B037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192551"/>
            <a:ext cx="623341" cy="623341"/>
          </a:xfrm>
          <a:prstGeom prst="rect">
            <a:avLst/>
          </a:prstGeom>
        </p:spPr>
      </p:pic>
      <p:sp>
        <p:nvSpPr>
          <p:cNvPr id="10" name="TextBox 9">
            <a:extLst>
              <a:ext uri="{FF2B5EF4-FFF2-40B4-BE49-F238E27FC236}">
                <a16:creationId xmlns:a16="http://schemas.microsoft.com/office/drawing/2014/main" id="{CB9ECC8B-3D5B-4BC7-B4D8-F5F9150A50B9}"/>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11" name="Rectangle 10">
            <a:extLst>
              <a:ext uri="{FF2B5EF4-FFF2-40B4-BE49-F238E27FC236}">
                <a16:creationId xmlns:a16="http://schemas.microsoft.com/office/drawing/2014/main" id="{00CA0F17-EE33-4AD4-89E5-651097A55617}"/>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7" action="ppaction://hlinksldjump"/>
            <a:extLst>
              <a:ext uri="{FF2B5EF4-FFF2-40B4-BE49-F238E27FC236}">
                <a16:creationId xmlns:a16="http://schemas.microsoft.com/office/drawing/2014/main" id="{C5BC6728-B325-4D86-85AA-8649B1FE0745}"/>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7566146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95A16F0-606A-43F2-B1C2-358CF51FEFAD}"/>
              </a:ext>
            </a:extLst>
          </p:cNvPr>
          <p:cNvSpPr>
            <a:spLocks noChangeArrowheads="1"/>
          </p:cNvSpPr>
          <p:nvPr/>
        </p:nvSpPr>
        <p:spPr bwMode="auto">
          <a:xfrm>
            <a:off x="1554290" y="89140"/>
            <a:ext cx="2184444"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sz="1400" b="1" u="sng" dirty="0" err="1">
                <a:latin typeface="+mj-lt"/>
                <a:ea typeface="Times New Roman" panose="02020603050405020304" pitchFamily="18" charset="0"/>
              </a:rPr>
              <a:t>Kapla</a:t>
            </a:r>
            <a:r>
              <a:rPr lang="en-GB" altLang="en-US" sz="1400" b="1" u="sng" dirty="0">
                <a:latin typeface="+mj-lt"/>
                <a:ea typeface="Times New Roman" panose="02020603050405020304" pitchFamily="18" charset="0"/>
              </a:rPr>
              <a:t> Dominoes and Pattern</a:t>
            </a:r>
            <a:endParaRPr lang="en-GB" altLang="en-US" sz="800" dirty="0">
              <a:latin typeface="+mj-lt"/>
            </a:endParaRPr>
          </a:p>
          <a:p>
            <a:pPr eaLnBrk="0" fontAlgn="base" hangingPunct="0">
              <a:spcBef>
                <a:spcPct val="0"/>
              </a:spcBef>
              <a:spcAft>
                <a:spcPct val="0"/>
              </a:spcAft>
            </a:pPr>
            <a:r>
              <a:rPr lang="en-GB" altLang="en-US" sz="1400" b="1" u="sng" dirty="0" err="1">
                <a:latin typeface="+mj-lt"/>
                <a:ea typeface="Times New Roman" panose="02020603050405020304" pitchFamily="18" charset="0"/>
              </a:rPr>
              <a:t>Kapla</a:t>
            </a:r>
            <a:r>
              <a:rPr lang="en-GB" altLang="en-US" sz="1400" b="1" u="sng" dirty="0">
                <a:latin typeface="+mj-lt"/>
                <a:ea typeface="Times New Roman" panose="02020603050405020304" pitchFamily="18" charset="0"/>
              </a:rPr>
              <a:t> Dominoes</a:t>
            </a:r>
            <a:endParaRPr lang="en-GB" altLang="en-US" sz="800" dirty="0">
              <a:latin typeface="+mj-lt"/>
            </a:endParaRPr>
          </a:p>
          <a:p>
            <a:pPr eaLnBrk="0" fontAlgn="base" hangingPunct="0">
              <a:spcBef>
                <a:spcPct val="0"/>
              </a:spcBef>
              <a:spcAft>
                <a:spcPct val="0"/>
              </a:spcAft>
            </a:pPr>
            <a:endParaRPr lang="en-GB" altLang="en-US" dirty="0">
              <a:latin typeface="Arial" panose="020B0604020202020204" pitchFamily="34" charset="0"/>
            </a:endParaRPr>
          </a:p>
        </p:txBody>
      </p:sp>
      <p:sp>
        <p:nvSpPr>
          <p:cNvPr id="4" name="Rectangle 5">
            <a:extLst>
              <a:ext uri="{FF2B5EF4-FFF2-40B4-BE49-F238E27FC236}">
                <a16:creationId xmlns:a16="http://schemas.microsoft.com/office/drawing/2014/main" id="{FBA455DF-C66E-4A8A-B863-A3658EF7CC90}"/>
              </a:ext>
            </a:extLst>
          </p:cNvPr>
          <p:cNvSpPr>
            <a:spLocks noChangeArrowheads="1"/>
          </p:cNvSpPr>
          <p:nvPr/>
        </p:nvSpPr>
        <p:spPr bwMode="auto">
          <a:xfrm>
            <a:off x="1631505" y="1202216"/>
            <a:ext cx="597614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altLang="en-US" b="1" dirty="0">
                <a:latin typeface="+mj-lt"/>
                <a:ea typeface="Times New Roman" panose="02020603050405020304" pitchFamily="18" charset="0"/>
              </a:rPr>
              <a:t>You will need (per group)</a:t>
            </a:r>
            <a:endParaRPr lang="en-GB" altLang="en-US" dirty="0">
              <a:latin typeface="+mj-lt"/>
            </a:endParaRPr>
          </a:p>
          <a:p>
            <a:pPr>
              <a:buFontTx/>
              <a:buChar char="•"/>
            </a:pPr>
            <a:r>
              <a:rPr lang="en-GB" altLang="en-US" dirty="0" err="1">
                <a:latin typeface="+mj-lt"/>
                <a:ea typeface="Times New Roman" panose="02020603050405020304" pitchFamily="18" charset="0"/>
                <a:cs typeface="Times New Roman" panose="02020603050405020304" pitchFamily="18" charset="0"/>
              </a:rPr>
              <a:t>Kapla</a:t>
            </a:r>
            <a:r>
              <a:rPr lang="en-GB" altLang="en-US" dirty="0">
                <a:latin typeface="+mj-lt"/>
                <a:ea typeface="Times New Roman" panose="02020603050405020304" pitchFamily="18" charset="0"/>
                <a:cs typeface="Times New Roman" panose="02020603050405020304" pitchFamily="18" charset="0"/>
              </a:rPr>
              <a:t> blocks (or equivalent)</a:t>
            </a:r>
            <a:endParaRPr lang="en-GB" altLang="en-US" dirty="0">
              <a:latin typeface="+mj-lt"/>
            </a:endParaRPr>
          </a:p>
          <a:p>
            <a:pPr>
              <a:buFontTx/>
              <a:buChar char="•"/>
            </a:pPr>
            <a:r>
              <a:rPr lang="en-GB" altLang="en-US" dirty="0">
                <a:latin typeface="+mj-lt"/>
                <a:ea typeface="Times New Roman" panose="02020603050405020304" pitchFamily="18" charset="0"/>
                <a:cs typeface="Times New Roman" panose="02020603050405020304" pitchFamily="18" charset="0"/>
              </a:rPr>
              <a:t>Floor space (or plenty of flat surface)</a:t>
            </a:r>
            <a:endParaRPr lang="en-GB" altLang="en-US" dirty="0">
              <a:latin typeface="+mj-lt"/>
            </a:endParaRPr>
          </a:p>
          <a:p>
            <a:r>
              <a:rPr lang="en-GB" altLang="en-US" b="1" dirty="0">
                <a:latin typeface="+mj-lt"/>
                <a:ea typeface="Times New Roman" panose="02020603050405020304" pitchFamily="18" charset="0"/>
              </a:rPr>
              <a:t>Activity</a:t>
            </a:r>
            <a:endParaRPr lang="en-GB" altLang="en-US" dirty="0">
              <a:latin typeface="+mj-lt"/>
            </a:endParaRPr>
          </a:p>
          <a:p>
            <a:pPr>
              <a:buFontTx/>
              <a:buChar char="•"/>
            </a:pPr>
            <a:r>
              <a:rPr lang="en-GB" altLang="en-US" dirty="0">
                <a:latin typeface="+mj-lt"/>
                <a:ea typeface="Calibri" panose="020F0502020204030204" pitchFamily="34" charset="0"/>
                <a:cs typeface="Times New Roman" panose="02020603050405020304" pitchFamily="18" charset="0"/>
              </a:rPr>
              <a:t>Create different 2D patterns with the </a:t>
            </a:r>
            <a:r>
              <a:rPr lang="en-GB" altLang="en-US" dirty="0" err="1">
                <a:latin typeface="+mj-lt"/>
                <a:ea typeface="Calibri" panose="020F0502020204030204" pitchFamily="34" charset="0"/>
                <a:cs typeface="Times New Roman" panose="02020603050405020304" pitchFamily="18" charset="0"/>
              </a:rPr>
              <a:t>Kapla</a:t>
            </a:r>
            <a:r>
              <a:rPr lang="en-GB" altLang="en-US" dirty="0">
                <a:latin typeface="+mj-lt"/>
                <a:ea typeface="Calibri" panose="020F0502020204030204" pitchFamily="34" charset="0"/>
                <a:cs typeface="Times New Roman" panose="02020603050405020304" pitchFamily="18" charset="0"/>
              </a:rPr>
              <a:t> blocks to explore symmetry and pattern. </a:t>
            </a:r>
            <a:endParaRPr lang="en-GB" altLang="en-US" dirty="0">
              <a:latin typeface="+mj-lt"/>
            </a:endParaRPr>
          </a:p>
        </p:txBody>
      </p:sp>
      <p:pic>
        <p:nvPicPr>
          <p:cNvPr id="3076" name="Picture 5" descr="Qr code&#10;&#10;Description automatically generated">
            <a:extLst>
              <a:ext uri="{FF2B5EF4-FFF2-40B4-BE49-F238E27FC236}">
                <a16:creationId xmlns:a16="http://schemas.microsoft.com/office/drawing/2014/main" id="{DC2B60ED-6218-4E0B-B593-80EAE1494F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6824" y="2636913"/>
            <a:ext cx="1029370" cy="10906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6">
            <a:extLst>
              <a:ext uri="{FF2B5EF4-FFF2-40B4-BE49-F238E27FC236}">
                <a16:creationId xmlns:a16="http://schemas.microsoft.com/office/drawing/2014/main" id="{21D4E232-C021-4A49-A5FB-9F687406F726}"/>
              </a:ext>
            </a:extLst>
          </p:cNvPr>
          <p:cNvSpPr>
            <a:spLocks noChangeArrowheads="1"/>
          </p:cNvSpPr>
          <p:nvPr/>
        </p:nvSpPr>
        <p:spPr bwMode="auto">
          <a:xfrm>
            <a:off x="1631504" y="2780928"/>
            <a:ext cx="835292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buFontTx/>
              <a:buChar char="•"/>
            </a:pPr>
            <a:r>
              <a:rPr lang="en-GB" altLang="en-US" dirty="0">
                <a:latin typeface="+mj-lt"/>
                <a:ea typeface="Calibri" panose="020F0502020204030204" pitchFamily="34" charset="0"/>
                <a:cs typeface="Times New Roman" panose="02020603050405020304" pitchFamily="18" charset="0"/>
              </a:rPr>
              <a:t>Create different designs using the </a:t>
            </a:r>
            <a:r>
              <a:rPr lang="en-GB" altLang="en-US" dirty="0" err="1">
                <a:latin typeface="+mj-lt"/>
                <a:ea typeface="Calibri" panose="020F0502020204030204" pitchFamily="34" charset="0"/>
                <a:cs typeface="Times New Roman" panose="02020603050405020304" pitchFamily="18" charset="0"/>
              </a:rPr>
              <a:t>Kapla</a:t>
            </a:r>
            <a:r>
              <a:rPr lang="en-GB" altLang="en-US" dirty="0">
                <a:latin typeface="+mj-lt"/>
                <a:ea typeface="Calibri" panose="020F0502020204030204" pitchFamily="34" charset="0"/>
                <a:cs typeface="Times New Roman" panose="02020603050405020304" pitchFamily="18" charset="0"/>
              </a:rPr>
              <a:t> as dominoes (as </a:t>
            </a:r>
            <a:endParaRPr lang="en-GB" altLang="en-US" sz="1000" dirty="0">
              <a:latin typeface="+mj-lt"/>
            </a:endParaRPr>
          </a:p>
          <a:p>
            <a:pPr algn="just"/>
            <a:r>
              <a:rPr lang="en-GB" altLang="en-US" dirty="0">
                <a:latin typeface="+mj-lt"/>
                <a:ea typeface="Calibri" panose="020F0502020204030204" pitchFamily="34" charset="0"/>
                <a:cs typeface="Times New Roman" panose="02020603050405020304" pitchFamily="18" charset="0"/>
              </a:rPr>
              <a:t>per picture above) and trigger a chain reaction. Scan the</a:t>
            </a:r>
            <a:endParaRPr lang="en-GB" altLang="en-US" sz="1000" dirty="0">
              <a:latin typeface="+mj-lt"/>
            </a:endParaRPr>
          </a:p>
          <a:p>
            <a:pPr algn="just"/>
            <a:r>
              <a:rPr lang="en-GB" altLang="en-US" dirty="0">
                <a:latin typeface="+mj-lt"/>
                <a:ea typeface="Calibri" panose="020F0502020204030204" pitchFamily="34" charset="0"/>
                <a:cs typeface="Times New Roman" panose="02020603050405020304" pitchFamily="18" charset="0"/>
              </a:rPr>
              <a:t>QR code for some ideas. </a:t>
            </a:r>
            <a:endParaRPr lang="en-GB" altLang="en-US" sz="1000" dirty="0">
              <a:latin typeface="+mj-lt"/>
            </a:endParaRPr>
          </a:p>
          <a:p>
            <a:pPr algn="just"/>
            <a:endParaRPr lang="en-GB" altLang="en-US" b="1" dirty="0">
              <a:latin typeface="+mj-lt"/>
              <a:ea typeface="Times New Roman" panose="02020603050405020304" pitchFamily="18" charset="0"/>
            </a:endParaRPr>
          </a:p>
          <a:p>
            <a:pPr algn="just"/>
            <a:r>
              <a:rPr lang="en-GB" altLang="en-US" b="1" dirty="0">
                <a:latin typeface="+mj-lt"/>
                <a:ea typeface="Times New Roman" panose="02020603050405020304" pitchFamily="18" charset="0"/>
              </a:rPr>
              <a:t>Discussion and ‘Thinker’ Questions</a:t>
            </a:r>
            <a:endParaRPr lang="en-GB" altLang="en-US" sz="1000" dirty="0">
              <a:latin typeface="+mj-lt"/>
            </a:endParaRPr>
          </a:p>
          <a:p>
            <a:pPr algn="just">
              <a:buFontTx/>
              <a:buChar char="•"/>
            </a:pPr>
            <a:r>
              <a:rPr lang="en-GB" altLang="en-US" dirty="0">
                <a:latin typeface="+mj-lt"/>
                <a:ea typeface="Calibri" panose="020F0502020204030204" pitchFamily="34" charset="0"/>
                <a:cs typeface="Times New Roman" panose="02020603050405020304" pitchFamily="18" charset="0"/>
              </a:rPr>
              <a:t>How far apart such each </a:t>
            </a:r>
            <a:r>
              <a:rPr lang="en-GB" altLang="en-US" dirty="0" err="1">
                <a:latin typeface="+mj-lt"/>
                <a:ea typeface="Calibri" panose="020F0502020204030204" pitchFamily="34" charset="0"/>
                <a:cs typeface="Times New Roman" panose="02020603050405020304" pitchFamily="18" charset="0"/>
              </a:rPr>
              <a:t>Kapla</a:t>
            </a:r>
            <a:r>
              <a:rPr lang="en-GB" altLang="en-US" dirty="0">
                <a:latin typeface="+mj-lt"/>
                <a:ea typeface="Calibri" panose="020F0502020204030204" pitchFamily="34" charset="0"/>
                <a:cs typeface="Times New Roman" panose="02020603050405020304" pitchFamily="18" charset="0"/>
              </a:rPr>
              <a:t> block be?</a:t>
            </a:r>
            <a:endParaRPr lang="en-GB" altLang="en-US" sz="1000" dirty="0">
              <a:latin typeface="+mj-lt"/>
            </a:endParaRPr>
          </a:p>
          <a:p>
            <a:pPr algn="just">
              <a:buFontTx/>
              <a:buChar char="•"/>
            </a:pPr>
            <a:r>
              <a:rPr lang="en-GB" altLang="en-US" dirty="0">
                <a:latin typeface="+mj-lt"/>
                <a:ea typeface="Calibri" panose="020F0502020204030204" pitchFamily="34" charset="0"/>
                <a:cs typeface="Times New Roman" panose="02020603050405020304" pitchFamily="18" charset="0"/>
              </a:rPr>
              <a:t>Does the </a:t>
            </a:r>
            <a:r>
              <a:rPr lang="en-GB" altLang="en-US" dirty="0" err="1">
                <a:latin typeface="+mj-lt"/>
                <a:ea typeface="Calibri" panose="020F0502020204030204" pitchFamily="34" charset="0"/>
                <a:cs typeface="Times New Roman" panose="02020603050405020304" pitchFamily="18" charset="0"/>
              </a:rPr>
              <a:t>Kapla</a:t>
            </a:r>
            <a:r>
              <a:rPr lang="en-GB" altLang="en-US" dirty="0">
                <a:latin typeface="+mj-lt"/>
                <a:ea typeface="Calibri" panose="020F0502020204030204" pitchFamily="34" charset="0"/>
                <a:cs typeface="Times New Roman" panose="02020603050405020304" pitchFamily="18" charset="0"/>
              </a:rPr>
              <a:t> need to ‘stand tall’ or does the domino effect still work if the block is ‘on its side’?</a:t>
            </a:r>
            <a:endParaRPr lang="en-GB" altLang="en-US" sz="1000" dirty="0">
              <a:latin typeface="+mj-lt"/>
            </a:endParaRPr>
          </a:p>
          <a:p>
            <a:pPr algn="just"/>
            <a:endParaRPr lang="en-GB" altLang="en-US" b="1" dirty="0">
              <a:latin typeface="+mj-lt"/>
              <a:ea typeface="Times New Roman" panose="02020603050405020304" pitchFamily="18" charset="0"/>
            </a:endParaRPr>
          </a:p>
          <a:p>
            <a:pPr algn="just"/>
            <a:r>
              <a:rPr lang="en-GB" altLang="en-US" b="1" dirty="0">
                <a:latin typeface="+mj-lt"/>
                <a:ea typeface="Times New Roman" panose="02020603050405020304" pitchFamily="18" charset="0"/>
              </a:rPr>
              <a:t>Useful Teacher Information</a:t>
            </a:r>
            <a:endParaRPr lang="en-GB" altLang="en-US" sz="1000" dirty="0">
              <a:latin typeface="+mj-lt"/>
            </a:endParaRPr>
          </a:p>
          <a:p>
            <a:pPr algn="just">
              <a:buFontTx/>
              <a:buChar char="•"/>
            </a:pPr>
            <a:r>
              <a:rPr lang="en-GB" altLang="en-US" dirty="0">
                <a:latin typeface="+mj-lt"/>
                <a:ea typeface="Calibri" panose="020F0502020204030204" pitchFamily="34" charset="0"/>
                <a:cs typeface="Times New Roman" panose="02020603050405020304" pitchFamily="18" charset="0"/>
              </a:rPr>
              <a:t>Introduce the ‘domino effect’ using straight line before encouraging pupils to explore curves, turns and other elements of design. </a:t>
            </a:r>
            <a:endParaRPr lang="en-GB" altLang="en-US" sz="2400" dirty="0">
              <a:latin typeface="+mj-lt"/>
            </a:endParaRPr>
          </a:p>
        </p:txBody>
      </p:sp>
      <p:pic>
        <p:nvPicPr>
          <p:cNvPr id="8" name="Picture 7" descr="A picture containing text, music&#10;&#10;Description automatically generated">
            <a:extLst>
              <a:ext uri="{FF2B5EF4-FFF2-40B4-BE49-F238E27FC236}">
                <a16:creationId xmlns:a16="http://schemas.microsoft.com/office/drawing/2014/main" id="{DBAC516B-C402-4687-AB91-A1025D84C227}"/>
              </a:ext>
            </a:extLst>
          </p:cNvPr>
          <p:cNvPicPr/>
          <p:nvPr/>
        </p:nvPicPr>
        <p:blipFill>
          <a:blip r:embed="rId3" cstate="print">
            <a:extLst>
              <a:ext uri="{28A0092B-C50C-407E-A947-70E740481C1C}">
                <a14:useLocalDpi xmlns:a14="http://schemas.microsoft.com/office/drawing/2010/main" val="0"/>
              </a:ext>
            </a:extLst>
          </a:blip>
          <a:stretch>
            <a:fillRect/>
          </a:stretch>
        </p:blipFill>
        <p:spPr>
          <a:xfrm flipH="1">
            <a:off x="7607651" y="141746"/>
            <a:ext cx="2659380" cy="1496060"/>
          </a:xfrm>
          <a:prstGeom prst="rect">
            <a:avLst/>
          </a:prstGeom>
        </p:spPr>
      </p:pic>
      <p:pic>
        <p:nvPicPr>
          <p:cNvPr id="7" name="Graphic 6" descr="Home with solid fill">
            <a:extLst>
              <a:ext uri="{FF2B5EF4-FFF2-40B4-BE49-F238E27FC236}">
                <a16:creationId xmlns:a16="http://schemas.microsoft.com/office/drawing/2014/main" id="{9D5B8CE4-7BD4-4364-9C31-07E3E45632A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92551"/>
            <a:ext cx="623341" cy="623341"/>
          </a:xfrm>
          <a:prstGeom prst="rect">
            <a:avLst/>
          </a:prstGeom>
        </p:spPr>
      </p:pic>
      <p:sp>
        <p:nvSpPr>
          <p:cNvPr id="9" name="TextBox 8">
            <a:extLst>
              <a:ext uri="{FF2B5EF4-FFF2-40B4-BE49-F238E27FC236}">
                <a16:creationId xmlns:a16="http://schemas.microsoft.com/office/drawing/2014/main" id="{D2F8A097-E84D-4572-B606-AC63C01421A4}"/>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10" name="Rectangle 9">
            <a:extLst>
              <a:ext uri="{FF2B5EF4-FFF2-40B4-BE49-F238E27FC236}">
                <a16:creationId xmlns:a16="http://schemas.microsoft.com/office/drawing/2014/main" id="{4051C0AB-6EDC-42A1-8DA3-BE85F69E67F2}"/>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hlinkClick r:id="rId6" action="ppaction://hlinksldjump"/>
            <a:extLst>
              <a:ext uri="{FF2B5EF4-FFF2-40B4-BE49-F238E27FC236}">
                <a16:creationId xmlns:a16="http://schemas.microsoft.com/office/drawing/2014/main" id="{C5D0EAE0-C224-4B3C-975A-8840928206A3}"/>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9843545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C9A529B-2450-48E3-8758-D8B523685D7C}"/>
              </a:ext>
            </a:extLst>
          </p:cNvPr>
          <p:cNvGraphicFramePr>
            <a:graphicFrameLocks noGrp="1"/>
          </p:cNvGraphicFramePr>
          <p:nvPr>
            <p:extLst>
              <p:ext uri="{D42A27DB-BD31-4B8C-83A1-F6EECF244321}">
                <p14:modId xmlns:p14="http://schemas.microsoft.com/office/powerpoint/2010/main" val="1947543654"/>
              </p:ext>
            </p:extLst>
          </p:nvPr>
        </p:nvGraphicFramePr>
        <p:xfrm>
          <a:off x="1738510" y="161659"/>
          <a:ext cx="9577190" cy="6131560"/>
        </p:xfrm>
        <a:graphic>
          <a:graphicData uri="http://schemas.openxmlformats.org/drawingml/2006/table">
            <a:tbl>
              <a:tblPr firstRow="1" bandRow="1">
                <a:tableStyleId>{69C7853C-536D-4A76-A0AE-DD22124D55A5}</a:tableStyleId>
              </a:tblPr>
              <a:tblGrid>
                <a:gridCol w="1795722">
                  <a:extLst>
                    <a:ext uri="{9D8B030D-6E8A-4147-A177-3AD203B41FA5}">
                      <a16:colId xmlns:a16="http://schemas.microsoft.com/office/drawing/2014/main" val="2233895718"/>
                    </a:ext>
                  </a:extLst>
                </a:gridCol>
                <a:gridCol w="2111637">
                  <a:extLst>
                    <a:ext uri="{9D8B030D-6E8A-4147-A177-3AD203B41FA5}">
                      <a16:colId xmlns:a16="http://schemas.microsoft.com/office/drawing/2014/main" val="1284286186"/>
                    </a:ext>
                  </a:extLst>
                </a:gridCol>
                <a:gridCol w="3275532">
                  <a:extLst>
                    <a:ext uri="{9D8B030D-6E8A-4147-A177-3AD203B41FA5}">
                      <a16:colId xmlns:a16="http://schemas.microsoft.com/office/drawing/2014/main" val="1562935449"/>
                    </a:ext>
                  </a:extLst>
                </a:gridCol>
                <a:gridCol w="2394299">
                  <a:extLst>
                    <a:ext uri="{9D8B030D-6E8A-4147-A177-3AD203B41FA5}">
                      <a16:colId xmlns:a16="http://schemas.microsoft.com/office/drawing/2014/main" val="2499228387"/>
                    </a:ext>
                  </a:extLst>
                </a:gridCol>
              </a:tblGrid>
              <a:tr h="370840">
                <a:tc>
                  <a:txBody>
                    <a:bodyPr/>
                    <a:lstStyle/>
                    <a:p>
                      <a:pPr lvl="0">
                        <a:buNone/>
                      </a:pPr>
                      <a:r>
                        <a:rPr lang="en-US" sz="1800" u="none" strike="noStrike" noProof="0" dirty="0"/>
                        <a:t>Level</a:t>
                      </a:r>
                    </a:p>
                  </a:txBody>
                  <a:tcPr>
                    <a:solidFill>
                      <a:schemeClr val="accent4">
                        <a:lumMod val="60000"/>
                        <a:lumOff val="40000"/>
                      </a:schemeClr>
                    </a:solidFill>
                  </a:tcPr>
                </a:tc>
                <a:tc>
                  <a:txBody>
                    <a:bodyPr/>
                    <a:lstStyle/>
                    <a:p>
                      <a:pPr lvl="0">
                        <a:buNone/>
                      </a:pPr>
                      <a:r>
                        <a:rPr lang="en-US" sz="1800" u="none" strike="noStrike" noProof="0" dirty="0"/>
                        <a:t>Es and </a:t>
                      </a:r>
                      <a:r>
                        <a:rPr lang="en-US" sz="1800" u="none" strike="noStrike" noProof="0" dirty="0" err="1"/>
                        <a:t>Os</a:t>
                      </a:r>
                      <a:endParaRPr lang="en-US" dirty="0" err="1"/>
                    </a:p>
                  </a:txBody>
                  <a:tcPr>
                    <a:solidFill>
                      <a:schemeClr val="accent4">
                        <a:lumMod val="60000"/>
                        <a:lumOff val="40000"/>
                      </a:schemeClr>
                    </a:solidFill>
                  </a:tcPr>
                </a:tc>
                <a:tc>
                  <a:txBody>
                    <a:bodyPr/>
                    <a:lstStyle/>
                    <a:p>
                      <a:pPr lvl="0">
                        <a:buNone/>
                      </a:pPr>
                      <a:r>
                        <a:rPr lang="en-US" sz="1800" u="none" strike="noStrike" noProof="0" dirty="0"/>
                        <a:t>Learning Activities</a:t>
                      </a:r>
                      <a:endParaRPr lang="en-US" dirty="0"/>
                    </a:p>
                  </a:txBody>
                  <a:tcPr>
                    <a:solidFill>
                      <a:schemeClr val="accent4">
                        <a:lumMod val="60000"/>
                        <a:lumOff val="40000"/>
                      </a:schemeClr>
                    </a:solidFill>
                  </a:tcPr>
                </a:tc>
                <a:tc>
                  <a:txBody>
                    <a:bodyPr/>
                    <a:lstStyle/>
                    <a:p>
                      <a:pPr lvl="0">
                        <a:buNone/>
                      </a:pPr>
                      <a:r>
                        <a:rPr lang="en-US" sz="1800" u="none" strike="noStrike" noProof="0" dirty="0"/>
                        <a:t>Stimulus</a:t>
                      </a:r>
                      <a:endParaRPr lang="en-US" dirty="0"/>
                    </a:p>
                  </a:txBody>
                  <a:tcPr>
                    <a:solidFill>
                      <a:schemeClr val="accent4">
                        <a:lumMod val="60000"/>
                        <a:lumOff val="40000"/>
                      </a:schemeClr>
                    </a:solidFill>
                  </a:tcPr>
                </a:tc>
                <a:extLst>
                  <a:ext uri="{0D108BD9-81ED-4DB2-BD59-A6C34878D82A}">
                    <a16:rowId xmlns:a16="http://schemas.microsoft.com/office/drawing/2014/main" val="63266248"/>
                  </a:ext>
                </a:extLst>
              </a:tr>
              <a:tr h="370840">
                <a:tc>
                  <a:txBody>
                    <a:bodyPr/>
                    <a:lstStyle/>
                    <a:p>
                      <a:pPr lvl="0">
                        <a:buNone/>
                      </a:pPr>
                      <a:r>
                        <a:rPr lang="en-US" sz="1400" u="none" strike="noStrike" noProof="0" dirty="0"/>
                        <a:t>First Level </a:t>
                      </a:r>
                      <a:endParaRPr lang="en-US" sz="1400" dirty="0" err="1"/>
                    </a:p>
                    <a:p>
                      <a:pPr lvl="0">
                        <a:buNone/>
                      </a:pPr>
                      <a:r>
                        <a:rPr lang="en-US" sz="1400" u="none" strike="noStrike" noProof="0" dirty="0"/>
                        <a:t>Theme: Creative Problem Solving</a:t>
                      </a:r>
                      <a:endParaRPr lang="en-US" sz="1400" dirty="0"/>
                    </a:p>
                  </a:txBody>
                  <a:tcPr>
                    <a:solidFill>
                      <a:schemeClr val="accent4">
                        <a:lumMod val="60000"/>
                        <a:lumOff val="40000"/>
                        <a:alpha val="40000"/>
                      </a:schemeClr>
                    </a:solidFill>
                  </a:tcPr>
                </a:tc>
                <a:tc>
                  <a:txBody>
                    <a:bodyPr/>
                    <a:lstStyle/>
                    <a:p>
                      <a:pPr lvl="0" algn="l">
                        <a:lnSpc>
                          <a:spcPct val="100000"/>
                        </a:lnSpc>
                        <a:spcBef>
                          <a:spcPts val="0"/>
                        </a:spcBef>
                        <a:spcAft>
                          <a:spcPts val="0"/>
                        </a:spcAft>
                        <a:buNone/>
                      </a:pPr>
                      <a:r>
                        <a:rPr lang="en-GB" sz="750" i="1" u="none" strike="noStrike" noProof="0" dirty="0"/>
                        <a:t>I have explored a variety of ways in which data is presented and can ask and answer questions about the information it contains.  </a:t>
                      </a:r>
                    </a:p>
                    <a:p>
                      <a:pPr lvl="0" algn="l">
                        <a:lnSpc>
                          <a:spcPct val="100000"/>
                        </a:lnSpc>
                        <a:spcBef>
                          <a:spcPts val="0"/>
                        </a:spcBef>
                        <a:spcAft>
                          <a:spcPts val="0"/>
                        </a:spcAft>
                        <a:buNone/>
                      </a:pPr>
                      <a:r>
                        <a:rPr lang="en-GB" sz="750" b="1" u="none" strike="noStrike" noProof="0" dirty="0"/>
                        <a:t>MNU 1-20a   </a:t>
                      </a:r>
                    </a:p>
                    <a:p>
                      <a:pPr lvl="0" algn="l">
                        <a:lnSpc>
                          <a:spcPct val="100000"/>
                        </a:lnSpc>
                        <a:spcBef>
                          <a:spcPts val="0"/>
                        </a:spcBef>
                        <a:spcAft>
                          <a:spcPts val="0"/>
                        </a:spcAft>
                        <a:buNone/>
                      </a:pPr>
                      <a:r>
                        <a:rPr lang="en-GB" sz="750" i="1" u="none" strike="noStrike" noProof="0" dirty="0"/>
                        <a:t>I have used a range of ways to collect information and can sort it in a logical, organised and imaginative way using my own and others’ criteria. </a:t>
                      </a:r>
                    </a:p>
                    <a:p>
                      <a:pPr lvl="0" algn="l">
                        <a:lnSpc>
                          <a:spcPct val="100000"/>
                        </a:lnSpc>
                        <a:spcBef>
                          <a:spcPts val="0"/>
                        </a:spcBef>
                        <a:spcAft>
                          <a:spcPts val="0"/>
                        </a:spcAft>
                        <a:buNone/>
                      </a:pPr>
                      <a:r>
                        <a:rPr lang="en-GB" sz="750" b="1" u="none" strike="noStrike" noProof="0" dirty="0"/>
                        <a:t>MNU 1-20b</a:t>
                      </a:r>
                    </a:p>
                    <a:p>
                      <a:pPr lvl="0" algn="l">
                        <a:lnSpc>
                          <a:spcPct val="100000"/>
                        </a:lnSpc>
                        <a:spcBef>
                          <a:spcPts val="0"/>
                        </a:spcBef>
                        <a:spcAft>
                          <a:spcPts val="0"/>
                        </a:spcAft>
                        <a:buNone/>
                      </a:pPr>
                      <a:r>
                        <a:rPr lang="en-GB" sz="750" i="1" u="none" strike="noStrike" noProof="0" dirty="0"/>
                        <a:t>Using technology and other methods, I can display data simply, clearly and accurately by creating tables, charts and diagrams, using simple labelling and scale.</a:t>
                      </a:r>
                    </a:p>
                    <a:p>
                      <a:pPr lvl="0" algn="l">
                        <a:lnSpc>
                          <a:spcPct val="100000"/>
                        </a:lnSpc>
                        <a:spcBef>
                          <a:spcPts val="0"/>
                        </a:spcBef>
                        <a:spcAft>
                          <a:spcPts val="0"/>
                        </a:spcAft>
                        <a:buNone/>
                      </a:pPr>
                      <a:r>
                        <a:rPr lang="en-GB" sz="750" b="1" u="none" strike="noStrike" noProof="0" dirty="0"/>
                        <a:t>MTH 1-21a</a:t>
                      </a:r>
                    </a:p>
                    <a:p>
                      <a:pPr lvl="0" algn="l">
                        <a:lnSpc>
                          <a:spcPct val="100000"/>
                        </a:lnSpc>
                        <a:spcBef>
                          <a:spcPts val="0"/>
                        </a:spcBef>
                        <a:spcAft>
                          <a:spcPts val="0"/>
                        </a:spcAft>
                        <a:buNone/>
                      </a:pPr>
                      <a:r>
                        <a:rPr lang="en-GB" sz="750" i="1" u="none" strike="noStrike" noProof="0" dirty="0"/>
                        <a:t>I  can use  appropriate vocabulary  to describe the likelihood  of  events occurring,  using  the knowledge  and experiences  of  myself and  others  to  guide me.</a:t>
                      </a:r>
                    </a:p>
                    <a:p>
                      <a:pPr lvl="0" algn="l">
                        <a:lnSpc>
                          <a:spcPct val="100000"/>
                        </a:lnSpc>
                        <a:spcBef>
                          <a:spcPts val="0"/>
                        </a:spcBef>
                        <a:spcAft>
                          <a:spcPts val="0"/>
                        </a:spcAft>
                        <a:buNone/>
                      </a:pPr>
                      <a:r>
                        <a:rPr lang="en-GB" sz="750" b="1" u="none" strike="noStrike" noProof="0" dirty="0"/>
                        <a:t>MNU 1-22a</a:t>
                      </a:r>
                    </a:p>
                    <a:p>
                      <a:pPr lvl="0" algn="l">
                        <a:lnSpc>
                          <a:spcPct val="100000"/>
                        </a:lnSpc>
                        <a:spcBef>
                          <a:spcPts val="0"/>
                        </a:spcBef>
                        <a:spcAft>
                          <a:spcPts val="0"/>
                        </a:spcAft>
                        <a:buNone/>
                      </a:pPr>
                      <a:r>
                        <a:rPr lang="en-GB" sz="750" i="1" u="none" strike="noStrike" noProof="0" dirty="0"/>
                        <a:t>I can contribute to a discussion of the difference between my needs and wants and those of others around me.</a:t>
                      </a:r>
                    </a:p>
                    <a:p>
                      <a:pPr lvl="0" algn="l">
                        <a:lnSpc>
                          <a:spcPct val="100000"/>
                        </a:lnSpc>
                        <a:spcBef>
                          <a:spcPts val="0"/>
                        </a:spcBef>
                        <a:spcAft>
                          <a:spcPts val="0"/>
                        </a:spcAft>
                        <a:buNone/>
                      </a:pPr>
                      <a:r>
                        <a:rPr lang="en-GB" sz="750" b="1" u="none" strike="noStrike" noProof="0" dirty="0"/>
                        <a:t>SOC 1-16a </a:t>
                      </a:r>
                    </a:p>
                    <a:p>
                      <a:pPr lvl="0" algn="l">
                        <a:lnSpc>
                          <a:spcPct val="100000"/>
                        </a:lnSpc>
                        <a:spcBef>
                          <a:spcPts val="0"/>
                        </a:spcBef>
                        <a:spcAft>
                          <a:spcPts val="0"/>
                        </a:spcAft>
                        <a:buNone/>
                      </a:pPr>
                      <a:r>
                        <a:rPr lang="en-GB" sz="750" i="1" u="none" strike="noStrike" noProof="0" dirty="0"/>
                        <a:t>When I engage with others, I know when and how to listen, when to talk, how much to say, when to ask questions and how to respond with respect</a:t>
                      </a:r>
                      <a:r>
                        <a:rPr lang="en-GB" sz="750" u="none" strike="noStrike" noProof="0" dirty="0"/>
                        <a:t>.</a:t>
                      </a:r>
                    </a:p>
                    <a:p>
                      <a:pPr lvl="0" algn="l">
                        <a:lnSpc>
                          <a:spcPct val="100000"/>
                        </a:lnSpc>
                        <a:spcBef>
                          <a:spcPts val="0"/>
                        </a:spcBef>
                        <a:spcAft>
                          <a:spcPts val="0"/>
                        </a:spcAft>
                        <a:buNone/>
                      </a:pPr>
                      <a:r>
                        <a:rPr lang="en-GB" sz="750" b="1" u="none" strike="noStrike" noProof="0" dirty="0"/>
                        <a:t>LIT 1-02a </a:t>
                      </a:r>
                      <a:endParaRPr lang="en-US" sz="750" b="1" u="none" strike="noStrike" noProof="0" dirty="0"/>
                    </a:p>
                    <a:p>
                      <a:pPr lvl="0">
                        <a:buNone/>
                      </a:pPr>
                      <a:r>
                        <a:rPr lang="en-GB" sz="750" i="1" u="none" strike="noStrike" noProof="0" dirty="0"/>
                        <a:t>Using what I know about the features of different types of texts, I can find, select, sort and use information for a specific purpose. </a:t>
                      </a:r>
                    </a:p>
                    <a:p>
                      <a:pPr lvl="0">
                        <a:buNone/>
                      </a:pPr>
                      <a:r>
                        <a:rPr lang="en-GB" sz="750" b="1" u="none" strike="noStrike" noProof="0" dirty="0"/>
                        <a:t>LIT 1-14a </a:t>
                      </a:r>
                    </a:p>
                    <a:p>
                      <a:pPr lvl="0">
                        <a:buNone/>
                      </a:pPr>
                      <a:r>
                        <a:rPr lang="en-GB" sz="750" i="1" u="none" strike="noStrike" noProof="0" dirty="0"/>
                        <a:t>I can use a range of tools and equipment when working with textiles TCH 1-04b</a:t>
                      </a:r>
                    </a:p>
                    <a:p>
                      <a:pPr lvl="0">
                        <a:buNone/>
                      </a:pPr>
                      <a:r>
                        <a:rPr lang="en-GB" sz="750" i="1" u="none" strike="noStrike" noProof="0" dirty="0"/>
                        <a:t>I understand how technologies help provide for our needs and wants, and how they can affect the environment in which we live. </a:t>
                      </a:r>
                    </a:p>
                    <a:p>
                      <a:pPr lvl="0">
                        <a:buNone/>
                      </a:pPr>
                      <a:r>
                        <a:rPr lang="en-GB" sz="750" b="1" u="none" strike="noStrike" noProof="0" dirty="0"/>
                        <a:t>TCH 1-07a</a:t>
                      </a:r>
                    </a:p>
                    <a:p>
                      <a:pPr lvl="0">
                        <a:buNone/>
                      </a:pPr>
                      <a:r>
                        <a:rPr lang="en-GB" sz="750" u="none" strike="noStrike" noProof="0" dirty="0"/>
                        <a:t> I </a:t>
                      </a:r>
                      <a:r>
                        <a:rPr lang="en-GB" sz="750" i="1" u="none" strike="noStrike" noProof="0" dirty="0"/>
                        <a:t>can design and construct models and explain my solutions. </a:t>
                      </a:r>
                    </a:p>
                    <a:p>
                      <a:pPr lvl="0">
                        <a:buNone/>
                      </a:pPr>
                      <a:r>
                        <a:rPr lang="en-GB" sz="750" b="1" i="1" u="none" strike="noStrike" noProof="0" dirty="0"/>
                        <a:t>TCH 1-09a </a:t>
                      </a:r>
                    </a:p>
                    <a:p>
                      <a:pPr lvl="0">
                        <a:buNone/>
                      </a:pPr>
                      <a:r>
                        <a:rPr lang="en-GB" sz="750" i="1" u="none" strike="noStrike" noProof="0" dirty="0"/>
                        <a:t>I can recognise a variety of materials and suggest an appropriate material for a specific use.</a:t>
                      </a:r>
                    </a:p>
                    <a:p>
                      <a:pPr lvl="0">
                        <a:buNone/>
                      </a:pPr>
                      <a:r>
                        <a:rPr lang="en-GB" sz="750" b="1" u="none" strike="noStrike" noProof="0" dirty="0"/>
                        <a:t>TCH 1-10a</a:t>
                      </a:r>
                    </a:p>
                    <a:p>
                      <a:pPr lvl="0">
                        <a:buNone/>
                      </a:pPr>
                      <a:r>
                        <a:rPr lang="en-GB" sz="750" i="1" u="none" strike="noStrike" noProof="0" dirty="0"/>
                        <a:t>I have contributed to discussions of current scientific news items to help develop my awareness of science. </a:t>
                      </a:r>
                    </a:p>
                    <a:p>
                      <a:pPr lvl="0">
                        <a:buNone/>
                      </a:pPr>
                      <a:r>
                        <a:rPr lang="en-GB" sz="750" b="1" u="none" strike="noStrike" noProof="0" dirty="0"/>
                        <a:t>SCN 1-20a</a:t>
                      </a:r>
                      <a:endParaRPr lang="en-US" sz="750" b="1" u="none" strike="noStrike" noProof="0" dirty="0"/>
                    </a:p>
                    <a:p>
                      <a:pPr lvl="0">
                        <a:buNone/>
                      </a:pPr>
                      <a:endParaRPr lang="en-US" sz="1200" u="none" strike="noStrike" noProof="0" dirty="0"/>
                    </a:p>
                  </a:txBody>
                  <a:tcPr>
                    <a:solidFill>
                      <a:schemeClr val="accent4">
                        <a:lumMod val="60000"/>
                        <a:lumOff val="40000"/>
                        <a:alpha val="40000"/>
                      </a:schemeClr>
                    </a:solidFill>
                  </a:tcPr>
                </a:tc>
                <a:tc>
                  <a:txBody>
                    <a:bodyPr/>
                    <a:lstStyle/>
                    <a:p>
                      <a:r>
                        <a:rPr lang="en-GB" sz="1200" b="1" u="sng" dirty="0"/>
                        <a:t>Disaster Relief</a:t>
                      </a:r>
                      <a:endParaRPr lang="en-GB" sz="1200" dirty="0"/>
                    </a:p>
                    <a:p>
                      <a:r>
                        <a:rPr lang="en-GB" sz="1200" dirty="0"/>
                        <a:t>(Activity based on Royal Academy of Engineering ‘Aiming for Awesome’ resource)</a:t>
                      </a:r>
                    </a:p>
                    <a:p>
                      <a:r>
                        <a:rPr lang="en-GB" sz="1200" b="1" dirty="0"/>
                        <a:t>You will need (per group)</a:t>
                      </a:r>
                      <a:endParaRPr lang="en-GB" sz="1200" dirty="0"/>
                    </a:p>
                    <a:p>
                      <a:r>
                        <a:rPr lang="en-GB" sz="1200" dirty="0"/>
                        <a:t>Disaster Relief support sheet (QR code 1)</a:t>
                      </a:r>
                    </a:p>
                    <a:p>
                      <a:pPr lvl="0"/>
                      <a:r>
                        <a:rPr lang="en-GB" sz="1200" dirty="0"/>
                        <a:t>Egg/Egg box (or equivalent)</a:t>
                      </a:r>
                    </a:p>
                    <a:p>
                      <a:pPr lvl="0"/>
                      <a:r>
                        <a:rPr lang="en-GB" sz="1200" dirty="0"/>
                        <a:t>Various materials for building an egg lander, for example: plastic bags, string, fabric.</a:t>
                      </a:r>
                    </a:p>
                    <a:p>
                      <a:pPr lvl="0"/>
                      <a:r>
                        <a:rPr lang="en-GB" sz="1200" dirty="0"/>
                        <a:t>IT + Internet access for research activity</a:t>
                      </a:r>
                      <a:r>
                        <a:rPr lang="en-GB" sz="1200" i="1" dirty="0"/>
                        <a:t> (optional)</a:t>
                      </a:r>
                    </a:p>
                    <a:p>
                      <a:pPr lvl="0"/>
                      <a:endParaRPr lang="en-GB" sz="1200" dirty="0"/>
                    </a:p>
                    <a:p>
                      <a:pPr lvl="0"/>
                      <a:r>
                        <a:rPr lang="en-GB" sz="1200" dirty="0"/>
                        <a:t>The RAF has been asked to support after an earthquake in Nepal.  </a:t>
                      </a:r>
                    </a:p>
                    <a:p>
                      <a:pPr lvl="0"/>
                      <a:r>
                        <a:rPr lang="en-GB" sz="1200" dirty="0"/>
                        <a:t>In groups, students should identify some of the things people need but don't have access to after an earthquake. Using the cards provided in Disaster relief support sheet, ask students to discuss each item that is needed and to put them in order of importance as to what is needed first.  Discuss as a class, not all groups will agree on an order - use it is an opportunity for groups to argue their point of view.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Sometimes it isn't possible for aircraft to land to deliver aid, so aid has to be dropped from the craft while it is still in flight.  Students should work in teams to design a lander for an egg to ensure it doesn't break when it hits the floor.  Students need to consider how they can reduce the impact force when the egg lands hence ensuring that essential equipment dropped from an aircraft will land safely without being damaged.</a:t>
                      </a:r>
                    </a:p>
                  </a:txBody>
                  <a:tcPr>
                    <a:solidFill>
                      <a:schemeClr val="accent4">
                        <a:lumMod val="60000"/>
                        <a:lumOff val="40000"/>
                        <a:alpha val="40000"/>
                      </a:schemeClr>
                    </a:solidFill>
                  </a:tcPr>
                </a:tc>
                <a:tc>
                  <a:txBody>
                    <a:bodyPr/>
                    <a:lstStyle/>
                    <a:p>
                      <a:endParaRPr lang="en-US" dirty="0"/>
                    </a:p>
                  </a:txBody>
                  <a:tcPr>
                    <a:solidFill>
                      <a:schemeClr val="accent4">
                        <a:lumMod val="60000"/>
                        <a:lumOff val="40000"/>
                        <a:alpha val="40000"/>
                      </a:schemeClr>
                    </a:solidFill>
                  </a:tcPr>
                </a:tc>
                <a:extLst>
                  <a:ext uri="{0D108BD9-81ED-4DB2-BD59-A6C34878D82A}">
                    <a16:rowId xmlns:a16="http://schemas.microsoft.com/office/drawing/2014/main" val="3652803016"/>
                  </a:ext>
                </a:extLst>
              </a:tr>
            </a:tbl>
          </a:graphicData>
        </a:graphic>
      </p:graphicFrame>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74956" y="660961"/>
            <a:ext cx="1839978" cy="2255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4956" y="3041028"/>
            <a:ext cx="1839978"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Graphic 4" descr="Home with solid fill">
            <a:extLst>
              <a:ext uri="{FF2B5EF4-FFF2-40B4-BE49-F238E27FC236}">
                <a16:creationId xmlns:a16="http://schemas.microsoft.com/office/drawing/2014/main" id="{74EB76EA-AD5D-4052-94A2-5FFA4092F13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92551"/>
            <a:ext cx="623341" cy="623341"/>
          </a:xfrm>
          <a:prstGeom prst="rect">
            <a:avLst/>
          </a:prstGeom>
        </p:spPr>
      </p:pic>
      <p:sp>
        <p:nvSpPr>
          <p:cNvPr id="6" name="TextBox 5">
            <a:extLst>
              <a:ext uri="{FF2B5EF4-FFF2-40B4-BE49-F238E27FC236}">
                <a16:creationId xmlns:a16="http://schemas.microsoft.com/office/drawing/2014/main" id="{776FC7D9-526F-4D79-83A4-BA9E0CFD5414}"/>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7" name="Rectangle 6">
            <a:extLst>
              <a:ext uri="{FF2B5EF4-FFF2-40B4-BE49-F238E27FC236}">
                <a16:creationId xmlns:a16="http://schemas.microsoft.com/office/drawing/2014/main" id="{DB920D82-42AB-4D0C-AFF2-ED4AC950797C}"/>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6" action="ppaction://hlinksldjump"/>
            <a:extLst>
              <a:ext uri="{FF2B5EF4-FFF2-40B4-BE49-F238E27FC236}">
                <a16:creationId xmlns:a16="http://schemas.microsoft.com/office/drawing/2014/main" id="{2EE7CA96-EE01-4305-BBAF-D1CFEF873BF6}"/>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114583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95A16F0-606A-43F2-B1C2-358CF51FEFAD}"/>
              </a:ext>
            </a:extLst>
          </p:cNvPr>
          <p:cNvSpPr>
            <a:spLocks noChangeArrowheads="1"/>
          </p:cNvSpPr>
          <p:nvPr/>
        </p:nvSpPr>
        <p:spPr bwMode="auto">
          <a:xfrm>
            <a:off x="1631504" y="224354"/>
            <a:ext cx="6266524"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en-GB" sz="1400" b="1" u="sng" dirty="0"/>
              <a:t>Disaster Relief</a:t>
            </a:r>
            <a:endParaRPr lang="en-GB" sz="1400" dirty="0"/>
          </a:p>
          <a:p>
            <a:r>
              <a:rPr lang="en-GB" sz="1400" dirty="0"/>
              <a:t>(Activity based on Royal Academy of Engineering ‘Aiming for Awesome’ resource)</a:t>
            </a:r>
          </a:p>
          <a:p>
            <a:r>
              <a:rPr lang="en-GB" sz="1400" b="1" dirty="0"/>
              <a:t>You will need (per group)</a:t>
            </a:r>
            <a:endParaRPr lang="en-GB" sz="1400" dirty="0"/>
          </a:p>
          <a:p>
            <a:r>
              <a:rPr lang="en-GB" sz="1400" dirty="0"/>
              <a:t>Disaster Relief support sheet (QR code 1)</a:t>
            </a:r>
          </a:p>
          <a:p>
            <a:pPr lvl="0"/>
            <a:r>
              <a:rPr lang="en-GB" sz="1400" dirty="0"/>
              <a:t>Egg/Egg box (or equivalent)</a:t>
            </a:r>
          </a:p>
          <a:p>
            <a:pPr lvl="0"/>
            <a:r>
              <a:rPr lang="en-GB" sz="1400" dirty="0"/>
              <a:t>Various materials for building an egg lander, for example: plastic bags, string, fabric.</a:t>
            </a:r>
          </a:p>
          <a:p>
            <a:pPr lvl="0"/>
            <a:r>
              <a:rPr lang="en-GB" sz="1400" dirty="0"/>
              <a:t>IT + Internet access for research activity</a:t>
            </a:r>
            <a:r>
              <a:rPr lang="en-GB" sz="1400" i="1" dirty="0"/>
              <a:t> (optional)</a:t>
            </a:r>
            <a:endParaRPr lang="en-GB" sz="1400" dirty="0"/>
          </a:p>
        </p:txBody>
      </p:sp>
      <p:sp>
        <p:nvSpPr>
          <p:cNvPr id="11" name="Rectangle 10"/>
          <p:cNvSpPr/>
          <p:nvPr/>
        </p:nvSpPr>
        <p:spPr>
          <a:xfrm>
            <a:off x="1524000" y="1700809"/>
            <a:ext cx="8964488" cy="2031325"/>
          </a:xfrm>
          <a:prstGeom prst="rect">
            <a:avLst/>
          </a:prstGeom>
        </p:spPr>
        <p:txBody>
          <a:bodyPr wrap="square">
            <a:spAutoFit/>
          </a:bodyPr>
          <a:lstStyle/>
          <a:p>
            <a:r>
              <a:rPr lang="en-GB" b="1" i="1" dirty="0"/>
              <a:t>Time to Think</a:t>
            </a:r>
          </a:p>
          <a:p>
            <a:pPr lvl="0"/>
            <a:r>
              <a:rPr lang="en-GB" dirty="0"/>
              <a:t>The RAF has been asked to support after an earthquake in Nepal.  </a:t>
            </a:r>
          </a:p>
          <a:p>
            <a:pPr lvl="0"/>
            <a:r>
              <a:rPr lang="en-GB" dirty="0"/>
              <a:t>In groups, students should identify some of the things people need but don't have access to after an earthquake. Using the cards provided in Disaster relief support sheet, ask students to discuss each item that is needed and to put them in order of importance as to what is needed first.  Discuss as a class, not all groups will agree on an order - use it is an opportunity for groups to argue their point of view.</a:t>
            </a:r>
          </a:p>
        </p:txBody>
      </p:sp>
      <p:sp>
        <p:nvSpPr>
          <p:cNvPr id="12" name="Rectangle 11"/>
          <p:cNvSpPr/>
          <p:nvPr/>
        </p:nvSpPr>
        <p:spPr>
          <a:xfrm>
            <a:off x="1577752" y="3732133"/>
            <a:ext cx="8856984" cy="1754326"/>
          </a:xfrm>
          <a:prstGeom prst="rect">
            <a:avLst/>
          </a:prstGeom>
        </p:spPr>
        <p:txBody>
          <a:bodyPr wrap="square">
            <a:spAutoFit/>
          </a:bodyPr>
          <a:lstStyle/>
          <a:p>
            <a:r>
              <a:rPr lang="en-GB" b="1" i="1" dirty="0"/>
              <a:t>Time to Make </a:t>
            </a:r>
          </a:p>
          <a:p>
            <a:pPr lvl="0"/>
            <a:r>
              <a:rPr lang="en-GB" dirty="0"/>
              <a:t>Sometimes it isn't possible for aircraft to land to deliver aid, so aid has to be dropped from the craft while it is still in flight.  Students should work in teams to design a lander for an egg to ensure it doesn't break when it hits the floor.  Students need to consider how they can reduce the impact force when the egg lands hence ensuring that essential equipment dropped from an aircraft will land safely without being damaged.</a:t>
            </a:r>
          </a:p>
        </p:txBody>
      </p:sp>
      <p:pic>
        <p:nvPicPr>
          <p:cNvPr id="17" name="Picture 16" descr="Qr code&#10;&#10;Description automatically generated"/>
          <p:cNvPicPr/>
          <p:nvPr/>
        </p:nvPicPr>
        <p:blipFill>
          <a:blip r:embed="rId2">
            <a:extLst>
              <a:ext uri="{28A0092B-C50C-407E-A947-70E740481C1C}">
                <a14:useLocalDpi xmlns:a14="http://schemas.microsoft.com/office/drawing/2010/main" val="0"/>
              </a:ext>
            </a:extLst>
          </a:blip>
          <a:stretch>
            <a:fillRect/>
          </a:stretch>
        </p:blipFill>
        <p:spPr>
          <a:xfrm>
            <a:off x="4314056" y="5486458"/>
            <a:ext cx="1368152" cy="1371541"/>
          </a:xfrm>
          <a:prstGeom prst="rect">
            <a:avLst/>
          </a:prstGeom>
        </p:spPr>
      </p:pic>
      <p:sp>
        <p:nvSpPr>
          <p:cNvPr id="18" name="Text Box 10"/>
          <p:cNvSpPr txBox="1"/>
          <p:nvPr/>
        </p:nvSpPr>
        <p:spPr>
          <a:xfrm>
            <a:off x="5666220" y="5930927"/>
            <a:ext cx="939800" cy="48260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GB" sz="1200">
                <a:latin typeface="Times New Roman"/>
                <a:ea typeface="Times New Roman"/>
              </a:rPr>
              <a:t>Support Sheet</a:t>
            </a:r>
          </a:p>
        </p:txBody>
      </p:sp>
      <p:pic>
        <p:nvPicPr>
          <p:cNvPr id="19" name="Picture 18" descr="Qr code&#10;&#10;Description automatically generated"/>
          <p:cNvPicPr/>
          <p:nvPr/>
        </p:nvPicPr>
        <p:blipFill>
          <a:blip r:embed="rId3">
            <a:extLst>
              <a:ext uri="{28A0092B-C50C-407E-A947-70E740481C1C}">
                <a14:useLocalDpi xmlns:a14="http://schemas.microsoft.com/office/drawing/2010/main" val="0"/>
              </a:ext>
            </a:extLst>
          </a:blip>
          <a:stretch>
            <a:fillRect/>
          </a:stretch>
        </p:blipFill>
        <p:spPr>
          <a:xfrm>
            <a:off x="6978352" y="5474793"/>
            <a:ext cx="1368152" cy="1383207"/>
          </a:xfrm>
          <a:prstGeom prst="rect">
            <a:avLst/>
          </a:prstGeom>
        </p:spPr>
      </p:pic>
      <p:sp>
        <p:nvSpPr>
          <p:cNvPr id="20" name="Text Box 11"/>
          <p:cNvSpPr txBox="1"/>
          <p:nvPr/>
        </p:nvSpPr>
        <p:spPr>
          <a:xfrm>
            <a:off x="8346504" y="5925095"/>
            <a:ext cx="939800" cy="48260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GB" sz="1200">
                <a:latin typeface="Times New Roman"/>
                <a:ea typeface="Times New Roman"/>
              </a:rPr>
              <a:t>Student Guide</a:t>
            </a:r>
          </a:p>
        </p:txBody>
      </p:sp>
      <p:pic>
        <p:nvPicPr>
          <p:cNvPr id="21" name="Picture 20" descr="Qr code&#10;&#10;Description automatically generated"/>
          <p:cNvPicPr/>
          <p:nvPr/>
        </p:nvPicPr>
        <p:blipFill>
          <a:blip r:embed="rId4">
            <a:extLst>
              <a:ext uri="{28A0092B-C50C-407E-A947-70E740481C1C}">
                <a14:useLocalDpi xmlns:a14="http://schemas.microsoft.com/office/drawing/2010/main" val="0"/>
              </a:ext>
            </a:extLst>
          </a:blip>
          <a:stretch>
            <a:fillRect/>
          </a:stretch>
        </p:blipFill>
        <p:spPr>
          <a:xfrm>
            <a:off x="9786664" y="5474792"/>
            <a:ext cx="1296144" cy="1383206"/>
          </a:xfrm>
          <a:prstGeom prst="rect">
            <a:avLst/>
          </a:prstGeom>
        </p:spPr>
      </p:pic>
      <p:sp>
        <p:nvSpPr>
          <p:cNvPr id="22" name="Text Box 12"/>
          <p:cNvSpPr txBox="1"/>
          <p:nvPr/>
        </p:nvSpPr>
        <p:spPr>
          <a:xfrm>
            <a:off x="11082808" y="5930927"/>
            <a:ext cx="939800" cy="48260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GB" sz="1200">
                <a:latin typeface="Times New Roman"/>
                <a:ea typeface="Times New Roman"/>
              </a:rPr>
              <a:t>Teacher Guide</a:t>
            </a:r>
          </a:p>
        </p:txBody>
      </p:sp>
      <p:pic>
        <p:nvPicPr>
          <p:cNvPr id="13" name="Graphic 12" descr="Home with solid fill">
            <a:extLst>
              <a:ext uri="{FF2B5EF4-FFF2-40B4-BE49-F238E27FC236}">
                <a16:creationId xmlns:a16="http://schemas.microsoft.com/office/drawing/2014/main" id="{4F16602F-7F62-4162-9509-270AF4EB5FD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192551"/>
            <a:ext cx="623341" cy="623341"/>
          </a:xfrm>
          <a:prstGeom prst="rect">
            <a:avLst/>
          </a:prstGeom>
        </p:spPr>
      </p:pic>
      <p:sp>
        <p:nvSpPr>
          <p:cNvPr id="14" name="TextBox 13">
            <a:extLst>
              <a:ext uri="{FF2B5EF4-FFF2-40B4-BE49-F238E27FC236}">
                <a16:creationId xmlns:a16="http://schemas.microsoft.com/office/drawing/2014/main" id="{470B6516-EAAE-45A4-BB53-F8E89F8E46E6}"/>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15" name="Rectangle 14">
            <a:extLst>
              <a:ext uri="{FF2B5EF4-FFF2-40B4-BE49-F238E27FC236}">
                <a16:creationId xmlns:a16="http://schemas.microsoft.com/office/drawing/2014/main" id="{7BAA7AD4-8EC6-424D-8025-06DE46A79A53}"/>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hlinkClick r:id="rId7" action="ppaction://hlinksldjump"/>
            <a:extLst>
              <a:ext uri="{FF2B5EF4-FFF2-40B4-BE49-F238E27FC236}">
                <a16:creationId xmlns:a16="http://schemas.microsoft.com/office/drawing/2014/main" id="{53651A52-E071-405D-A7FC-FA3030B5854D}"/>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974713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FD883-A647-47F6-BF54-4A89961D9EC0}"/>
              </a:ext>
            </a:extLst>
          </p:cNvPr>
          <p:cNvSpPr>
            <a:spLocks noGrp="1"/>
          </p:cNvSpPr>
          <p:nvPr>
            <p:ph type="ctrTitle"/>
          </p:nvPr>
        </p:nvSpPr>
        <p:spPr>
          <a:xfrm>
            <a:off x="3373654" y="2692227"/>
            <a:ext cx="5444691" cy="924733"/>
          </a:xfrm>
        </p:spPr>
        <p:txBody>
          <a:bodyPr>
            <a:normAutofit/>
          </a:bodyPr>
          <a:lstStyle/>
          <a:p>
            <a:r>
              <a:rPr lang="en-GB" b="1" dirty="0"/>
              <a:t>Systems Thinking</a:t>
            </a:r>
          </a:p>
        </p:txBody>
      </p:sp>
      <p:sp>
        <p:nvSpPr>
          <p:cNvPr id="10" name="Rectangle 9">
            <a:extLst>
              <a:ext uri="{FF2B5EF4-FFF2-40B4-BE49-F238E27FC236}">
                <a16:creationId xmlns:a16="http://schemas.microsoft.com/office/drawing/2014/main" id="{6A6275FB-4071-486B-81AD-24F8ADF266B7}"/>
              </a:ext>
            </a:extLst>
          </p:cNvPr>
          <p:cNvSpPr/>
          <p:nvPr/>
        </p:nvSpPr>
        <p:spPr>
          <a:xfrm>
            <a:off x="9612086" y="5701471"/>
            <a:ext cx="2340428" cy="1100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D52B787B-7A1F-4688-951F-5ECAFFA06C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67897" y="6185927"/>
            <a:ext cx="1084617" cy="564535"/>
          </a:xfrm>
          <a:prstGeom prst="rect">
            <a:avLst/>
          </a:prstGeom>
        </p:spPr>
      </p:pic>
      <p:pic>
        <p:nvPicPr>
          <p:cNvPr id="5" name="Graphic 4" descr="Home with solid fill">
            <a:extLst>
              <a:ext uri="{FF2B5EF4-FFF2-40B4-BE49-F238E27FC236}">
                <a16:creationId xmlns:a16="http://schemas.microsoft.com/office/drawing/2014/main" id="{2A359E16-F5C1-40D5-AFFA-C7CC6ACE36E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92551"/>
            <a:ext cx="623341" cy="623341"/>
          </a:xfrm>
          <a:prstGeom prst="rect">
            <a:avLst/>
          </a:prstGeom>
        </p:spPr>
      </p:pic>
      <p:sp>
        <p:nvSpPr>
          <p:cNvPr id="6" name="TextBox 5">
            <a:extLst>
              <a:ext uri="{FF2B5EF4-FFF2-40B4-BE49-F238E27FC236}">
                <a16:creationId xmlns:a16="http://schemas.microsoft.com/office/drawing/2014/main" id="{C97DF598-F02C-4FD4-8F0A-60B2811A9C40}"/>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7" name="Rectangle 6">
            <a:extLst>
              <a:ext uri="{FF2B5EF4-FFF2-40B4-BE49-F238E27FC236}">
                <a16:creationId xmlns:a16="http://schemas.microsoft.com/office/drawing/2014/main" id="{9FA497E1-B917-4DB5-B576-E747D9C13400}"/>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5" action="ppaction://hlinksldjump"/>
            <a:extLst>
              <a:ext uri="{FF2B5EF4-FFF2-40B4-BE49-F238E27FC236}">
                <a16:creationId xmlns:a16="http://schemas.microsoft.com/office/drawing/2014/main" id="{4ABD9B03-6809-432C-80A5-53EB7D936FBB}"/>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596357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C9A529B-2450-48E3-8758-D8B523685D7C}"/>
              </a:ext>
            </a:extLst>
          </p:cNvPr>
          <p:cNvGraphicFramePr>
            <a:graphicFrameLocks noGrp="1"/>
          </p:cNvGraphicFramePr>
          <p:nvPr/>
        </p:nvGraphicFramePr>
        <p:xfrm>
          <a:off x="1738510" y="161659"/>
          <a:ext cx="8778236" cy="5880100"/>
        </p:xfrm>
        <a:graphic>
          <a:graphicData uri="http://schemas.openxmlformats.org/drawingml/2006/table">
            <a:tbl>
              <a:tblPr firstRow="1" bandRow="1">
                <a:tableStyleId>{69C7853C-536D-4A76-A0AE-DD22124D55A5}</a:tableStyleId>
              </a:tblPr>
              <a:tblGrid>
                <a:gridCol w="1645918">
                  <a:extLst>
                    <a:ext uri="{9D8B030D-6E8A-4147-A177-3AD203B41FA5}">
                      <a16:colId xmlns:a16="http://schemas.microsoft.com/office/drawing/2014/main" val="2233895718"/>
                    </a:ext>
                  </a:extLst>
                </a:gridCol>
                <a:gridCol w="1935479">
                  <a:extLst>
                    <a:ext uri="{9D8B030D-6E8A-4147-A177-3AD203B41FA5}">
                      <a16:colId xmlns:a16="http://schemas.microsoft.com/office/drawing/2014/main" val="1284286186"/>
                    </a:ext>
                  </a:extLst>
                </a:gridCol>
                <a:gridCol w="3002279">
                  <a:extLst>
                    <a:ext uri="{9D8B030D-6E8A-4147-A177-3AD203B41FA5}">
                      <a16:colId xmlns:a16="http://schemas.microsoft.com/office/drawing/2014/main" val="1562935449"/>
                    </a:ext>
                  </a:extLst>
                </a:gridCol>
                <a:gridCol w="2194560">
                  <a:extLst>
                    <a:ext uri="{9D8B030D-6E8A-4147-A177-3AD203B41FA5}">
                      <a16:colId xmlns:a16="http://schemas.microsoft.com/office/drawing/2014/main" val="2499228387"/>
                    </a:ext>
                  </a:extLst>
                </a:gridCol>
              </a:tblGrid>
              <a:tr h="370840">
                <a:tc>
                  <a:txBody>
                    <a:bodyPr/>
                    <a:lstStyle/>
                    <a:p>
                      <a:pPr lvl="0">
                        <a:buNone/>
                      </a:pPr>
                      <a:r>
                        <a:rPr lang="en-US" sz="1800" u="none" strike="noStrike" noProof="0" dirty="0"/>
                        <a:t>Level</a:t>
                      </a:r>
                    </a:p>
                  </a:txBody>
                  <a:tcPr>
                    <a:solidFill>
                      <a:schemeClr val="accent4">
                        <a:lumMod val="60000"/>
                        <a:lumOff val="40000"/>
                      </a:schemeClr>
                    </a:solidFill>
                  </a:tcPr>
                </a:tc>
                <a:tc>
                  <a:txBody>
                    <a:bodyPr/>
                    <a:lstStyle/>
                    <a:p>
                      <a:pPr lvl="0">
                        <a:buNone/>
                      </a:pPr>
                      <a:r>
                        <a:rPr lang="en-US" sz="1800" u="none" strike="noStrike" noProof="0" dirty="0"/>
                        <a:t>Es and </a:t>
                      </a:r>
                      <a:r>
                        <a:rPr lang="en-US" sz="1800" u="none" strike="noStrike" noProof="0" dirty="0" err="1"/>
                        <a:t>Os</a:t>
                      </a:r>
                      <a:endParaRPr lang="en-US" dirty="0" err="1"/>
                    </a:p>
                  </a:txBody>
                  <a:tcPr>
                    <a:solidFill>
                      <a:schemeClr val="accent4">
                        <a:lumMod val="60000"/>
                        <a:lumOff val="40000"/>
                      </a:schemeClr>
                    </a:solidFill>
                  </a:tcPr>
                </a:tc>
                <a:tc>
                  <a:txBody>
                    <a:bodyPr/>
                    <a:lstStyle/>
                    <a:p>
                      <a:pPr lvl="0">
                        <a:buNone/>
                      </a:pPr>
                      <a:r>
                        <a:rPr lang="en-US" sz="1800" u="none" strike="noStrike" noProof="0" dirty="0"/>
                        <a:t>Learning Activities</a:t>
                      </a:r>
                      <a:endParaRPr lang="en-US" dirty="0"/>
                    </a:p>
                  </a:txBody>
                  <a:tcPr>
                    <a:solidFill>
                      <a:schemeClr val="accent4">
                        <a:lumMod val="60000"/>
                        <a:lumOff val="40000"/>
                      </a:schemeClr>
                    </a:solidFill>
                  </a:tcPr>
                </a:tc>
                <a:tc>
                  <a:txBody>
                    <a:bodyPr/>
                    <a:lstStyle/>
                    <a:p>
                      <a:pPr lvl="0">
                        <a:buNone/>
                      </a:pPr>
                      <a:r>
                        <a:rPr lang="en-US" sz="1800" u="none" strike="noStrike" noProof="0" dirty="0"/>
                        <a:t>Stimulus</a:t>
                      </a:r>
                      <a:endParaRPr lang="en-US" dirty="0"/>
                    </a:p>
                  </a:txBody>
                  <a:tcPr>
                    <a:solidFill>
                      <a:schemeClr val="accent4">
                        <a:lumMod val="60000"/>
                        <a:lumOff val="40000"/>
                      </a:schemeClr>
                    </a:solidFill>
                  </a:tcPr>
                </a:tc>
                <a:extLst>
                  <a:ext uri="{0D108BD9-81ED-4DB2-BD59-A6C34878D82A}">
                    <a16:rowId xmlns:a16="http://schemas.microsoft.com/office/drawing/2014/main" val="63266248"/>
                  </a:ext>
                </a:extLst>
              </a:tr>
              <a:tr h="370840">
                <a:tc>
                  <a:txBody>
                    <a:bodyPr/>
                    <a:lstStyle/>
                    <a:p>
                      <a:pPr lvl="0">
                        <a:buNone/>
                      </a:pPr>
                      <a:r>
                        <a:rPr lang="en-US" sz="1400" u="none" strike="noStrike" noProof="0" dirty="0"/>
                        <a:t>First Level </a:t>
                      </a:r>
                      <a:endParaRPr lang="en-US" sz="1400" dirty="0" err="1"/>
                    </a:p>
                    <a:p>
                      <a:pPr lvl="0">
                        <a:buNone/>
                      </a:pPr>
                      <a:r>
                        <a:rPr lang="en-US" sz="1400" u="none" strike="noStrike" noProof="0" dirty="0"/>
                        <a:t>Theme: Creative Problem Solving</a:t>
                      </a:r>
                      <a:endParaRPr lang="en-US" sz="1400" dirty="0"/>
                    </a:p>
                  </a:txBody>
                  <a:tcPr>
                    <a:solidFill>
                      <a:schemeClr val="accent4">
                        <a:lumMod val="60000"/>
                        <a:lumOff val="40000"/>
                        <a:alpha val="40000"/>
                      </a:schemeClr>
                    </a:solidFill>
                  </a:tcPr>
                </a:tc>
                <a:tc>
                  <a:txBody>
                    <a:bodyPr/>
                    <a:lstStyle/>
                    <a:p>
                      <a:r>
                        <a:rPr lang="en-GB" sz="1050" b="0" i="1" u="none" strike="noStrike" kern="1200" baseline="0" dirty="0">
                          <a:solidFill>
                            <a:schemeClr val="dk1"/>
                          </a:solidFill>
                          <a:latin typeface="+mn-lt"/>
                          <a:ea typeface="+mn-ea"/>
                          <a:cs typeface="+mn-cs"/>
                        </a:rPr>
                        <a:t>When I engage with others, I know when and how to listen, when to talk, how much to say, when to ask questions and how to respond with respect. </a:t>
                      </a:r>
                      <a:r>
                        <a:rPr lang="en-GB" sz="1050" b="1" i="1" u="none" strike="noStrike" kern="1200" baseline="0" dirty="0">
                          <a:solidFill>
                            <a:schemeClr val="dk1"/>
                          </a:solidFill>
                          <a:latin typeface="+mn-lt"/>
                          <a:ea typeface="+mn-ea"/>
                          <a:cs typeface="+mn-cs"/>
                        </a:rPr>
                        <a:t>LIT 1-02a </a:t>
                      </a:r>
                      <a:r>
                        <a:rPr lang="en-GB" sz="1050" b="1" i="0" u="none" strike="noStrike" kern="1200" baseline="0" dirty="0">
                          <a:solidFill>
                            <a:schemeClr val="dk1"/>
                          </a:solidFill>
                          <a:latin typeface="+mn-lt"/>
                          <a:ea typeface="+mn-ea"/>
                          <a:cs typeface="+mn-cs"/>
                        </a:rPr>
                        <a:t>	</a:t>
                      </a:r>
                    </a:p>
                    <a:p>
                      <a:r>
                        <a:rPr lang="en-GB" sz="1050" b="0" i="1" u="none" strike="noStrike" kern="1200" baseline="0" dirty="0">
                          <a:solidFill>
                            <a:schemeClr val="dk1"/>
                          </a:solidFill>
                          <a:latin typeface="+mn-lt"/>
                          <a:ea typeface="+mn-ea"/>
                          <a:cs typeface="+mn-cs"/>
                        </a:rPr>
                        <a:t>I can estimate how long or heavy an object is, or what amount it holds, using everyday things as a guide, then measure or weigh it using appropriate instruments and units. </a:t>
                      </a:r>
                      <a:r>
                        <a:rPr lang="en-GB" sz="1050" b="1" i="1" u="none" strike="noStrike" kern="1200" baseline="0" dirty="0">
                          <a:solidFill>
                            <a:schemeClr val="dk1"/>
                          </a:solidFill>
                          <a:latin typeface="+mn-lt"/>
                          <a:ea typeface="+mn-ea"/>
                          <a:cs typeface="+mn-cs"/>
                        </a:rPr>
                        <a:t>MNU 1-11a </a:t>
                      </a:r>
                      <a:r>
                        <a:rPr lang="en-GB" sz="1800" b="1" i="0" u="none" strike="noStrike" kern="1200" baseline="0" dirty="0">
                          <a:solidFill>
                            <a:schemeClr val="dk1"/>
                          </a:solidFill>
                          <a:latin typeface="+mn-lt"/>
                          <a:ea typeface="+mn-ea"/>
                          <a:cs typeface="+mn-cs"/>
                        </a:rPr>
                        <a:t>	</a:t>
                      </a:r>
                    </a:p>
                    <a:p>
                      <a:r>
                        <a:rPr lang="en-GB" sz="1050" b="0" i="1" u="none" strike="noStrike" kern="1200" baseline="0" dirty="0">
                          <a:solidFill>
                            <a:schemeClr val="dk1"/>
                          </a:solidFill>
                          <a:latin typeface="+mn-lt"/>
                          <a:ea typeface="+mn-ea"/>
                          <a:cs typeface="+mn-cs"/>
                        </a:rPr>
                        <a:t>I can use appropriate vocabulary to describe the likelihood of events occurring, using the knowledge and experiences of myself and others to guide me. </a:t>
                      </a:r>
                      <a:r>
                        <a:rPr lang="en-GB" sz="1050" b="1" i="1" u="none" strike="noStrike" kern="1200" baseline="0" dirty="0">
                          <a:solidFill>
                            <a:schemeClr val="dk1"/>
                          </a:solidFill>
                          <a:latin typeface="+mn-lt"/>
                          <a:ea typeface="+mn-ea"/>
                          <a:cs typeface="+mn-cs"/>
                        </a:rPr>
                        <a:t>MNU 1-22a</a:t>
                      </a:r>
                    </a:p>
                    <a:p>
                      <a:r>
                        <a:rPr lang="en-GB" sz="1050" b="0" i="0" u="none" strike="noStrike" kern="1200" baseline="0" dirty="0">
                          <a:solidFill>
                            <a:schemeClr val="dk1"/>
                          </a:solidFill>
                          <a:latin typeface="+mn-lt"/>
                          <a:ea typeface="+mn-ea"/>
                          <a:cs typeface="+mn-cs"/>
                        </a:rPr>
                        <a:t>By exploring the ways in which we use and need rules, I can consider the meaning of rights and responsibilities and discuss those relevant to me. </a:t>
                      </a:r>
                      <a:r>
                        <a:rPr lang="en-GB" sz="1050" b="1" i="0" u="none" strike="noStrike" kern="1200" baseline="0" dirty="0">
                          <a:solidFill>
                            <a:schemeClr val="dk1"/>
                          </a:solidFill>
                          <a:latin typeface="+mn-lt"/>
                          <a:ea typeface="+mn-ea"/>
                          <a:cs typeface="+mn-cs"/>
                        </a:rPr>
                        <a:t>SOC 1-17a </a:t>
                      </a:r>
                    </a:p>
                    <a:p>
                      <a:r>
                        <a:rPr lang="en-GB" sz="1050" b="0" i="0" u="none" strike="noStrike" kern="1200" baseline="0" dirty="0">
                          <a:solidFill>
                            <a:schemeClr val="dk1"/>
                          </a:solidFill>
                          <a:latin typeface="+mn-lt"/>
                          <a:ea typeface="+mn-ea"/>
                          <a:cs typeface="+mn-cs"/>
                        </a:rPr>
                        <a:t>I can design and construct models and explain my solutions</a:t>
                      </a:r>
                      <a:r>
                        <a:rPr lang="en-GB" sz="1050" b="1" i="0" u="none" strike="noStrike" kern="1200" baseline="0" dirty="0">
                          <a:solidFill>
                            <a:schemeClr val="dk1"/>
                          </a:solidFill>
                          <a:latin typeface="+mn-lt"/>
                          <a:ea typeface="+mn-ea"/>
                          <a:cs typeface="+mn-cs"/>
                        </a:rPr>
                        <a:t>. TCH 1-09a </a:t>
                      </a:r>
                      <a:endParaRPr lang="en-GB" sz="1800" b="1" i="0" u="none" strike="noStrike" kern="1200" baseline="0" dirty="0">
                        <a:solidFill>
                          <a:schemeClr val="dk1"/>
                        </a:solidFill>
                        <a:latin typeface="+mn-lt"/>
                        <a:ea typeface="+mn-ea"/>
                        <a:cs typeface="+mn-cs"/>
                      </a:endParaRPr>
                    </a:p>
                    <a:p>
                      <a:r>
                        <a:rPr lang="en-GB" sz="1050" b="0" i="0" u="none" strike="noStrike" kern="1200" baseline="0" dirty="0">
                          <a:solidFill>
                            <a:schemeClr val="dk1"/>
                          </a:solidFill>
                          <a:latin typeface="+mn-lt"/>
                          <a:ea typeface="+mn-ea"/>
                          <a:cs typeface="+mn-cs"/>
                        </a:rPr>
                        <a:t>By investigating forces on toys and other objects, I can predict the effect on the shape or motion of objects. </a:t>
                      </a:r>
                      <a:r>
                        <a:rPr lang="en-GB" sz="1050" b="1" i="0" u="none" strike="noStrike" kern="1200" baseline="0" dirty="0">
                          <a:solidFill>
                            <a:schemeClr val="dk1"/>
                          </a:solidFill>
                          <a:latin typeface="+mn-lt"/>
                          <a:ea typeface="+mn-ea"/>
                          <a:cs typeface="+mn-cs"/>
                        </a:rPr>
                        <a:t>SCN 1-07a</a:t>
                      </a:r>
                      <a:endParaRPr lang="en-GB" sz="1800" b="1" kern="1200" dirty="0">
                        <a:solidFill>
                          <a:schemeClr val="dk1"/>
                        </a:solidFill>
                        <a:effectLst/>
                        <a:latin typeface="+mn-lt"/>
                        <a:ea typeface="+mn-ea"/>
                        <a:cs typeface="+mn-cs"/>
                      </a:endParaRPr>
                    </a:p>
                    <a:p>
                      <a:pPr lvl="0">
                        <a:buNone/>
                      </a:pPr>
                      <a:endParaRPr lang="en-US" sz="1200" u="none" strike="noStrike" noProof="0" dirty="0"/>
                    </a:p>
                  </a:txBody>
                  <a:tcPr>
                    <a:solidFill>
                      <a:schemeClr val="accent4">
                        <a:lumMod val="60000"/>
                        <a:lumOff val="40000"/>
                        <a:alpha val="40000"/>
                      </a:schemeClr>
                    </a:solidFill>
                  </a:tcPr>
                </a:tc>
                <a:tc>
                  <a:txBody>
                    <a:bodyPr/>
                    <a:lstStyle/>
                    <a:p>
                      <a:r>
                        <a:rPr lang="en-GB" sz="1200" b="1" dirty="0" err="1"/>
                        <a:t>Kapla</a:t>
                      </a:r>
                      <a:r>
                        <a:rPr lang="en-GB" sz="1200" b="1" dirty="0"/>
                        <a:t> Challenge – Bridge Building Relay </a:t>
                      </a:r>
                      <a:endParaRPr lang="en-GB" sz="1200" dirty="0"/>
                    </a:p>
                    <a:p>
                      <a:r>
                        <a:rPr lang="en-GB" sz="1200" dirty="0"/>
                        <a:t>(Activity based on suggestion from KEVA educator’s guide)</a:t>
                      </a:r>
                    </a:p>
                    <a:p>
                      <a:endParaRPr lang="en-GB" sz="1200" dirty="0"/>
                    </a:p>
                    <a:p>
                      <a:r>
                        <a:rPr lang="en-GB" sz="1200" b="1" dirty="0"/>
                        <a:t>You will need (per group)</a:t>
                      </a:r>
                      <a:endParaRPr lang="en-GB" sz="1200" dirty="0"/>
                    </a:p>
                    <a:p>
                      <a:pPr lvl="0"/>
                      <a:r>
                        <a:rPr lang="en-GB" sz="1200" dirty="0" err="1"/>
                        <a:t>Kapla</a:t>
                      </a:r>
                      <a:r>
                        <a:rPr lang="en-GB" sz="1200" dirty="0"/>
                        <a:t> blocks (or equivalent) </a:t>
                      </a:r>
                    </a:p>
                    <a:p>
                      <a:pPr lvl="0"/>
                      <a:r>
                        <a:rPr lang="en-GB" sz="1200" dirty="0"/>
                        <a:t>Floor space (or plenty of flat surface)</a:t>
                      </a:r>
                    </a:p>
                    <a:p>
                      <a:r>
                        <a:rPr lang="en-GB" sz="1200" b="1" dirty="0"/>
                        <a:t>Activity </a:t>
                      </a:r>
                      <a:endParaRPr lang="en-GB" sz="1200" dirty="0"/>
                    </a:p>
                    <a:p>
                      <a:r>
                        <a:rPr lang="en-GB" sz="1200" dirty="0"/>
                        <a:t>Groups must build, deconstruct, and rebuild a build design using a set number of </a:t>
                      </a:r>
                      <a:r>
                        <a:rPr lang="en-GB" sz="1200" dirty="0" err="1"/>
                        <a:t>Kapla</a:t>
                      </a:r>
                      <a:r>
                        <a:rPr lang="en-GB" sz="1200" dirty="0"/>
                        <a:t> blocks. </a:t>
                      </a:r>
                    </a:p>
                    <a:p>
                      <a:pPr lvl="0" algn="ctr">
                        <a:lnSpc>
                          <a:spcPct val="100000"/>
                        </a:lnSpc>
                        <a:spcBef>
                          <a:spcPts val="0"/>
                        </a:spcBef>
                        <a:spcAft>
                          <a:spcPts val="0"/>
                        </a:spcAft>
                        <a:buNone/>
                      </a:pPr>
                      <a:endParaRPr lang="en-US" sz="1200" u="none" strike="noStrike" noProof="0" dirty="0"/>
                    </a:p>
                  </a:txBody>
                  <a:tcPr>
                    <a:solidFill>
                      <a:schemeClr val="accent4">
                        <a:lumMod val="60000"/>
                        <a:lumOff val="40000"/>
                        <a:alpha val="40000"/>
                      </a:schemeClr>
                    </a:solidFill>
                  </a:tcPr>
                </a:tc>
                <a:tc>
                  <a:txBody>
                    <a:bodyPr/>
                    <a:lstStyle/>
                    <a:p>
                      <a:endParaRPr lang="en-US" dirty="0"/>
                    </a:p>
                  </a:txBody>
                  <a:tcPr>
                    <a:solidFill>
                      <a:schemeClr val="accent4">
                        <a:lumMod val="60000"/>
                        <a:lumOff val="40000"/>
                        <a:alpha val="40000"/>
                      </a:schemeClr>
                    </a:solidFill>
                  </a:tcPr>
                </a:tc>
                <a:extLst>
                  <a:ext uri="{0D108BD9-81ED-4DB2-BD59-A6C34878D82A}">
                    <a16:rowId xmlns:a16="http://schemas.microsoft.com/office/drawing/2014/main" val="3652803016"/>
                  </a:ext>
                </a:extLst>
              </a:tr>
            </a:tbl>
          </a:graphicData>
        </a:graphic>
      </p:graphicFrame>
      <p:pic>
        <p:nvPicPr>
          <p:cNvPr id="3" name="Picture 2" descr="Bridge Unit Presentations and Field Trip Ideas | Keva planks, The unit,  Canvas storage">
            <a:extLst>
              <a:ext uri="{FF2B5EF4-FFF2-40B4-BE49-F238E27FC236}">
                <a16:creationId xmlns:a16="http://schemas.microsoft.com/office/drawing/2014/main" id="{EECBC395-20A7-4E14-801D-740872EF57A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472264" y="764704"/>
            <a:ext cx="1803400" cy="1803400"/>
          </a:xfrm>
          <a:prstGeom prst="rect">
            <a:avLst/>
          </a:prstGeom>
          <a:noFill/>
          <a:ln>
            <a:noFill/>
          </a:ln>
        </p:spPr>
      </p:pic>
      <p:pic>
        <p:nvPicPr>
          <p:cNvPr id="4" name="Graphic 3" descr="Home with solid fill">
            <a:extLst>
              <a:ext uri="{FF2B5EF4-FFF2-40B4-BE49-F238E27FC236}">
                <a16:creationId xmlns:a16="http://schemas.microsoft.com/office/drawing/2014/main" id="{6455558E-574C-4D80-B102-575DA108481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92551"/>
            <a:ext cx="623341" cy="623341"/>
          </a:xfrm>
          <a:prstGeom prst="rect">
            <a:avLst/>
          </a:prstGeom>
        </p:spPr>
      </p:pic>
      <p:sp>
        <p:nvSpPr>
          <p:cNvPr id="5" name="TextBox 4">
            <a:extLst>
              <a:ext uri="{FF2B5EF4-FFF2-40B4-BE49-F238E27FC236}">
                <a16:creationId xmlns:a16="http://schemas.microsoft.com/office/drawing/2014/main" id="{7926A9BC-75D3-46A3-8AFF-7EF41AEFAD12}"/>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6" name="Rectangle 5">
            <a:extLst>
              <a:ext uri="{FF2B5EF4-FFF2-40B4-BE49-F238E27FC236}">
                <a16:creationId xmlns:a16="http://schemas.microsoft.com/office/drawing/2014/main" id="{B88D1339-06EF-42CD-A8DC-F2146260829B}"/>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hlinkClick r:id="rId5" action="ppaction://hlinksldjump"/>
            <a:extLst>
              <a:ext uri="{FF2B5EF4-FFF2-40B4-BE49-F238E27FC236}">
                <a16:creationId xmlns:a16="http://schemas.microsoft.com/office/drawing/2014/main" id="{774AD3BC-8315-4B98-9042-9B8345243A04}"/>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6145325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95A16F0-606A-43F2-B1C2-358CF51FEFAD}"/>
              </a:ext>
            </a:extLst>
          </p:cNvPr>
          <p:cNvSpPr>
            <a:spLocks noChangeArrowheads="1"/>
          </p:cNvSpPr>
          <p:nvPr/>
        </p:nvSpPr>
        <p:spPr bwMode="auto">
          <a:xfrm>
            <a:off x="1631504" y="188640"/>
            <a:ext cx="8856984"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sz="1600" b="1" dirty="0" err="1"/>
              <a:t>Kapla</a:t>
            </a:r>
            <a:r>
              <a:rPr lang="en-GB" sz="1600" b="1" dirty="0"/>
              <a:t> Challenge – Bridge Building Relay </a:t>
            </a:r>
            <a:endParaRPr lang="en-GB" sz="1600" dirty="0"/>
          </a:p>
          <a:p>
            <a:r>
              <a:rPr lang="en-GB" sz="1600" dirty="0"/>
              <a:t>(Activity based on suggestion from KEVA educator’s guide)</a:t>
            </a:r>
          </a:p>
          <a:p>
            <a:endParaRPr lang="en-GB" sz="1600" dirty="0"/>
          </a:p>
          <a:p>
            <a:r>
              <a:rPr lang="en-GB" sz="1600" b="1" dirty="0"/>
              <a:t>You will need (per group)</a:t>
            </a:r>
            <a:endParaRPr lang="en-GB" sz="1600" dirty="0"/>
          </a:p>
          <a:p>
            <a:pPr lvl="0"/>
            <a:r>
              <a:rPr lang="en-GB" sz="1600" dirty="0" err="1"/>
              <a:t>Kapla</a:t>
            </a:r>
            <a:r>
              <a:rPr lang="en-GB" sz="1600" dirty="0"/>
              <a:t> blocks (or equivalent) </a:t>
            </a:r>
          </a:p>
          <a:p>
            <a:pPr lvl="0"/>
            <a:r>
              <a:rPr lang="en-GB" sz="1600" dirty="0"/>
              <a:t>Floor space (or plenty of flat surface)</a:t>
            </a:r>
          </a:p>
          <a:p>
            <a:r>
              <a:rPr lang="en-GB" sz="1600" b="1" dirty="0"/>
              <a:t>Activity </a:t>
            </a:r>
            <a:endParaRPr lang="en-GB" sz="1600" dirty="0"/>
          </a:p>
          <a:p>
            <a:r>
              <a:rPr lang="en-GB" sz="1600" dirty="0"/>
              <a:t>Groups must build, deconstruct, and rebuild a build design using a set number of </a:t>
            </a:r>
            <a:r>
              <a:rPr lang="en-GB" sz="1600" dirty="0" err="1"/>
              <a:t>Kapla</a:t>
            </a:r>
            <a:r>
              <a:rPr lang="en-GB" sz="1600" dirty="0"/>
              <a:t> blocks. </a:t>
            </a:r>
          </a:p>
          <a:p>
            <a:pPr lvl="0"/>
            <a:endParaRPr lang="en-GB" sz="1400" dirty="0"/>
          </a:p>
          <a:p>
            <a:pPr lvl="0"/>
            <a:endParaRPr lang="en-GB" sz="1400" dirty="0"/>
          </a:p>
        </p:txBody>
      </p:sp>
      <p:sp>
        <p:nvSpPr>
          <p:cNvPr id="3" name="Rectangle 2"/>
          <p:cNvSpPr/>
          <p:nvPr/>
        </p:nvSpPr>
        <p:spPr>
          <a:xfrm>
            <a:off x="1626824" y="2363402"/>
            <a:ext cx="9036496" cy="2800767"/>
          </a:xfrm>
          <a:prstGeom prst="rect">
            <a:avLst/>
          </a:prstGeom>
        </p:spPr>
        <p:txBody>
          <a:bodyPr wrap="square">
            <a:spAutoFit/>
          </a:bodyPr>
          <a:lstStyle/>
          <a:p>
            <a:r>
              <a:rPr lang="en-GB" sz="1600" b="1" dirty="0"/>
              <a:t>Rules/Suggestions </a:t>
            </a:r>
            <a:endParaRPr lang="en-GB" sz="1600" dirty="0"/>
          </a:p>
          <a:p>
            <a:pPr lvl="0"/>
            <a:r>
              <a:rPr lang="en-GB" sz="1600" dirty="0"/>
              <a:t>Give each team an equal number of </a:t>
            </a:r>
            <a:r>
              <a:rPr lang="en-GB" sz="1600" dirty="0" err="1"/>
              <a:t>Kapla</a:t>
            </a:r>
            <a:r>
              <a:rPr lang="en-GB" sz="1600" dirty="0"/>
              <a:t> Blocks e.g. 100</a:t>
            </a:r>
          </a:p>
          <a:p>
            <a:pPr lvl="0"/>
            <a:r>
              <a:rPr lang="en-GB" sz="1600" dirty="0"/>
              <a:t>Each team should double check they have the correct number of blocks before starting </a:t>
            </a:r>
            <a:r>
              <a:rPr lang="en-GB" sz="1600" i="1" dirty="0"/>
              <a:t>teacher checkpoint</a:t>
            </a:r>
            <a:endParaRPr lang="en-GB" sz="1600" dirty="0"/>
          </a:p>
          <a:p>
            <a:pPr lvl="0"/>
            <a:r>
              <a:rPr lang="en-GB" sz="1600" dirty="0"/>
              <a:t>Each team can build a bridge of any shape but </a:t>
            </a:r>
            <a:r>
              <a:rPr lang="en-GB" sz="1600" b="1" dirty="0"/>
              <a:t>all blocks</a:t>
            </a:r>
            <a:r>
              <a:rPr lang="en-GB" sz="1600" dirty="0"/>
              <a:t> must be used.  </a:t>
            </a:r>
          </a:p>
          <a:p>
            <a:pPr lvl="0"/>
            <a:r>
              <a:rPr lang="en-GB" sz="1600" dirty="0"/>
              <a:t>The bridge must span at least three columns. </a:t>
            </a:r>
          </a:p>
          <a:p>
            <a:pPr lvl="0"/>
            <a:r>
              <a:rPr lang="en-GB" sz="1600" dirty="0"/>
              <a:t>Once their bridge is complete, the group will dismantle it in a controlled manner i.e. without allowing it to topple, and reassemble it on the opposite side of the room (or equivalent) </a:t>
            </a:r>
            <a:r>
              <a:rPr lang="en-GB" sz="1600" i="1" dirty="0"/>
              <a:t>teacher checkpoint</a:t>
            </a:r>
            <a:endParaRPr lang="en-GB" sz="1600" dirty="0"/>
          </a:p>
          <a:p>
            <a:pPr lvl="0"/>
            <a:r>
              <a:rPr lang="en-GB" sz="1600" b="1" dirty="0"/>
              <a:t>The reassembled bridge must follow the same design as bridge 1. </a:t>
            </a:r>
            <a:endParaRPr lang="en-GB" sz="1600" dirty="0"/>
          </a:p>
          <a:p>
            <a:pPr lvl="0"/>
            <a:r>
              <a:rPr lang="en-GB" sz="1600" dirty="0"/>
              <a:t>The group may use only their hands to carry the planks. </a:t>
            </a:r>
          </a:p>
          <a:p>
            <a:pPr lvl="0"/>
            <a:r>
              <a:rPr lang="en-GB" sz="1600" dirty="0"/>
              <a:t>No shirts can be used as ‘buckets’ and no pinning planks against their bodies. </a:t>
            </a:r>
          </a:p>
          <a:p>
            <a:pPr lvl="0"/>
            <a:r>
              <a:rPr lang="en-GB" sz="1600" dirty="0"/>
              <a:t>The first team to complete the second bridge is the winner. </a:t>
            </a:r>
          </a:p>
        </p:txBody>
      </p:sp>
      <p:sp>
        <p:nvSpPr>
          <p:cNvPr id="4" name="Rectangle 3"/>
          <p:cNvSpPr/>
          <p:nvPr/>
        </p:nvSpPr>
        <p:spPr>
          <a:xfrm>
            <a:off x="1631504" y="5286307"/>
            <a:ext cx="8840996" cy="954107"/>
          </a:xfrm>
          <a:prstGeom prst="rect">
            <a:avLst/>
          </a:prstGeom>
        </p:spPr>
        <p:txBody>
          <a:bodyPr wrap="square">
            <a:spAutoFit/>
          </a:bodyPr>
          <a:lstStyle/>
          <a:p>
            <a:r>
              <a:rPr lang="en-GB" sz="1400" b="1" dirty="0"/>
              <a:t>Teacher Information</a:t>
            </a:r>
            <a:endParaRPr lang="en-GB" sz="1400" dirty="0"/>
          </a:p>
          <a:p>
            <a:pPr lvl="0"/>
            <a:r>
              <a:rPr lang="en-GB" sz="1400" dirty="0"/>
              <a:t>Pupil will be most successful if they work as a team to build, disassemble, and carry the </a:t>
            </a:r>
            <a:r>
              <a:rPr lang="en-GB" sz="1400" dirty="0" err="1"/>
              <a:t>Kapla</a:t>
            </a:r>
            <a:r>
              <a:rPr lang="en-GB" sz="1400" dirty="0"/>
              <a:t> blocks.  Consider allowing time for pupils to discuss roles (e.g. time keeper, quality control, captain </a:t>
            </a:r>
            <a:r>
              <a:rPr lang="en-GB" sz="1400" dirty="0" err="1"/>
              <a:t>etc</a:t>
            </a:r>
            <a:r>
              <a:rPr lang="en-GB" sz="1400" dirty="0"/>
              <a:t>) before they begin. Consider finishing the activity with a reflective discussion about skills, qualities and links to careers. </a:t>
            </a:r>
          </a:p>
        </p:txBody>
      </p:sp>
      <p:pic>
        <p:nvPicPr>
          <p:cNvPr id="5" name="Graphic 4" descr="Home with solid fill">
            <a:extLst>
              <a:ext uri="{FF2B5EF4-FFF2-40B4-BE49-F238E27FC236}">
                <a16:creationId xmlns:a16="http://schemas.microsoft.com/office/drawing/2014/main" id="{7AC0A1EA-715F-4172-B02C-E76E7F9DC1D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6192551"/>
            <a:ext cx="623341" cy="623341"/>
          </a:xfrm>
          <a:prstGeom prst="rect">
            <a:avLst/>
          </a:prstGeom>
        </p:spPr>
      </p:pic>
      <p:sp>
        <p:nvSpPr>
          <p:cNvPr id="6" name="TextBox 5">
            <a:extLst>
              <a:ext uri="{FF2B5EF4-FFF2-40B4-BE49-F238E27FC236}">
                <a16:creationId xmlns:a16="http://schemas.microsoft.com/office/drawing/2014/main" id="{AEC169B6-869C-406D-A6B5-F057428D7DC8}"/>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7" name="Rectangle 6">
            <a:extLst>
              <a:ext uri="{FF2B5EF4-FFF2-40B4-BE49-F238E27FC236}">
                <a16:creationId xmlns:a16="http://schemas.microsoft.com/office/drawing/2014/main" id="{BFDDD338-6C8A-432E-B550-CF1B4413F32F}"/>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4" action="ppaction://hlinksldjump"/>
            <a:extLst>
              <a:ext uri="{FF2B5EF4-FFF2-40B4-BE49-F238E27FC236}">
                <a16:creationId xmlns:a16="http://schemas.microsoft.com/office/drawing/2014/main" id="{DA945AFC-33D1-4514-A01A-BB72DF7D4B0A}"/>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9892696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C9A529B-2450-48E3-8758-D8B523685D7C}"/>
              </a:ext>
            </a:extLst>
          </p:cNvPr>
          <p:cNvGraphicFramePr>
            <a:graphicFrameLocks noGrp="1"/>
          </p:cNvGraphicFramePr>
          <p:nvPr>
            <p:extLst>
              <p:ext uri="{D42A27DB-BD31-4B8C-83A1-F6EECF244321}">
                <p14:modId xmlns:p14="http://schemas.microsoft.com/office/powerpoint/2010/main" val="3456532130"/>
              </p:ext>
            </p:extLst>
          </p:nvPr>
        </p:nvGraphicFramePr>
        <p:xfrm>
          <a:off x="1738510" y="161659"/>
          <a:ext cx="9577190" cy="5927706"/>
        </p:xfrm>
        <a:graphic>
          <a:graphicData uri="http://schemas.openxmlformats.org/drawingml/2006/table">
            <a:tbl>
              <a:tblPr firstRow="1" bandRow="1">
                <a:tableStyleId>{69C7853C-536D-4A76-A0AE-DD22124D55A5}</a:tableStyleId>
              </a:tblPr>
              <a:tblGrid>
                <a:gridCol w="1795722">
                  <a:extLst>
                    <a:ext uri="{9D8B030D-6E8A-4147-A177-3AD203B41FA5}">
                      <a16:colId xmlns:a16="http://schemas.microsoft.com/office/drawing/2014/main" val="2233895718"/>
                    </a:ext>
                  </a:extLst>
                </a:gridCol>
                <a:gridCol w="2111637">
                  <a:extLst>
                    <a:ext uri="{9D8B030D-6E8A-4147-A177-3AD203B41FA5}">
                      <a16:colId xmlns:a16="http://schemas.microsoft.com/office/drawing/2014/main" val="1284286186"/>
                    </a:ext>
                  </a:extLst>
                </a:gridCol>
                <a:gridCol w="3275532">
                  <a:extLst>
                    <a:ext uri="{9D8B030D-6E8A-4147-A177-3AD203B41FA5}">
                      <a16:colId xmlns:a16="http://schemas.microsoft.com/office/drawing/2014/main" val="1562935449"/>
                    </a:ext>
                  </a:extLst>
                </a:gridCol>
                <a:gridCol w="2394299">
                  <a:extLst>
                    <a:ext uri="{9D8B030D-6E8A-4147-A177-3AD203B41FA5}">
                      <a16:colId xmlns:a16="http://schemas.microsoft.com/office/drawing/2014/main" val="2499228387"/>
                    </a:ext>
                  </a:extLst>
                </a:gridCol>
              </a:tblGrid>
              <a:tr h="334295">
                <a:tc>
                  <a:txBody>
                    <a:bodyPr/>
                    <a:lstStyle/>
                    <a:p>
                      <a:pPr lvl="0">
                        <a:buNone/>
                      </a:pPr>
                      <a:r>
                        <a:rPr lang="en-US" sz="1800" u="none" strike="noStrike" noProof="0" dirty="0"/>
                        <a:t>Level</a:t>
                      </a:r>
                    </a:p>
                  </a:txBody>
                  <a:tcPr>
                    <a:solidFill>
                      <a:schemeClr val="accent4">
                        <a:lumMod val="60000"/>
                        <a:lumOff val="40000"/>
                      </a:schemeClr>
                    </a:solidFill>
                  </a:tcPr>
                </a:tc>
                <a:tc>
                  <a:txBody>
                    <a:bodyPr/>
                    <a:lstStyle/>
                    <a:p>
                      <a:pPr lvl="0">
                        <a:buNone/>
                      </a:pPr>
                      <a:r>
                        <a:rPr lang="en-US" sz="1800" u="none" strike="noStrike" noProof="0" dirty="0"/>
                        <a:t>Es and </a:t>
                      </a:r>
                      <a:r>
                        <a:rPr lang="en-US" sz="1800" u="none" strike="noStrike" noProof="0" dirty="0" err="1"/>
                        <a:t>Os</a:t>
                      </a:r>
                      <a:endParaRPr lang="en-US" dirty="0" err="1"/>
                    </a:p>
                  </a:txBody>
                  <a:tcPr>
                    <a:solidFill>
                      <a:schemeClr val="accent4">
                        <a:lumMod val="60000"/>
                        <a:lumOff val="40000"/>
                      </a:schemeClr>
                    </a:solidFill>
                  </a:tcPr>
                </a:tc>
                <a:tc>
                  <a:txBody>
                    <a:bodyPr/>
                    <a:lstStyle/>
                    <a:p>
                      <a:pPr lvl="0">
                        <a:buNone/>
                      </a:pPr>
                      <a:r>
                        <a:rPr lang="en-US" sz="1800" u="none" strike="noStrike" noProof="0" dirty="0"/>
                        <a:t>Learning Activities</a:t>
                      </a:r>
                      <a:endParaRPr lang="en-US" dirty="0"/>
                    </a:p>
                  </a:txBody>
                  <a:tcPr>
                    <a:solidFill>
                      <a:schemeClr val="accent4">
                        <a:lumMod val="60000"/>
                        <a:lumOff val="40000"/>
                      </a:schemeClr>
                    </a:solidFill>
                  </a:tcPr>
                </a:tc>
                <a:tc>
                  <a:txBody>
                    <a:bodyPr/>
                    <a:lstStyle/>
                    <a:p>
                      <a:pPr lvl="0">
                        <a:buNone/>
                      </a:pPr>
                      <a:r>
                        <a:rPr lang="en-US" sz="1800" u="none" strike="noStrike" noProof="0" dirty="0"/>
                        <a:t>Stimulus</a:t>
                      </a:r>
                      <a:endParaRPr lang="en-US" dirty="0"/>
                    </a:p>
                  </a:txBody>
                  <a:tcPr>
                    <a:solidFill>
                      <a:schemeClr val="accent4">
                        <a:lumMod val="60000"/>
                        <a:lumOff val="40000"/>
                      </a:schemeClr>
                    </a:solidFill>
                  </a:tcPr>
                </a:tc>
                <a:extLst>
                  <a:ext uri="{0D108BD9-81ED-4DB2-BD59-A6C34878D82A}">
                    <a16:rowId xmlns:a16="http://schemas.microsoft.com/office/drawing/2014/main" val="63266248"/>
                  </a:ext>
                </a:extLst>
              </a:tr>
              <a:tr h="5561946">
                <a:tc>
                  <a:txBody>
                    <a:bodyPr/>
                    <a:lstStyle/>
                    <a:p>
                      <a:pPr lvl="0">
                        <a:buNone/>
                      </a:pPr>
                      <a:r>
                        <a:rPr lang="en-US" sz="1400" u="none" strike="noStrike" noProof="0" dirty="0"/>
                        <a:t>Second Level </a:t>
                      </a:r>
                      <a:endParaRPr lang="en-US" sz="1400" dirty="0" err="1"/>
                    </a:p>
                    <a:p>
                      <a:pPr lvl="0">
                        <a:buNone/>
                      </a:pPr>
                      <a:r>
                        <a:rPr lang="en-US" sz="1400" u="none" strike="noStrike" noProof="0" dirty="0"/>
                        <a:t>Theme: Creative Problem Solving</a:t>
                      </a:r>
                      <a:endParaRPr lang="en-US" sz="1400" dirty="0"/>
                    </a:p>
                  </a:txBody>
                  <a:tcPr>
                    <a:solidFill>
                      <a:schemeClr val="accent4">
                        <a:lumMod val="60000"/>
                        <a:lumOff val="40000"/>
                        <a:alpha val="40000"/>
                      </a:schemeClr>
                    </a:solidFill>
                  </a:tcPr>
                </a:tc>
                <a:tc>
                  <a:txBody>
                    <a:bodyPr/>
                    <a:lstStyle/>
                    <a:p>
                      <a:pPr lvl="0" algn="l">
                        <a:lnSpc>
                          <a:spcPct val="100000"/>
                        </a:lnSpc>
                        <a:spcBef>
                          <a:spcPts val="0"/>
                        </a:spcBef>
                        <a:spcAft>
                          <a:spcPts val="0"/>
                        </a:spcAft>
                        <a:buNone/>
                      </a:pPr>
                      <a:r>
                        <a:rPr lang="en-GB" sz="750" i="1" u="none" strike="noStrike" noProof="0" dirty="0"/>
                        <a:t>I have investigated the everyday contexts in which simple fractions, percentages or decimal fractions are used and can carry out the necessary calculations to solve related problems</a:t>
                      </a:r>
                      <a:r>
                        <a:rPr lang="en-GB" sz="750" u="none" strike="noStrike" noProof="0" dirty="0"/>
                        <a:t>.  </a:t>
                      </a:r>
                    </a:p>
                    <a:p>
                      <a:pPr lvl="0" algn="l">
                        <a:lnSpc>
                          <a:spcPct val="100000"/>
                        </a:lnSpc>
                        <a:spcBef>
                          <a:spcPts val="0"/>
                        </a:spcBef>
                        <a:spcAft>
                          <a:spcPts val="0"/>
                        </a:spcAft>
                        <a:buNone/>
                      </a:pPr>
                      <a:r>
                        <a:rPr lang="en-GB" sz="750" b="1" u="none" strike="noStrike" noProof="0" dirty="0"/>
                        <a:t>MNU 2-07a</a:t>
                      </a:r>
                    </a:p>
                    <a:p>
                      <a:pPr lvl="0" algn="l">
                        <a:lnSpc>
                          <a:spcPct val="100000"/>
                        </a:lnSpc>
                        <a:spcBef>
                          <a:spcPts val="0"/>
                        </a:spcBef>
                        <a:spcAft>
                          <a:spcPts val="0"/>
                        </a:spcAft>
                        <a:buNone/>
                      </a:pPr>
                      <a:r>
                        <a:rPr lang="en-GB" sz="750" u="none" strike="noStrike" noProof="0" dirty="0"/>
                        <a:t> </a:t>
                      </a:r>
                      <a:r>
                        <a:rPr lang="en-GB" sz="750" i="1" u="none" strike="noStrike" noProof="0" dirty="0"/>
                        <a:t>I can use my knowledge of the sizes of familiar objects or places to assist me when making an estimate of measure</a:t>
                      </a:r>
                      <a:r>
                        <a:rPr lang="en-GB" sz="750" u="none" strike="noStrike" noProof="0" dirty="0"/>
                        <a:t>.  </a:t>
                      </a:r>
                      <a:r>
                        <a:rPr lang="en-GB" sz="750" b="1" u="none" strike="noStrike" noProof="0" dirty="0"/>
                        <a:t>MNU 2-11a </a:t>
                      </a:r>
                    </a:p>
                    <a:p>
                      <a:pPr lvl="0" algn="l">
                        <a:lnSpc>
                          <a:spcPct val="100000"/>
                        </a:lnSpc>
                        <a:spcBef>
                          <a:spcPts val="0"/>
                        </a:spcBef>
                        <a:spcAft>
                          <a:spcPts val="0"/>
                        </a:spcAft>
                        <a:buNone/>
                      </a:pPr>
                      <a:r>
                        <a:rPr lang="en-GB" sz="750" i="1" u="none" strike="noStrike" noProof="0" dirty="0"/>
                        <a:t>I  have  worked with  others  to explore,  and present  our findings  on,  how mathematics  impacts  on the world  and  the  important  part it  has  played  in advances and inventions</a:t>
                      </a:r>
                      <a:r>
                        <a:rPr lang="en-GB" sz="750" u="none" strike="noStrike" noProof="0" dirty="0"/>
                        <a:t>. </a:t>
                      </a:r>
                    </a:p>
                    <a:p>
                      <a:pPr lvl="0" algn="l">
                        <a:lnSpc>
                          <a:spcPct val="100000"/>
                        </a:lnSpc>
                        <a:spcBef>
                          <a:spcPts val="0"/>
                        </a:spcBef>
                        <a:spcAft>
                          <a:spcPts val="0"/>
                        </a:spcAft>
                        <a:buNone/>
                      </a:pPr>
                      <a:r>
                        <a:rPr lang="en-GB" sz="750" b="1" u="none" strike="noStrike" noProof="0" dirty="0"/>
                        <a:t>MTH 2-12a </a:t>
                      </a:r>
                    </a:p>
                    <a:p>
                      <a:pPr lvl="0" algn="l">
                        <a:lnSpc>
                          <a:spcPct val="100000"/>
                        </a:lnSpc>
                        <a:spcBef>
                          <a:spcPts val="0"/>
                        </a:spcBef>
                        <a:spcAft>
                          <a:spcPts val="0"/>
                        </a:spcAft>
                        <a:buNone/>
                      </a:pPr>
                      <a:r>
                        <a:rPr lang="en-GB" sz="750" i="1" u="none" strike="noStrike" noProof="0" dirty="0"/>
                        <a:t>I can compare and contrast a society in the past with my own and contribute to a discussion of the similarities and differences.  </a:t>
                      </a:r>
                    </a:p>
                    <a:p>
                      <a:pPr lvl="0" algn="l">
                        <a:lnSpc>
                          <a:spcPct val="100000"/>
                        </a:lnSpc>
                        <a:spcBef>
                          <a:spcPts val="0"/>
                        </a:spcBef>
                        <a:spcAft>
                          <a:spcPts val="0"/>
                        </a:spcAft>
                        <a:buNone/>
                      </a:pPr>
                      <a:r>
                        <a:rPr lang="en-GB" sz="750" b="1" u="none" strike="noStrike" noProof="0" dirty="0"/>
                        <a:t>SOC 2-04a</a:t>
                      </a:r>
                    </a:p>
                    <a:p>
                      <a:pPr lvl="0" algn="l">
                        <a:lnSpc>
                          <a:spcPct val="100000"/>
                        </a:lnSpc>
                        <a:spcBef>
                          <a:spcPts val="0"/>
                        </a:spcBef>
                        <a:spcAft>
                          <a:spcPts val="0"/>
                        </a:spcAft>
                        <a:buNone/>
                      </a:pPr>
                      <a:r>
                        <a:rPr lang="en-GB" sz="750" i="1" u="none" strike="noStrike" noProof="0" dirty="0"/>
                        <a:t>I have the opportunity to choose and explore an extended range of media and technologies to create images and objects, comparing and combining them for specific tasks</a:t>
                      </a:r>
                      <a:r>
                        <a:rPr lang="en-GB" sz="750" u="none" strike="noStrike" noProof="0" dirty="0"/>
                        <a:t>. </a:t>
                      </a:r>
                    </a:p>
                    <a:p>
                      <a:pPr lvl="0" algn="l">
                        <a:lnSpc>
                          <a:spcPct val="100000"/>
                        </a:lnSpc>
                        <a:spcBef>
                          <a:spcPts val="0"/>
                        </a:spcBef>
                        <a:spcAft>
                          <a:spcPts val="0"/>
                        </a:spcAft>
                        <a:buNone/>
                      </a:pPr>
                      <a:r>
                        <a:rPr lang="en-GB" sz="750" b="1" u="none" strike="noStrike" noProof="0" dirty="0"/>
                        <a:t>EXA 2-02a</a:t>
                      </a:r>
                    </a:p>
                    <a:p>
                      <a:pPr lvl="0" algn="l">
                        <a:lnSpc>
                          <a:spcPct val="100000"/>
                        </a:lnSpc>
                        <a:spcBef>
                          <a:spcPts val="0"/>
                        </a:spcBef>
                        <a:spcAft>
                          <a:spcPts val="0"/>
                        </a:spcAft>
                        <a:buNone/>
                      </a:pPr>
                      <a:r>
                        <a:rPr lang="en-GB" sz="750" i="1" u="none" strike="noStrike" noProof="0" dirty="0"/>
                        <a:t>I can create and present work that shows developing skill in using the visual elements and concepts. </a:t>
                      </a:r>
                    </a:p>
                    <a:p>
                      <a:pPr lvl="0" algn="l">
                        <a:lnSpc>
                          <a:spcPct val="100000"/>
                        </a:lnSpc>
                        <a:spcBef>
                          <a:spcPts val="0"/>
                        </a:spcBef>
                        <a:spcAft>
                          <a:spcPts val="0"/>
                        </a:spcAft>
                        <a:buNone/>
                      </a:pPr>
                      <a:r>
                        <a:rPr lang="en-GB" sz="750" b="1" u="none" strike="noStrike" noProof="0" dirty="0"/>
                        <a:t>EXA 2-03a</a:t>
                      </a:r>
                    </a:p>
                    <a:p>
                      <a:pPr lvl="0" algn="l">
                        <a:lnSpc>
                          <a:spcPct val="100000"/>
                        </a:lnSpc>
                        <a:spcBef>
                          <a:spcPts val="0"/>
                        </a:spcBef>
                        <a:spcAft>
                          <a:spcPts val="0"/>
                        </a:spcAft>
                        <a:buNone/>
                      </a:pPr>
                      <a:r>
                        <a:rPr lang="en-GB" sz="750" i="1" u="none" strike="noStrike" noProof="0" dirty="0"/>
                        <a:t>I can investigate how product design and development have been influenced by changing lifestyles. </a:t>
                      </a:r>
                    </a:p>
                    <a:p>
                      <a:pPr lvl="0" algn="l">
                        <a:lnSpc>
                          <a:spcPct val="100000"/>
                        </a:lnSpc>
                        <a:spcBef>
                          <a:spcPts val="0"/>
                        </a:spcBef>
                        <a:spcAft>
                          <a:spcPts val="0"/>
                        </a:spcAft>
                        <a:buNone/>
                      </a:pPr>
                      <a:r>
                        <a:rPr lang="en-GB" sz="750" b="1" u="none" strike="noStrike" noProof="0" dirty="0"/>
                        <a:t>TCH 2-05a</a:t>
                      </a:r>
                    </a:p>
                    <a:p>
                      <a:pPr lvl="0" algn="l">
                        <a:lnSpc>
                          <a:spcPct val="100000"/>
                        </a:lnSpc>
                        <a:spcBef>
                          <a:spcPts val="0"/>
                        </a:spcBef>
                        <a:spcAft>
                          <a:spcPts val="0"/>
                        </a:spcAft>
                        <a:buNone/>
                      </a:pPr>
                      <a:r>
                        <a:rPr lang="en-GB" sz="750" i="1" u="none" strike="noStrike" noProof="0" dirty="0"/>
                        <a:t>I can extend and enhance my design skills to solve problems and can construct models.  </a:t>
                      </a:r>
                    </a:p>
                    <a:p>
                      <a:pPr lvl="0" algn="l">
                        <a:lnSpc>
                          <a:spcPct val="100000"/>
                        </a:lnSpc>
                        <a:spcBef>
                          <a:spcPts val="0"/>
                        </a:spcBef>
                        <a:spcAft>
                          <a:spcPts val="0"/>
                        </a:spcAft>
                        <a:buNone/>
                      </a:pPr>
                      <a:r>
                        <a:rPr lang="en-GB" sz="750" b="1" u="none" strike="noStrike" noProof="0" dirty="0"/>
                        <a:t>TCH 2-09a</a:t>
                      </a:r>
                    </a:p>
                    <a:p>
                      <a:pPr lvl="0" algn="l">
                        <a:lnSpc>
                          <a:spcPct val="100000"/>
                        </a:lnSpc>
                        <a:spcBef>
                          <a:spcPts val="0"/>
                        </a:spcBef>
                        <a:spcAft>
                          <a:spcPts val="0"/>
                        </a:spcAft>
                        <a:buNone/>
                      </a:pPr>
                      <a:r>
                        <a:rPr lang="en-GB" sz="750" i="1" u="none" strike="noStrike" noProof="0" dirty="0"/>
                        <a:t>I can recognise basic properties and uses for a variety of materials and can discuss which ones are most suitable for a given task.  </a:t>
                      </a:r>
                    </a:p>
                    <a:p>
                      <a:pPr lvl="0" algn="l">
                        <a:lnSpc>
                          <a:spcPct val="100000"/>
                        </a:lnSpc>
                        <a:spcBef>
                          <a:spcPts val="0"/>
                        </a:spcBef>
                        <a:spcAft>
                          <a:spcPts val="0"/>
                        </a:spcAft>
                        <a:buNone/>
                      </a:pPr>
                      <a:r>
                        <a:rPr lang="en-GB" sz="750" b="1" u="none" strike="noStrike" noProof="0" dirty="0"/>
                        <a:t>TCH 2-10a</a:t>
                      </a:r>
                    </a:p>
                    <a:p>
                      <a:pPr lvl="0" algn="l">
                        <a:lnSpc>
                          <a:spcPct val="100000"/>
                        </a:lnSpc>
                        <a:spcBef>
                          <a:spcPts val="0"/>
                        </a:spcBef>
                        <a:spcAft>
                          <a:spcPts val="0"/>
                        </a:spcAft>
                        <a:buNone/>
                      </a:pPr>
                      <a:r>
                        <a:rPr lang="en-GB" sz="750" i="1" u="none" strike="noStrike" noProof="0" dirty="0"/>
                        <a:t>By investigating how friction, including air resistance, affects motion, I can suggest ways to improve efficiency in moving objects.  </a:t>
                      </a:r>
                    </a:p>
                    <a:p>
                      <a:pPr lvl="0" algn="l">
                        <a:lnSpc>
                          <a:spcPct val="100000"/>
                        </a:lnSpc>
                        <a:spcBef>
                          <a:spcPts val="0"/>
                        </a:spcBef>
                        <a:spcAft>
                          <a:spcPts val="0"/>
                        </a:spcAft>
                        <a:buNone/>
                      </a:pPr>
                      <a:r>
                        <a:rPr lang="en-GB" sz="750" b="1" u="none" strike="noStrike" noProof="0" dirty="0"/>
                        <a:t>SCN 2-07a</a:t>
                      </a:r>
                    </a:p>
                    <a:p>
                      <a:pPr lvl="0" algn="l">
                        <a:lnSpc>
                          <a:spcPct val="100000"/>
                        </a:lnSpc>
                        <a:spcBef>
                          <a:spcPts val="0"/>
                        </a:spcBef>
                        <a:spcAft>
                          <a:spcPts val="0"/>
                        </a:spcAft>
                        <a:buNone/>
                      </a:pPr>
                      <a:r>
                        <a:rPr lang="en-GB" sz="750" i="1" u="none" strike="noStrike" noProof="0" dirty="0"/>
                        <a:t>Through research and discussion I have an appreciation of the contribution that individuals are making to scientific discovery and invention and the impact this has made on society. </a:t>
                      </a:r>
                    </a:p>
                    <a:p>
                      <a:pPr lvl="0" algn="l">
                        <a:lnSpc>
                          <a:spcPct val="100000"/>
                        </a:lnSpc>
                        <a:spcBef>
                          <a:spcPts val="0"/>
                        </a:spcBef>
                        <a:spcAft>
                          <a:spcPts val="0"/>
                        </a:spcAft>
                        <a:buNone/>
                      </a:pPr>
                      <a:r>
                        <a:rPr lang="en-GB" sz="750" b="1" u="none" strike="noStrike" noProof="0" dirty="0"/>
                        <a:t>SCN 2-20a</a:t>
                      </a:r>
                    </a:p>
                  </a:txBody>
                  <a:tcPr>
                    <a:solidFill>
                      <a:schemeClr val="accent4">
                        <a:lumMod val="60000"/>
                        <a:lumOff val="40000"/>
                        <a:alpha val="40000"/>
                      </a:schemeClr>
                    </a:solidFill>
                  </a:tcPr>
                </a:tc>
                <a:tc>
                  <a:txBody>
                    <a:bodyPr/>
                    <a:lstStyle/>
                    <a:p>
                      <a:r>
                        <a:rPr lang="en-GB" sz="1200" b="1" u="sng" dirty="0"/>
                        <a:t>The Magic Drum</a:t>
                      </a:r>
                      <a:endParaRPr lang="en-GB" sz="1200" dirty="0"/>
                    </a:p>
                    <a:p>
                      <a:r>
                        <a:rPr lang="en-GB" sz="1200" dirty="0"/>
                        <a:t>(Activity based on Royal Academy of Engineering ‘Engineering at the Movies’ resource)</a:t>
                      </a:r>
                    </a:p>
                    <a:p>
                      <a:endParaRPr lang="en-GB" sz="1200" b="1" dirty="0"/>
                    </a:p>
                    <a:p>
                      <a:r>
                        <a:rPr lang="en-GB" sz="1200" b="1" dirty="0"/>
                        <a:t>You will need (per group)</a:t>
                      </a:r>
                      <a:endParaRPr lang="en-GB" sz="1200" dirty="0"/>
                    </a:p>
                    <a:p>
                      <a:pPr lvl="0"/>
                      <a:r>
                        <a:rPr lang="en-GB" sz="1200" dirty="0"/>
                        <a:t>Thick Card (black works well)</a:t>
                      </a:r>
                    </a:p>
                    <a:p>
                      <a:pPr lvl="0"/>
                      <a:r>
                        <a:rPr lang="en-GB" sz="1200" dirty="0"/>
                        <a:t>Pritt stick </a:t>
                      </a:r>
                    </a:p>
                    <a:p>
                      <a:pPr lvl="0"/>
                      <a:r>
                        <a:rPr lang="en-GB" sz="1200" dirty="0"/>
                        <a:t>Scissors</a:t>
                      </a:r>
                    </a:p>
                    <a:p>
                      <a:pPr lvl="0"/>
                      <a:r>
                        <a:rPr lang="en-GB" sz="1200" dirty="0"/>
                        <a:t>Ruler</a:t>
                      </a:r>
                    </a:p>
                    <a:p>
                      <a:pPr lvl="0"/>
                      <a:r>
                        <a:rPr lang="en-GB" sz="1200" dirty="0"/>
                        <a:t>Paper plate </a:t>
                      </a:r>
                    </a:p>
                    <a:p>
                      <a:pPr lvl="0"/>
                      <a:r>
                        <a:rPr lang="en-GB" sz="1200" dirty="0"/>
                        <a:t>Low heat glue gun (or equivalent such as stapler/tape) </a:t>
                      </a:r>
                    </a:p>
                    <a:p>
                      <a:pPr lvl="0"/>
                      <a:r>
                        <a:rPr lang="en-GB" sz="1200" dirty="0"/>
                        <a:t>Wooden dowel rod (or equivalent such as pencil) </a:t>
                      </a:r>
                    </a:p>
                    <a:p>
                      <a:pPr lvl="0"/>
                      <a:r>
                        <a:rPr lang="en-GB" sz="1200" dirty="0"/>
                        <a:t>Camera + Printer </a:t>
                      </a:r>
                      <a:r>
                        <a:rPr lang="en-GB" sz="1200" i="1" dirty="0"/>
                        <a:t>(optional)</a:t>
                      </a:r>
                      <a:r>
                        <a:rPr lang="en-GB" sz="1200" dirty="0"/>
                        <a:t>  </a:t>
                      </a:r>
                    </a:p>
                    <a:p>
                      <a:pPr lvl="0" algn="ctr">
                        <a:lnSpc>
                          <a:spcPct val="100000"/>
                        </a:lnSpc>
                        <a:spcBef>
                          <a:spcPts val="0"/>
                        </a:spcBef>
                        <a:spcAft>
                          <a:spcPts val="0"/>
                        </a:spcAft>
                        <a:buNone/>
                      </a:pPr>
                      <a:endParaRPr lang="en-US" sz="1200" u="none" strike="noStrike" noProof="0" dirty="0"/>
                    </a:p>
                    <a:p>
                      <a:pPr lvl="0"/>
                      <a:r>
                        <a:rPr lang="en-GB" sz="1200" dirty="0"/>
                        <a:t>Originally a vintage toy from the 1830s, a zoetrope (translated from the Greek ‘wheel of life’) applies the same principles filmmakers have used since the start of cinema.</a:t>
                      </a:r>
                    </a:p>
                    <a:p>
                      <a:pPr lvl="0"/>
                      <a:r>
                        <a:rPr lang="en-GB" sz="1200" dirty="0"/>
                        <a:t>This principle is the illusion of motion from the rapid succession of static pictures. Every film you have ever watched is made up of individual pictures speeding by in quick succession. A zoetrope is just an early version of that. A movie is traditionally made from 24 frames of individual images played per second to create the moving picture. This led to animation classics such as Pinocchio, The Lion King and Cars. </a:t>
                      </a:r>
                    </a:p>
                  </a:txBody>
                  <a:tcPr>
                    <a:solidFill>
                      <a:schemeClr val="accent4">
                        <a:lumMod val="60000"/>
                        <a:lumOff val="40000"/>
                        <a:alpha val="40000"/>
                      </a:schemeClr>
                    </a:solidFill>
                  </a:tcPr>
                </a:tc>
                <a:tc>
                  <a:txBody>
                    <a:bodyPr/>
                    <a:lstStyle/>
                    <a:p>
                      <a:endParaRPr lang="en-US" dirty="0"/>
                    </a:p>
                  </a:txBody>
                  <a:tcPr>
                    <a:solidFill>
                      <a:schemeClr val="accent4">
                        <a:lumMod val="60000"/>
                        <a:lumOff val="40000"/>
                        <a:alpha val="40000"/>
                      </a:schemeClr>
                    </a:solidFill>
                  </a:tcPr>
                </a:tc>
                <a:extLst>
                  <a:ext uri="{0D108BD9-81ED-4DB2-BD59-A6C34878D82A}">
                    <a16:rowId xmlns:a16="http://schemas.microsoft.com/office/drawing/2014/main" val="3652803016"/>
                  </a:ext>
                </a:extLst>
              </a:tr>
            </a:tbl>
          </a:graphicData>
        </a:graphic>
      </p:graphicFrame>
      <p:pic>
        <p:nvPicPr>
          <p:cNvPr id="3" name="Picture 2" descr="how to make a miniature zoetrope">
            <a:extLst>
              <a:ext uri="{FF2B5EF4-FFF2-40B4-BE49-F238E27FC236}">
                <a16:creationId xmlns:a16="http://schemas.microsoft.com/office/drawing/2014/main" id="{0A5F79E3-BB91-410C-8D7F-05CDB5B35A0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38457" y="633388"/>
            <a:ext cx="1734185" cy="1549400"/>
          </a:xfrm>
          <a:prstGeom prst="rect">
            <a:avLst/>
          </a:prstGeom>
          <a:noFill/>
          <a:ln>
            <a:noFill/>
          </a:ln>
        </p:spPr>
      </p:pic>
      <p:pic>
        <p:nvPicPr>
          <p:cNvPr id="4" name="Graphic 3" descr="Home with solid fill">
            <a:extLst>
              <a:ext uri="{FF2B5EF4-FFF2-40B4-BE49-F238E27FC236}">
                <a16:creationId xmlns:a16="http://schemas.microsoft.com/office/drawing/2014/main" id="{3992F22E-27A3-44FD-953F-6865185743E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92551"/>
            <a:ext cx="623341" cy="623341"/>
          </a:xfrm>
          <a:prstGeom prst="rect">
            <a:avLst/>
          </a:prstGeom>
        </p:spPr>
      </p:pic>
      <p:sp>
        <p:nvSpPr>
          <p:cNvPr id="5" name="TextBox 4">
            <a:extLst>
              <a:ext uri="{FF2B5EF4-FFF2-40B4-BE49-F238E27FC236}">
                <a16:creationId xmlns:a16="http://schemas.microsoft.com/office/drawing/2014/main" id="{F6ED734B-1FE6-4A78-A5CB-7454C6B72484}"/>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6" name="Rectangle 5">
            <a:extLst>
              <a:ext uri="{FF2B5EF4-FFF2-40B4-BE49-F238E27FC236}">
                <a16:creationId xmlns:a16="http://schemas.microsoft.com/office/drawing/2014/main" id="{853682B8-86C3-4B9C-803C-073C8AFC10D6}"/>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hlinkClick r:id="rId5" action="ppaction://hlinksldjump"/>
            <a:extLst>
              <a:ext uri="{FF2B5EF4-FFF2-40B4-BE49-F238E27FC236}">
                <a16:creationId xmlns:a16="http://schemas.microsoft.com/office/drawing/2014/main" id="{07632C76-4AF9-4459-93BF-0DCD1DB3E19D}"/>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3608651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95A16F0-606A-43F2-B1C2-358CF51FEFAD}"/>
              </a:ext>
            </a:extLst>
          </p:cNvPr>
          <p:cNvSpPr>
            <a:spLocks noChangeArrowheads="1"/>
          </p:cNvSpPr>
          <p:nvPr/>
        </p:nvSpPr>
        <p:spPr bwMode="auto">
          <a:xfrm>
            <a:off x="1631504" y="8037"/>
            <a:ext cx="9036496"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sz="1400" b="1" u="sng" dirty="0"/>
              <a:t>The Magic Drum</a:t>
            </a:r>
            <a:endParaRPr lang="en-GB" sz="1400" dirty="0"/>
          </a:p>
          <a:p>
            <a:r>
              <a:rPr lang="en-GB" sz="1400" dirty="0"/>
              <a:t>(Activity based on Royal Academy of Engineering ‘Engineering at the Movies’ resource)</a:t>
            </a:r>
          </a:p>
          <a:p>
            <a:endParaRPr lang="en-GB" sz="1400" b="1" dirty="0"/>
          </a:p>
          <a:p>
            <a:r>
              <a:rPr lang="en-GB" sz="1400" b="1" dirty="0"/>
              <a:t>You will need (per group)</a:t>
            </a:r>
            <a:endParaRPr lang="en-GB" sz="1400" dirty="0"/>
          </a:p>
          <a:p>
            <a:pPr lvl="0"/>
            <a:r>
              <a:rPr lang="en-GB" sz="1400" dirty="0"/>
              <a:t>Thick Card (black works well)</a:t>
            </a:r>
          </a:p>
          <a:p>
            <a:pPr lvl="0"/>
            <a:r>
              <a:rPr lang="en-GB" sz="1400" dirty="0"/>
              <a:t>Pritt stick </a:t>
            </a:r>
          </a:p>
          <a:p>
            <a:pPr lvl="0"/>
            <a:r>
              <a:rPr lang="en-GB" sz="1400" dirty="0"/>
              <a:t>Scissors</a:t>
            </a:r>
          </a:p>
          <a:p>
            <a:pPr lvl="0"/>
            <a:r>
              <a:rPr lang="en-GB" sz="1400" dirty="0"/>
              <a:t>Ruler</a:t>
            </a:r>
          </a:p>
          <a:p>
            <a:pPr lvl="0"/>
            <a:r>
              <a:rPr lang="en-GB" sz="1400" dirty="0"/>
              <a:t>Paper plate </a:t>
            </a:r>
          </a:p>
          <a:p>
            <a:pPr lvl="0"/>
            <a:r>
              <a:rPr lang="en-GB" sz="1400" dirty="0"/>
              <a:t>Low heat glue gun (or equivalent such as stapler/tape) </a:t>
            </a:r>
          </a:p>
          <a:p>
            <a:pPr lvl="0"/>
            <a:r>
              <a:rPr lang="en-GB" sz="1400" dirty="0"/>
              <a:t>Wooden dowel rod (or equivalent such as pencil) </a:t>
            </a:r>
          </a:p>
          <a:p>
            <a:pPr lvl="0"/>
            <a:r>
              <a:rPr lang="en-GB" sz="1400" dirty="0"/>
              <a:t>Camera + Printer </a:t>
            </a:r>
            <a:r>
              <a:rPr lang="en-GB" sz="1400" i="1" dirty="0"/>
              <a:t>(optional)</a:t>
            </a:r>
            <a:r>
              <a:rPr lang="en-GB" sz="1400" dirty="0"/>
              <a:t>  </a:t>
            </a:r>
          </a:p>
        </p:txBody>
      </p:sp>
      <p:sp>
        <p:nvSpPr>
          <p:cNvPr id="18" name="Text Box 10"/>
          <p:cNvSpPr txBox="1"/>
          <p:nvPr/>
        </p:nvSpPr>
        <p:spPr>
          <a:xfrm>
            <a:off x="5918026" y="5846671"/>
            <a:ext cx="939800" cy="48260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GB" sz="1200" dirty="0">
                <a:latin typeface="Times New Roman"/>
                <a:ea typeface="Times New Roman"/>
              </a:rPr>
              <a:t>Non RAE template</a:t>
            </a:r>
          </a:p>
        </p:txBody>
      </p:sp>
      <p:sp>
        <p:nvSpPr>
          <p:cNvPr id="20" name="Text Box 11"/>
          <p:cNvSpPr txBox="1"/>
          <p:nvPr/>
        </p:nvSpPr>
        <p:spPr>
          <a:xfrm>
            <a:off x="8460723" y="5897563"/>
            <a:ext cx="1080120" cy="48260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GB" sz="1200" dirty="0">
                <a:latin typeface="Times New Roman"/>
                <a:ea typeface="Times New Roman"/>
              </a:rPr>
              <a:t>RAE Support Video</a:t>
            </a:r>
          </a:p>
        </p:txBody>
      </p:sp>
      <p:sp>
        <p:nvSpPr>
          <p:cNvPr id="22" name="Text Box 12"/>
          <p:cNvSpPr txBox="1"/>
          <p:nvPr/>
        </p:nvSpPr>
        <p:spPr>
          <a:xfrm>
            <a:off x="11125981" y="5917059"/>
            <a:ext cx="939800" cy="48260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GB" sz="1200">
                <a:latin typeface="Times New Roman"/>
                <a:ea typeface="Times New Roman"/>
              </a:rPr>
              <a:t>Teacher Guide</a:t>
            </a:r>
          </a:p>
        </p:txBody>
      </p:sp>
      <p:sp>
        <p:nvSpPr>
          <p:cNvPr id="3" name="Rectangle 2"/>
          <p:cNvSpPr/>
          <p:nvPr/>
        </p:nvSpPr>
        <p:spPr>
          <a:xfrm>
            <a:off x="1534790" y="2685693"/>
            <a:ext cx="8928992" cy="1600438"/>
          </a:xfrm>
          <a:prstGeom prst="rect">
            <a:avLst/>
          </a:prstGeom>
        </p:spPr>
        <p:txBody>
          <a:bodyPr wrap="square">
            <a:spAutoFit/>
          </a:bodyPr>
          <a:lstStyle/>
          <a:p>
            <a:r>
              <a:rPr lang="en-GB" sz="1400" b="1" dirty="0"/>
              <a:t>Background</a:t>
            </a:r>
            <a:endParaRPr lang="en-GB" sz="1400" dirty="0"/>
          </a:p>
          <a:p>
            <a:pPr lvl="0"/>
            <a:r>
              <a:rPr lang="en-GB" sz="1400" dirty="0"/>
              <a:t>Originally a vintage toy from the 1830s, a zoetrope (translated from the Greek ‘wheel of life’) applies the same principles filmmakers have used since the start of cinema.</a:t>
            </a:r>
          </a:p>
          <a:p>
            <a:pPr lvl="0"/>
            <a:r>
              <a:rPr lang="en-GB" sz="1400" dirty="0"/>
              <a:t>This principle is the illusion of motion from the rapid succession of static pictures. Every film you have ever watched is made up of individual pictures speeding by in quick succession. A zoetrope is just an early version of that. A movie is traditionally made from 24 frames of individual images played per second to create the moving picture. This led to animation classics such as Pinocchio, The Lion King and Cars.</a:t>
            </a:r>
          </a:p>
        </p:txBody>
      </p:sp>
      <p:sp>
        <p:nvSpPr>
          <p:cNvPr id="4" name="Rectangle 3"/>
          <p:cNvSpPr/>
          <p:nvPr/>
        </p:nvSpPr>
        <p:spPr>
          <a:xfrm>
            <a:off x="1546500" y="4286131"/>
            <a:ext cx="8832278" cy="738664"/>
          </a:xfrm>
          <a:prstGeom prst="rect">
            <a:avLst/>
          </a:prstGeom>
        </p:spPr>
        <p:txBody>
          <a:bodyPr wrap="square">
            <a:spAutoFit/>
          </a:bodyPr>
          <a:lstStyle/>
          <a:p>
            <a:r>
              <a:rPr lang="en-GB" sz="1400" b="1" dirty="0"/>
              <a:t>Teacher Information</a:t>
            </a:r>
            <a:endParaRPr lang="en-GB" sz="1400" dirty="0"/>
          </a:p>
          <a:p>
            <a:r>
              <a:rPr lang="en-GB" sz="1400" dirty="0"/>
              <a:t>Consider using the template and guide (QR code 3) and build to the pupils creating their own animation via the Magic Drum RAE guide. Consider finishing the activity with a reflective discussion about skills, qualities, and careers. </a:t>
            </a:r>
          </a:p>
        </p:txBody>
      </p:sp>
      <p:pic>
        <p:nvPicPr>
          <p:cNvPr id="13" name="Picture 12" descr="Qr code&#10;&#10;Description automatically generated"/>
          <p:cNvPicPr/>
          <p:nvPr/>
        </p:nvPicPr>
        <p:blipFill>
          <a:blip r:embed="rId2" cstate="print">
            <a:extLst>
              <a:ext uri="{28A0092B-C50C-407E-A947-70E740481C1C}">
                <a14:useLocalDpi xmlns:a14="http://schemas.microsoft.com/office/drawing/2010/main" val="0"/>
              </a:ext>
            </a:extLst>
          </a:blip>
          <a:stretch>
            <a:fillRect/>
          </a:stretch>
        </p:blipFill>
        <p:spPr>
          <a:xfrm>
            <a:off x="9631573" y="5079845"/>
            <a:ext cx="1494409" cy="1707030"/>
          </a:xfrm>
          <a:prstGeom prst="rect">
            <a:avLst/>
          </a:prstGeom>
        </p:spPr>
      </p:pic>
      <p:pic>
        <p:nvPicPr>
          <p:cNvPr id="14" name="Picture 13" descr="Qr code&#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6948556" y="5026301"/>
            <a:ext cx="1512168" cy="1823661"/>
          </a:xfrm>
          <a:prstGeom prst="rect">
            <a:avLst/>
          </a:prstGeom>
        </p:spPr>
      </p:pic>
      <p:pic>
        <p:nvPicPr>
          <p:cNvPr id="15" name="Picture 14" descr="Qr code&#10;&#10;Description automatically generated"/>
          <p:cNvPicPr/>
          <p:nvPr/>
        </p:nvPicPr>
        <p:blipFill>
          <a:blip r:embed="rId4" cstate="print">
            <a:extLst>
              <a:ext uri="{28A0092B-C50C-407E-A947-70E740481C1C}">
                <a14:useLocalDpi xmlns:a14="http://schemas.microsoft.com/office/drawing/2010/main" val="0"/>
              </a:ext>
            </a:extLst>
          </a:blip>
          <a:stretch>
            <a:fillRect/>
          </a:stretch>
        </p:blipFill>
        <p:spPr>
          <a:xfrm>
            <a:off x="4405858" y="5016757"/>
            <a:ext cx="1512168" cy="1833205"/>
          </a:xfrm>
          <a:prstGeom prst="rect">
            <a:avLst/>
          </a:prstGeom>
        </p:spPr>
      </p:pic>
      <p:pic>
        <p:nvPicPr>
          <p:cNvPr id="11" name="Graphic 10" descr="Home with solid fill">
            <a:extLst>
              <a:ext uri="{FF2B5EF4-FFF2-40B4-BE49-F238E27FC236}">
                <a16:creationId xmlns:a16="http://schemas.microsoft.com/office/drawing/2014/main" id="{223D3EE8-D0C8-4A2B-83E1-57C2271EEC4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192551"/>
            <a:ext cx="623341" cy="623341"/>
          </a:xfrm>
          <a:prstGeom prst="rect">
            <a:avLst/>
          </a:prstGeom>
        </p:spPr>
      </p:pic>
      <p:sp>
        <p:nvSpPr>
          <p:cNvPr id="12" name="TextBox 11">
            <a:extLst>
              <a:ext uri="{FF2B5EF4-FFF2-40B4-BE49-F238E27FC236}">
                <a16:creationId xmlns:a16="http://schemas.microsoft.com/office/drawing/2014/main" id="{B352CAB1-7D53-4593-9165-A10D39D2FE0C}"/>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16" name="Rectangle 15">
            <a:extLst>
              <a:ext uri="{FF2B5EF4-FFF2-40B4-BE49-F238E27FC236}">
                <a16:creationId xmlns:a16="http://schemas.microsoft.com/office/drawing/2014/main" id="{C791BFB8-22B0-4B21-9619-40F1E085548A}"/>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hlinkClick r:id="rId7" action="ppaction://hlinksldjump"/>
            <a:extLst>
              <a:ext uri="{FF2B5EF4-FFF2-40B4-BE49-F238E27FC236}">
                <a16:creationId xmlns:a16="http://schemas.microsoft.com/office/drawing/2014/main" id="{527D221C-CE6B-4978-8F1B-8846A58923EF}"/>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9792789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C9A529B-2450-48E3-8758-D8B523685D7C}"/>
              </a:ext>
            </a:extLst>
          </p:cNvPr>
          <p:cNvGraphicFramePr>
            <a:graphicFrameLocks noGrp="1"/>
          </p:cNvGraphicFramePr>
          <p:nvPr>
            <p:extLst>
              <p:ext uri="{D42A27DB-BD31-4B8C-83A1-F6EECF244321}">
                <p14:modId xmlns:p14="http://schemas.microsoft.com/office/powerpoint/2010/main" val="831473139"/>
              </p:ext>
            </p:extLst>
          </p:nvPr>
        </p:nvGraphicFramePr>
        <p:xfrm>
          <a:off x="1738510" y="161660"/>
          <a:ext cx="8778236" cy="6024692"/>
        </p:xfrm>
        <a:graphic>
          <a:graphicData uri="http://schemas.openxmlformats.org/drawingml/2006/table">
            <a:tbl>
              <a:tblPr firstRow="1" bandRow="1">
                <a:tableStyleId>{69C7853C-536D-4A76-A0AE-DD22124D55A5}</a:tableStyleId>
              </a:tblPr>
              <a:tblGrid>
                <a:gridCol w="1645918">
                  <a:extLst>
                    <a:ext uri="{9D8B030D-6E8A-4147-A177-3AD203B41FA5}">
                      <a16:colId xmlns:a16="http://schemas.microsoft.com/office/drawing/2014/main" val="2233895718"/>
                    </a:ext>
                  </a:extLst>
                </a:gridCol>
                <a:gridCol w="1935479">
                  <a:extLst>
                    <a:ext uri="{9D8B030D-6E8A-4147-A177-3AD203B41FA5}">
                      <a16:colId xmlns:a16="http://schemas.microsoft.com/office/drawing/2014/main" val="1284286186"/>
                    </a:ext>
                  </a:extLst>
                </a:gridCol>
                <a:gridCol w="3002279">
                  <a:extLst>
                    <a:ext uri="{9D8B030D-6E8A-4147-A177-3AD203B41FA5}">
                      <a16:colId xmlns:a16="http://schemas.microsoft.com/office/drawing/2014/main" val="1562935449"/>
                    </a:ext>
                  </a:extLst>
                </a:gridCol>
                <a:gridCol w="2194560">
                  <a:extLst>
                    <a:ext uri="{9D8B030D-6E8A-4147-A177-3AD203B41FA5}">
                      <a16:colId xmlns:a16="http://schemas.microsoft.com/office/drawing/2014/main" val="2499228387"/>
                    </a:ext>
                  </a:extLst>
                </a:gridCol>
              </a:tblGrid>
              <a:tr h="340125">
                <a:tc>
                  <a:txBody>
                    <a:bodyPr/>
                    <a:lstStyle/>
                    <a:p>
                      <a:pPr lvl="0">
                        <a:buNone/>
                      </a:pPr>
                      <a:r>
                        <a:rPr lang="en-US" sz="1800" u="none" strike="noStrike" noProof="0" dirty="0"/>
                        <a:t>Level</a:t>
                      </a:r>
                    </a:p>
                  </a:txBody>
                  <a:tcPr>
                    <a:solidFill>
                      <a:schemeClr val="accent4">
                        <a:lumMod val="60000"/>
                        <a:lumOff val="40000"/>
                      </a:schemeClr>
                    </a:solidFill>
                  </a:tcPr>
                </a:tc>
                <a:tc>
                  <a:txBody>
                    <a:bodyPr/>
                    <a:lstStyle/>
                    <a:p>
                      <a:pPr lvl="0">
                        <a:buNone/>
                      </a:pPr>
                      <a:r>
                        <a:rPr lang="en-US" sz="1800" u="none" strike="noStrike" noProof="0" dirty="0"/>
                        <a:t>Es and </a:t>
                      </a:r>
                      <a:r>
                        <a:rPr lang="en-US" sz="1800" u="none" strike="noStrike" noProof="0" dirty="0" err="1"/>
                        <a:t>Os</a:t>
                      </a:r>
                      <a:endParaRPr lang="en-US" dirty="0" err="1"/>
                    </a:p>
                  </a:txBody>
                  <a:tcPr>
                    <a:solidFill>
                      <a:schemeClr val="accent4">
                        <a:lumMod val="60000"/>
                        <a:lumOff val="40000"/>
                      </a:schemeClr>
                    </a:solidFill>
                  </a:tcPr>
                </a:tc>
                <a:tc>
                  <a:txBody>
                    <a:bodyPr/>
                    <a:lstStyle/>
                    <a:p>
                      <a:pPr lvl="0">
                        <a:buNone/>
                      </a:pPr>
                      <a:r>
                        <a:rPr lang="en-US" sz="1800" u="none" strike="noStrike" noProof="0" dirty="0"/>
                        <a:t>Learning Activities</a:t>
                      </a:r>
                      <a:endParaRPr lang="en-US" dirty="0"/>
                    </a:p>
                  </a:txBody>
                  <a:tcPr>
                    <a:solidFill>
                      <a:schemeClr val="accent4">
                        <a:lumMod val="60000"/>
                        <a:lumOff val="40000"/>
                      </a:schemeClr>
                    </a:solidFill>
                  </a:tcPr>
                </a:tc>
                <a:tc>
                  <a:txBody>
                    <a:bodyPr/>
                    <a:lstStyle/>
                    <a:p>
                      <a:pPr lvl="0">
                        <a:buNone/>
                      </a:pPr>
                      <a:r>
                        <a:rPr lang="en-US" sz="1800" u="none" strike="noStrike" noProof="0" dirty="0"/>
                        <a:t>Stimulus</a:t>
                      </a:r>
                      <a:endParaRPr lang="en-US" dirty="0"/>
                    </a:p>
                  </a:txBody>
                  <a:tcPr>
                    <a:solidFill>
                      <a:schemeClr val="accent4">
                        <a:lumMod val="60000"/>
                        <a:lumOff val="40000"/>
                      </a:schemeClr>
                    </a:solidFill>
                  </a:tcPr>
                </a:tc>
                <a:extLst>
                  <a:ext uri="{0D108BD9-81ED-4DB2-BD59-A6C34878D82A}">
                    <a16:rowId xmlns:a16="http://schemas.microsoft.com/office/drawing/2014/main" val="63266248"/>
                  </a:ext>
                </a:extLst>
              </a:tr>
              <a:tr h="5658932">
                <a:tc>
                  <a:txBody>
                    <a:bodyPr/>
                    <a:lstStyle/>
                    <a:p>
                      <a:pPr lvl="0">
                        <a:buNone/>
                      </a:pPr>
                      <a:r>
                        <a:rPr lang="en-US" sz="1400" u="none" strike="noStrike" noProof="0" dirty="0"/>
                        <a:t>Second Level </a:t>
                      </a:r>
                      <a:endParaRPr lang="en-US" sz="1400" dirty="0" err="1"/>
                    </a:p>
                    <a:p>
                      <a:pPr lvl="0">
                        <a:buNone/>
                      </a:pPr>
                      <a:r>
                        <a:rPr lang="en-US" sz="1400" u="none" strike="noStrike" noProof="0" dirty="0"/>
                        <a:t>Theme: Creative Problem Solving</a:t>
                      </a:r>
                      <a:endParaRPr lang="en-US" sz="1400" dirty="0"/>
                    </a:p>
                  </a:txBody>
                  <a:tcPr>
                    <a:solidFill>
                      <a:schemeClr val="accent4">
                        <a:lumMod val="60000"/>
                        <a:lumOff val="40000"/>
                        <a:alpha val="40000"/>
                      </a:schemeClr>
                    </a:solidFill>
                  </a:tcPr>
                </a:tc>
                <a:tc>
                  <a:txBody>
                    <a:bodyPr/>
                    <a:lstStyle/>
                    <a:p>
                      <a:r>
                        <a:rPr lang="en-GB" sz="1050" b="0" i="1" u="none" strike="noStrike" kern="1200" baseline="0" dirty="0">
                          <a:solidFill>
                            <a:schemeClr val="dk1"/>
                          </a:solidFill>
                          <a:latin typeface="+mn-lt"/>
                          <a:ea typeface="+mn-ea"/>
                          <a:cs typeface="+mn-cs"/>
                        </a:rPr>
                        <a:t>I can manage money, compare costs from different retailers, and determine what I can afford to buy. </a:t>
                      </a:r>
                      <a:r>
                        <a:rPr lang="en-GB" sz="1050" b="1" i="1" u="none" strike="noStrike" kern="1200" baseline="0" dirty="0">
                          <a:solidFill>
                            <a:schemeClr val="dk1"/>
                          </a:solidFill>
                          <a:latin typeface="+mn-lt"/>
                          <a:ea typeface="+mn-ea"/>
                          <a:cs typeface="+mn-cs"/>
                        </a:rPr>
                        <a:t>MNU 2-09a </a:t>
                      </a:r>
                    </a:p>
                    <a:p>
                      <a:r>
                        <a:rPr lang="en-GB" sz="1050" b="0" i="1" u="none" strike="noStrike" kern="1200" baseline="0" dirty="0">
                          <a:solidFill>
                            <a:schemeClr val="dk1"/>
                          </a:solidFill>
                          <a:latin typeface="+mn-lt"/>
                          <a:ea typeface="+mn-ea"/>
                          <a:cs typeface="+mn-cs"/>
                        </a:rPr>
                        <a:t>I can use my knowledge of the sizes of familiar objects or places to assist me when making an estimate of </a:t>
                      </a:r>
                      <a:r>
                        <a:rPr lang="en-GB" sz="1050" b="0" i="1" u="none" strike="noStrike" kern="1200" baseline="0" dirty="0" err="1">
                          <a:solidFill>
                            <a:schemeClr val="dk1"/>
                          </a:solidFill>
                          <a:latin typeface="+mn-lt"/>
                          <a:ea typeface="+mn-ea"/>
                          <a:cs typeface="+mn-cs"/>
                        </a:rPr>
                        <a:t>measure.</a:t>
                      </a:r>
                      <a:r>
                        <a:rPr lang="en-GB" sz="1050" b="1" i="1" u="none" strike="noStrike" kern="1200" baseline="0" dirty="0" err="1">
                          <a:solidFill>
                            <a:schemeClr val="dk1"/>
                          </a:solidFill>
                          <a:latin typeface="+mn-lt"/>
                          <a:ea typeface="+mn-ea"/>
                          <a:cs typeface="+mn-cs"/>
                        </a:rPr>
                        <a:t>MNU</a:t>
                      </a:r>
                      <a:r>
                        <a:rPr lang="en-GB" sz="1050" b="1" i="1" u="none" strike="noStrike" kern="1200" baseline="0" dirty="0">
                          <a:solidFill>
                            <a:schemeClr val="dk1"/>
                          </a:solidFill>
                          <a:latin typeface="+mn-lt"/>
                          <a:ea typeface="+mn-ea"/>
                          <a:cs typeface="+mn-cs"/>
                        </a:rPr>
                        <a:t> 2-11a </a:t>
                      </a:r>
                    </a:p>
                    <a:p>
                      <a:r>
                        <a:rPr lang="en-GB" sz="1050" b="0" i="1" u="none" strike="noStrike" kern="1200" baseline="0" dirty="0">
                          <a:solidFill>
                            <a:schemeClr val="dk1"/>
                          </a:solidFill>
                          <a:latin typeface="+mn-lt"/>
                          <a:ea typeface="+mn-ea"/>
                          <a:cs typeface="+mn-cs"/>
                        </a:rPr>
                        <a:t>I have carried out investigations and surveys, devising and using a variety of methods to gather information and have worked with others to collate, organise and communicate the results in an appropriate way. </a:t>
                      </a:r>
                      <a:r>
                        <a:rPr lang="en-GB" sz="1050" b="1" i="1" u="none" strike="noStrike" kern="1200" baseline="0" dirty="0">
                          <a:solidFill>
                            <a:schemeClr val="dk1"/>
                          </a:solidFill>
                          <a:latin typeface="+mn-lt"/>
                          <a:ea typeface="+mn-ea"/>
                          <a:cs typeface="+mn-cs"/>
                        </a:rPr>
                        <a:t>MNU</a:t>
                      </a:r>
                      <a:r>
                        <a:rPr lang="en-GB" sz="1050" b="0" i="1" u="none" strike="noStrike" kern="1200" baseline="0" dirty="0">
                          <a:solidFill>
                            <a:schemeClr val="dk1"/>
                          </a:solidFill>
                          <a:latin typeface="+mn-lt"/>
                          <a:ea typeface="+mn-ea"/>
                          <a:cs typeface="+mn-cs"/>
                        </a:rPr>
                        <a:t> 2-20b </a:t>
                      </a:r>
                    </a:p>
                    <a:p>
                      <a:r>
                        <a:rPr lang="en-GB" sz="1050" b="0" i="0" u="none" strike="noStrike" kern="1200" baseline="0" dirty="0">
                          <a:solidFill>
                            <a:schemeClr val="dk1"/>
                          </a:solidFill>
                          <a:latin typeface="+mn-lt"/>
                          <a:ea typeface="+mn-ea"/>
                          <a:cs typeface="+mn-cs"/>
                        </a:rPr>
                        <a:t>By investigating how friction, including air resistance, affects motion, I can suggest ways to improve efficiency in moving objects. SCN 2-07a </a:t>
                      </a:r>
                    </a:p>
                    <a:p>
                      <a:r>
                        <a:rPr lang="en-GB" sz="1050" b="0" i="0" u="none" strike="noStrike" kern="1200" baseline="0" dirty="0">
                          <a:solidFill>
                            <a:schemeClr val="dk1"/>
                          </a:solidFill>
                          <a:latin typeface="+mn-lt"/>
                          <a:ea typeface="+mn-ea"/>
                          <a:cs typeface="+mn-cs"/>
                        </a:rPr>
                        <a:t>I can discuss, debate and improve my ideas with increasing confidence and clear explanations. </a:t>
                      </a:r>
                      <a:r>
                        <a:rPr lang="en-GB" sz="1050" b="1" i="0" u="none" strike="noStrike" kern="1200" baseline="0" dirty="0">
                          <a:solidFill>
                            <a:schemeClr val="dk1"/>
                          </a:solidFill>
                          <a:latin typeface="+mn-lt"/>
                          <a:ea typeface="+mn-ea"/>
                          <a:cs typeface="+mn-cs"/>
                        </a:rPr>
                        <a:t>TCH 2-04d </a:t>
                      </a:r>
                    </a:p>
                    <a:p>
                      <a:r>
                        <a:rPr lang="en-GB" sz="1050" b="0" i="0" u="none" strike="noStrike" kern="1200" baseline="0" dirty="0">
                          <a:solidFill>
                            <a:schemeClr val="dk1"/>
                          </a:solidFill>
                          <a:latin typeface="+mn-lt"/>
                          <a:ea typeface="+mn-ea"/>
                          <a:cs typeface="+mn-cs"/>
                        </a:rPr>
                        <a:t>I can extend and enhance my design skills to solve problems and can construct models. </a:t>
                      </a:r>
                      <a:r>
                        <a:rPr lang="en-GB" sz="1050" b="1" i="0" u="none" strike="noStrike" kern="1200" baseline="0" dirty="0">
                          <a:solidFill>
                            <a:schemeClr val="dk1"/>
                          </a:solidFill>
                          <a:latin typeface="+mn-lt"/>
                          <a:ea typeface="+mn-ea"/>
                          <a:cs typeface="+mn-cs"/>
                        </a:rPr>
                        <a:t>TCH 2-09a </a:t>
                      </a:r>
                      <a:r>
                        <a:rPr lang="en-GB" sz="1800" b="0" i="0" u="none" strike="noStrike" kern="1200" baseline="0" dirty="0">
                          <a:solidFill>
                            <a:schemeClr val="dk1"/>
                          </a:solidFill>
                          <a:latin typeface="+mn-lt"/>
                          <a:ea typeface="+mn-ea"/>
                          <a:cs typeface="+mn-cs"/>
                        </a:rPr>
                        <a:t>	</a:t>
                      </a:r>
                    </a:p>
                  </a:txBody>
                  <a:tcPr>
                    <a:solidFill>
                      <a:schemeClr val="accent4">
                        <a:lumMod val="60000"/>
                        <a:lumOff val="40000"/>
                        <a:alpha val="40000"/>
                      </a:schemeClr>
                    </a:solidFill>
                  </a:tcPr>
                </a:tc>
                <a:tc>
                  <a:txBody>
                    <a:bodyPr/>
                    <a:lstStyle/>
                    <a:p>
                      <a:r>
                        <a:rPr lang="en-GB" sz="1600" b="1" dirty="0" err="1"/>
                        <a:t>Kapla</a:t>
                      </a:r>
                      <a:r>
                        <a:rPr lang="en-GB" sz="1600" b="1" dirty="0"/>
                        <a:t> Challenge – ‘Mind the Gap’</a:t>
                      </a:r>
                      <a:endParaRPr lang="en-GB" sz="1600" dirty="0"/>
                    </a:p>
                    <a:p>
                      <a:endParaRPr lang="en-GB" sz="1600" b="1" dirty="0"/>
                    </a:p>
                    <a:p>
                      <a:r>
                        <a:rPr lang="en-GB" sz="1600" b="1" dirty="0"/>
                        <a:t>You will need (per group)</a:t>
                      </a:r>
                      <a:endParaRPr lang="en-GB" sz="1600" dirty="0"/>
                    </a:p>
                    <a:p>
                      <a:pPr lvl="0"/>
                      <a:r>
                        <a:rPr lang="en-GB" sz="1600" dirty="0" err="1"/>
                        <a:t>Kapla</a:t>
                      </a:r>
                      <a:r>
                        <a:rPr lang="en-GB" sz="1600" dirty="0"/>
                        <a:t> blocks (or equivalent) </a:t>
                      </a:r>
                    </a:p>
                    <a:p>
                      <a:pPr lvl="0"/>
                      <a:r>
                        <a:rPr lang="en-GB" sz="1600" dirty="0"/>
                        <a:t>Floor space (or plenty of flat surface)</a:t>
                      </a:r>
                    </a:p>
                    <a:p>
                      <a:pPr lvl="0"/>
                      <a:endParaRPr lang="en-GB" sz="1600" dirty="0"/>
                    </a:p>
                    <a:p>
                      <a:r>
                        <a:rPr lang="en-GB" sz="1600" b="1" dirty="0"/>
                        <a:t>Activity </a:t>
                      </a:r>
                      <a:endParaRPr lang="en-GB" sz="1600" dirty="0"/>
                    </a:p>
                    <a:p>
                      <a:pPr lvl="0"/>
                      <a:r>
                        <a:rPr lang="en-GB" sz="1600" dirty="0"/>
                        <a:t>Using the </a:t>
                      </a:r>
                      <a:r>
                        <a:rPr lang="en-GB" sz="1600" dirty="0" err="1"/>
                        <a:t>Kapla</a:t>
                      </a:r>
                      <a:r>
                        <a:rPr lang="en-GB" sz="1600" dirty="0"/>
                        <a:t> blocks provided, groups should design and build a structure which will allow the ball/marble to ‘jump’ the largest gap.</a:t>
                      </a:r>
                    </a:p>
                    <a:p>
                      <a:pPr lvl="0" algn="ctr">
                        <a:lnSpc>
                          <a:spcPct val="100000"/>
                        </a:lnSpc>
                        <a:spcBef>
                          <a:spcPts val="0"/>
                        </a:spcBef>
                        <a:spcAft>
                          <a:spcPts val="0"/>
                        </a:spcAft>
                        <a:buNone/>
                      </a:pPr>
                      <a:endParaRPr lang="en-US" sz="1200" u="none" strike="noStrike" noProof="0" dirty="0"/>
                    </a:p>
                  </a:txBody>
                  <a:tcPr>
                    <a:solidFill>
                      <a:schemeClr val="accent4">
                        <a:lumMod val="60000"/>
                        <a:lumOff val="40000"/>
                        <a:alpha val="40000"/>
                      </a:schemeClr>
                    </a:solidFill>
                  </a:tcPr>
                </a:tc>
                <a:tc>
                  <a:txBody>
                    <a:bodyPr/>
                    <a:lstStyle/>
                    <a:p>
                      <a:endParaRPr lang="en-US" dirty="0"/>
                    </a:p>
                  </a:txBody>
                  <a:tcPr>
                    <a:solidFill>
                      <a:schemeClr val="accent4">
                        <a:lumMod val="60000"/>
                        <a:lumOff val="40000"/>
                        <a:alpha val="40000"/>
                      </a:schemeClr>
                    </a:solidFill>
                  </a:tcPr>
                </a:tc>
                <a:extLst>
                  <a:ext uri="{0D108BD9-81ED-4DB2-BD59-A6C34878D82A}">
                    <a16:rowId xmlns:a16="http://schemas.microsoft.com/office/drawing/2014/main" val="3652803016"/>
                  </a:ext>
                </a:extLst>
              </a:tr>
            </a:tbl>
          </a:graphicData>
        </a:graphic>
      </p:graphicFrame>
      <p:pic>
        <p:nvPicPr>
          <p:cNvPr id="3" name="Graphic 2" descr="Home with solid fill">
            <a:extLst>
              <a:ext uri="{FF2B5EF4-FFF2-40B4-BE49-F238E27FC236}">
                <a16:creationId xmlns:a16="http://schemas.microsoft.com/office/drawing/2014/main" id="{F27D49B3-5AA4-4BAE-96A6-A16A690E91D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6192551"/>
            <a:ext cx="623341" cy="623341"/>
          </a:xfrm>
          <a:prstGeom prst="rect">
            <a:avLst/>
          </a:prstGeom>
        </p:spPr>
      </p:pic>
      <p:sp>
        <p:nvSpPr>
          <p:cNvPr id="4" name="TextBox 3">
            <a:extLst>
              <a:ext uri="{FF2B5EF4-FFF2-40B4-BE49-F238E27FC236}">
                <a16:creationId xmlns:a16="http://schemas.microsoft.com/office/drawing/2014/main" id="{616B60DB-4A4E-49F3-8BDE-B1EA0FC4923A}"/>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5" name="Rectangle 4">
            <a:extLst>
              <a:ext uri="{FF2B5EF4-FFF2-40B4-BE49-F238E27FC236}">
                <a16:creationId xmlns:a16="http://schemas.microsoft.com/office/drawing/2014/main" id="{9311ADBE-8D8A-464F-8111-1CDFE9922813}"/>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hlinkClick r:id="rId4" action="ppaction://hlinksldjump"/>
            <a:extLst>
              <a:ext uri="{FF2B5EF4-FFF2-40B4-BE49-F238E27FC236}">
                <a16:creationId xmlns:a16="http://schemas.microsoft.com/office/drawing/2014/main" id="{E54DA395-5757-4ADF-A63B-A5EFD16B6427}"/>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1337692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95A16F0-606A-43F2-B1C2-358CF51FEFAD}"/>
              </a:ext>
            </a:extLst>
          </p:cNvPr>
          <p:cNvSpPr>
            <a:spLocks noChangeArrowheads="1"/>
          </p:cNvSpPr>
          <p:nvPr/>
        </p:nvSpPr>
        <p:spPr bwMode="auto">
          <a:xfrm>
            <a:off x="1546500" y="1"/>
            <a:ext cx="9036496"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sz="1400" b="1" dirty="0" err="1"/>
              <a:t>Kapla</a:t>
            </a:r>
            <a:r>
              <a:rPr lang="en-GB" sz="1400" b="1" dirty="0"/>
              <a:t> Challenge – ‘Mind the Gap’</a:t>
            </a:r>
            <a:endParaRPr lang="en-GB" sz="1400" dirty="0"/>
          </a:p>
          <a:p>
            <a:endParaRPr lang="en-GB" sz="1400" b="1" dirty="0"/>
          </a:p>
          <a:p>
            <a:r>
              <a:rPr lang="en-GB" sz="1400" b="1" dirty="0"/>
              <a:t>You will need (per group)</a:t>
            </a:r>
            <a:endParaRPr lang="en-GB" sz="1400" dirty="0"/>
          </a:p>
          <a:p>
            <a:pPr lvl="0"/>
            <a:r>
              <a:rPr lang="en-GB" sz="1400" dirty="0" err="1"/>
              <a:t>Kapla</a:t>
            </a:r>
            <a:r>
              <a:rPr lang="en-GB" sz="1400" dirty="0"/>
              <a:t> blocks (or equivalent) </a:t>
            </a:r>
          </a:p>
          <a:p>
            <a:pPr lvl="0"/>
            <a:r>
              <a:rPr lang="en-GB" sz="1400" dirty="0"/>
              <a:t>Floor space (or plenty of flat surface)</a:t>
            </a:r>
          </a:p>
          <a:p>
            <a:pPr lvl="0"/>
            <a:endParaRPr lang="en-GB" sz="1400" dirty="0"/>
          </a:p>
          <a:p>
            <a:r>
              <a:rPr lang="en-GB" sz="1400" b="1" dirty="0"/>
              <a:t>Activity </a:t>
            </a:r>
            <a:endParaRPr lang="en-GB" sz="1400" dirty="0"/>
          </a:p>
          <a:p>
            <a:pPr lvl="0"/>
            <a:r>
              <a:rPr lang="en-GB" sz="1400" dirty="0"/>
              <a:t>Using the </a:t>
            </a:r>
            <a:r>
              <a:rPr lang="en-GB" sz="1400" dirty="0" err="1"/>
              <a:t>Kapla</a:t>
            </a:r>
            <a:r>
              <a:rPr lang="en-GB" sz="1400" dirty="0"/>
              <a:t> blocks provided, groups should design and build a structure which will allow the ball/marble to ‘jump’ the largest gap.</a:t>
            </a:r>
          </a:p>
          <a:p>
            <a:pPr lvl="0"/>
            <a:endParaRPr lang="en-GB" sz="1400" dirty="0"/>
          </a:p>
        </p:txBody>
      </p:sp>
      <p:sp>
        <p:nvSpPr>
          <p:cNvPr id="3" name="Rectangle 2"/>
          <p:cNvSpPr/>
          <p:nvPr/>
        </p:nvSpPr>
        <p:spPr>
          <a:xfrm>
            <a:off x="1534790" y="2060848"/>
            <a:ext cx="8928992" cy="1600438"/>
          </a:xfrm>
          <a:prstGeom prst="rect">
            <a:avLst/>
          </a:prstGeom>
        </p:spPr>
        <p:txBody>
          <a:bodyPr wrap="square">
            <a:spAutoFit/>
          </a:bodyPr>
          <a:lstStyle/>
          <a:p>
            <a:r>
              <a:rPr lang="en-GB" sz="1400" b="1" dirty="0"/>
              <a:t>Rules/Suggestions </a:t>
            </a:r>
            <a:endParaRPr lang="en-GB" sz="1400" dirty="0"/>
          </a:p>
          <a:p>
            <a:pPr lvl="0"/>
            <a:r>
              <a:rPr lang="en-GB" sz="1400" dirty="0"/>
              <a:t>Each </a:t>
            </a:r>
            <a:r>
              <a:rPr lang="en-GB" sz="1400" dirty="0" err="1"/>
              <a:t>Kapla</a:t>
            </a:r>
            <a:r>
              <a:rPr lang="en-GB" sz="1400" dirty="0"/>
              <a:t> block is valued at £1; you have a total budget of £100 (i.e. 100 blocks)</a:t>
            </a:r>
          </a:p>
          <a:p>
            <a:pPr lvl="0"/>
            <a:r>
              <a:rPr lang="en-GB" sz="1400" dirty="0"/>
              <a:t>You do not need to use all of the blocks</a:t>
            </a:r>
          </a:p>
          <a:p>
            <a:pPr lvl="0"/>
            <a:r>
              <a:rPr lang="en-GB" sz="1400" dirty="0"/>
              <a:t>Your budget and design must include a landing area for your ball/marble to land on with a backstop (i.e. something to stop the ball/marble/object moving)</a:t>
            </a:r>
          </a:p>
          <a:p>
            <a:pPr lvl="0"/>
            <a:r>
              <a:rPr lang="en-GB" sz="1400" dirty="0"/>
              <a:t>Groups have set time limit (e.g. 30mins)</a:t>
            </a:r>
          </a:p>
          <a:p>
            <a:pPr lvl="0"/>
            <a:r>
              <a:rPr lang="en-GB" sz="1400" dirty="0"/>
              <a:t>The winning team will be the group with the largest gap ‘jumped’ compared to overall cost (equation below)</a:t>
            </a:r>
          </a:p>
        </p:txBody>
      </p:sp>
      <p:sp>
        <p:nvSpPr>
          <p:cNvPr id="4" name="Rectangle 3"/>
          <p:cNvSpPr/>
          <p:nvPr/>
        </p:nvSpPr>
        <p:spPr>
          <a:xfrm>
            <a:off x="1631504" y="3789040"/>
            <a:ext cx="8832278" cy="2677656"/>
          </a:xfrm>
          <a:prstGeom prst="rect">
            <a:avLst/>
          </a:prstGeom>
        </p:spPr>
        <p:txBody>
          <a:bodyPr wrap="square">
            <a:spAutoFit/>
          </a:bodyPr>
          <a:lstStyle/>
          <a:p>
            <a:r>
              <a:rPr lang="en-GB" sz="1400" b="1" dirty="0"/>
              <a:t>Teacher Information</a:t>
            </a:r>
            <a:endParaRPr lang="en-GB" sz="1400" dirty="0"/>
          </a:p>
          <a:p>
            <a:r>
              <a:rPr lang="en-GB" sz="1400" dirty="0"/>
              <a:t>The winning design is calculated using the following equation:</a:t>
            </a:r>
          </a:p>
          <a:p>
            <a:r>
              <a:rPr lang="en-GB" sz="1400" dirty="0"/>
              <a:t>In other words</a:t>
            </a:r>
          </a:p>
          <a:p>
            <a:r>
              <a:rPr lang="en-GB" sz="1400" dirty="0"/>
              <a:t>Gap Distance (in cm) </a:t>
            </a:r>
            <a:r>
              <a:rPr lang="en-GB" sz="1400" dirty="0">
                <a:sym typeface="Symbol"/>
              </a:rPr>
              <a:t></a:t>
            </a:r>
            <a:r>
              <a:rPr lang="en-GB" sz="1400" dirty="0"/>
              <a:t> Total Cost  </a:t>
            </a:r>
            <a:br>
              <a:rPr lang="en-GB" sz="1400" dirty="0"/>
            </a:br>
            <a:r>
              <a:rPr lang="en-GB" sz="1400" dirty="0"/>
              <a:t>Gap Distance (in cm) </a:t>
            </a:r>
            <a:r>
              <a:rPr lang="en-GB" sz="1400" dirty="0">
                <a:sym typeface="Symbol"/>
              </a:rPr>
              <a:t></a:t>
            </a:r>
            <a:r>
              <a:rPr lang="en-GB" sz="1400" dirty="0"/>
              <a:t> Number of Blocks used </a:t>
            </a:r>
          </a:p>
          <a:p>
            <a:r>
              <a:rPr lang="en-GB" sz="1400" dirty="0"/>
              <a:t>Units = cm per block</a:t>
            </a:r>
          </a:p>
          <a:p>
            <a:r>
              <a:rPr lang="en-GB" sz="1400" dirty="0"/>
              <a:t> </a:t>
            </a:r>
          </a:p>
          <a:p>
            <a:r>
              <a:rPr lang="en-GB" sz="1400" dirty="0"/>
              <a:t>The bigger the value, the more efficient/cost effective the design. </a:t>
            </a:r>
          </a:p>
          <a:p>
            <a:r>
              <a:rPr lang="en-GB" sz="1400" dirty="0"/>
              <a:t> </a:t>
            </a:r>
          </a:p>
          <a:p>
            <a:pPr lvl="0"/>
            <a:r>
              <a:rPr lang="en-GB" sz="1400" dirty="0"/>
              <a:t>Consider allowing time for pupils to discuss roles (e.g. time keeper, quality control, captain </a:t>
            </a:r>
            <a:r>
              <a:rPr lang="en-GB" sz="1400" dirty="0" err="1"/>
              <a:t>etc</a:t>
            </a:r>
            <a:r>
              <a:rPr lang="en-GB" sz="1400" dirty="0"/>
              <a:t>) before they begin, </a:t>
            </a:r>
          </a:p>
          <a:p>
            <a:pPr lvl="0"/>
            <a:r>
              <a:rPr lang="en-GB" sz="1400" dirty="0"/>
              <a:t>Consider finishing the activity with a reflective discussion about skills, qualities and links to careers (specifically engineering). </a:t>
            </a:r>
          </a:p>
        </p:txBody>
      </p:sp>
      <p:pic>
        <p:nvPicPr>
          <p:cNvPr id="11" name="Picture 10" descr="Qr code&#10;&#10;Description automatically generated"/>
          <p:cNvPicPr/>
          <p:nvPr/>
        </p:nvPicPr>
        <p:blipFill>
          <a:blip r:embed="rId3">
            <a:extLst>
              <a:ext uri="{28A0092B-C50C-407E-A947-70E740481C1C}">
                <a14:useLocalDpi xmlns:a14="http://schemas.microsoft.com/office/drawing/2010/main" val="0"/>
              </a:ext>
            </a:extLst>
          </a:blip>
          <a:stretch>
            <a:fillRect/>
          </a:stretch>
        </p:blipFill>
        <p:spPr>
          <a:xfrm>
            <a:off x="6067525" y="17850"/>
            <a:ext cx="3196827" cy="1610951"/>
          </a:xfrm>
          <a:prstGeom prst="rect">
            <a:avLst/>
          </a:prstGeom>
        </p:spPr>
      </p:pic>
      <p:pic>
        <p:nvPicPr>
          <p:cNvPr id="10" name="Graphic 9" descr="Home with solid fill">
            <a:extLst>
              <a:ext uri="{FF2B5EF4-FFF2-40B4-BE49-F238E27FC236}">
                <a16:creationId xmlns:a16="http://schemas.microsoft.com/office/drawing/2014/main" id="{E47B5A3C-1549-4E75-9D91-B92F5BD8D17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92551"/>
            <a:ext cx="623341" cy="623341"/>
          </a:xfrm>
          <a:prstGeom prst="rect">
            <a:avLst/>
          </a:prstGeom>
        </p:spPr>
      </p:pic>
      <p:sp>
        <p:nvSpPr>
          <p:cNvPr id="12" name="TextBox 11">
            <a:extLst>
              <a:ext uri="{FF2B5EF4-FFF2-40B4-BE49-F238E27FC236}">
                <a16:creationId xmlns:a16="http://schemas.microsoft.com/office/drawing/2014/main" id="{E485BC05-149C-436A-91DC-5E2308EFC382}"/>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13" name="Rectangle 12">
            <a:extLst>
              <a:ext uri="{FF2B5EF4-FFF2-40B4-BE49-F238E27FC236}">
                <a16:creationId xmlns:a16="http://schemas.microsoft.com/office/drawing/2014/main" id="{90EF28E0-8ADC-46EA-9EC6-53629D9DBE0E}"/>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hlinkClick r:id="rId6" action="ppaction://hlinksldjump"/>
            <a:extLst>
              <a:ext uri="{FF2B5EF4-FFF2-40B4-BE49-F238E27FC236}">
                <a16:creationId xmlns:a16="http://schemas.microsoft.com/office/drawing/2014/main" id="{E28045F0-59B4-4FB9-8718-49F7C62B470E}"/>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527912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FD883-A647-47F6-BF54-4A89961D9EC0}"/>
              </a:ext>
            </a:extLst>
          </p:cNvPr>
          <p:cNvSpPr>
            <a:spLocks noGrp="1"/>
          </p:cNvSpPr>
          <p:nvPr>
            <p:ph type="ctrTitle"/>
          </p:nvPr>
        </p:nvSpPr>
        <p:spPr>
          <a:xfrm>
            <a:off x="1960880" y="2692227"/>
            <a:ext cx="8412480" cy="924733"/>
          </a:xfrm>
        </p:spPr>
        <p:txBody>
          <a:bodyPr>
            <a:normAutofit/>
          </a:bodyPr>
          <a:lstStyle/>
          <a:p>
            <a:r>
              <a:rPr lang="en-GB" b="1" dirty="0"/>
              <a:t>Visualising</a:t>
            </a:r>
          </a:p>
        </p:txBody>
      </p:sp>
      <p:sp>
        <p:nvSpPr>
          <p:cNvPr id="10" name="Rectangle 9">
            <a:extLst>
              <a:ext uri="{FF2B5EF4-FFF2-40B4-BE49-F238E27FC236}">
                <a16:creationId xmlns:a16="http://schemas.microsoft.com/office/drawing/2014/main" id="{6A6275FB-4071-486B-81AD-24F8ADF266B7}"/>
              </a:ext>
            </a:extLst>
          </p:cNvPr>
          <p:cNvSpPr/>
          <p:nvPr/>
        </p:nvSpPr>
        <p:spPr>
          <a:xfrm>
            <a:off x="9612086" y="5701471"/>
            <a:ext cx="2340428" cy="1100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D52B787B-7A1F-4688-951F-5ECAFFA06C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67897" y="6185927"/>
            <a:ext cx="1084617" cy="564535"/>
          </a:xfrm>
          <a:prstGeom prst="rect">
            <a:avLst/>
          </a:prstGeom>
        </p:spPr>
      </p:pic>
      <p:pic>
        <p:nvPicPr>
          <p:cNvPr id="5" name="Graphic 4" descr="Home with solid fill">
            <a:extLst>
              <a:ext uri="{FF2B5EF4-FFF2-40B4-BE49-F238E27FC236}">
                <a16:creationId xmlns:a16="http://schemas.microsoft.com/office/drawing/2014/main" id="{2A359E16-F5C1-40D5-AFFA-C7CC6ACE36E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92551"/>
            <a:ext cx="623341" cy="623341"/>
          </a:xfrm>
          <a:prstGeom prst="rect">
            <a:avLst/>
          </a:prstGeom>
        </p:spPr>
      </p:pic>
      <p:sp>
        <p:nvSpPr>
          <p:cNvPr id="6" name="TextBox 5">
            <a:extLst>
              <a:ext uri="{FF2B5EF4-FFF2-40B4-BE49-F238E27FC236}">
                <a16:creationId xmlns:a16="http://schemas.microsoft.com/office/drawing/2014/main" id="{C97DF598-F02C-4FD4-8F0A-60B2811A9C40}"/>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7" name="Rectangle 6">
            <a:extLst>
              <a:ext uri="{FF2B5EF4-FFF2-40B4-BE49-F238E27FC236}">
                <a16:creationId xmlns:a16="http://schemas.microsoft.com/office/drawing/2014/main" id="{9FA497E1-B917-4DB5-B576-E747D9C13400}"/>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5" action="ppaction://hlinksldjump"/>
            <a:extLst>
              <a:ext uri="{FF2B5EF4-FFF2-40B4-BE49-F238E27FC236}">
                <a16:creationId xmlns:a16="http://schemas.microsoft.com/office/drawing/2014/main" id="{4ABD9B03-6809-432C-80A5-53EB7D936FBB}"/>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7579741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28880-9D72-4C51-9DB3-C6BDEF2358D5}"/>
              </a:ext>
            </a:extLst>
          </p:cNvPr>
          <p:cNvSpPr>
            <a:spLocks noGrp="1"/>
          </p:cNvSpPr>
          <p:nvPr>
            <p:ph type="title"/>
          </p:nvPr>
        </p:nvSpPr>
        <p:spPr/>
        <p:txBody>
          <a:bodyPr/>
          <a:lstStyle/>
          <a:p>
            <a:r>
              <a:rPr lang="en-GB" dirty="0"/>
              <a:t>Visualising: Overview </a:t>
            </a:r>
          </a:p>
        </p:txBody>
      </p:sp>
      <p:sp>
        <p:nvSpPr>
          <p:cNvPr id="3" name="Content Placeholder 2">
            <a:extLst>
              <a:ext uri="{FF2B5EF4-FFF2-40B4-BE49-F238E27FC236}">
                <a16:creationId xmlns:a16="http://schemas.microsoft.com/office/drawing/2014/main" id="{878285FA-5AE7-4AD9-92D9-C9247025FB2C}"/>
              </a:ext>
            </a:extLst>
          </p:cNvPr>
          <p:cNvSpPr>
            <a:spLocks noGrp="1"/>
          </p:cNvSpPr>
          <p:nvPr>
            <p:ph idx="1"/>
          </p:nvPr>
        </p:nvSpPr>
        <p:spPr>
          <a:xfrm>
            <a:off x="838201" y="1825625"/>
            <a:ext cx="5204520" cy="4351338"/>
          </a:xfrm>
        </p:spPr>
        <p:txBody>
          <a:bodyPr>
            <a:normAutofit fontScale="92500" lnSpcReduction="20000"/>
          </a:bodyPr>
          <a:lstStyle/>
          <a:p>
            <a:pPr marL="0" indent="0">
              <a:buNone/>
            </a:pPr>
            <a:r>
              <a:rPr lang="en-GB" b="1" i="1" dirty="0"/>
              <a:t>Visualising</a:t>
            </a:r>
            <a:r>
              <a:rPr lang="en-GB" dirty="0"/>
              <a:t>, as defined by the Royal Academy of Engineering,  involves moving from abstract to concrete, manipulating materials, mental rehearsal of physical space and practical design solutions. The pupil friendly definition can be seen opposite. </a:t>
            </a:r>
          </a:p>
          <a:p>
            <a:pPr marL="0" indent="0">
              <a:buNone/>
            </a:pPr>
            <a:endParaRPr lang="en-GB" dirty="0"/>
          </a:p>
          <a:p>
            <a:pPr marL="0" indent="0">
              <a:buNone/>
            </a:pPr>
            <a:r>
              <a:rPr lang="en-GB" dirty="0"/>
              <a:t>The following slides provide some simple examples of how the attributes of </a:t>
            </a:r>
            <a:r>
              <a:rPr lang="en-GB" b="1" i="1" dirty="0"/>
              <a:t>Visualising</a:t>
            </a:r>
            <a:r>
              <a:rPr lang="en-GB" b="1" dirty="0"/>
              <a:t> </a:t>
            </a:r>
            <a:r>
              <a:rPr lang="en-GB" dirty="0"/>
              <a:t>can be developed across the curriculum. </a:t>
            </a:r>
          </a:p>
        </p:txBody>
      </p:sp>
      <p:pic>
        <p:nvPicPr>
          <p:cNvPr id="5" name="Picture 4">
            <a:extLst>
              <a:ext uri="{FF2B5EF4-FFF2-40B4-BE49-F238E27FC236}">
                <a16:creationId xmlns:a16="http://schemas.microsoft.com/office/drawing/2014/main" id="{7342E252-E91E-4CC0-8898-C4EA0B328F1C}"/>
              </a:ext>
            </a:extLst>
          </p:cNvPr>
          <p:cNvPicPr>
            <a:picLocks noChangeAspect="1"/>
          </p:cNvPicPr>
          <p:nvPr/>
        </p:nvPicPr>
        <p:blipFill>
          <a:blip r:embed="rId2"/>
          <a:stretch>
            <a:fillRect/>
          </a:stretch>
        </p:blipFill>
        <p:spPr>
          <a:xfrm>
            <a:off x="9583127" y="6311900"/>
            <a:ext cx="2074746" cy="384644"/>
          </a:xfrm>
          <a:prstGeom prst="rect">
            <a:avLst/>
          </a:prstGeom>
        </p:spPr>
      </p:pic>
      <p:pic>
        <p:nvPicPr>
          <p:cNvPr id="7" name="Graphic 6" descr="Home with solid fill">
            <a:extLst>
              <a:ext uri="{FF2B5EF4-FFF2-40B4-BE49-F238E27FC236}">
                <a16:creationId xmlns:a16="http://schemas.microsoft.com/office/drawing/2014/main" id="{08017D9D-97B8-4FAE-A0CF-31ABAE7B628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92551"/>
            <a:ext cx="623341" cy="623341"/>
          </a:xfrm>
          <a:prstGeom prst="rect">
            <a:avLst/>
          </a:prstGeom>
        </p:spPr>
      </p:pic>
      <p:sp>
        <p:nvSpPr>
          <p:cNvPr id="8" name="TextBox 7">
            <a:extLst>
              <a:ext uri="{FF2B5EF4-FFF2-40B4-BE49-F238E27FC236}">
                <a16:creationId xmlns:a16="http://schemas.microsoft.com/office/drawing/2014/main" id="{CF177721-1D67-4933-A96E-542BC23E8C9E}"/>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9" name="Rectangle 8">
            <a:extLst>
              <a:ext uri="{FF2B5EF4-FFF2-40B4-BE49-F238E27FC236}">
                <a16:creationId xmlns:a16="http://schemas.microsoft.com/office/drawing/2014/main" id="{8D597E66-D14E-4D5E-B5FF-6E0F300D2A59}"/>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hlinkClick r:id="rId5" action="ppaction://hlinksldjump"/>
            <a:extLst>
              <a:ext uri="{FF2B5EF4-FFF2-40B4-BE49-F238E27FC236}">
                <a16:creationId xmlns:a16="http://schemas.microsoft.com/office/drawing/2014/main" id="{A6E4FB12-4CD5-4591-A311-551FCA1599E7}"/>
              </a:ext>
            </a:extLst>
          </p:cNvPr>
          <p:cNvSpPr/>
          <p:nvPr/>
        </p:nvSpPr>
        <p:spPr>
          <a:xfrm>
            <a:off x="0" y="6195123"/>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a:extLst>
              <a:ext uri="{FF2B5EF4-FFF2-40B4-BE49-F238E27FC236}">
                <a16:creationId xmlns:a16="http://schemas.microsoft.com/office/drawing/2014/main" id="{F5119D6E-B544-4B13-8D6E-A55D196A4221}"/>
              </a:ext>
            </a:extLst>
          </p:cNvPr>
          <p:cNvPicPr>
            <a:picLocks noChangeAspect="1"/>
          </p:cNvPicPr>
          <p:nvPr/>
        </p:nvPicPr>
        <p:blipFill>
          <a:blip r:embed="rId6"/>
          <a:stretch>
            <a:fillRect/>
          </a:stretch>
        </p:blipFill>
        <p:spPr>
          <a:xfrm>
            <a:off x="6644508" y="1339594"/>
            <a:ext cx="5204520" cy="4178811"/>
          </a:xfrm>
          <a:prstGeom prst="rect">
            <a:avLst/>
          </a:prstGeom>
        </p:spPr>
      </p:pic>
    </p:spTree>
    <p:extLst>
      <p:ext uri="{BB962C8B-B14F-4D97-AF65-F5344CB8AC3E}">
        <p14:creationId xmlns:p14="http://schemas.microsoft.com/office/powerpoint/2010/main" val="14733371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C9A529B-2450-48E3-8758-D8B523685D7C}"/>
              </a:ext>
            </a:extLst>
          </p:cNvPr>
          <p:cNvGraphicFramePr>
            <a:graphicFrameLocks noGrp="1"/>
          </p:cNvGraphicFramePr>
          <p:nvPr/>
        </p:nvGraphicFramePr>
        <p:xfrm>
          <a:off x="1738510" y="161659"/>
          <a:ext cx="8778236" cy="6314440"/>
        </p:xfrm>
        <a:graphic>
          <a:graphicData uri="http://schemas.openxmlformats.org/drawingml/2006/table">
            <a:tbl>
              <a:tblPr firstRow="1" bandRow="1">
                <a:tableStyleId>{5C22544A-7EE6-4342-B048-85BDC9FD1C3A}</a:tableStyleId>
              </a:tblPr>
              <a:tblGrid>
                <a:gridCol w="1645918">
                  <a:extLst>
                    <a:ext uri="{9D8B030D-6E8A-4147-A177-3AD203B41FA5}">
                      <a16:colId xmlns:a16="http://schemas.microsoft.com/office/drawing/2014/main" val="2233895718"/>
                    </a:ext>
                  </a:extLst>
                </a:gridCol>
                <a:gridCol w="1935479">
                  <a:extLst>
                    <a:ext uri="{9D8B030D-6E8A-4147-A177-3AD203B41FA5}">
                      <a16:colId xmlns:a16="http://schemas.microsoft.com/office/drawing/2014/main" val="1284286186"/>
                    </a:ext>
                  </a:extLst>
                </a:gridCol>
                <a:gridCol w="3002279">
                  <a:extLst>
                    <a:ext uri="{9D8B030D-6E8A-4147-A177-3AD203B41FA5}">
                      <a16:colId xmlns:a16="http://schemas.microsoft.com/office/drawing/2014/main" val="1562935449"/>
                    </a:ext>
                  </a:extLst>
                </a:gridCol>
                <a:gridCol w="2194560">
                  <a:extLst>
                    <a:ext uri="{9D8B030D-6E8A-4147-A177-3AD203B41FA5}">
                      <a16:colId xmlns:a16="http://schemas.microsoft.com/office/drawing/2014/main" val="2499228387"/>
                    </a:ext>
                  </a:extLst>
                </a:gridCol>
              </a:tblGrid>
              <a:tr h="370840">
                <a:tc>
                  <a:txBody>
                    <a:bodyPr/>
                    <a:lstStyle/>
                    <a:p>
                      <a:pPr lvl="0">
                        <a:buNone/>
                      </a:pPr>
                      <a:r>
                        <a:rPr lang="en-US" sz="1800" b="1" i="0" u="none" strike="noStrike" noProof="0" dirty="0">
                          <a:latin typeface="Calibri"/>
                        </a:rPr>
                        <a:t>Level</a:t>
                      </a:r>
                    </a:p>
                  </a:txBody>
                  <a:tcPr/>
                </a:tc>
                <a:tc>
                  <a:txBody>
                    <a:bodyPr/>
                    <a:lstStyle/>
                    <a:p>
                      <a:pPr lvl="0">
                        <a:buNone/>
                      </a:pPr>
                      <a:r>
                        <a:rPr lang="en-US" sz="1800" b="1" i="0" u="none" strike="noStrike" noProof="0" dirty="0">
                          <a:latin typeface="Calibri"/>
                        </a:rPr>
                        <a:t>Es and </a:t>
                      </a:r>
                      <a:r>
                        <a:rPr lang="en-US" sz="1800" b="1" i="0" u="none" strike="noStrike" noProof="0" dirty="0" err="1">
                          <a:latin typeface="Calibri"/>
                        </a:rPr>
                        <a:t>Os</a:t>
                      </a:r>
                      <a:endParaRPr lang="en-US" dirty="0" err="1"/>
                    </a:p>
                  </a:txBody>
                  <a:tcPr/>
                </a:tc>
                <a:tc>
                  <a:txBody>
                    <a:bodyPr/>
                    <a:lstStyle/>
                    <a:p>
                      <a:pPr lvl="0">
                        <a:buNone/>
                      </a:pPr>
                      <a:r>
                        <a:rPr lang="en-US" sz="1800" b="1" i="0" u="none" strike="noStrike" noProof="0" dirty="0">
                          <a:latin typeface="Calibri"/>
                        </a:rPr>
                        <a:t>Learning Activities</a:t>
                      </a:r>
                      <a:endParaRPr lang="en-US" dirty="0"/>
                    </a:p>
                  </a:txBody>
                  <a:tcPr/>
                </a:tc>
                <a:tc>
                  <a:txBody>
                    <a:bodyPr/>
                    <a:lstStyle/>
                    <a:p>
                      <a:pPr lvl="0">
                        <a:buNone/>
                      </a:pPr>
                      <a:r>
                        <a:rPr lang="en-US" sz="1800" b="1" i="0" u="none" strike="noStrike" noProof="0" dirty="0">
                          <a:latin typeface="Calibri"/>
                        </a:rPr>
                        <a:t>Stimulus</a:t>
                      </a:r>
                      <a:endParaRPr lang="en-US" dirty="0"/>
                    </a:p>
                  </a:txBody>
                  <a:tcPr/>
                </a:tc>
                <a:extLst>
                  <a:ext uri="{0D108BD9-81ED-4DB2-BD59-A6C34878D82A}">
                    <a16:rowId xmlns:a16="http://schemas.microsoft.com/office/drawing/2014/main" val="63266248"/>
                  </a:ext>
                </a:extLst>
              </a:tr>
              <a:tr h="370840">
                <a:tc>
                  <a:txBody>
                    <a:bodyPr/>
                    <a:lstStyle/>
                    <a:p>
                      <a:pPr lvl="0">
                        <a:buNone/>
                      </a:pPr>
                      <a:r>
                        <a:rPr lang="en-US" sz="1400" b="1" i="0" u="none" strike="noStrike" noProof="0" dirty="0">
                          <a:latin typeface="Calibri"/>
                        </a:rPr>
                        <a:t>Early Level</a:t>
                      </a:r>
                      <a:r>
                        <a:rPr lang="en-US" sz="1400" b="0" i="0" u="none" strike="noStrike" noProof="0" dirty="0">
                          <a:latin typeface="Calibri"/>
                        </a:rPr>
                        <a:t> </a:t>
                      </a:r>
                      <a:endParaRPr lang="en-US" sz="1400" dirty="0" err="1"/>
                    </a:p>
                    <a:p>
                      <a:pPr lvl="0">
                        <a:buNone/>
                      </a:pPr>
                      <a:r>
                        <a:rPr lang="en-US" sz="1400" b="0" i="0" u="none" strike="noStrike" noProof="0" dirty="0">
                          <a:latin typeface="Calibri"/>
                        </a:rPr>
                        <a:t>Theme: </a:t>
                      </a:r>
                      <a:r>
                        <a:rPr lang="en-US" sz="1400" b="0" i="0" u="none" strike="noStrike" noProof="0" dirty="0" err="1">
                          <a:latin typeface="Calibri"/>
                        </a:rPr>
                        <a:t>Visualising</a:t>
                      </a:r>
                      <a:endParaRPr lang="en-US" sz="1400"/>
                    </a:p>
                  </a:txBody>
                  <a:tcPr/>
                </a:tc>
                <a:tc>
                  <a:txBody>
                    <a:bodyPr/>
                    <a:lstStyle/>
                    <a:p>
                      <a:pPr lvl="0" algn="l">
                        <a:lnSpc>
                          <a:spcPct val="100000"/>
                        </a:lnSpc>
                        <a:spcBef>
                          <a:spcPts val="0"/>
                        </a:spcBef>
                        <a:spcAft>
                          <a:spcPts val="0"/>
                        </a:spcAft>
                        <a:buNone/>
                      </a:pPr>
                      <a:r>
                        <a:rPr lang="en-US" sz="1200" b="0" i="1" u="none" strike="noStrike" noProof="0" dirty="0">
                          <a:latin typeface="Arial"/>
                        </a:rPr>
                        <a:t>I enjoy investigating objects and shapes and can sort, describe and be creative with them. </a:t>
                      </a:r>
                      <a:endParaRPr lang="en-US" sz="1200">
                        <a:latin typeface="Arial"/>
                      </a:endParaRPr>
                    </a:p>
                    <a:p>
                      <a:pPr lvl="0" algn="l">
                        <a:lnSpc>
                          <a:spcPct val="100000"/>
                        </a:lnSpc>
                        <a:spcBef>
                          <a:spcPts val="0"/>
                        </a:spcBef>
                        <a:spcAft>
                          <a:spcPts val="0"/>
                        </a:spcAft>
                        <a:buNone/>
                      </a:pPr>
                      <a:r>
                        <a:rPr lang="en-US" sz="1200" b="1" i="0" u="none" strike="noStrike" noProof="0" dirty="0">
                          <a:latin typeface="Arial"/>
                        </a:rPr>
                        <a:t>MTH 0-16a </a:t>
                      </a:r>
                      <a:endParaRPr lang="en-US" sz="1200">
                        <a:latin typeface="Arial"/>
                      </a:endParaRPr>
                    </a:p>
                    <a:p>
                      <a:pPr lvl="0" algn="l">
                        <a:lnSpc>
                          <a:spcPct val="100000"/>
                        </a:lnSpc>
                        <a:spcBef>
                          <a:spcPts val="0"/>
                        </a:spcBef>
                        <a:spcAft>
                          <a:spcPts val="0"/>
                        </a:spcAft>
                        <a:buNone/>
                      </a:pPr>
                      <a:r>
                        <a:rPr lang="en-US" sz="1200" b="0" i="1" u="none" strike="noStrike" noProof="0" dirty="0">
                          <a:latin typeface="Arial"/>
                        </a:rPr>
                        <a:t>I can create a range of visual information through observing and recording from my experiences across the curriculum.</a:t>
                      </a:r>
                      <a:r>
                        <a:rPr lang="en-US" sz="1200" b="0" i="0" u="none" strike="noStrike" noProof="0" dirty="0">
                          <a:latin typeface="Arial"/>
                        </a:rPr>
                        <a:t> </a:t>
                      </a:r>
                      <a:endParaRPr lang="en-US" sz="1200">
                        <a:latin typeface="Arial"/>
                      </a:endParaRPr>
                    </a:p>
                    <a:p>
                      <a:pPr lvl="0" algn="l">
                        <a:lnSpc>
                          <a:spcPct val="100000"/>
                        </a:lnSpc>
                        <a:spcBef>
                          <a:spcPts val="0"/>
                        </a:spcBef>
                        <a:spcAft>
                          <a:spcPts val="0"/>
                        </a:spcAft>
                        <a:buNone/>
                      </a:pPr>
                      <a:r>
                        <a:rPr lang="en-US" sz="1200" b="1" i="0" u="none" strike="noStrike" noProof="0" dirty="0">
                          <a:latin typeface="Arial"/>
                        </a:rPr>
                        <a:t>EXA 0-04a </a:t>
                      </a:r>
                      <a:endParaRPr lang="en-US" sz="1200">
                        <a:latin typeface="Arial"/>
                      </a:endParaRPr>
                    </a:p>
                    <a:p>
                      <a:pPr lvl="0" algn="l">
                        <a:lnSpc>
                          <a:spcPct val="100000"/>
                        </a:lnSpc>
                        <a:spcBef>
                          <a:spcPts val="0"/>
                        </a:spcBef>
                        <a:spcAft>
                          <a:spcPts val="0"/>
                        </a:spcAft>
                        <a:buNone/>
                      </a:pPr>
                      <a:r>
                        <a:rPr lang="en-US" sz="1200" b="0" i="0" u="none" strike="noStrike" noProof="0" dirty="0">
                          <a:latin typeface="Arial"/>
                        </a:rPr>
                        <a:t>Through creative play, I explore different materials and can share my reasoning for selecting materials for different purposes. </a:t>
                      </a:r>
                      <a:endParaRPr lang="en-US" sz="1200">
                        <a:latin typeface="Arial"/>
                      </a:endParaRPr>
                    </a:p>
                    <a:p>
                      <a:pPr lvl="0" algn="l">
                        <a:lnSpc>
                          <a:spcPct val="100000"/>
                        </a:lnSpc>
                        <a:spcBef>
                          <a:spcPts val="0"/>
                        </a:spcBef>
                        <a:spcAft>
                          <a:spcPts val="0"/>
                        </a:spcAft>
                        <a:buNone/>
                      </a:pPr>
                      <a:r>
                        <a:rPr lang="en-US" sz="1200" b="1" i="0" u="none" strike="noStrike" noProof="0" dirty="0">
                          <a:latin typeface="Arial"/>
                        </a:rPr>
                        <a:t>SCN 0-15a </a:t>
                      </a:r>
                      <a:endParaRPr lang="en-US" sz="1200">
                        <a:latin typeface="Arial"/>
                      </a:endParaRPr>
                    </a:p>
                    <a:p>
                      <a:pPr lvl="0" algn="l">
                        <a:lnSpc>
                          <a:spcPct val="100000"/>
                        </a:lnSpc>
                        <a:spcBef>
                          <a:spcPts val="0"/>
                        </a:spcBef>
                        <a:spcAft>
                          <a:spcPts val="0"/>
                        </a:spcAft>
                        <a:buNone/>
                      </a:pPr>
                      <a:r>
                        <a:rPr lang="en-US" sz="1200" b="0" i="1" u="none" strike="noStrike" noProof="0" dirty="0">
                          <a:latin typeface="Arial"/>
                        </a:rPr>
                        <a:t>I explore ways to design and construct models. </a:t>
                      </a:r>
                      <a:endParaRPr lang="en-US" sz="1200">
                        <a:latin typeface="Arial"/>
                      </a:endParaRPr>
                    </a:p>
                    <a:p>
                      <a:pPr lvl="0" algn="l">
                        <a:lnSpc>
                          <a:spcPct val="100000"/>
                        </a:lnSpc>
                        <a:spcBef>
                          <a:spcPts val="0"/>
                        </a:spcBef>
                        <a:spcAft>
                          <a:spcPts val="0"/>
                        </a:spcAft>
                        <a:buNone/>
                      </a:pPr>
                      <a:r>
                        <a:rPr lang="en-US" sz="1200" b="0" i="1" u="none" strike="noStrike" noProof="0" dirty="0">
                          <a:latin typeface="Arial"/>
                        </a:rPr>
                        <a:t>I explore everyday materials in the creation of models/concepts. </a:t>
                      </a:r>
                      <a:endParaRPr lang="en-US" sz="1200">
                        <a:latin typeface="Arial"/>
                      </a:endParaRPr>
                    </a:p>
                    <a:p>
                      <a:pPr lvl="0">
                        <a:buNone/>
                      </a:pPr>
                      <a:r>
                        <a:rPr lang="en-US" sz="1200" b="0" i="1" u="none" strike="noStrike" noProof="0" dirty="0">
                          <a:latin typeface="Arial"/>
                        </a:rPr>
                        <a:t>I explore a variety of products covering a range of engineering disciplines. </a:t>
                      </a:r>
                      <a:r>
                        <a:rPr lang="en-US" sz="1200" b="1" i="0" u="none" strike="noStrike" noProof="0" dirty="0">
                          <a:latin typeface="Arial"/>
                        </a:rPr>
                        <a:t>TCH 1-09, TCH 1-10, TCH 1-12</a:t>
                      </a:r>
                    </a:p>
                    <a:p>
                      <a:pPr lvl="0">
                        <a:buNone/>
                      </a:pPr>
                      <a:endParaRPr lang="en-US" sz="1200" b="1" i="0" u="none" strike="noStrike" noProof="0" dirty="0">
                        <a:latin typeface="Arial"/>
                      </a:endParaRPr>
                    </a:p>
                    <a:p>
                      <a:pPr lvl="0">
                        <a:buNone/>
                      </a:pPr>
                      <a:endParaRPr lang="en-US" sz="1200" b="1" i="0" u="none" strike="noStrike" noProof="0" dirty="0">
                        <a:latin typeface="Arial"/>
                      </a:endParaRPr>
                    </a:p>
                    <a:p>
                      <a:pPr lvl="0">
                        <a:buNone/>
                      </a:pPr>
                      <a:endParaRPr lang="en-US" sz="1200" b="1" i="0" u="none" strike="noStrike" noProof="0" dirty="0">
                        <a:latin typeface="Arial"/>
                      </a:endParaRPr>
                    </a:p>
                    <a:p>
                      <a:pPr lvl="0">
                        <a:buNone/>
                      </a:pPr>
                      <a:endParaRPr lang="en-US" sz="1200" b="1" i="0" u="none" strike="noStrike" noProof="0" dirty="0">
                        <a:latin typeface="Arial"/>
                      </a:endParaRPr>
                    </a:p>
                  </a:txBody>
                  <a:tcPr/>
                </a:tc>
                <a:tc>
                  <a:txBody>
                    <a:bodyPr/>
                    <a:lstStyle/>
                    <a:p>
                      <a:pPr lvl="0" algn="ctr">
                        <a:lnSpc>
                          <a:spcPct val="100000"/>
                        </a:lnSpc>
                        <a:spcBef>
                          <a:spcPts val="0"/>
                        </a:spcBef>
                        <a:spcAft>
                          <a:spcPts val="0"/>
                        </a:spcAft>
                        <a:buNone/>
                      </a:pPr>
                      <a:r>
                        <a:rPr lang="en-US" sz="1200" b="1" i="0" u="none" strike="noStrike" noProof="0" dirty="0">
                          <a:latin typeface="Arial"/>
                        </a:rPr>
                        <a:t>Shape Challenge</a:t>
                      </a:r>
                      <a:r>
                        <a:rPr lang="en-US" sz="1200" b="0" i="0" u="none" strike="noStrike" noProof="0" dirty="0">
                          <a:latin typeface="Arial"/>
                        </a:rPr>
                        <a:t> </a:t>
                      </a:r>
                      <a:endParaRPr lang="en-US" sz="1200">
                        <a:latin typeface="Arial"/>
                      </a:endParaRPr>
                    </a:p>
                    <a:p>
                      <a:pPr lvl="0" algn="ctr">
                        <a:lnSpc>
                          <a:spcPct val="100000"/>
                        </a:lnSpc>
                        <a:spcBef>
                          <a:spcPts val="0"/>
                        </a:spcBef>
                        <a:spcAft>
                          <a:spcPts val="0"/>
                        </a:spcAft>
                        <a:buNone/>
                      </a:pPr>
                      <a:r>
                        <a:rPr lang="en-US" sz="1200" b="0" i="0" u="none" strike="noStrike" noProof="0" dirty="0">
                          <a:latin typeface="Arial"/>
                        </a:rPr>
                        <a:t>  </a:t>
                      </a:r>
                      <a:endParaRPr lang="en-US" sz="1200">
                        <a:latin typeface="Arial"/>
                      </a:endParaRPr>
                    </a:p>
                    <a:p>
                      <a:pPr lvl="0" algn="l">
                        <a:lnSpc>
                          <a:spcPct val="100000"/>
                        </a:lnSpc>
                        <a:spcBef>
                          <a:spcPts val="0"/>
                        </a:spcBef>
                        <a:spcAft>
                          <a:spcPts val="0"/>
                        </a:spcAft>
                        <a:buNone/>
                      </a:pPr>
                      <a:r>
                        <a:rPr lang="en-US" sz="1200" b="0" i="0" u="none" strike="noStrike" noProof="0" dirty="0">
                          <a:latin typeface="Arial"/>
                        </a:rPr>
                        <a:t>Resources: </a:t>
                      </a:r>
                      <a:endParaRPr lang="en-US" sz="1200" dirty="0">
                        <a:latin typeface="Arial"/>
                      </a:endParaRPr>
                    </a:p>
                    <a:p>
                      <a:pPr lvl="0" algn="l">
                        <a:lnSpc>
                          <a:spcPct val="100000"/>
                        </a:lnSpc>
                        <a:spcBef>
                          <a:spcPts val="0"/>
                        </a:spcBef>
                        <a:spcAft>
                          <a:spcPts val="0"/>
                        </a:spcAft>
                        <a:buNone/>
                      </a:pPr>
                      <a:r>
                        <a:rPr lang="en-US" sz="1200" b="0" i="0" u="none" strike="noStrike" noProof="0" dirty="0">
                          <a:latin typeface="Arial"/>
                        </a:rPr>
                        <a:t>Photo stimulus- </a:t>
                      </a:r>
                      <a:r>
                        <a:rPr lang="en-US" sz="1200" b="0" i="0" u="none" strike="noStrike" noProof="0" dirty="0" err="1">
                          <a:latin typeface="Arial"/>
                        </a:rPr>
                        <a:t>recognise</a:t>
                      </a:r>
                      <a:r>
                        <a:rPr lang="en-US" sz="1200" b="0" i="0" u="none" strike="noStrike" noProof="0" dirty="0">
                          <a:latin typeface="Arial"/>
                        </a:rPr>
                        <a:t>/highlight 2D and 3D shapes. </a:t>
                      </a:r>
                      <a:endParaRPr lang="en-US" sz="1200">
                        <a:latin typeface="Arial"/>
                      </a:endParaRPr>
                    </a:p>
                    <a:p>
                      <a:pPr lvl="0" algn="l">
                        <a:lnSpc>
                          <a:spcPct val="100000"/>
                        </a:lnSpc>
                        <a:spcBef>
                          <a:spcPts val="0"/>
                        </a:spcBef>
                        <a:spcAft>
                          <a:spcPts val="0"/>
                        </a:spcAft>
                        <a:buNone/>
                      </a:pPr>
                      <a:r>
                        <a:rPr lang="en-US" sz="1200" b="0" i="0" u="none" strike="noStrike" noProof="0" dirty="0">
                          <a:latin typeface="Arial"/>
                        </a:rPr>
                        <a:t>Lolly sticks </a:t>
                      </a:r>
                      <a:endParaRPr lang="en-US" sz="1200" dirty="0">
                        <a:latin typeface="Arial"/>
                      </a:endParaRPr>
                    </a:p>
                    <a:p>
                      <a:pPr lvl="0" algn="l">
                        <a:lnSpc>
                          <a:spcPct val="100000"/>
                        </a:lnSpc>
                        <a:spcBef>
                          <a:spcPts val="0"/>
                        </a:spcBef>
                        <a:spcAft>
                          <a:spcPts val="0"/>
                        </a:spcAft>
                        <a:buNone/>
                      </a:pPr>
                      <a:r>
                        <a:rPr lang="en-US" sz="1200" b="0" i="0" u="none" strike="noStrike" noProof="0" dirty="0">
                          <a:latin typeface="Arial"/>
                        </a:rPr>
                        <a:t>Wooden Pegs </a:t>
                      </a:r>
                      <a:endParaRPr lang="en-US" sz="1200" dirty="0">
                        <a:latin typeface="Arial"/>
                      </a:endParaRPr>
                    </a:p>
                    <a:p>
                      <a:pPr lvl="0" algn="l">
                        <a:lnSpc>
                          <a:spcPct val="100000"/>
                        </a:lnSpc>
                        <a:spcBef>
                          <a:spcPts val="0"/>
                        </a:spcBef>
                        <a:spcAft>
                          <a:spcPts val="0"/>
                        </a:spcAft>
                        <a:buNone/>
                      </a:pPr>
                      <a:r>
                        <a:rPr lang="en-US" sz="1200" b="0" i="0" u="none" strike="noStrike" noProof="0" dirty="0">
                          <a:latin typeface="Arial"/>
                        </a:rPr>
                        <a:t> Binder Clips </a:t>
                      </a:r>
                      <a:endParaRPr lang="en-US" sz="1200" dirty="0">
                        <a:latin typeface="Arial"/>
                      </a:endParaRPr>
                    </a:p>
                    <a:p>
                      <a:pPr lvl="0" algn="l">
                        <a:lnSpc>
                          <a:spcPct val="100000"/>
                        </a:lnSpc>
                        <a:spcBef>
                          <a:spcPts val="0"/>
                        </a:spcBef>
                        <a:spcAft>
                          <a:spcPts val="0"/>
                        </a:spcAft>
                        <a:buNone/>
                      </a:pPr>
                      <a:r>
                        <a:rPr lang="en-US" sz="1200" b="0" i="0" u="none" strike="noStrike" noProof="0" dirty="0">
                          <a:latin typeface="Arial"/>
                        </a:rPr>
                        <a:t>  </a:t>
                      </a:r>
                      <a:endParaRPr lang="en-US" sz="1200">
                        <a:latin typeface="Arial"/>
                      </a:endParaRPr>
                    </a:p>
                    <a:p>
                      <a:pPr lvl="0" algn="l">
                        <a:lnSpc>
                          <a:spcPct val="100000"/>
                        </a:lnSpc>
                        <a:spcBef>
                          <a:spcPts val="0"/>
                        </a:spcBef>
                        <a:spcAft>
                          <a:spcPts val="0"/>
                        </a:spcAft>
                        <a:buNone/>
                      </a:pPr>
                      <a:r>
                        <a:rPr lang="en-US" sz="1200" b="0" i="0" u="none" strike="noStrike" noProof="0" dirty="0">
                          <a:latin typeface="Arial"/>
                        </a:rPr>
                        <a:t>Thinking about the photo stimulus you have seen and discussed, can you </a:t>
                      </a:r>
                      <a:r>
                        <a:rPr lang="en-US" sz="1200" b="0" i="0" u="none" strike="noStrike" noProof="0" dirty="0" err="1">
                          <a:latin typeface="Arial"/>
                        </a:rPr>
                        <a:t>visualise</a:t>
                      </a:r>
                      <a:r>
                        <a:rPr lang="en-US" sz="1200" b="0" i="0" u="none" strike="noStrike" noProof="0" dirty="0">
                          <a:latin typeface="Arial"/>
                        </a:rPr>
                        <a:t> what a triangle, square or rectangle would look like made of </a:t>
                      </a:r>
                      <a:r>
                        <a:rPr lang="en-US" sz="1200" b="0" i="0" u="none" strike="noStrike" noProof="0" dirty="0" err="1">
                          <a:latin typeface="Arial"/>
                        </a:rPr>
                        <a:t>lolly</a:t>
                      </a:r>
                      <a:r>
                        <a:rPr lang="en-US" sz="1200" b="0" i="0" u="none" strike="noStrike" noProof="0" dirty="0">
                          <a:latin typeface="Arial"/>
                        </a:rPr>
                        <a:t> sticks? What do you think those shapes could build? </a:t>
                      </a:r>
                      <a:endParaRPr lang="en-US" sz="1200">
                        <a:latin typeface="Arial"/>
                      </a:endParaRPr>
                    </a:p>
                    <a:p>
                      <a:pPr lvl="0" algn="l">
                        <a:lnSpc>
                          <a:spcPct val="100000"/>
                        </a:lnSpc>
                        <a:spcBef>
                          <a:spcPts val="0"/>
                        </a:spcBef>
                        <a:spcAft>
                          <a:spcPts val="0"/>
                        </a:spcAft>
                        <a:buNone/>
                      </a:pPr>
                      <a:endParaRPr lang="en-US" sz="1200" b="0" i="0" u="none" strike="noStrike" noProof="0" dirty="0">
                        <a:latin typeface="Arial"/>
                      </a:endParaRPr>
                    </a:p>
                    <a:p>
                      <a:pPr lvl="0" algn="l">
                        <a:lnSpc>
                          <a:spcPct val="100000"/>
                        </a:lnSpc>
                        <a:spcBef>
                          <a:spcPts val="0"/>
                        </a:spcBef>
                        <a:spcAft>
                          <a:spcPts val="0"/>
                        </a:spcAft>
                        <a:buNone/>
                      </a:pPr>
                      <a:r>
                        <a:rPr lang="en-US" sz="1200" b="0" i="0" u="none" strike="noStrike" noProof="0" dirty="0" err="1">
                          <a:latin typeface="Arial"/>
                        </a:rPr>
                        <a:t>Visualising</a:t>
                      </a:r>
                      <a:r>
                        <a:rPr lang="en-US" sz="1200" b="0" i="0" u="none" strike="noStrike" noProof="0" dirty="0">
                          <a:latin typeface="Arial"/>
                        </a:rPr>
                        <a:t> Skill: Model Making </a:t>
                      </a:r>
                      <a:endParaRPr lang="en-US" sz="1200">
                        <a:latin typeface="Arial"/>
                      </a:endParaRPr>
                    </a:p>
                    <a:p>
                      <a:pPr lvl="0" algn="l">
                        <a:buNone/>
                      </a:pPr>
                      <a:endParaRPr lang="en-US" sz="1200" b="0" i="0" u="none" strike="noStrike" noProof="0" dirty="0">
                        <a:latin typeface="Arial"/>
                      </a:endParaRPr>
                    </a:p>
                    <a:p>
                      <a:pPr lvl="0" algn="l">
                        <a:buNone/>
                      </a:pPr>
                      <a:r>
                        <a:rPr lang="en-US" sz="1200" b="0" i="0" u="none" strike="noStrike" noProof="0" dirty="0">
                          <a:latin typeface="Arial"/>
                        </a:rPr>
                        <a:t>Using the resources, build a tower/house/bridge using only triangles (change shape according to focus in class) How many sticks will you need for sides? What patterns do you see?</a:t>
                      </a:r>
                      <a:endParaRPr lang="en-US" sz="1200">
                        <a:latin typeface="Arial"/>
                      </a:endParaRPr>
                    </a:p>
                  </a:txBody>
                  <a:tcPr/>
                </a:tc>
                <a:tc>
                  <a:txBody>
                    <a:bodyPr/>
                    <a:lstStyle/>
                    <a:p>
                      <a:endParaRPr lang="en-US"/>
                    </a:p>
                  </a:txBody>
                  <a:tcPr/>
                </a:tc>
                <a:extLst>
                  <a:ext uri="{0D108BD9-81ED-4DB2-BD59-A6C34878D82A}">
                    <a16:rowId xmlns:a16="http://schemas.microsoft.com/office/drawing/2014/main" val="3652803016"/>
                  </a:ext>
                </a:extLst>
              </a:tr>
            </a:tbl>
          </a:graphicData>
        </a:graphic>
      </p:graphicFrame>
      <p:pic>
        <p:nvPicPr>
          <p:cNvPr id="3" name="Picture 3" descr="A picture containing decorated, square&#10;&#10;Description automatically generated">
            <a:extLst>
              <a:ext uri="{FF2B5EF4-FFF2-40B4-BE49-F238E27FC236}">
                <a16:creationId xmlns:a16="http://schemas.microsoft.com/office/drawing/2014/main" id="{96DA8A4A-4520-4951-96E9-9EF440F49444}"/>
              </a:ext>
            </a:extLst>
          </p:cNvPr>
          <p:cNvPicPr>
            <a:picLocks noChangeAspect="1"/>
          </p:cNvPicPr>
          <p:nvPr/>
        </p:nvPicPr>
        <p:blipFill>
          <a:blip r:embed="rId2"/>
          <a:stretch>
            <a:fillRect/>
          </a:stretch>
        </p:blipFill>
        <p:spPr>
          <a:xfrm>
            <a:off x="8328176" y="643387"/>
            <a:ext cx="1171575" cy="1143000"/>
          </a:xfrm>
          <a:prstGeom prst="rect">
            <a:avLst/>
          </a:prstGeom>
        </p:spPr>
      </p:pic>
      <p:pic>
        <p:nvPicPr>
          <p:cNvPr id="4" name="Picture 4">
            <a:extLst>
              <a:ext uri="{FF2B5EF4-FFF2-40B4-BE49-F238E27FC236}">
                <a16:creationId xmlns:a16="http://schemas.microsoft.com/office/drawing/2014/main" id="{A0DFD207-4D7A-4018-8EE3-63A9BAB81ADE}"/>
              </a:ext>
            </a:extLst>
          </p:cNvPr>
          <p:cNvPicPr>
            <a:picLocks noChangeAspect="1"/>
          </p:cNvPicPr>
          <p:nvPr/>
        </p:nvPicPr>
        <p:blipFill>
          <a:blip r:embed="rId3"/>
          <a:stretch>
            <a:fillRect/>
          </a:stretch>
        </p:blipFill>
        <p:spPr>
          <a:xfrm>
            <a:off x="8322424" y="1860969"/>
            <a:ext cx="1183076" cy="1238250"/>
          </a:xfrm>
          <a:prstGeom prst="rect">
            <a:avLst/>
          </a:prstGeom>
        </p:spPr>
      </p:pic>
      <p:pic>
        <p:nvPicPr>
          <p:cNvPr id="5" name="Picture 5" descr="A picture containing text, building&#10;&#10;Description automatically generated">
            <a:extLst>
              <a:ext uri="{FF2B5EF4-FFF2-40B4-BE49-F238E27FC236}">
                <a16:creationId xmlns:a16="http://schemas.microsoft.com/office/drawing/2014/main" id="{C2110F84-30A7-4F62-ADCC-AF15B077B6B9}"/>
              </a:ext>
            </a:extLst>
          </p:cNvPr>
          <p:cNvPicPr>
            <a:picLocks noChangeAspect="1"/>
          </p:cNvPicPr>
          <p:nvPr/>
        </p:nvPicPr>
        <p:blipFill>
          <a:blip r:embed="rId4"/>
          <a:stretch>
            <a:fillRect/>
          </a:stretch>
        </p:blipFill>
        <p:spPr>
          <a:xfrm>
            <a:off x="8333117" y="3222759"/>
            <a:ext cx="2038710" cy="1246373"/>
          </a:xfrm>
          <a:prstGeom prst="rect">
            <a:avLst/>
          </a:prstGeom>
        </p:spPr>
      </p:pic>
      <p:pic>
        <p:nvPicPr>
          <p:cNvPr id="6" name="Graphic 5" descr="Home with solid fill">
            <a:extLst>
              <a:ext uri="{FF2B5EF4-FFF2-40B4-BE49-F238E27FC236}">
                <a16:creationId xmlns:a16="http://schemas.microsoft.com/office/drawing/2014/main" id="{AA1F6AB3-09DE-4F19-BF09-52B7B8F660D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205251"/>
            <a:ext cx="623341" cy="623341"/>
          </a:xfrm>
          <a:prstGeom prst="rect">
            <a:avLst/>
          </a:prstGeom>
        </p:spPr>
      </p:pic>
      <p:sp>
        <p:nvSpPr>
          <p:cNvPr id="7" name="TextBox 6">
            <a:extLst>
              <a:ext uri="{FF2B5EF4-FFF2-40B4-BE49-F238E27FC236}">
                <a16:creationId xmlns:a16="http://schemas.microsoft.com/office/drawing/2014/main" id="{D1E2D32F-7B1E-4FB9-BAEE-76669AD76C6A}"/>
              </a:ext>
            </a:extLst>
          </p:cNvPr>
          <p:cNvSpPr txBox="1"/>
          <p:nvPr/>
        </p:nvSpPr>
        <p:spPr>
          <a:xfrm>
            <a:off x="534127" y="6459260"/>
            <a:ext cx="3824252" cy="369332"/>
          </a:xfrm>
          <a:prstGeom prst="rect">
            <a:avLst/>
          </a:prstGeom>
          <a:noFill/>
        </p:spPr>
        <p:txBody>
          <a:bodyPr wrap="none" rtlCol="0">
            <a:spAutoFit/>
          </a:bodyPr>
          <a:lstStyle/>
          <a:p>
            <a:r>
              <a:rPr lang="en-GB" dirty="0"/>
              <a:t>Click here to return to the home page.</a:t>
            </a:r>
          </a:p>
        </p:txBody>
      </p:sp>
      <p:sp>
        <p:nvSpPr>
          <p:cNvPr id="8" name="Rectangle 7">
            <a:extLst>
              <a:ext uri="{FF2B5EF4-FFF2-40B4-BE49-F238E27FC236}">
                <a16:creationId xmlns:a16="http://schemas.microsoft.com/office/drawing/2014/main" id="{63EE34EB-EA89-4D33-92CD-7CAEC92EC6B3}"/>
              </a:ext>
            </a:extLst>
          </p:cNvPr>
          <p:cNvSpPr/>
          <p:nvPr/>
        </p:nvSpPr>
        <p:spPr>
          <a:xfrm>
            <a:off x="0" y="62473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hlinkClick r:id="rId7" action="ppaction://hlinksldjump"/>
            <a:extLst>
              <a:ext uri="{FF2B5EF4-FFF2-40B4-BE49-F238E27FC236}">
                <a16:creationId xmlns:a16="http://schemas.microsoft.com/office/drawing/2014/main" id="{E59771EA-6629-4118-A527-D35D46F22537}"/>
              </a:ext>
            </a:extLst>
          </p:cNvPr>
          <p:cNvSpPr/>
          <p:nvPr/>
        </p:nvSpPr>
        <p:spPr>
          <a:xfrm>
            <a:off x="48788" y="61734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0510174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DDE6B4-B315-4B42-A43A-8E39C092A0F5}"/>
              </a:ext>
            </a:extLst>
          </p:cNvPr>
          <p:cNvSpPr>
            <a:spLocks noGrp="1"/>
          </p:cNvSpPr>
          <p:nvPr>
            <p:ph idx="1"/>
          </p:nvPr>
        </p:nvSpPr>
        <p:spPr>
          <a:xfrm>
            <a:off x="1708032" y="104956"/>
            <a:ext cx="10435180" cy="6754453"/>
          </a:xfrm>
        </p:spPr>
        <p:txBody>
          <a:bodyPr vert="horz" lIns="91440" tIns="45720" rIns="91440" bIns="45720" rtlCol="0" anchor="t">
            <a:noAutofit/>
          </a:bodyPr>
          <a:lstStyle/>
          <a:p>
            <a:pPr marL="0" indent="0">
              <a:buNone/>
            </a:pPr>
            <a:r>
              <a:rPr lang="en-US" sz="1600" b="1" u="sng" dirty="0">
                <a:cs typeface="Calibri"/>
              </a:rPr>
              <a:t>Shape Challenge</a:t>
            </a:r>
            <a:endParaRPr lang="en-US" sz="1600" u="sng" dirty="0">
              <a:cs typeface="Calibri"/>
            </a:endParaRPr>
          </a:p>
          <a:p>
            <a:pPr marL="0" indent="0" algn="just">
              <a:buNone/>
            </a:pPr>
            <a:r>
              <a:rPr lang="en-US" sz="1600" b="1" dirty="0">
                <a:ea typeface="+mn-lt"/>
                <a:cs typeface="+mn-lt"/>
              </a:rPr>
              <a:t>You will need (per group)</a:t>
            </a:r>
            <a:r>
              <a:rPr lang="en-US" sz="1600" dirty="0">
                <a:ea typeface="+mn-lt"/>
                <a:cs typeface="+mn-lt"/>
              </a:rPr>
              <a:t> </a:t>
            </a:r>
            <a:endParaRPr lang="en-US" sz="1600" dirty="0">
              <a:cs typeface="Calibri"/>
            </a:endParaRPr>
          </a:p>
          <a:p>
            <a:pPr marL="0" indent="0">
              <a:spcBef>
                <a:spcPts val="0"/>
              </a:spcBef>
              <a:buNone/>
            </a:pPr>
            <a:r>
              <a:rPr lang="en-US" sz="1600" dirty="0">
                <a:cs typeface="Arial"/>
              </a:rPr>
              <a:t>Photo stimulus- recognise/highlight 2D and 3D shapes. </a:t>
            </a:r>
            <a:endParaRPr lang="en-US" sz="1600" dirty="0">
              <a:ea typeface="+mn-lt"/>
              <a:cs typeface="+mn-lt"/>
            </a:endParaRPr>
          </a:p>
          <a:p>
            <a:pPr marL="0" indent="0">
              <a:spcBef>
                <a:spcPts val="0"/>
              </a:spcBef>
              <a:buNone/>
            </a:pPr>
            <a:r>
              <a:rPr lang="en-US" sz="1600" dirty="0">
                <a:cs typeface="Arial"/>
              </a:rPr>
              <a:t>Lolly sticks </a:t>
            </a:r>
            <a:endParaRPr lang="en-US" sz="1600" dirty="0">
              <a:ea typeface="+mn-lt"/>
              <a:cs typeface="+mn-lt"/>
            </a:endParaRPr>
          </a:p>
          <a:p>
            <a:pPr marL="0" indent="0">
              <a:spcBef>
                <a:spcPts val="0"/>
              </a:spcBef>
              <a:buNone/>
            </a:pPr>
            <a:r>
              <a:rPr lang="en-US" sz="1600" dirty="0">
                <a:cs typeface="Arial"/>
              </a:rPr>
              <a:t>Wooden Pegs </a:t>
            </a:r>
            <a:endParaRPr lang="en-US" sz="1600" dirty="0">
              <a:ea typeface="+mn-lt"/>
              <a:cs typeface="+mn-lt"/>
            </a:endParaRPr>
          </a:p>
          <a:p>
            <a:pPr marL="0" indent="0">
              <a:spcBef>
                <a:spcPts val="0"/>
              </a:spcBef>
              <a:buNone/>
            </a:pPr>
            <a:r>
              <a:rPr lang="en-US" sz="1600" dirty="0">
                <a:cs typeface="Arial"/>
              </a:rPr>
              <a:t>Binder Clips </a:t>
            </a:r>
            <a:endParaRPr lang="en-US" sz="1600" dirty="0">
              <a:cs typeface="Calibri"/>
            </a:endParaRPr>
          </a:p>
          <a:p>
            <a:pPr marL="0" indent="0">
              <a:buNone/>
            </a:pPr>
            <a:endParaRPr lang="en-US" sz="1600" b="1" dirty="0">
              <a:ea typeface="+mn-lt"/>
              <a:cs typeface="+mn-lt"/>
            </a:endParaRPr>
          </a:p>
          <a:p>
            <a:pPr marL="0" indent="0">
              <a:buNone/>
            </a:pPr>
            <a:r>
              <a:rPr lang="en-US" sz="1600" b="1" dirty="0">
                <a:ea typeface="+mn-lt"/>
                <a:cs typeface="+mn-lt"/>
              </a:rPr>
              <a:t>Activity</a:t>
            </a:r>
            <a:r>
              <a:rPr lang="en-US" sz="1600" dirty="0">
                <a:ea typeface="+mn-lt"/>
                <a:cs typeface="+mn-lt"/>
              </a:rPr>
              <a:t> </a:t>
            </a:r>
            <a:endParaRPr lang="en-US" sz="1600" dirty="0">
              <a:cs typeface="Calibri"/>
            </a:endParaRPr>
          </a:p>
          <a:p>
            <a:pPr marL="0" indent="0">
              <a:buNone/>
            </a:pPr>
            <a:r>
              <a:rPr lang="en-US" sz="1600" b="1" i="1" dirty="0">
                <a:ea typeface="+mn-lt"/>
                <a:cs typeface="+mn-lt"/>
              </a:rPr>
              <a:t>Time to Think</a:t>
            </a:r>
            <a:r>
              <a:rPr lang="en-US" sz="1600" b="1" dirty="0">
                <a:ea typeface="+mn-lt"/>
                <a:cs typeface="+mn-lt"/>
              </a:rPr>
              <a:t> </a:t>
            </a:r>
            <a:endParaRPr lang="en-US" sz="1600" b="1" dirty="0">
              <a:cs typeface="Calibri"/>
            </a:endParaRPr>
          </a:p>
          <a:p>
            <a:pPr marL="0" indent="0">
              <a:buNone/>
            </a:pPr>
            <a:r>
              <a:rPr lang="en-US" sz="1600" dirty="0">
                <a:cs typeface="Calibri"/>
              </a:rPr>
              <a:t>As a group, look at the stimulus and discuss what shapes you can see. What do you think is the strongest shape to build with and why?</a:t>
            </a:r>
          </a:p>
          <a:p>
            <a:pPr marL="0" indent="0">
              <a:buNone/>
            </a:pPr>
            <a:r>
              <a:rPr lang="en-US" sz="1600" dirty="0">
                <a:ea typeface="+mn-lt"/>
                <a:cs typeface="+mn-lt"/>
              </a:rPr>
              <a:t>Discuss predictions, linking to reading skills, about what shape will be the strongest and then as a group try out different ideas.</a:t>
            </a:r>
          </a:p>
          <a:p>
            <a:pPr marL="0" indent="0">
              <a:buNone/>
            </a:pPr>
            <a:r>
              <a:rPr lang="en-US" sz="1600" b="1" i="1" dirty="0">
                <a:ea typeface="+mn-lt"/>
                <a:cs typeface="+mn-lt"/>
              </a:rPr>
              <a:t>Time to Make </a:t>
            </a:r>
            <a:endParaRPr lang="en-US" sz="1600" b="1" i="1" dirty="0">
              <a:cs typeface="Calibri"/>
            </a:endParaRPr>
          </a:p>
          <a:p>
            <a:pPr marL="0" indent="0">
              <a:buNone/>
            </a:pPr>
            <a:r>
              <a:rPr lang="en-US" sz="1600" dirty="0">
                <a:cs typeface="Calibri"/>
              </a:rPr>
              <a:t>Using the </a:t>
            </a:r>
            <a:r>
              <a:rPr lang="en-US" sz="1600" dirty="0" err="1">
                <a:cs typeface="Calibri"/>
              </a:rPr>
              <a:t>lolly</a:t>
            </a:r>
            <a:r>
              <a:rPr lang="en-US" sz="1600" dirty="0">
                <a:cs typeface="Calibri"/>
              </a:rPr>
              <a:t> sticks, wooden pegs and binder clips what can you build. Use the </a:t>
            </a:r>
            <a:r>
              <a:rPr lang="en-US" sz="1600" dirty="0" err="1">
                <a:cs typeface="Calibri"/>
              </a:rPr>
              <a:t>lolly</a:t>
            </a:r>
            <a:r>
              <a:rPr lang="en-US" sz="1600" dirty="0">
                <a:cs typeface="Calibri"/>
              </a:rPr>
              <a:t> stick stimulus picture, discuss shape used- try that first and see what it leads to. </a:t>
            </a:r>
          </a:p>
          <a:p>
            <a:pPr marL="0" indent="0">
              <a:buNone/>
            </a:pPr>
            <a:r>
              <a:rPr lang="en-US" sz="1600" b="1" dirty="0">
                <a:ea typeface="+mn-lt"/>
                <a:cs typeface="+mn-lt"/>
              </a:rPr>
              <a:t>Rules/Suggestions </a:t>
            </a:r>
            <a:endParaRPr lang="en-US" sz="1600" dirty="0">
              <a:ea typeface="+mn-lt"/>
              <a:cs typeface="+mn-lt"/>
            </a:endParaRPr>
          </a:p>
          <a:p>
            <a:pPr marL="0" indent="0">
              <a:buNone/>
            </a:pPr>
            <a:r>
              <a:rPr lang="en-US" sz="1600" dirty="0">
                <a:ea typeface="+mn-lt"/>
                <a:cs typeface="+mn-lt"/>
              </a:rPr>
              <a:t>Start as an adult initiated activity with small groups but can leave stimulus and resources in area for pupils to play/trial in free play time. You should find pupils will discover triangles are the strongest</a:t>
            </a:r>
            <a:endParaRPr lang="en-US" sz="1600" b="1" dirty="0">
              <a:ea typeface="+mn-lt"/>
              <a:cs typeface="+mn-lt"/>
            </a:endParaRPr>
          </a:p>
          <a:p>
            <a:pPr marL="0" indent="0">
              <a:buNone/>
            </a:pPr>
            <a:r>
              <a:rPr lang="en-US" sz="1600" b="1" dirty="0">
                <a:ea typeface="+mn-lt"/>
                <a:cs typeface="+mn-lt"/>
              </a:rPr>
              <a:t>Teacher Information</a:t>
            </a:r>
            <a:r>
              <a:rPr lang="en-US" sz="1600" dirty="0">
                <a:ea typeface="+mn-lt"/>
                <a:cs typeface="+mn-lt"/>
              </a:rPr>
              <a:t> </a:t>
            </a:r>
            <a:endParaRPr lang="en-US" sz="1600" dirty="0">
              <a:cs typeface="Calibri"/>
            </a:endParaRPr>
          </a:p>
          <a:p>
            <a:pPr marL="0" indent="0">
              <a:buNone/>
            </a:pPr>
            <a:r>
              <a:rPr lang="en-US" sz="1600" i="1" dirty="0">
                <a:ea typeface="+mn-lt"/>
                <a:cs typeface="+mn-lt"/>
              </a:rPr>
              <a:t>The triangle is the strongest to as it holds it shape and has a base which is very strong. It also has a strong support. The triangle is common in all sorts of building supports and trusses</a:t>
            </a:r>
            <a:endParaRPr lang="en-US" sz="1600" b="1" i="1" dirty="0">
              <a:ea typeface="+mn-lt"/>
              <a:cs typeface="+mn-lt"/>
            </a:endParaRPr>
          </a:p>
        </p:txBody>
      </p:sp>
      <p:pic>
        <p:nvPicPr>
          <p:cNvPr id="4" name="Graphic 3" descr="Home with solid fill">
            <a:extLst>
              <a:ext uri="{FF2B5EF4-FFF2-40B4-BE49-F238E27FC236}">
                <a16:creationId xmlns:a16="http://schemas.microsoft.com/office/drawing/2014/main" id="{0B717E01-9A8E-42B2-AAB3-46E76288E96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6192551"/>
            <a:ext cx="623341" cy="623341"/>
          </a:xfrm>
          <a:prstGeom prst="rect">
            <a:avLst/>
          </a:prstGeom>
        </p:spPr>
      </p:pic>
      <p:sp>
        <p:nvSpPr>
          <p:cNvPr id="5" name="TextBox 4">
            <a:extLst>
              <a:ext uri="{FF2B5EF4-FFF2-40B4-BE49-F238E27FC236}">
                <a16:creationId xmlns:a16="http://schemas.microsoft.com/office/drawing/2014/main" id="{6D24BB8C-268C-49C8-858D-0225136824F7}"/>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6" name="Rectangle 5">
            <a:extLst>
              <a:ext uri="{FF2B5EF4-FFF2-40B4-BE49-F238E27FC236}">
                <a16:creationId xmlns:a16="http://schemas.microsoft.com/office/drawing/2014/main" id="{44CB762F-52D2-48B4-BF2E-34D180D6D713}"/>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hlinkClick r:id="rId4" action="ppaction://hlinksldjump"/>
            <a:extLst>
              <a:ext uri="{FF2B5EF4-FFF2-40B4-BE49-F238E27FC236}">
                <a16:creationId xmlns:a16="http://schemas.microsoft.com/office/drawing/2014/main" id="{E966AACC-734E-48B0-BCEE-57D5DB4ABDF7}"/>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07115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28880-9D72-4C51-9DB3-C6BDEF2358D5}"/>
              </a:ext>
            </a:extLst>
          </p:cNvPr>
          <p:cNvSpPr>
            <a:spLocks noGrp="1"/>
          </p:cNvSpPr>
          <p:nvPr>
            <p:ph type="title"/>
          </p:nvPr>
        </p:nvSpPr>
        <p:spPr/>
        <p:txBody>
          <a:bodyPr/>
          <a:lstStyle/>
          <a:p>
            <a:r>
              <a:rPr lang="en-GB" dirty="0"/>
              <a:t>Systems Thinking: Overview </a:t>
            </a:r>
          </a:p>
        </p:txBody>
      </p:sp>
      <p:sp>
        <p:nvSpPr>
          <p:cNvPr id="3" name="Content Placeholder 2">
            <a:extLst>
              <a:ext uri="{FF2B5EF4-FFF2-40B4-BE49-F238E27FC236}">
                <a16:creationId xmlns:a16="http://schemas.microsoft.com/office/drawing/2014/main" id="{878285FA-5AE7-4AD9-92D9-C9247025FB2C}"/>
              </a:ext>
            </a:extLst>
          </p:cNvPr>
          <p:cNvSpPr>
            <a:spLocks noGrp="1"/>
          </p:cNvSpPr>
          <p:nvPr>
            <p:ph idx="1"/>
          </p:nvPr>
        </p:nvSpPr>
        <p:spPr>
          <a:xfrm>
            <a:off x="838201" y="1825625"/>
            <a:ext cx="5204520" cy="4351338"/>
          </a:xfrm>
        </p:spPr>
        <p:txBody>
          <a:bodyPr>
            <a:normAutofit fontScale="92500" lnSpcReduction="20000"/>
          </a:bodyPr>
          <a:lstStyle/>
          <a:p>
            <a:pPr marL="0" indent="0">
              <a:buNone/>
            </a:pPr>
            <a:r>
              <a:rPr lang="en-GB" b="1" i="1" dirty="0"/>
              <a:t>Systems Thinking</a:t>
            </a:r>
            <a:r>
              <a:rPr lang="en-GB" i="1" dirty="0"/>
              <a:t>, </a:t>
            </a:r>
            <a:r>
              <a:rPr lang="en-GB" dirty="0"/>
              <a:t>as defined by the Royal Academy of Engineering,  involves seeing whole systems and parts and how they connect, pattern seeking, recognising interdependencies and synthesising. The pupil friendly definition can be seen opposite. </a:t>
            </a:r>
          </a:p>
          <a:p>
            <a:pPr marL="0" indent="0">
              <a:buNone/>
            </a:pPr>
            <a:endParaRPr lang="en-GB" dirty="0"/>
          </a:p>
          <a:p>
            <a:pPr marL="0" indent="0">
              <a:buNone/>
            </a:pPr>
            <a:r>
              <a:rPr lang="en-GB" dirty="0"/>
              <a:t>The following slides provide some simple examples of how the attributes of </a:t>
            </a:r>
            <a:r>
              <a:rPr lang="en-GB" b="1" i="1" dirty="0"/>
              <a:t>Systems Thinking </a:t>
            </a:r>
            <a:r>
              <a:rPr lang="en-GB" dirty="0"/>
              <a:t>can be developed across the curriculum. </a:t>
            </a:r>
          </a:p>
        </p:txBody>
      </p:sp>
      <p:pic>
        <p:nvPicPr>
          <p:cNvPr id="5" name="Picture 4">
            <a:extLst>
              <a:ext uri="{FF2B5EF4-FFF2-40B4-BE49-F238E27FC236}">
                <a16:creationId xmlns:a16="http://schemas.microsoft.com/office/drawing/2014/main" id="{7342E252-E91E-4CC0-8898-C4EA0B328F1C}"/>
              </a:ext>
            </a:extLst>
          </p:cNvPr>
          <p:cNvPicPr>
            <a:picLocks noChangeAspect="1"/>
          </p:cNvPicPr>
          <p:nvPr/>
        </p:nvPicPr>
        <p:blipFill>
          <a:blip r:embed="rId2"/>
          <a:stretch>
            <a:fillRect/>
          </a:stretch>
        </p:blipFill>
        <p:spPr>
          <a:xfrm>
            <a:off x="9583127" y="6311900"/>
            <a:ext cx="2074746" cy="384644"/>
          </a:xfrm>
          <a:prstGeom prst="rect">
            <a:avLst/>
          </a:prstGeom>
        </p:spPr>
      </p:pic>
      <p:pic>
        <p:nvPicPr>
          <p:cNvPr id="7" name="Graphic 6" descr="Home with solid fill">
            <a:extLst>
              <a:ext uri="{FF2B5EF4-FFF2-40B4-BE49-F238E27FC236}">
                <a16:creationId xmlns:a16="http://schemas.microsoft.com/office/drawing/2014/main" id="{08017D9D-97B8-4FAE-A0CF-31ABAE7B628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92551"/>
            <a:ext cx="623341" cy="623341"/>
          </a:xfrm>
          <a:prstGeom prst="rect">
            <a:avLst/>
          </a:prstGeom>
        </p:spPr>
      </p:pic>
      <p:sp>
        <p:nvSpPr>
          <p:cNvPr id="8" name="TextBox 7">
            <a:extLst>
              <a:ext uri="{FF2B5EF4-FFF2-40B4-BE49-F238E27FC236}">
                <a16:creationId xmlns:a16="http://schemas.microsoft.com/office/drawing/2014/main" id="{CF177721-1D67-4933-A96E-542BC23E8C9E}"/>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9" name="Rectangle 8">
            <a:extLst>
              <a:ext uri="{FF2B5EF4-FFF2-40B4-BE49-F238E27FC236}">
                <a16:creationId xmlns:a16="http://schemas.microsoft.com/office/drawing/2014/main" id="{8D597E66-D14E-4D5E-B5FF-6E0F300D2A59}"/>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hlinkClick r:id="rId5" action="ppaction://hlinksldjump"/>
            <a:extLst>
              <a:ext uri="{FF2B5EF4-FFF2-40B4-BE49-F238E27FC236}">
                <a16:creationId xmlns:a16="http://schemas.microsoft.com/office/drawing/2014/main" id="{A6E4FB12-4CD5-4591-A311-551FCA1599E7}"/>
              </a:ext>
            </a:extLst>
          </p:cNvPr>
          <p:cNvSpPr/>
          <p:nvPr/>
        </p:nvSpPr>
        <p:spPr>
          <a:xfrm>
            <a:off x="0" y="6195123"/>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a:extLst>
              <a:ext uri="{FF2B5EF4-FFF2-40B4-BE49-F238E27FC236}">
                <a16:creationId xmlns:a16="http://schemas.microsoft.com/office/drawing/2014/main" id="{96512D51-65AB-4024-B9A3-AB70E199EB86}"/>
              </a:ext>
            </a:extLst>
          </p:cNvPr>
          <p:cNvPicPr>
            <a:picLocks noChangeAspect="1"/>
          </p:cNvPicPr>
          <p:nvPr/>
        </p:nvPicPr>
        <p:blipFill>
          <a:blip r:embed="rId6"/>
          <a:stretch>
            <a:fillRect/>
          </a:stretch>
        </p:blipFill>
        <p:spPr>
          <a:xfrm>
            <a:off x="6853716" y="1394948"/>
            <a:ext cx="5013163" cy="4593116"/>
          </a:xfrm>
          <a:prstGeom prst="rect">
            <a:avLst/>
          </a:prstGeom>
        </p:spPr>
      </p:pic>
    </p:spTree>
    <p:extLst>
      <p:ext uri="{BB962C8B-B14F-4D97-AF65-F5344CB8AC3E}">
        <p14:creationId xmlns:p14="http://schemas.microsoft.com/office/powerpoint/2010/main" val="12758387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C9A529B-2450-48E3-8758-D8B523685D7C}"/>
              </a:ext>
            </a:extLst>
          </p:cNvPr>
          <p:cNvGraphicFramePr>
            <a:graphicFrameLocks noGrp="1"/>
          </p:cNvGraphicFramePr>
          <p:nvPr/>
        </p:nvGraphicFramePr>
        <p:xfrm>
          <a:off x="1738510" y="161659"/>
          <a:ext cx="8778236" cy="6314440"/>
        </p:xfrm>
        <a:graphic>
          <a:graphicData uri="http://schemas.openxmlformats.org/drawingml/2006/table">
            <a:tbl>
              <a:tblPr firstRow="1" bandRow="1">
                <a:tableStyleId>{5C22544A-7EE6-4342-B048-85BDC9FD1C3A}</a:tableStyleId>
              </a:tblPr>
              <a:tblGrid>
                <a:gridCol w="1645918">
                  <a:extLst>
                    <a:ext uri="{9D8B030D-6E8A-4147-A177-3AD203B41FA5}">
                      <a16:colId xmlns:a16="http://schemas.microsoft.com/office/drawing/2014/main" val="2233895718"/>
                    </a:ext>
                  </a:extLst>
                </a:gridCol>
                <a:gridCol w="1935479">
                  <a:extLst>
                    <a:ext uri="{9D8B030D-6E8A-4147-A177-3AD203B41FA5}">
                      <a16:colId xmlns:a16="http://schemas.microsoft.com/office/drawing/2014/main" val="1284286186"/>
                    </a:ext>
                  </a:extLst>
                </a:gridCol>
                <a:gridCol w="3002279">
                  <a:extLst>
                    <a:ext uri="{9D8B030D-6E8A-4147-A177-3AD203B41FA5}">
                      <a16:colId xmlns:a16="http://schemas.microsoft.com/office/drawing/2014/main" val="1562935449"/>
                    </a:ext>
                  </a:extLst>
                </a:gridCol>
                <a:gridCol w="2194560">
                  <a:extLst>
                    <a:ext uri="{9D8B030D-6E8A-4147-A177-3AD203B41FA5}">
                      <a16:colId xmlns:a16="http://schemas.microsoft.com/office/drawing/2014/main" val="2499228387"/>
                    </a:ext>
                  </a:extLst>
                </a:gridCol>
              </a:tblGrid>
              <a:tr h="370840">
                <a:tc>
                  <a:txBody>
                    <a:bodyPr/>
                    <a:lstStyle/>
                    <a:p>
                      <a:pPr lvl="0">
                        <a:buNone/>
                      </a:pPr>
                      <a:r>
                        <a:rPr lang="en-US" sz="1800" b="1" i="0" u="none" strike="noStrike" noProof="0" dirty="0">
                          <a:latin typeface="Calibri"/>
                        </a:rPr>
                        <a:t>Level</a:t>
                      </a:r>
                    </a:p>
                  </a:txBody>
                  <a:tcPr/>
                </a:tc>
                <a:tc>
                  <a:txBody>
                    <a:bodyPr/>
                    <a:lstStyle/>
                    <a:p>
                      <a:pPr lvl="0">
                        <a:buNone/>
                      </a:pPr>
                      <a:r>
                        <a:rPr lang="en-US" sz="1800" b="1" i="0" u="none" strike="noStrike" noProof="0" dirty="0">
                          <a:latin typeface="Calibri"/>
                        </a:rPr>
                        <a:t>Es and </a:t>
                      </a:r>
                      <a:r>
                        <a:rPr lang="en-US" sz="1800" b="1" i="0" u="none" strike="noStrike" noProof="0" dirty="0" err="1">
                          <a:latin typeface="Calibri"/>
                        </a:rPr>
                        <a:t>Os</a:t>
                      </a:r>
                      <a:endParaRPr lang="en-US" dirty="0" err="1"/>
                    </a:p>
                  </a:txBody>
                  <a:tcPr/>
                </a:tc>
                <a:tc>
                  <a:txBody>
                    <a:bodyPr/>
                    <a:lstStyle/>
                    <a:p>
                      <a:pPr lvl="0">
                        <a:buNone/>
                      </a:pPr>
                      <a:r>
                        <a:rPr lang="en-US" sz="1800" b="1" i="0" u="none" strike="noStrike" noProof="0" dirty="0">
                          <a:latin typeface="Calibri"/>
                        </a:rPr>
                        <a:t>Learning Activities</a:t>
                      </a:r>
                      <a:endParaRPr lang="en-US" dirty="0"/>
                    </a:p>
                  </a:txBody>
                  <a:tcPr/>
                </a:tc>
                <a:tc>
                  <a:txBody>
                    <a:bodyPr/>
                    <a:lstStyle/>
                    <a:p>
                      <a:pPr lvl="0">
                        <a:buNone/>
                      </a:pPr>
                      <a:r>
                        <a:rPr lang="en-US" sz="1800" b="1" i="0" u="none" strike="noStrike" noProof="0" dirty="0">
                          <a:latin typeface="Calibri"/>
                        </a:rPr>
                        <a:t>Stimulus</a:t>
                      </a:r>
                      <a:endParaRPr lang="en-US" dirty="0"/>
                    </a:p>
                  </a:txBody>
                  <a:tcPr/>
                </a:tc>
                <a:extLst>
                  <a:ext uri="{0D108BD9-81ED-4DB2-BD59-A6C34878D82A}">
                    <a16:rowId xmlns:a16="http://schemas.microsoft.com/office/drawing/2014/main" val="63266248"/>
                  </a:ext>
                </a:extLst>
              </a:tr>
              <a:tr h="370840">
                <a:tc>
                  <a:txBody>
                    <a:bodyPr/>
                    <a:lstStyle/>
                    <a:p>
                      <a:pPr lvl="0">
                        <a:buNone/>
                      </a:pPr>
                      <a:r>
                        <a:rPr lang="en-US" sz="1400" b="1" i="0" u="none" strike="noStrike" noProof="0" dirty="0">
                          <a:latin typeface="Calibri"/>
                        </a:rPr>
                        <a:t>Early Level</a:t>
                      </a:r>
                      <a:r>
                        <a:rPr lang="en-US" sz="1400" b="0" i="0" u="none" strike="noStrike" noProof="0" dirty="0">
                          <a:latin typeface="Calibri"/>
                        </a:rPr>
                        <a:t> </a:t>
                      </a:r>
                      <a:endParaRPr lang="en-US" sz="1400" dirty="0" err="1"/>
                    </a:p>
                    <a:p>
                      <a:pPr lvl="0">
                        <a:buNone/>
                      </a:pPr>
                      <a:r>
                        <a:rPr lang="en-US" sz="1400" b="0" i="0" u="none" strike="noStrike" noProof="0" dirty="0">
                          <a:latin typeface="Calibri"/>
                        </a:rPr>
                        <a:t>Theme: </a:t>
                      </a:r>
                      <a:r>
                        <a:rPr lang="en-US" sz="1400" b="0" i="0" u="none" strike="noStrike" noProof="0" dirty="0" err="1">
                          <a:latin typeface="Calibri"/>
                        </a:rPr>
                        <a:t>Visualising</a:t>
                      </a:r>
                      <a:endParaRPr lang="en-US" sz="1400"/>
                    </a:p>
                  </a:txBody>
                  <a:tcPr/>
                </a:tc>
                <a:tc>
                  <a:txBody>
                    <a:bodyPr/>
                    <a:lstStyle/>
                    <a:p>
                      <a:pPr lvl="0" algn="l">
                        <a:lnSpc>
                          <a:spcPct val="100000"/>
                        </a:lnSpc>
                        <a:spcBef>
                          <a:spcPts val="0"/>
                        </a:spcBef>
                        <a:spcAft>
                          <a:spcPts val="0"/>
                        </a:spcAft>
                        <a:buNone/>
                      </a:pPr>
                      <a:r>
                        <a:rPr lang="en-US" sz="1200" b="0" i="1" u="none" strike="noStrike" noProof="0" dirty="0">
                          <a:latin typeface="Arial"/>
                        </a:rPr>
                        <a:t>I can share out a group of items by making smaller groups and can split a whole object into smaller parts. </a:t>
                      </a:r>
                      <a:endParaRPr lang="en-US">
                        <a:latin typeface="Arial"/>
                      </a:endParaRPr>
                    </a:p>
                    <a:p>
                      <a:pPr lvl="0" algn="l">
                        <a:lnSpc>
                          <a:spcPct val="100000"/>
                        </a:lnSpc>
                        <a:spcBef>
                          <a:spcPts val="0"/>
                        </a:spcBef>
                        <a:spcAft>
                          <a:spcPts val="0"/>
                        </a:spcAft>
                        <a:buNone/>
                      </a:pPr>
                      <a:r>
                        <a:rPr lang="en-US" sz="1200" b="1" i="1" u="none" strike="noStrike" noProof="0" dirty="0">
                          <a:latin typeface="Arial"/>
                        </a:rPr>
                        <a:t>MNU 0-07a </a:t>
                      </a:r>
                      <a:endParaRPr lang="en-US">
                        <a:latin typeface="Arial"/>
                      </a:endParaRPr>
                    </a:p>
                    <a:p>
                      <a:pPr lvl="0" algn="l">
                        <a:lnSpc>
                          <a:spcPct val="100000"/>
                        </a:lnSpc>
                        <a:spcBef>
                          <a:spcPts val="0"/>
                        </a:spcBef>
                        <a:spcAft>
                          <a:spcPts val="0"/>
                        </a:spcAft>
                        <a:buNone/>
                      </a:pPr>
                      <a:r>
                        <a:rPr lang="en-US" sz="1200" b="0" i="1" u="none" strike="noStrike" noProof="0" dirty="0">
                          <a:latin typeface="Arial"/>
                        </a:rPr>
                        <a:t>I can create a range of visual information through observing and recording from my experiences across the curriculum.</a:t>
                      </a:r>
                      <a:r>
                        <a:rPr lang="en-US" sz="1200" b="0" i="0" u="none" strike="noStrike" noProof="0" dirty="0">
                          <a:latin typeface="Arial"/>
                        </a:rPr>
                        <a:t> </a:t>
                      </a:r>
                      <a:endParaRPr lang="en-US">
                        <a:latin typeface="Arial"/>
                      </a:endParaRPr>
                    </a:p>
                    <a:p>
                      <a:pPr lvl="0" algn="l">
                        <a:lnSpc>
                          <a:spcPct val="100000"/>
                        </a:lnSpc>
                        <a:spcBef>
                          <a:spcPts val="0"/>
                        </a:spcBef>
                        <a:spcAft>
                          <a:spcPts val="0"/>
                        </a:spcAft>
                        <a:buNone/>
                      </a:pPr>
                      <a:r>
                        <a:rPr lang="en-US" sz="1200" b="1" i="0" u="none" strike="noStrike" noProof="0" dirty="0">
                          <a:latin typeface="Arial"/>
                        </a:rPr>
                        <a:t>EXA 0-04a </a:t>
                      </a:r>
                      <a:endParaRPr lang="en-US">
                        <a:latin typeface="Arial"/>
                      </a:endParaRPr>
                    </a:p>
                    <a:p>
                      <a:pPr lvl="0" algn="l">
                        <a:lnSpc>
                          <a:spcPct val="100000"/>
                        </a:lnSpc>
                        <a:spcBef>
                          <a:spcPts val="0"/>
                        </a:spcBef>
                        <a:spcAft>
                          <a:spcPts val="0"/>
                        </a:spcAft>
                        <a:buNone/>
                      </a:pPr>
                      <a:r>
                        <a:rPr lang="en-US" sz="1200" b="0" i="0" u="none" strike="noStrike" noProof="0" dirty="0">
                          <a:latin typeface="Arial"/>
                        </a:rPr>
                        <a:t>Through creative play, I explore different materials and can share my reasoning for selecting materials for different purposes. </a:t>
                      </a:r>
                      <a:endParaRPr lang="en-US">
                        <a:latin typeface="Arial"/>
                      </a:endParaRPr>
                    </a:p>
                    <a:p>
                      <a:pPr lvl="0" algn="l">
                        <a:lnSpc>
                          <a:spcPct val="100000"/>
                        </a:lnSpc>
                        <a:spcBef>
                          <a:spcPts val="0"/>
                        </a:spcBef>
                        <a:spcAft>
                          <a:spcPts val="0"/>
                        </a:spcAft>
                        <a:buNone/>
                      </a:pPr>
                      <a:r>
                        <a:rPr lang="en-US" sz="1200" b="1" i="0" u="none" strike="noStrike" noProof="0" dirty="0">
                          <a:latin typeface="Arial"/>
                        </a:rPr>
                        <a:t>SCN 0-15a </a:t>
                      </a:r>
                      <a:endParaRPr lang="en-US">
                        <a:latin typeface="Arial"/>
                      </a:endParaRPr>
                    </a:p>
                    <a:p>
                      <a:pPr lvl="0" algn="l">
                        <a:lnSpc>
                          <a:spcPct val="100000"/>
                        </a:lnSpc>
                        <a:spcBef>
                          <a:spcPts val="0"/>
                        </a:spcBef>
                        <a:spcAft>
                          <a:spcPts val="0"/>
                        </a:spcAft>
                        <a:buNone/>
                      </a:pPr>
                      <a:r>
                        <a:rPr lang="en-US" sz="1200" b="0" i="1" u="none" strike="noStrike" noProof="0" dirty="0">
                          <a:latin typeface="Arial"/>
                        </a:rPr>
                        <a:t>I explore ways to design and construct models. </a:t>
                      </a:r>
                      <a:endParaRPr lang="en-US">
                        <a:latin typeface="Arial"/>
                      </a:endParaRPr>
                    </a:p>
                    <a:p>
                      <a:pPr lvl="0" algn="l">
                        <a:lnSpc>
                          <a:spcPct val="100000"/>
                        </a:lnSpc>
                        <a:spcBef>
                          <a:spcPts val="0"/>
                        </a:spcBef>
                        <a:spcAft>
                          <a:spcPts val="0"/>
                        </a:spcAft>
                        <a:buNone/>
                      </a:pPr>
                      <a:r>
                        <a:rPr lang="en-US" sz="1200" b="0" i="1" u="none" strike="noStrike" noProof="0" dirty="0">
                          <a:latin typeface="Arial"/>
                        </a:rPr>
                        <a:t>I explore everyday materials in the creation of models/concepts. </a:t>
                      </a:r>
                      <a:endParaRPr lang="en-US">
                        <a:latin typeface="Arial"/>
                      </a:endParaRPr>
                    </a:p>
                    <a:p>
                      <a:pPr lvl="0" algn="l">
                        <a:lnSpc>
                          <a:spcPct val="100000"/>
                        </a:lnSpc>
                        <a:spcBef>
                          <a:spcPts val="0"/>
                        </a:spcBef>
                        <a:spcAft>
                          <a:spcPts val="0"/>
                        </a:spcAft>
                        <a:buNone/>
                      </a:pPr>
                      <a:r>
                        <a:rPr lang="en-US" sz="1200" b="0" i="1" u="none" strike="noStrike" noProof="0" dirty="0">
                          <a:latin typeface="Arial"/>
                        </a:rPr>
                        <a:t>I explore a variety of products covering a range of engineering disciplines. </a:t>
                      </a:r>
                      <a:r>
                        <a:rPr lang="en-US" sz="1200" b="1" i="0" u="none" strike="noStrike" noProof="0" dirty="0">
                          <a:latin typeface="Arial"/>
                        </a:rPr>
                        <a:t>TCH 1-09, TCH 1-10, TCH 1-12</a:t>
                      </a:r>
                    </a:p>
                    <a:p>
                      <a:pPr lvl="0" algn="l">
                        <a:lnSpc>
                          <a:spcPct val="100000"/>
                        </a:lnSpc>
                        <a:spcBef>
                          <a:spcPts val="0"/>
                        </a:spcBef>
                        <a:spcAft>
                          <a:spcPts val="0"/>
                        </a:spcAft>
                        <a:buNone/>
                      </a:pPr>
                      <a:endParaRPr lang="en-US" sz="1200" b="1" i="0" u="none" strike="noStrike" noProof="0" dirty="0">
                        <a:latin typeface="Arial"/>
                      </a:endParaRPr>
                    </a:p>
                    <a:p>
                      <a:pPr lvl="0" algn="l">
                        <a:lnSpc>
                          <a:spcPct val="100000"/>
                        </a:lnSpc>
                        <a:spcBef>
                          <a:spcPts val="0"/>
                        </a:spcBef>
                        <a:spcAft>
                          <a:spcPts val="0"/>
                        </a:spcAft>
                        <a:buNone/>
                      </a:pPr>
                      <a:endParaRPr lang="en-US" sz="1200" b="1" i="0" u="none" strike="noStrike" noProof="0" dirty="0">
                        <a:latin typeface="Arial"/>
                      </a:endParaRPr>
                    </a:p>
                    <a:p>
                      <a:pPr lvl="0" algn="l">
                        <a:lnSpc>
                          <a:spcPct val="100000"/>
                        </a:lnSpc>
                        <a:spcBef>
                          <a:spcPts val="0"/>
                        </a:spcBef>
                        <a:spcAft>
                          <a:spcPts val="0"/>
                        </a:spcAft>
                        <a:buNone/>
                      </a:pPr>
                      <a:endParaRPr lang="en-US" sz="1200" b="1" i="0" u="none" strike="noStrike" noProof="0" dirty="0">
                        <a:latin typeface="Arial"/>
                      </a:endParaRPr>
                    </a:p>
                  </a:txBody>
                  <a:tcPr/>
                </a:tc>
                <a:tc>
                  <a:txBody>
                    <a:bodyPr/>
                    <a:lstStyle/>
                    <a:p>
                      <a:pPr lvl="0" algn="l">
                        <a:lnSpc>
                          <a:spcPct val="100000"/>
                        </a:lnSpc>
                        <a:spcBef>
                          <a:spcPts val="0"/>
                        </a:spcBef>
                        <a:spcAft>
                          <a:spcPts val="0"/>
                        </a:spcAft>
                        <a:buNone/>
                      </a:pPr>
                      <a:r>
                        <a:rPr lang="en-US" sz="1200" b="1" i="0" u="none" strike="noStrike" noProof="0" dirty="0"/>
                        <a:t>Sweet Dispenser Machine</a:t>
                      </a:r>
                      <a:r>
                        <a:rPr lang="en-US" sz="1200" b="0" i="0" u="none" strike="noStrike" noProof="0" dirty="0"/>
                        <a:t> </a:t>
                      </a:r>
                      <a:endParaRPr lang="en-US"/>
                    </a:p>
                    <a:p>
                      <a:pPr lvl="0" algn="l">
                        <a:lnSpc>
                          <a:spcPct val="100000"/>
                        </a:lnSpc>
                        <a:spcBef>
                          <a:spcPts val="0"/>
                        </a:spcBef>
                        <a:spcAft>
                          <a:spcPts val="0"/>
                        </a:spcAft>
                        <a:buNone/>
                      </a:pPr>
                      <a:r>
                        <a:rPr lang="en-US" sz="1200" b="0" i="0" u="none" strike="noStrike" noProof="0" dirty="0"/>
                        <a:t>  </a:t>
                      </a:r>
                      <a:endParaRPr lang="en-US"/>
                    </a:p>
                    <a:p>
                      <a:pPr lvl="0" algn="l">
                        <a:lnSpc>
                          <a:spcPct val="100000"/>
                        </a:lnSpc>
                        <a:spcBef>
                          <a:spcPts val="0"/>
                        </a:spcBef>
                        <a:spcAft>
                          <a:spcPts val="0"/>
                        </a:spcAft>
                        <a:buNone/>
                      </a:pPr>
                      <a:r>
                        <a:rPr lang="en-US" sz="1200" b="0" i="0" u="none" strike="noStrike" noProof="0" dirty="0"/>
                        <a:t>Imagine you had a machine that could dispense </a:t>
                      </a:r>
                      <a:r>
                        <a:rPr lang="en-US" sz="1200" b="0" i="0" u="none" strike="noStrike" noProof="0" dirty="0" err="1"/>
                        <a:t>m&amp;ms</a:t>
                      </a:r>
                      <a:r>
                        <a:rPr lang="en-US" sz="1200" b="0" i="0" u="none" strike="noStrike" noProof="0" dirty="0"/>
                        <a:t> or a small sweet! Can you design and draw what that might look like and what resources you would need to build a prototype? </a:t>
                      </a:r>
                      <a:endParaRPr lang="en-US"/>
                    </a:p>
                    <a:p>
                      <a:pPr lvl="0" algn="l">
                        <a:lnSpc>
                          <a:spcPct val="100000"/>
                        </a:lnSpc>
                        <a:spcBef>
                          <a:spcPts val="0"/>
                        </a:spcBef>
                        <a:spcAft>
                          <a:spcPts val="0"/>
                        </a:spcAft>
                        <a:buNone/>
                      </a:pPr>
                      <a:r>
                        <a:rPr lang="en-US" sz="1200" b="0" i="0" u="none" strike="noStrike" noProof="0" dirty="0"/>
                        <a:t>  </a:t>
                      </a:r>
                      <a:endParaRPr lang="en-US"/>
                    </a:p>
                    <a:p>
                      <a:pPr lvl="0" algn="l">
                        <a:lnSpc>
                          <a:spcPct val="100000"/>
                        </a:lnSpc>
                        <a:spcBef>
                          <a:spcPts val="0"/>
                        </a:spcBef>
                        <a:spcAft>
                          <a:spcPts val="0"/>
                        </a:spcAft>
                        <a:buNone/>
                      </a:pPr>
                      <a:r>
                        <a:rPr lang="en-US" sz="1200" b="0" i="0" u="none" strike="noStrike" noProof="0" dirty="0"/>
                        <a:t>You can find step by step instructions on this site- with visuals if you want to be more adult led in the activity.</a:t>
                      </a:r>
                      <a:endParaRPr lang="en-US" dirty="0"/>
                    </a:p>
                    <a:p>
                      <a:pPr lvl="0" algn="l">
                        <a:lnSpc>
                          <a:spcPct val="100000"/>
                        </a:lnSpc>
                        <a:spcBef>
                          <a:spcPts val="0"/>
                        </a:spcBef>
                        <a:spcAft>
                          <a:spcPts val="0"/>
                        </a:spcAft>
                        <a:buNone/>
                      </a:pPr>
                      <a:r>
                        <a:rPr lang="en-US" sz="1200" b="0" i="0" u="none" strike="noStrike" noProof="0" dirty="0"/>
                        <a:t>  </a:t>
                      </a:r>
                      <a:endParaRPr lang="en-US" dirty="0"/>
                    </a:p>
                    <a:p>
                      <a:pPr lvl="0" algn="l">
                        <a:lnSpc>
                          <a:spcPct val="100000"/>
                        </a:lnSpc>
                        <a:spcBef>
                          <a:spcPts val="0"/>
                        </a:spcBef>
                        <a:spcAft>
                          <a:spcPts val="0"/>
                        </a:spcAft>
                        <a:buNone/>
                      </a:pPr>
                      <a:r>
                        <a:rPr lang="en-US" sz="1200" b="0" i="0" u="none" strike="noStrike" noProof="0" dirty="0"/>
                        <a:t>Resources: </a:t>
                      </a:r>
                      <a:endParaRPr lang="en-US"/>
                    </a:p>
                    <a:p>
                      <a:pPr lvl="0" algn="l">
                        <a:lnSpc>
                          <a:spcPct val="100000"/>
                        </a:lnSpc>
                        <a:spcBef>
                          <a:spcPts val="0"/>
                        </a:spcBef>
                        <a:spcAft>
                          <a:spcPts val="0"/>
                        </a:spcAft>
                        <a:buNone/>
                      </a:pPr>
                      <a:r>
                        <a:rPr lang="en-US" sz="1200" b="0" i="0" u="none" strike="noStrike" noProof="0" dirty="0"/>
                        <a:t>Woodwork</a:t>
                      </a:r>
                    </a:p>
                    <a:p>
                      <a:pPr lvl="0" algn="l">
                        <a:lnSpc>
                          <a:spcPct val="100000"/>
                        </a:lnSpc>
                        <a:spcBef>
                          <a:spcPts val="0"/>
                        </a:spcBef>
                        <a:spcAft>
                          <a:spcPts val="0"/>
                        </a:spcAft>
                        <a:buNone/>
                      </a:pPr>
                      <a:r>
                        <a:rPr lang="en-US" sz="1200" b="0" i="0" u="none" strike="noStrike" noProof="0" dirty="0"/>
                        <a:t>Cardboard </a:t>
                      </a:r>
                      <a:endParaRPr lang="en-US" dirty="0"/>
                    </a:p>
                    <a:p>
                      <a:pPr lvl="0" algn="l">
                        <a:lnSpc>
                          <a:spcPct val="100000"/>
                        </a:lnSpc>
                        <a:spcBef>
                          <a:spcPts val="0"/>
                        </a:spcBef>
                        <a:spcAft>
                          <a:spcPts val="0"/>
                        </a:spcAft>
                        <a:buNone/>
                      </a:pPr>
                      <a:r>
                        <a:rPr lang="en-US" sz="1200" b="0" i="0" u="none" strike="noStrike" noProof="0" dirty="0"/>
                        <a:t>Lego             </a:t>
                      </a:r>
                      <a:endParaRPr lang="en-US" dirty="0"/>
                    </a:p>
                    <a:p>
                      <a:pPr lvl="0" algn="l">
                        <a:lnSpc>
                          <a:spcPct val="100000"/>
                        </a:lnSpc>
                        <a:spcBef>
                          <a:spcPts val="0"/>
                        </a:spcBef>
                        <a:spcAft>
                          <a:spcPts val="0"/>
                        </a:spcAft>
                        <a:buNone/>
                      </a:pPr>
                      <a:r>
                        <a:rPr lang="en-US" sz="1200" b="0" i="0" u="none" strike="noStrike" noProof="0" dirty="0"/>
                        <a:t>Loose parts        </a:t>
                      </a:r>
                      <a:endParaRPr lang="en-US" dirty="0"/>
                    </a:p>
                    <a:p>
                      <a:pPr lvl="0" algn="l">
                        <a:lnSpc>
                          <a:spcPct val="100000"/>
                        </a:lnSpc>
                        <a:spcBef>
                          <a:spcPts val="0"/>
                        </a:spcBef>
                        <a:spcAft>
                          <a:spcPts val="0"/>
                        </a:spcAft>
                        <a:buNone/>
                      </a:pPr>
                      <a:r>
                        <a:rPr lang="en-US" sz="1200" b="0" i="0" u="none" strike="noStrike" noProof="0" dirty="0"/>
                        <a:t>Small Sweets (easy to roll)</a:t>
                      </a:r>
                    </a:p>
                    <a:p>
                      <a:pPr lvl="0" algn="l">
                        <a:lnSpc>
                          <a:spcPct val="100000"/>
                        </a:lnSpc>
                        <a:spcBef>
                          <a:spcPts val="0"/>
                        </a:spcBef>
                        <a:spcAft>
                          <a:spcPts val="0"/>
                        </a:spcAft>
                        <a:buNone/>
                      </a:pPr>
                      <a:r>
                        <a:rPr lang="en-US" sz="1200" b="0" i="0" u="none" strike="noStrike" noProof="0" dirty="0">
                          <a:latin typeface="Calibri"/>
                          <a:hlinkClick r:id="rId2"/>
                        </a:rPr>
                        <a:t>https://frugalfun4boys.com/build-lego-candy-dispenser/</a:t>
                      </a:r>
                      <a:r>
                        <a:rPr lang="en-US" sz="1200" b="0" i="0" u="none" strike="noStrike" noProof="0" dirty="0">
                          <a:latin typeface="Calibri"/>
                        </a:rPr>
                        <a:t> </a:t>
                      </a:r>
                      <a:endParaRPr lang="en-US" dirty="0"/>
                    </a:p>
                  </a:txBody>
                  <a:tcPr/>
                </a:tc>
                <a:tc>
                  <a:txBody>
                    <a:bodyPr/>
                    <a:lstStyle/>
                    <a:p>
                      <a:endParaRPr lang="en-US"/>
                    </a:p>
                  </a:txBody>
                  <a:tcPr/>
                </a:tc>
                <a:extLst>
                  <a:ext uri="{0D108BD9-81ED-4DB2-BD59-A6C34878D82A}">
                    <a16:rowId xmlns:a16="http://schemas.microsoft.com/office/drawing/2014/main" val="3652803016"/>
                  </a:ext>
                </a:extLst>
              </a:tr>
            </a:tbl>
          </a:graphicData>
        </a:graphic>
      </p:graphicFrame>
      <p:pic>
        <p:nvPicPr>
          <p:cNvPr id="6" name="Picture 6" descr="A picture containing text, indoor, wall, toy&#10;&#10;Description automatically generated">
            <a:extLst>
              <a:ext uri="{FF2B5EF4-FFF2-40B4-BE49-F238E27FC236}">
                <a16:creationId xmlns:a16="http://schemas.microsoft.com/office/drawing/2014/main" id="{0572B5AD-958F-4388-915E-250B702942A2}"/>
              </a:ext>
            </a:extLst>
          </p:cNvPr>
          <p:cNvPicPr>
            <a:picLocks noChangeAspect="1"/>
          </p:cNvPicPr>
          <p:nvPr/>
        </p:nvPicPr>
        <p:blipFill>
          <a:blip r:embed="rId3"/>
          <a:stretch>
            <a:fillRect/>
          </a:stretch>
        </p:blipFill>
        <p:spPr>
          <a:xfrm>
            <a:off x="8373733" y="629999"/>
            <a:ext cx="1943100" cy="1457325"/>
          </a:xfrm>
          <a:prstGeom prst="rect">
            <a:avLst/>
          </a:prstGeom>
        </p:spPr>
      </p:pic>
      <p:pic>
        <p:nvPicPr>
          <p:cNvPr id="7" name="Picture 7" descr="A picture containing indoor, wall, box, office&#10;&#10;Description automatically generated">
            <a:extLst>
              <a:ext uri="{FF2B5EF4-FFF2-40B4-BE49-F238E27FC236}">
                <a16:creationId xmlns:a16="http://schemas.microsoft.com/office/drawing/2014/main" id="{EC9EBB22-6185-4317-A91F-303C574103C6}"/>
              </a:ext>
            </a:extLst>
          </p:cNvPr>
          <p:cNvPicPr>
            <a:picLocks noChangeAspect="1"/>
          </p:cNvPicPr>
          <p:nvPr/>
        </p:nvPicPr>
        <p:blipFill>
          <a:blip r:embed="rId4"/>
          <a:stretch>
            <a:fillRect/>
          </a:stretch>
        </p:blipFill>
        <p:spPr>
          <a:xfrm>
            <a:off x="8371757" y="2235679"/>
            <a:ext cx="1947053" cy="2012830"/>
          </a:xfrm>
          <a:prstGeom prst="rect">
            <a:avLst/>
          </a:prstGeom>
        </p:spPr>
      </p:pic>
      <p:pic>
        <p:nvPicPr>
          <p:cNvPr id="8" name="Picture 8" descr="A picture containing person, indoor, hand&#10;&#10;Description automatically generated">
            <a:extLst>
              <a:ext uri="{FF2B5EF4-FFF2-40B4-BE49-F238E27FC236}">
                <a16:creationId xmlns:a16="http://schemas.microsoft.com/office/drawing/2014/main" id="{0CB57044-71F2-4E35-A04D-55F72566B521}"/>
              </a:ext>
            </a:extLst>
          </p:cNvPr>
          <p:cNvPicPr>
            <a:picLocks noChangeAspect="1"/>
          </p:cNvPicPr>
          <p:nvPr/>
        </p:nvPicPr>
        <p:blipFill>
          <a:blip r:embed="rId5"/>
          <a:stretch>
            <a:fillRect/>
          </a:stretch>
        </p:blipFill>
        <p:spPr>
          <a:xfrm>
            <a:off x="8372475" y="4363708"/>
            <a:ext cx="1945616" cy="1883074"/>
          </a:xfrm>
          <a:prstGeom prst="rect">
            <a:avLst/>
          </a:prstGeom>
        </p:spPr>
      </p:pic>
      <p:pic>
        <p:nvPicPr>
          <p:cNvPr id="9" name="Graphic 8" descr="Home with solid fill">
            <a:extLst>
              <a:ext uri="{FF2B5EF4-FFF2-40B4-BE49-F238E27FC236}">
                <a16:creationId xmlns:a16="http://schemas.microsoft.com/office/drawing/2014/main" id="{D9DC9BB0-FB18-4DC5-881E-6D8CA029B91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6192551"/>
            <a:ext cx="623341" cy="623341"/>
          </a:xfrm>
          <a:prstGeom prst="rect">
            <a:avLst/>
          </a:prstGeom>
        </p:spPr>
      </p:pic>
      <p:sp>
        <p:nvSpPr>
          <p:cNvPr id="10" name="TextBox 9">
            <a:extLst>
              <a:ext uri="{FF2B5EF4-FFF2-40B4-BE49-F238E27FC236}">
                <a16:creationId xmlns:a16="http://schemas.microsoft.com/office/drawing/2014/main" id="{044BE5FB-8D03-4F63-B512-D5B9E2F61434}"/>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11" name="Rectangle 10">
            <a:extLst>
              <a:ext uri="{FF2B5EF4-FFF2-40B4-BE49-F238E27FC236}">
                <a16:creationId xmlns:a16="http://schemas.microsoft.com/office/drawing/2014/main" id="{5BC12FD2-0AA7-449F-9D9D-9E625334F677}"/>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8" action="ppaction://hlinksldjump"/>
            <a:extLst>
              <a:ext uri="{FF2B5EF4-FFF2-40B4-BE49-F238E27FC236}">
                <a16:creationId xmlns:a16="http://schemas.microsoft.com/office/drawing/2014/main" id="{5C436E2A-A432-4EEB-A452-31A2555ABAE2}"/>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079499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DDE6B4-B315-4B42-A43A-8E39C092A0F5}"/>
              </a:ext>
            </a:extLst>
          </p:cNvPr>
          <p:cNvSpPr>
            <a:spLocks noGrp="1"/>
          </p:cNvSpPr>
          <p:nvPr>
            <p:ph idx="1"/>
          </p:nvPr>
        </p:nvSpPr>
        <p:spPr>
          <a:xfrm>
            <a:off x="1722409" y="61824"/>
            <a:ext cx="8775939" cy="6668188"/>
          </a:xfrm>
        </p:spPr>
        <p:txBody>
          <a:bodyPr vert="horz" lIns="91440" tIns="45720" rIns="91440" bIns="45720" rtlCol="0" anchor="t">
            <a:normAutofit fontScale="92500" lnSpcReduction="10000"/>
          </a:bodyPr>
          <a:lstStyle/>
          <a:p>
            <a:pPr marL="0" indent="0">
              <a:buNone/>
            </a:pPr>
            <a:r>
              <a:rPr lang="en-US" b="1" dirty="0">
                <a:cs typeface="Calibri"/>
              </a:rPr>
              <a:t>Sweet Dispenser Machine</a:t>
            </a:r>
            <a:endParaRPr lang="en-US" dirty="0"/>
          </a:p>
          <a:p>
            <a:pPr marL="0" indent="0">
              <a:buNone/>
            </a:pPr>
            <a:endParaRPr lang="en-US" sz="1800" dirty="0">
              <a:ea typeface="+mn-lt"/>
              <a:cs typeface="+mn-lt"/>
            </a:endParaRPr>
          </a:p>
          <a:p>
            <a:pPr marL="0" indent="0" algn="just">
              <a:buNone/>
            </a:pPr>
            <a:r>
              <a:rPr lang="en-US" sz="1800" b="1" dirty="0">
                <a:ea typeface="+mn-lt"/>
                <a:cs typeface="+mn-lt"/>
              </a:rPr>
              <a:t>You will need (per group)</a:t>
            </a:r>
            <a:r>
              <a:rPr lang="en-US" sz="1800" dirty="0">
                <a:ea typeface="+mn-lt"/>
                <a:cs typeface="+mn-lt"/>
              </a:rPr>
              <a:t> </a:t>
            </a:r>
            <a:endParaRPr lang="en-US" sz="1800" dirty="0">
              <a:cs typeface="Calibri"/>
            </a:endParaRPr>
          </a:p>
          <a:p>
            <a:pPr marL="0" indent="0">
              <a:spcBef>
                <a:spcPts val="0"/>
              </a:spcBef>
              <a:buNone/>
            </a:pPr>
            <a:r>
              <a:rPr lang="en-US" sz="1800" dirty="0">
                <a:ea typeface="+mn-lt"/>
                <a:cs typeface="+mn-lt"/>
              </a:rPr>
              <a:t>A building materials such as woodwork, cardboard or Lego</a:t>
            </a:r>
          </a:p>
          <a:p>
            <a:pPr>
              <a:spcBef>
                <a:spcPts val="0"/>
              </a:spcBef>
              <a:buNone/>
            </a:pPr>
            <a:r>
              <a:rPr lang="en-US" sz="1800" dirty="0">
                <a:ea typeface="+mn-lt"/>
                <a:cs typeface="+mn-lt"/>
              </a:rPr>
              <a:t>You may wish to use a variety of loose parts to allow pupil choice in trialing </a:t>
            </a:r>
          </a:p>
          <a:p>
            <a:pPr>
              <a:spcBef>
                <a:spcPts val="0"/>
              </a:spcBef>
              <a:buNone/>
            </a:pPr>
            <a:r>
              <a:rPr lang="en-US" sz="1800" dirty="0">
                <a:ea typeface="+mn-lt"/>
                <a:cs typeface="+mn-lt"/>
              </a:rPr>
              <a:t>different materials for their build.                      </a:t>
            </a:r>
            <a:endParaRPr lang="en-US" sz="1800" dirty="0">
              <a:cs typeface="Calibri"/>
            </a:endParaRPr>
          </a:p>
          <a:p>
            <a:pPr marL="0" indent="0">
              <a:spcBef>
                <a:spcPts val="0"/>
              </a:spcBef>
              <a:buNone/>
            </a:pPr>
            <a:r>
              <a:rPr lang="en-US" sz="1800" dirty="0">
                <a:ea typeface="+mn-lt"/>
                <a:cs typeface="+mn-lt"/>
              </a:rPr>
              <a:t>Small Sweets (easy to roll)</a:t>
            </a:r>
          </a:p>
          <a:p>
            <a:pPr marL="0" indent="0">
              <a:buNone/>
            </a:pPr>
            <a:endParaRPr lang="en-US" sz="1800" b="1" dirty="0">
              <a:ea typeface="+mn-lt"/>
              <a:cs typeface="+mn-lt"/>
            </a:endParaRPr>
          </a:p>
          <a:p>
            <a:pPr marL="0" indent="0">
              <a:buNone/>
            </a:pPr>
            <a:r>
              <a:rPr lang="en-US" sz="1800" b="1" dirty="0">
                <a:ea typeface="+mn-lt"/>
                <a:cs typeface="+mn-lt"/>
              </a:rPr>
              <a:t>Activity</a:t>
            </a:r>
            <a:r>
              <a:rPr lang="en-US" sz="1800" dirty="0">
                <a:ea typeface="+mn-lt"/>
                <a:cs typeface="+mn-lt"/>
              </a:rPr>
              <a:t> </a:t>
            </a:r>
            <a:endParaRPr lang="en-US" sz="1800" dirty="0">
              <a:cs typeface="Calibri"/>
            </a:endParaRPr>
          </a:p>
          <a:p>
            <a:pPr marL="0" indent="0">
              <a:buNone/>
            </a:pPr>
            <a:r>
              <a:rPr lang="en-US" sz="1800" b="1" i="1" dirty="0">
                <a:ea typeface="+mn-lt"/>
                <a:cs typeface="+mn-lt"/>
              </a:rPr>
              <a:t>Time to Think</a:t>
            </a:r>
            <a:r>
              <a:rPr lang="en-US" sz="1800" b="1" dirty="0">
                <a:ea typeface="+mn-lt"/>
                <a:cs typeface="+mn-lt"/>
              </a:rPr>
              <a:t> </a:t>
            </a:r>
            <a:endParaRPr lang="en-US" sz="1800" b="1" dirty="0">
              <a:cs typeface="Calibri"/>
            </a:endParaRPr>
          </a:p>
          <a:p>
            <a:pPr marL="0" indent="0">
              <a:buNone/>
            </a:pPr>
            <a:r>
              <a:rPr lang="en-US" sz="1800" dirty="0">
                <a:cs typeface="Calibri"/>
              </a:rPr>
              <a:t>Look at the stimulus photos, what do you think we are going to be creating in our engineering area? What is the main mechanism/movement of a sweet dispenser machine...what does it look like? Can you visualise what it would look like- mark make what they can visualise to help support.</a:t>
            </a:r>
          </a:p>
          <a:p>
            <a:pPr marL="0" indent="0">
              <a:buNone/>
            </a:pPr>
            <a:r>
              <a:rPr lang="en-US" sz="1800" b="1" i="1" dirty="0">
                <a:ea typeface="+mn-lt"/>
                <a:cs typeface="+mn-lt"/>
              </a:rPr>
              <a:t>Time to Make </a:t>
            </a:r>
            <a:endParaRPr lang="en-US" sz="1800" b="1" i="1" dirty="0">
              <a:cs typeface="Calibri"/>
            </a:endParaRPr>
          </a:p>
          <a:p>
            <a:pPr marL="0" indent="0">
              <a:buNone/>
            </a:pPr>
            <a:r>
              <a:rPr lang="en-US" sz="1800" dirty="0">
                <a:cs typeface="Calibri"/>
              </a:rPr>
              <a:t>Leave items in area for pupils to build their own sweet dispenser...this can be returned to, worked on by individuals/pairs or groups depending on pupil choice. </a:t>
            </a:r>
          </a:p>
          <a:p>
            <a:pPr marL="0" indent="0">
              <a:buNone/>
            </a:pPr>
            <a:r>
              <a:rPr lang="en-US" sz="1800" b="1" dirty="0">
                <a:ea typeface="+mn-lt"/>
                <a:cs typeface="+mn-lt"/>
              </a:rPr>
              <a:t>Rules/Suggestions </a:t>
            </a:r>
            <a:endParaRPr lang="en-US" sz="1800" dirty="0">
              <a:ea typeface="+mn-lt"/>
              <a:cs typeface="+mn-lt"/>
            </a:endParaRPr>
          </a:p>
          <a:p>
            <a:pPr marL="0" indent="0">
              <a:buNone/>
            </a:pPr>
            <a:r>
              <a:rPr lang="en-US" sz="1800" dirty="0">
                <a:ea typeface="+mn-lt"/>
                <a:cs typeface="+mn-lt"/>
              </a:rPr>
              <a:t>Time should be given for tinkering, trial and error, celebrating learning (a shelf/display of creations) and evaluating the design process.</a:t>
            </a:r>
            <a:endParaRPr lang="en-US" sz="1800" b="1" dirty="0">
              <a:ea typeface="+mn-lt"/>
              <a:cs typeface="+mn-lt"/>
            </a:endParaRPr>
          </a:p>
          <a:p>
            <a:pPr marL="0" indent="0">
              <a:buNone/>
            </a:pPr>
            <a:r>
              <a:rPr lang="en-US" sz="1800" b="1" dirty="0">
                <a:ea typeface="+mn-lt"/>
                <a:cs typeface="+mn-lt"/>
              </a:rPr>
              <a:t>Teacher Information</a:t>
            </a:r>
            <a:r>
              <a:rPr lang="en-US" sz="1800" dirty="0">
                <a:ea typeface="+mn-lt"/>
                <a:cs typeface="+mn-lt"/>
              </a:rPr>
              <a:t> </a:t>
            </a:r>
            <a:endParaRPr lang="en-US" sz="1800" dirty="0"/>
          </a:p>
          <a:p>
            <a:pPr marL="0" indent="0">
              <a:buNone/>
            </a:pPr>
            <a:r>
              <a:rPr lang="en-US" sz="1800" dirty="0">
                <a:cs typeface="Calibri"/>
              </a:rPr>
              <a:t>There is no right/wrong build, as long as the mechanism releases a sweet when pulled/pushed. The sweet can easily roll out/doesn't get stuck.</a:t>
            </a:r>
          </a:p>
        </p:txBody>
      </p:sp>
      <p:pic>
        <p:nvPicPr>
          <p:cNvPr id="4" name="Graphic 3" descr="Home with solid fill">
            <a:extLst>
              <a:ext uri="{FF2B5EF4-FFF2-40B4-BE49-F238E27FC236}">
                <a16:creationId xmlns:a16="http://schemas.microsoft.com/office/drawing/2014/main" id="{4AB30D63-6AA7-4010-8FFB-B4906B127E2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6192551"/>
            <a:ext cx="623341" cy="623341"/>
          </a:xfrm>
          <a:prstGeom prst="rect">
            <a:avLst/>
          </a:prstGeom>
        </p:spPr>
      </p:pic>
      <p:sp>
        <p:nvSpPr>
          <p:cNvPr id="5" name="TextBox 4">
            <a:extLst>
              <a:ext uri="{FF2B5EF4-FFF2-40B4-BE49-F238E27FC236}">
                <a16:creationId xmlns:a16="http://schemas.microsoft.com/office/drawing/2014/main" id="{EC9D6354-989D-405E-8FEC-1FFA3117BA9B}"/>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6" name="Rectangle 5">
            <a:extLst>
              <a:ext uri="{FF2B5EF4-FFF2-40B4-BE49-F238E27FC236}">
                <a16:creationId xmlns:a16="http://schemas.microsoft.com/office/drawing/2014/main" id="{0D43B5BB-C633-4BE6-A2E8-4C05E8DEEC3F}"/>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hlinkClick r:id="rId4" action="ppaction://hlinksldjump"/>
            <a:extLst>
              <a:ext uri="{FF2B5EF4-FFF2-40B4-BE49-F238E27FC236}">
                <a16:creationId xmlns:a16="http://schemas.microsoft.com/office/drawing/2014/main" id="{39D34C58-9135-4DA8-B8C7-0543E06C9CD6}"/>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1013630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C9A529B-2450-48E3-8758-D8B523685D7C}"/>
              </a:ext>
            </a:extLst>
          </p:cNvPr>
          <p:cNvGraphicFramePr>
            <a:graphicFrameLocks noGrp="1"/>
          </p:cNvGraphicFramePr>
          <p:nvPr>
            <p:extLst>
              <p:ext uri="{D42A27DB-BD31-4B8C-83A1-F6EECF244321}">
                <p14:modId xmlns:p14="http://schemas.microsoft.com/office/powerpoint/2010/main" val="3431090493"/>
              </p:ext>
            </p:extLst>
          </p:nvPr>
        </p:nvGraphicFramePr>
        <p:xfrm>
          <a:off x="1738510" y="161661"/>
          <a:ext cx="8778236" cy="6242792"/>
        </p:xfrm>
        <a:graphic>
          <a:graphicData uri="http://schemas.openxmlformats.org/drawingml/2006/table">
            <a:tbl>
              <a:tblPr firstRow="1" bandRow="1">
                <a:tableStyleId>{5C22544A-7EE6-4342-B048-85BDC9FD1C3A}</a:tableStyleId>
              </a:tblPr>
              <a:tblGrid>
                <a:gridCol w="1645918">
                  <a:extLst>
                    <a:ext uri="{9D8B030D-6E8A-4147-A177-3AD203B41FA5}">
                      <a16:colId xmlns:a16="http://schemas.microsoft.com/office/drawing/2014/main" val="2233895718"/>
                    </a:ext>
                  </a:extLst>
                </a:gridCol>
                <a:gridCol w="1935479">
                  <a:extLst>
                    <a:ext uri="{9D8B030D-6E8A-4147-A177-3AD203B41FA5}">
                      <a16:colId xmlns:a16="http://schemas.microsoft.com/office/drawing/2014/main" val="1284286186"/>
                    </a:ext>
                  </a:extLst>
                </a:gridCol>
                <a:gridCol w="3002279">
                  <a:extLst>
                    <a:ext uri="{9D8B030D-6E8A-4147-A177-3AD203B41FA5}">
                      <a16:colId xmlns:a16="http://schemas.microsoft.com/office/drawing/2014/main" val="1562935449"/>
                    </a:ext>
                  </a:extLst>
                </a:gridCol>
                <a:gridCol w="2194560">
                  <a:extLst>
                    <a:ext uri="{9D8B030D-6E8A-4147-A177-3AD203B41FA5}">
                      <a16:colId xmlns:a16="http://schemas.microsoft.com/office/drawing/2014/main" val="2499228387"/>
                    </a:ext>
                  </a:extLst>
                </a:gridCol>
              </a:tblGrid>
              <a:tr h="384171">
                <a:tc>
                  <a:txBody>
                    <a:bodyPr/>
                    <a:lstStyle/>
                    <a:p>
                      <a:pPr lvl="0">
                        <a:buNone/>
                      </a:pPr>
                      <a:r>
                        <a:rPr lang="en-US" sz="1800" b="1" i="0" u="none" strike="noStrike" noProof="0" dirty="0">
                          <a:latin typeface="Calibri"/>
                        </a:rPr>
                        <a:t>Level</a:t>
                      </a:r>
                    </a:p>
                  </a:txBody>
                  <a:tcPr/>
                </a:tc>
                <a:tc>
                  <a:txBody>
                    <a:bodyPr/>
                    <a:lstStyle/>
                    <a:p>
                      <a:pPr lvl="0">
                        <a:buNone/>
                      </a:pPr>
                      <a:r>
                        <a:rPr lang="en-US" sz="1800" b="1" i="0" u="none" strike="noStrike" noProof="0" dirty="0">
                          <a:latin typeface="Calibri"/>
                        </a:rPr>
                        <a:t>Es and </a:t>
                      </a:r>
                      <a:r>
                        <a:rPr lang="en-US" sz="1800" b="1" i="0" u="none" strike="noStrike" noProof="0" dirty="0" err="1">
                          <a:latin typeface="Calibri"/>
                        </a:rPr>
                        <a:t>Os</a:t>
                      </a:r>
                      <a:endParaRPr lang="en-US" dirty="0" err="1"/>
                    </a:p>
                  </a:txBody>
                  <a:tcPr/>
                </a:tc>
                <a:tc>
                  <a:txBody>
                    <a:bodyPr/>
                    <a:lstStyle/>
                    <a:p>
                      <a:pPr lvl="0">
                        <a:buNone/>
                      </a:pPr>
                      <a:r>
                        <a:rPr lang="en-US" sz="1800" b="1" i="0" u="none" strike="noStrike" noProof="0" dirty="0">
                          <a:latin typeface="Calibri"/>
                        </a:rPr>
                        <a:t>Learning Activities</a:t>
                      </a:r>
                      <a:endParaRPr lang="en-US" dirty="0"/>
                    </a:p>
                  </a:txBody>
                  <a:tcPr/>
                </a:tc>
                <a:tc>
                  <a:txBody>
                    <a:bodyPr/>
                    <a:lstStyle/>
                    <a:p>
                      <a:pPr lvl="0">
                        <a:buNone/>
                      </a:pPr>
                      <a:r>
                        <a:rPr lang="en-US" sz="1800" b="1" i="0" u="none" strike="noStrike" noProof="0" dirty="0">
                          <a:latin typeface="Calibri"/>
                        </a:rPr>
                        <a:t>Stimulus</a:t>
                      </a:r>
                      <a:endParaRPr lang="en-US" dirty="0"/>
                    </a:p>
                  </a:txBody>
                  <a:tcPr/>
                </a:tc>
                <a:extLst>
                  <a:ext uri="{0D108BD9-81ED-4DB2-BD59-A6C34878D82A}">
                    <a16:rowId xmlns:a16="http://schemas.microsoft.com/office/drawing/2014/main" val="63266248"/>
                  </a:ext>
                </a:extLst>
              </a:tr>
              <a:tr h="5858621">
                <a:tc>
                  <a:txBody>
                    <a:bodyPr/>
                    <a:lstStyle/>
                    <a:p>
                      <a:pPr lvl="0">
                        <a:buNone/>
                      </a:pPr>
                      <a:r>
                        <a:rPr lang="en-US" sz="1400" b="1" i="0" u="none" strike="noStrike" noProof="0" dirty="0">
                          <a:latin typeface="Calibri"/>
                        </a:rPr>
                        <a:t>First Level</a:t>
                      </a:r>
                      <a:r>
                        <a:rPr lang="en-US" sz="1400" b="0" i="0" u="none" strike="noStrike" noProof="0" dirty="0">
                          <a:latin typeface="Calibri"/>
                        </a:rPr>
                        <a:t> </a:t>
                      </a:r>
                      <a:endParaRPr lang="en-US" sz="1400" dirty="0" err="1"/>
                    </a:p>
                    <a:p>
                      <a:pPr lvl="0">
                        <a:buNone/>
                      </a:pPr>
                      <a:r>
                        <a:rPr lang="en-US" sz="1400" b="0" i="0" u="none" strike="noStrike" noProof="0" dirty="0">
                          <a:latin typeface="Calibri"/>
                        </a:rPr>
                        <a:t>Theme: </a:t>
                      </a:r>
                      <a:r>
                        <a:rPr lang="en-US" sz="1400" b="0" i="0" u="none" strike="noStrike" noProof="0" dirty="0" err="1">
                          <a:latin typeface="Calibri"/>
                        </a:rPr>
                        <a:t>Visualising</a:t>
                      </a:r>
                      <a:endParaRPr lang="en-US" sz="1400"/>
                    </a:p>
                  </a:txBody>
                  <a:tcPr/>
                </a:tc>
                <a:tc>
                  <a:txBody>
                    <a:bodyPr/>
                    <a:lstStyle/>
                    <a:p>
                      <a:pPr lvl="0" algn="l">
                        <a:lnSpc>
                          <a:spcPct val="100000"/>
                        </a:lnSpc>
                        <a:spcBef>
                          <a:spcPts val="0"/>
                        </a:spcBef>
                        <a:spcAft>
                          <a:spcPts val="0"/>
                        </a:spcAft>
                        <a:buNone/>
                      </a:pPr>
                      <a:r>
                        <a:rPr lang="en-US" sz="1200" b="0" i="1" u="none" strike="noStrike" noProof="0" dirty="0">
                          <a:latin typeface="Arial"/>
                        </a:rPr>
                        <a:t>I can design and construct models and explain my solutions. </a:t>
                      </a:r>
                      <a:endParaRPr lang="en-US">
                        <a:latin typeface="Arial"/>
                      </a:endParaRPr>
                    </a:p>
                    <a:p>
                      <a:pPr lvl="0" algn="l">
                        <a:lnSpc>
                          <a:spcPct val="100000"/>
                        </a:lnSpc>
                        <a:spcBef>
                          <a:spcPts val="0"/>
                        </a:spcBef>
                        <a:spcAft>
                          <a:spcPts val="0"/>
                        </a:spcAft>
                        <a:buNone/>
                      </a:pPr>
                      <a:r>
                        <a:rPr lang="en-US" sz="1200" b="1" i="0" u="none" strike="noStrike" noProof="0" dirty="0">
                          <a:latin typeface="Arial"/>
                        </a:rPr>
                        <a:t>TCH 1-09a </a:t>
                      </a:r>
                      <a:endParaRPr lang="en-US">
                        <a:latin typeface="Arial"/>
                      </a:endParaRPr>
                    </a:p>
                    <a:p>
                      <a:pPr lvl="0" algn="l">
                        <a:lnSpc>
                          <a:spcPct val="100000"/>
                        </a:lnSpc>
                        <a:spcBef>
                          <a:spcPts val="0"/>
                        </a:spcBef>
                        <a:spcAft>
                          <a:spcPts val="0"/>
                        </a:spcAft>
                        <a:buNone/>
                      </a:pPr>
                      <a:r>
                        <a:rPr lang="en-US" sz="1200" b="0" i="1" u="none" strike="noStrike" noProof="0" dirty="0">
                          <a:latin typeface="Arial"/>
                        </a:rPr>
                        <a:t>I can </a:t>
                      </a:r>
                      <a:r>
                        <a:rPr lang="en-US" sz="1200" b="0" i="1" u="none" strike="noStrike" noProof="0" dirty="0" err="1">
                          <a:latin typeface="Arial"/>
                        </a:rPr>
                        <a:t>recognise</a:t>
                      </a:r>
                      <a:r>
                        <a:rPr lang="en-US" sz="1200" b="0" i="1" u="none" strike="noStrike" noProof="0" dirty="0">
                          <a:latin typeface="Arial"/>
                        </a:rPr>
                        <a:t> a variety of materials and suggest an appropriate material for a specific use. </a:t>
                      </a:r>
                      <a:endParaRPr lang="en-US">
                        <a:latin typeface="Arial"/>
                      </a:endParaRPr>
                    </a:p>
                    <a:p>
                      <a:pPr lvl="0" algn="l">
                        <a:lnSpc>
                          <a:spcPct val="100000"/>
                        </a:lnSpc>
                        <a:spcBef>
                          <a:spcPts val="0"/>
                        </a:spcBef>
                        <a:spcAft>
                          <a:spcPts val="0"/>
                        </a:spcAft>
                        <a:buNone/>
                      </a:pPr>
                      <a:r>
                        <a:rPr lang="en-US" sz="1200" b="1" i="0" u="none" strike="noStrike" noProof="0" dirty="0">
                          <a:latin typeface="Arial"/>
                        </a:rPr>
                        <a:t>TCH 1-10a </a:t>
                      </a:r>
                      <a:endParaRPr lang="en-US">
                        <a:latin typeface="Arial"/>
                      </a:endParaRPr>
                    </a:p>
                    <a:p>
                      <a:pPr lvl="0" algn="l">
                        <a:lnSpc>
                          <a:spcPct val="100000"/>
                        </a:lnSpc>
                        <a:spcBef>
                          <a:spcPts val="0"/>
                        </a:spcBef>
                        <a:spcAft>
                          <a:spcPts val="0"/>
                        </a:spcAft>
                        <a:buNone/>
                      </a:pPr>
                      <a:r>
                        <a:rPr lang="en-US" sz="1200" b="0" i="1" u="none" strike="noStrike" noProof="0" dirty="0">
                          <a:latin typeface="Arial"/>
                        </a:rPr>
                        <a:t>I explore and discover engineering disciplines and can create solutions. </a:t>
                      </a:r>
                      <a:endParaRPr lang="en-US">
                        <a:latin typeface="Arial"/>
                      </a:endParaRPr>
                    </a:p>
                    <a:p>
                      <a:pPr lvl="0" algn="l">
                        <a:lnSpc>
                          <a:spcPct val="100000"/>
                        </a:lnSpc>
                        <a:spcBef>
                          <a:spcPts val="0"/>
                        </a:spcBef>
                        <a:spcAft>
                          <a:spcPts val="0"/>
                        </a:spcAft>
                        <a:buNone/>
                      </a:pPr>
                      <a:r>
                        <a:rPr lang="en-US" sz="1200" b="1" i="0" u="none" strike="noStrike" noProof="0" dirty="0">
                          <a:latin typeface="Arial"/>
                        </a:rPr>
                        <a:t>TCH 1-12a </a:t>
                      </a:r>
                      <a:endParaRPr lang="en-US">
                        <a:latin typeface="Arial"/>
                      </a:endParaRPr>
                    </a:p>
                    <a:p>
                      <a:pPr lvl="0" algn="l">
                        <a:lnSpc>
                          <a:spcPct val="100000"/>
                        </a:lnSpc>
                        <a:spcBef>
                          <a:spcPts val="0"/>
                        </a:spcBef>
                        <a:spcAft>
                          <a:spcPts val="0"/>
                        </a:spcAft>
                        <a:buNone/>
                      </a:pPr>
                      <a:r>
                        <a:rPr lang="en-US" sz="1200" b="0" i="1" u="none" strike="noStrike" noProof="0" dirty="0">
                          <a:latin typeface="Arial"/>
                        </a:rPr>
                        <a:t>Through exploring properties and sources of materials, I can choose appropriate materials to solve practical challenges. </a:t>
                      </a:r>
                      <a:endParaRPr lang="en-US">
                        <a:latin typeface="Arial"/>
                      </a:endParaRPr>
                    </a:p>
                    <a:p>
                      <a:pPr lvl="0" algn="l">
                        <a:lnSpc>
                          <a:spcPct val="100000"/>
                        </a:lnSpc>
                        <a:spcBef>
                          <a:spcPts val="0"/>
                        </a:spcBef>
                        <a:spcAft>
                          <a:spcPts val="0"/>
                        </a:spcAft>
                        <a:buNone/>
                      </a:pPr>
                      <a:r>
                        <a:rPr lang="en-US" sz="1200" b="1" i="0" u="none" strike="noStrike" noProof="0" dirty="0">
                          <a:latin typeface="Arial"/>
                        </a:rPr>
                        <a:t>SCN 1-15a </a:t>
                      </a:r>
                      <a:endParaRPr lang="en-US">
                        <a:latin typeface="Arial"/>
                      </a:endParaRPr>
                    </a:p>
                    <a:p>
                      <a:pPr lvl="0" algn="l">
                        <a:lnSpc>
                          <a:spcPct val="100000"/>
                        </a:lnSpc>
                        <a:spcBef>
                          <a:spcPts val="0"/>
                        </a:spcBef>
                        <a:spcAft>
                          <a:spcPts val="0"/>
                        </a:spcAft>
                        <a:buNone/>
                      </a:pPr>
                      <a:r>
                        <a:rPr lang="en-US" sz="1200" b="0" i="1" u="none" strike="noStrike" noProof="0" dirty="0">
                          <a:latin typeface="Arial"/>
                        </a:rPr>
                        <a:t>I have explored simple 3D objects and 2D shapes and can identify, name and describe their features using appropriate vocabulary. </a:t>
                      </a:r>
                      <a:r>
                        <a:rPr lang="en-US" sz="1200" b="1" i="0" u="none" strike="noStrike" noProof="0" dirty="0">
                          <a:latin typeface="Arial"/>
                        </a:rPr>
                        <a:t>MTH 1-16a </a:t>
                      </a:r>
                      <a:endParaRPr lang="en-US"/>
                    </a:p>
                    <a:p>
                      <a:pPr lvl="0" algn="l">
                        <a:lnSpc>
                          <a:spcPct val="100000"/>
                        </a:lnSpc>
                        <a:spcBef>
                          <a:spcPts val="0"/>
                        </a:spcBef>
                        <a:spcAft>
                          <a:spcPts val="0"/>
                        </a:spcAft>
                        <a:buNone/>
                      </a:pPr>
                      <a:endParaRPr lang="en-US" sz="1200" b="1" i="0" u="none" strike="noStrike" noProof="0" dirty="0">
                        <a:latin typeface="Arial"/>
                      </a:endParaRPr>
                    </a:p>
                    <a:p>
                      <a:pPr lvl="0" algn="l">
                        <a:lnSpc>
                          <a:spcPct val="100000"/>
                        </a:lnSpc>
                        <a:spcBef>
                          <a:spcPts val="0"/>
                        </a:spcBef>
                        <a:spcAft>
                          <a:spcPts val="0"/>
                        </a:spcAft>
                        <a:buNone/>
                      </a:pPr>
                      <a:endParaRPr lang="en-US" sz="1200" b="1" i="0" u="none" strike="noStrike" noProof="0" dirty="0">
                        <a:latin typeface="Arial"/>
                      </a:endParaRPr>
                    </a:p>
                    <a:p>
                      <a:pPr lvl="0" algn="l">
                        <a:lnSpc>
                          <a:spcPct val="100000"/>
                        </a:lnSpc>
                        <a:spcBef>
                          <a:spcPts val="0"/>
                        </a:spcBef>
                        <a:spcAft>
                          <a:spcPts val="0"/>
                        </a:spcAft>
                        <a:buNone/>
                      </a:pPr>
                      <a:endParaRPr lang="en-US" sz="1200" b="1" i="0" u="none" strike="noStrike" noProof="0" dirty="0">
                        <a:latin typeface="Arial"/>
                      </a:endParaRPr>
                    </a:p>
                  </a:txBody>
                  <a:tcPr/>
                </a:tc>
                <a:tc>
                  <a:txBody>
                    <a:bodyPr/>
                    <a:lstStyle/>
                    <a:p>
                      <a:pPr lvl="0" algn="l">
                        <a:lnSpc>
                          <a:spcPct val="100000"/>
                        </a:lnSpc>
                        <a:spcBef>
                          <a:spcPts val="0"/>
                        </a:spcBef>
                        <a:spcAft>
                          <a:spcPts val="0"/>
                        </a:spcAft>
                        <a:buNone/>
                      </a:pPr>
                      <a:r>
                        <a:rPr lang="en-US" sz="1200" b="1" i="0" u="none" strike="noStrike" noProof="0" dirty="0">
                          <a:latin typeface="Calibri"/>
                        </a:rPr>
                        <a:t>Tensile Bubbles</a:t>
                      </a:r>
                      <a:r>
                        <a:rPr lang="en-US" sz="1200" b="0" i="0" u="none" strike="noStrike" noProof="0" dirty="0">
                          <a:latin typeface="Calibri"/>
                        </a:rPr>
                        <a:t> </a:t>
                      </a:r>
                      <a:endParaRPr lang="en-US" dirty="0"/>
                    </a:p>
                    <a:p>
                      <a:pPr lvl="0" algn="l">
                        <a:lnSpc>
                          <a:spcPct val="100000"/>
                        </a:lnSpc>
                        <a:spcBef>
                          <a:spcPts val="0"/>
                        </a:spcBef>
                        <a:spcAft>
                          <a:spcPts val="0"/>
                        </a:spcAft>
                        <a:buNone/>
                      </a:pPr>
                      <a:r>
                        <a:rPr lang="en-US" sz="1200" b="0" i="0" u="none" strike="noStrike" noProof="0" dirty="0">
                          <a:latin typeface="Calibri"/>
                        </a:rPr>
                        <a:t>  </a:t>
                      </a:r>
                      <a:endParaRPr lang="en-US" dirty="0"/>
                    </a:p>
                    <a:p>
                      <a:pPr lvl="0" algn="l">
                        <a:lnSpc>
                          <a:spcPct val="100000"/>
                        </a:lnSpc>
                        <a:spcBef>
                          <a:spcPts val="0"/>
                        </a:spcBef>
                        <a:spcAft>
                          <a:spcPts val="0"/>
                        </a:spcAft>
                        <a:buNone/>
                      </a:pPr>
                      <a:r>
                        <a:rPr lang="en-US" sz="1200" b="0" i="0" u="none" strike="noStrike" noProof="0" dirty="0">
                          <a:latin typeface="Calibri"/>
                        </a:rPr>
                        <a:t>Resources: Pipe cleaners </a:t>
                      </a:r>
                      <a:endParaRPr lang="en-US" dirty="0"/>
                    </a:p>
                    <a:p>
                      <a:pPr lvl="0" algn="l">
                        <a:lnSpc>
                          <a:spcPct val="100000"/>
                        </a:lnSpc>
                        <a:spcBef>
                          <a:spcPts val="0"/>
                        </a:spcBef>
                        <a:spcAft>
                          <a:spcPts val="0"/>
                        </a:spcAft>
                        <a:buNone/>
                      </a:pPr>
                      <a:r>
                        <a:rPr lang="en-US" sz="1200" b="0" i="0" u="none" strike="noStrike" noProof="0" dirty="0">
                          <a:latin typeface="Calibri"/>
                        </a:rPr>
                        <a:t>                   Straws </a:t>
                      </a:r>
                      <a:endParaRPr lang="en-US" dirty="0"/>
                    </a:p>
                    <a:p>
                      <a:pPr lvl="0" algn="l">
                        <a:lnSpc>
                          <a:spcPct val="100000"/>
                        </a:lnSpc>
                        <a:spcBef>
                          <a:spcPts val="0"/>
                        </a:spcBef>
                        <a:spcAft>
                          <a:spcPts val="0"/>
                        </a:spcAft>
                        <a:buNone/>
                      </a:pPr>
                      <a:r>
                        <a:rPr lang="en-US" sz="1200" b="0" i="0" u="none" strike="noStrike" noProof="0" dirty="0">
                          <a:latin typeface="Calibri"/>
                        </a:rPr>
                        <a:t>                   Bubble solution </a:t>
                      </a:r>
                      <a:endParaRPr lang="en-US" dirty="0"/>
                    </a:p>
                    <a:p>
                      <a:pPr lvl="0" algn="l">
                        <a:lnSpc>
                          <a:spcPct val="100000"/>
                        </a:lnSpc>
                        <a:spcBef>
                          <a:spcPts val="0"/>
                        </a:spcBef>
                        <a:spcAft>
                          <a:spcPts val="0"/>
                        </a:spcAft>
                        <a:buNone/>
                      </a:pPr>
                      <a:r>
                        <a:rPr lang="en-US" sz="1200" b="0" i="0" u="none" strike="noStrike" noProof="0" dirty="0">
                          <a:latin typeface="Calibri"/>
                        </a:rPr>
                        <a:t>  </a:t>
                      </a:r>
                      <a:endParaRPr lang="en-US" dirty="0"/>
                    </a:p>
                    <a:p>
                      <a:pPr lvl="0" algn="l">
                        <a:lnSpc>
                          <a:spcPct val="100000"/>
                        </a:lnSpc>
                        <a:spcBef>
                          <a:spcPts val="0"/>
                        </a:spcBef>
                        <a:spcAft>
                          <a:spcPts val="0"/>
                        </a:spcAft>
                        <a:buNone/>
                      </a:pPr>
                      <a:r>
                        <a:rPr lang="en-US" sz="1200" b="0" i="0" u="none" strike="noStrike" noProof="0" dirty="0">
                          <a:latin typeface="Calibri"/>
                        </a:rPr>
                        <a:t>Can you create and build 3D nets and make the shape a bubble? </a:t>
                      </a:r>
                      <a:endParaRPr lang="en-US" dirty="0"/>
                    </a:p>
                    <a:p>
                      <a:pPr lvl="0" algn="l">
                        <a:lnSpc>
                          <a:spcPct val="100000"/>
                        </a:lnSpc>
                        <a:spcBef>
                          <a:spcPts val="0"/>
                        </a:spcBef>
                        <a:spcAft>
                          <a:spcPts val="0"/>
                        </a:spcAft>
                        <a:buNone/>
                      </a:pPr>
                      <a:r>
                        <a:rPr lang="en-US" sz="1200" b="0" i="0" u="none" strike="noStrike" noProof="0" dirty="0">
                          <a:latin typeface="Calibri"/>
                        </a:rPr>
                        <a:t>Links in document. </a:t>
                      </a:r>
                      <a:endParaRPr lang="en-US" dirty="0"/>
                    </a:p>
                    <a:p>
                      <a:pPr lvl="0" algn="l">
                        <a:lnSpc>
                          <a:spcPct val="100000"/>
                        </a:lnSpc>
                        <a:spcBef>
                          <a:spcPts val="0"/>
                        </a:spcBef>
                        <a:spcAft>
                          <a:spcPts val="0"/>
                        </a:spcAft>
                        <a:buNone/>
                      </a:pPr>
                      <a:r>
                        <a:rPr lang="en-US" sz="1200" b="0" i="0" u="none" strike="noStrike" noProof="0" dirty="0" err="1">
                          <a:latin typeface="Calibri"/>
                        </a:rPr>
                        <a:t>Visualising</a:t>
                      </a:r>
                      <a:r>
                        <a:rPr lang="en-US" sz="1200" b="0" i="0" u="none" strike="noStrike" noProof="0" dirty="0">
                          <a:latin typeface="Calibri"/>
                        </a:rPr>
                        <a:t> Skill: Manipulating materials </a:t>
                      </a:r>
                      <a:endParaRPr lang="en-US" dirty="0"/>
                    </a:p>
                    <a:p>
                      <a:pPr lvl="0" algn="l">
                        <a:lnSpc>
                          <a:spcPct val="100000"/>
                        </a:lnSpc>
                        <a:spcBef>
                          <a:spcPts val="0"/>
                        </a:spcBef>
                        <a:spcAft>
                          <a:spcPts val="0"/>
                        </a:spcAft>
                        <a:buNone/>
                      </a:pPr>
                      <a:endParaRPr lang="en-US" sz="1200" b="0" i="0" u="none" strike="noStrike" noProof="0" dirty="0">
                        <a:latin typeface="Calibri"/>
                      </a:endParaRPr>
                    </a:p>
                    <a:p>
                      <a:pPr lvl="0" algn="l">
                        <a:lnSpc>
                          <a:spcPct val="100000"/>
                        </a:lnSpc>
                        <a:spcBef>
                          <a:spcPts val="0"/>
                        </a:spcBef>
                        <a:spcAft>
                          <a:spcPts val="0"/>
                        </a:spcAft>
                        <a:buNone/>
                      </a:pPr>
                      <a:r>
                        <a:rPr lang="en-US" sz="1200" b="0" i="0" u="none" strike="noStrike" noProof="0" dirty="0">
                          <a:hlinkClick r:id="rId2"/>
                        </a:rPr>
                        <a:t>https://www.youtube.com/watch?app=desktop&amp;v=Y0ZtYNNgUgE</a:t>
                      </a:r>
                      <a:endParaRPr lang="en-US" dirty="0"/>
                    </a:p>
                    <a:p>
                      <a:pPr lvl="0" algn="l">
                        <a:lnSpc>
                          <a:spcPct val="100000"/>
                        </a:lnSpc>
                        <a:spcBef>
                          <a:spcPts val="0"/>
                        </a:spcBef>
                        <a:spcAft>
                          <a:spcPts val="0"/>
                        </a:spcAft>
                        <a:buNone/>
                      </a:pPr>
                      <a:endParaRPr lang="en-US" sz="1200" b="0" i="0" u="none" strike="noStrike" noProof="0" dirty="0"/>
                    </a:p>
                    <a:p>
                      <a:pPr lvl="0" algn="l">
                        <a:lnSpc>
                          <a:spcPct val="100000"/>
                        </a:lnSpc>
                        <a:spcBef>
                          <a:spcPts val="0"/>
                        </a:spcBef>
                        <a:spcAft>
                          <a:spcPts val="0"/>
                        </a:spcAft>
                        <a:buNone/>
                      </a:pPr>
                      <a:r>
                        <a:rPr lang="en-US" sz="1200" b="0" i="0" u="none" strike="noStrike" noProof="0" dirty="0">
                          <a:latin typeface="Calibri"/>
                          <a:hlinkClick r:id="rId3"/>
                        </a:rPr>
                        <a:t>https://babbledabbledo.com/science-engineering-kids-tensile-bubbles/</a:t>
                      </a:r>
                      <a:r>
                        <a:rPr lang="en-US" sz="1200" b="0" i="0" u="none" strike="noStrike" noProof="0" dirty="0">
                          <a:latin typeface="Calibri"/>
                        </a:rPr>
                        <a:t> </a:t>
                      </a:r>
                      <a:endParaRPr lang="en-US" dirty="0"/>
                    </a:p>
                    <a:p>
                      <a:pPr lvl="0" algn="l">
                        <a:lnSpc>
                          <a:spcPct val="100000"/>
                        </a:lnSpc>
                        <a:spcBef>
                          <a:spcPts val="0"/>
                        </a:spcBef>
                        <a:spcAft>
                          <a:spcPts val="0"/>
                        </a:spcAft>
                        <a:buNone/>
                      </a:pPr>
                      <a:endParaRPr lang="en-US" sz="1200" b="0" i="0" u="none" strike="noStrike" noProof="0" dirty="0">
                        <a:latin typeface="Calibri"/>
                      </a:endParaRPr>
                    </a:p>
                  </a:txBody>
                  <a:tcPr/>
                </a:tc>
                <a:tc>
                  <a:txBody>
                    <a:bodyPr/>
                    <a:lstStyle/>
                    <a:p>
                      <a:endParaRPr lang="en-US" dirty="0"/>
                    </a:p>
                  </a:txBody>
                  <a:tcPr/>
                </a:tc>
                <a:extLst>
                  <a:ext uri="{0D108BD9-81ED-4DB2-BD59-A6C34878D82A}">
                    <a16:rowId xmlns:a16="http://schemas.microsoft.com/office/drawing/2014/main" val="3652803016"/>
                  </a:ext>
                </a:extLst>
              </a:tr>
            </a:tbl>
          </a:graphicData>
        </a:graphic>
      </p:graphicFrame>
      <p:pic>
        <p:nvPicPr>
          <p:cNvPr id="3" name="Picture 3" descr="A picture containing text&#10;&#10;Description automatically generated">
            <a:extLst>
              <a:ext uri="{FF2B5EF4-FFF2-40B4-BE49-F238E27FC236}">
                <a16:creationId xmlns:a16="http://schemas.microsoft.com/office/drawing/2014/main" id="{3F91296C-6EE2-4594-80D8-5AAE6B75EDBA}"/>
              </a:ext>
            </a:extLst>
          </p:cNvPr>
          <p:cNvPicPr>
            <a:picLocks noChangeAspect="1"/>
          </p:cNvPicPr>
          <p:nvPr/>
        </p:nvPicPr>
        <p:blipFill>
          <a:blip r:embed="rId4"/>
          <a:stretch>
            <a:fillRect/>
          </a:stretch>
        </p:blipFill>
        <p:spPr>
          <a:xfrm>
            <a:off x="8386584" y="644106"/>
            <a:ext cx="1989287" cy="3600090"/>
          </a:xfrm>
          <a:prstGeom prst="rect">
            <a:avLst/>
          </a:prstGeom>
        </p:spPr>
      </p:pic>
      <p:pic>
        <p:nvPicPr>
          <p:cNvPr id="4" name="Picture 4" descr="A picture containing blue&#10;&#10;Description automatically generated">
            <a:extLst>
              <a:ext uri="{FF2B5EF4-FFF2-40B4-BE49-F238E27FC236}">
                <a16:creationId xmlns:a16="http://schemas.microsoft.com/office/drawing/2014/main" id="{61D3B225-0019-4AAF-A6BE-B78470B7EBCA}"/>
              </a:ext>
            </a:extLst>
          </p:cNvPr>
          <p:cNvPicPr>
            <a:picLocks noChangeAspect="1"/>
          </p:cNvPicPr>
          <p:nvPr/>
        </p:nvPicPr>
        <p:blipFill>
          <a:blip r:embed="rId5"/>
          <a:stretch>
            <a:fillRect/>
          </a:stretch>
        </p:blipFill>
        <p:spPr>
          <a:xfrm>
            <a:off x="8390447" y="4305300"/>
            <a:ext cx="2010314" cy="1741098"/>
          </a:xfrm>
          <a:prstGeom prst="rect">
            <a:avLst/>
          </a:prstGeom>
        </p:spPr>
      </p:pic>
      <p:pic>
        <p:nvPicPr>
          <p:cNvPr id="5" name="Graphic 4" descr="Home with solid fill">
            <a:extLst>
              <a:ext uri="{FF2B5EF4-FFF2-40B4-BE49-F238E27FC236}">
                <a16:creationId xmlns:a16="http://schemas.microsoft.com/office/drawing/2014/main" id="{A38FD30B-6E83-4932-BBD3-D68447996E9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6192551"/>
            <a:ext cx="623341" cy="623341"/>
          </a:xfrm>
          <a:prstGeom prst="rect">
            <a:avLst/>
          </a:prstGeom>
        </p:spPr>
      </p:pic>
      <p:sp>
        <p:nvSpPr>
          <p:cNvPr id="6" name="TextBox 5">
            <a:extLst>
              <a:ext uri="{FF2B5EF4-FFF2-40B4-BE49-F238E27FC236}">
                <a16:creationId xmlns:a16="http://schemas.microsoft.com/office/drawing/2014/main" id="{81F043EF-E908-4196-8521-6A70EBBD5264}"/>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7" name="Rectangle 6">
            <a:extLst>
              <a:ext uri="{FF2B5EF4-FFF2-40B4-BE49-F238E27FC236}">
                <a16:creationId xmlns:a16="http://schemas.microsoft.com/office/drawing/2014/main" id="{F9D876E6-08B2-49EF-B7AA-0B079CFC1336}"/>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8" action="ppaction://hlinksldjump"/>
            <a:extLst>
              <a:ext uri="{FF2B5EF4-FFF2-40B4-BE49-F238E27FC236}">
                <a16:creationId xmlns:a16="http://schemas.microsoft.com/office/drawing/2014/main" id="{EE37486C-6454-4D24-9762-8EAF98265C40}"/>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7072082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DDE6B4-B315-4B42-A43A-8E39C092A0F5}"/>
              </a:ext>
            </a:extLst>
          </p:cNvPr>
          <p:cNvSpPr>
            <a:spLocks noGrp="1"/>
          </p:cNvSpPr>
          <p:nvPr>
            <p:ph idx="1"/>
          </p:nvPr>
        </p:nvSpPr>
        <p:spPr>
          <a:xfrm>
            <a:off x="1722409" y="119334"/>
            <a:ext cx="8775939" cy="6610679"/>
          </a:xfrm>
        </p:spPr>
        <p:txBody>
          <a:bodyPr vert="horz" lIns="91440" tIns="45720" rIns="91440" bIns="45720" rtlCol="0" anchor="t">
            <a:normAutofit fontScale="40000" lnSpcReduction="20000"/>
          </a:bodyPr>
          <a:lstStyle/>
          <a:p>
            <a:pPr marL="0" indent="0" algn="ctr">
              <a:buNone/>
            </a:pPr>
            <a:r>
              <a:rPr lang="en-US" sz="4300" b="1" dirty="0">
                <a:cs typeface="Calibri"/>
              </a:rPr>
              <a:t>Tensile Bubbles</a:t>
            </a:r>
            <a:endParaRPr lang="en-US"/>
          </a:p>
          <a:p>
            <a:pPr marL="0" indent="0" algn="just">
              <a:buNone/>
            </a:pPr>
            <a:r>
              <a:rPr lang="en-US" b="1" dirty="0">
                <a:ea typeface="+mn-lt"/>
                <a:cs typeface="+mn-lt"/>
              </a:rPr>
              <a:t>You will need (per group)</a:t>
            </a:r>
            <a:r>
              <a:rPr lang="en-US" dirty="0">
                <a:ea typeface="+mn-lt"/>
                <a:cs typeface="+mn-lt"/>
              </a:rPr>
              <a:t> </a:t>
            </a:r>
            <a:endParaRPr lang="en-US" dirty="0">
              <a:cs typeface="Calibri"/>
            </a:endParaRPr>
          </a:p>
          <a:p>
            <a:pPr>
              <a:spcBef>
                <a:spcPts val="0"/>
              </a:spcBef>
              <a:buNone/>
            </a:pPr>
            <a:r>
              <a:rPr lang="en-US" dirty="0">
                <a:cs typeface="Calibri"/>
              </a:rPr>
              <a:t>Pipe cleaners </a:t>
            </a:r>
            <a:endParaRPr lang="en-US" dirty="0">
              <a:ea typeface="+mn-lt"/>
              <a:cs typeface="+mn-lt"/>
            </a:endParaRPr>
          </a:p>
          <a:p>
            <a:pPr>
              <a:spcBef>
                <a:spcPts val="0"/>
              </a:spcBef>
              <a:buNone/>
            </a:pPr>
            <a:r>
              <a:rPr lang="en-US" dirty="0">
                <a:cs typeface="Calibri"/>
              </a:rPr>
              <a:t>Paper (or plastic to withstand water/soap) Straws </a:t>
            </a:r>
            <a:endParaRPr lang="en-US" dirty="0">
              <a:ea typeface="+mn-lt"/>
              <a:cs typeface="+mn-lt"/>
            </a:endParaRPr>
          </a:p>
          <a:p>
            <a:pPr>
              <a:spcBef>
                <a:spcPts val="0"/>
              </a:spcBef>
              <a:buNone/>
            </a:pPr>
            <a:r>
              <a:rPr lang="en-US" dirty="0">
                <a:cs typeface="Calibri"/>
              </a:rPr>
              <a:t>Bubble solution </a:t>
            </a:r>
            <a:endParaRPr lang="en-US" dirty="0">
              <a:ea typeface="+mn-lt"/>
              <a:cs typeface="+mn-lt"/>
            </a:endParaRPr>
          </a:p>
          <a:p>
            <a:pPr marL="0" indent="0">
              <a:buNone/>
            </a:pPr>
            <a:endParaRPr lang="en-US" b="1" dirty="0">
              <a:ea typeface="+mn-lt"/>
              <a:cs typeface="+mn-lt"/>
            </a:endParaRPr>
          </a:p>
          <a:p>
            <a:pPr marL="0" indent="0">
              <a:buNone/>
            </a:pPr>
            <a:r>
              <a:rPr lang="en-US" sz="3400" b="1" dirty="0">
                <a:ea typeface="+mn-lt"/>
                <a:cs typeface="+mn-lt"/>
              </a:rPr>
              <a:t>Activity</a:t>
            </a:r>
            <a:r>
              <a:rPr lang="en-US" sz="3400" dirty="0">
                <a:ea typeface="+mn-lt"/>
                <a:cs typeface="+mn-lt"/>
              </a:rPr>
              <a:t> </a:t>
            </a:r>
            <a:endParaRPr lang="en-US" sz="3400">
              <a:cs typeface="Calibri"/>
            </a:endParaRPr>
          </a:p>
          <a:p>
            <a:pPr marL="0" indent="0">
              <a:buNone/>
            </a:pPr>
            <a:r>
              <a:rPr lang="en-US" sz="3400" b="1" i="1" dirty="0">
                <a:ea typeface="+mn-lt"/>
                <a:cs typeface="+mn-lt"/>
              </a:rPr>
              <a:t>Time to Think</a:t>
            </a:r>
            <a:r>
              <a:rPr lang="en-US" sz="3400" b="1" dirty="0">
                <a:ea typeface="+mn-lt"/>
                <a:cs typeface="+mn-lt"/>
              </a:rPr>
              <a:t> </a:t>
            </a:r>
            <a:endParaRPr lang="en-US" sz="3400" b="1">
              <a:cs typeface="Calibri"/>
            </a:endParaRPr>
          </a:p>
          <a:p>
            <a:pPr marL="0" indent="0">
              <a:buNone/>
            </a:pPr>
            <a:r>
              <a:rPr lang="en-US" sz="3400" dirty="0">
                <a:ea typeface="+mn-lt"/>
                <a:cs typeface="+mn-lt"/>
              </a:rPr>
              <a:t>Did you know you know you can make a</a:t>
            </a:r>
            <a:r>
              <a:rPr lang="en-US" sz="3400" b="1" dirty="0">
                <a:ea typeface="+mn-lt"/>
                <a:cs typeface="+mn-lt"/>
              </a:rPr>
              <a:t> </a:t>
            </a:r>
            <a:r>
              <a:rPr lang="en-US" sz="3400" dirty="0">
                <a:ea typeface="+mn-lt"/>
                <a:cs typeface="+mn-lt"/>
              </a:rPr>
              <a:t>square bubble? </a:t>
            </a:r>
            <a:endParaRPr lang="en-US" sz="3400" dirty="0">
              <a:cs typeface="Calibri"/>
            </a:endParaRPr>
          </a:p>
          <a:p>
            <a:pPr marL="0" indent="0">
              <a:buNone/>
            </a:pPr>
            <a:r>
              <a:rPr lang="en-US" sz="3400" b="1" i="1" dirty="0">
                <a:ea typeface="+mn-lt"/>
                <a:cs typeface="+mn-lt"/>
              </a:rPr>
              <a:t>Time to Make </a:t>
            </a:r>
            <a:endParaRPr lang="en-US" sz="3400" b="1" i="1">
              <a:cs typeface="Calibri"/>
            </a:endParaRPr>
          </a:p>
          <a:p>
            <a:pPr marL="0" indent="0">
              <a:buNone/>
            </a:pPr>
            <a:r>
              <a:rPr lang="en-US" sz="3400" u="sng" dirty="0">
                <a:ea typeface="+mn-lt"/>
                <a:cs typeface="+mn-lt"/>
              </a:rPr>
              <a:t>Step One</a:t>
            </a:r>
            <a:r>
              <a:rPr lang="en-US" sz="3400" b="1" dirty="0">
                <a:ea typeface="+mn-lt"/>
                <a:cs typeface="+mn-lt"/>
              </a:rPr>
              <a:t> </a:t>
            </a:r>
            <a:r>
              <a:rPr lang="en-US" sz="3400" dirty="0">
                <a:ea typeface="+mn-lt"/>
                <a:cs typeface="+mn-lt"/>
              </a:rPr>
              <a:t>Cut your straws. First cut each straw in half, then cut in half again. You will get 4 straw sections from each straw.</a:t>
            </a:r>
            <a:endParaRPr lang="en-US" sz="3400">
              <a:cs typeface="Calibri"/>
            </a:endParaRPr>
          </a:p>
          <a:p>
            <a:pPr marL="0" indent="0">
              <a:buNone/>
            </a:pPr>
            <a:r>
              <a:rPr lang="en-US" sz="3400" u="sng" dirty="0">
                <a:ea typeface="+mn-lt"/>
                <a:cs typeface="+mn-lt"/>
              </a:rPr>
              <a:t>Step Two</a:t>
            </a:r>
            <a:r>
              <a:rPr lang="en-US" sz="3400" b="1" dirty="0">
                <a:ea typeface="+mn-lt"/>
                <a:cs typeface="+mn-lt"/>
              </a:rPr>
              <a:t> </a:t>
            </a:r>
            <a:r>
              <a:rPr lang="en-US" sz="3400" dirty="0">
                <a:ea typeface="+mn-lt"/>
                <a:cs typeface="+mn-lt"/>
              </a:rPr>
              <a:t>Thread a pipe cleaner through one straw and bend the end of the pipe cleaner to secure it at the end.</a:t>
            </a:r>
            <a:endParaRPr lang="en-US" sz="3400">
              <a:cs typeface="Calibri"/>
            </a:endParaRPr>
          </a:p>
          <a:p>
            <a:pPr marL="0" indent="0">
              <a:buNone/>
            </a:pPr>
            <a:r>
              <a:rPr lang="en-US" sz="3400" u="sng" dirty="0">
                <a:ea typeface="+mn-lt"/>
                <a:cs typeface="+mn-lt"/>
              </a:rPr>
              <a:t>Step Three</a:t>
            </a:r>
            <a:r>
              <a:rPr lang="en-US" sz="3400" b="1" dirty="0">
                <a:ea typeface="+mn-lt"/>
                <a:cs typeface="+mn-lt"/>
              </a:rPr>
              <a:t> </a:t>
            </a:r>
            <a:r>
              <a:rPr lang="en-US" sz="3400" dirty="0">
                <a:ea typeface="+mn-lt"/>
                <a:cs typeface="+mn-lt"/>
              </a:rPr>
              <a:t>Thread two more straws onto the pipe cleaner.</a:t>
            </a:r>
            <a:endParaRPr lang="en-US" sz="3400">
              <a:cs typeface="Calibri"/>
            </a:endParaRPr>
          </a:p>
          <a:p>
            <a:pPr marL="0" indent="0">
              <a:buNone/>
            </a:pPr>
            <a:r>
              <a:rPr lang="en-US" sz="3400" u="sng" dirty="0">
                <a:ea typeface="+mn-lt"/>
                <a:cs typeface="+mn-lt"/>
              </a:rPr>
              <a:t>Step Four </a:t>
            </a:r>
            <a:r>
              <a:rPr lang="en-US" sz="3400" dirty="0">
                <a:ea typeface="+mn-lt"/>
                <a:cs typeface="+mn-lt"/>
              </a:rPr>
              <a:t>Bend the long end of the pipe cleaner back to meet the starting point and twist the two ends around each other.</a:t>
            </a:r>
            <a:endParaRPr lang="en-US" sz="3400">
              <a:cs typeface="Calibri"/>
            </a:endParaRPr>
          </a:p>
          <a:p>
            <a:pPr marL="0" indent="0">
              <a:buNone/>
            </a:pPr>
            <a:r>
              <a:rPr lang="en-US" sz="3400" u="sng" dirty="0">
                <a:ea typeface="+mn-lt"/>
                <a:cs typeface="+mn-lt"/>
              </a:rPr>
              <a:t>Step Five</a:t>
            </a:r>
            <a:r>
              <a:rPr lang="en-US" sz="3400" dirty="0">
                <a:ea typeface="+mn-lt"/>
                <a:cs typeface="+mn-lt"/>
              </a:rPr>
              <a:t> Add two more straw sections onto the end of the pipe cleaner.</a:t>
            </a:r>
          </a:p>
          <a:p>
            <a:pPr marL="0" indent="0">
              <a:buNone/>
            </a:pPr>
            <a:r>
              <a:rPr lang="en-US" sz="3400" u="sng" dirty="0">
                <a:ea typeface="+mn-lt"/>
                <a:cs typeface="+mn-lt"/>
              </a:rPr>
              <a:t>Step Six </a:t>
            </a:r>
            <a:r>
              <a:rPr lang="en-US" sz="3400" dirty="0">
                <a:ea typeface="+mn-lt"/>
                <a:cs typeface="+mn-lt"/>
              </a:rPr>
              <a:t>Thread the pipe cleaner through one of the adjacent straw sections.</a:t>
            </a:r>
            <a:endParaRPr lang="en-US" sz="3400">
              <a:cs typeface="Calibri"/>
            </a:endParaRPr>
          </a:p>
          <a:p>
            <a:pPr marL="0" indent="0">
              <a:buNone/>
            </a:pPr>
            <a:r>
              <a:rPr lang="en-US" sz="3400" u="sng" dirty="0">
                <a:ea typeface="+mn-lt"/>
                <a:cs typeface="+mn-lt"/>
              </a:rPr>
              <a:t>Step Seven</a:t>
            </a:r>
            <a:r>
              <a:rPr lang="en-US" sz="3400" dirty="0">
                <a:ea typeface="+mn-lt"/>
                <a:cs typeface="+mn-lt"/>
              </a:rPr>
              <a:t> Add one more straw section and bend it back to one of the straw joints to form a pyramid.</a:t>
            </a:r>
            <a:endParaRPr lang="en-US" sz="3400">
              <a:cs typeface="Calibri"/>
            </a:endParaRPr>
          </a:p>
          <a:p>
            <a:pPr marL="0" indent="0">
              <a:buNone/>
            </a:pPr>
            <a:r>
              <a:rPr lang="en-US" sz="3400" u="sng" dirty="0">
                <a:ea typeface="+mn-lt"/>
                <a:cs typeface="+mn-lt"/>
              </a:rPr>
              <a:t>Step Eight </a:t>
            </a:r>
            <a:r>
              <a:rPr lang="en-US" sz="3400" dirty="0">
                <a:ea typeface="+mn-lt"/>
                <a:cs typeface="+mn-lt"/>
              </a:rPr>
              <a:t>Thread the pipe cleaner through an adjacent straw section to secure everything in place. If desired, add a straight section of straw onto the end of the pipe cleaner to form a handle.</a:t>
            </a:r>
            <a:endParaRPr lang="en-US" sz="3400" dirty="0">
              <a:cs typeface="Calibri"/>
            </a:endParaRPr>
          </a:p>
          <a:p>
            <a:pPr marL="0" indent="0">
              <a:buNone/>
            </a:pPr>
            <a:r>
              <a:rPr lang="en-US" sz="3400" b="1" dirty="0">
                <a:ea typeface="+mn-lt"/>
                <a:cs typeface="+mn-lt"/>
              </a:rPr>
              <a:t>Rules/Suggestions </a:t>
            </a:r>
            <a:endParaRPr lang="en-US" sz="3400" dirty="0">
              <a:ea typeface="+mn-lt"/>
              <a:cs typeface="+mn-lt"/>
            </a:endParaRPr>
          </a:p>
          <a:p>
            <a:pPr marL="0" indent="0">
              <a:buNone/>
            </a:pPr>
            <a:r>
              <a:rPr lang="en-US" sz="3400" dirty="0">
                <a:ea typeface="+mn-lt"/>
                <a:cs typeface="+mn-lt"/>
              </a:rPr>
              <a:t>starting with a pyramid shape for your first geometric bubble wand, step by step guide above. Use this technique to then create other 3d shape nets/bubbles.</a:t>
            </a:r>
            <a:endParaRPr lang="en-US" sz="3400">
              <a:cs typeface="Calibri"/>
            </a:endParaRPr>
          </a:p>
          <a:p>
            <a:pPr marL="0" indent="0">
              <a:buNone/>
            </a:pPr>
            <a:r>
              <a:rPr lang="en-US" sz="3400" b="1" dirty="0">
                <a:ea typeface="+mn-lt"/>
                <a:cs typeface="+mn-lt"/>
              </a:rPr>
              <a:t>Teacher Information</a:t>
            </a:r>
            <a:r>
              <a:rPr lang="en-US" sz="3400" dirty="0">
                <a:ea typeface="+mn-lt"/>
                <a:cs typeface="+mn-lt"/>
              </a:rPr>
              <a:t> </a:t>
            </a:r>
            <a:endParaRPr lang="en-US" sz="3400">
              <a:cs typeface="Calibri"/>
            </a:endParaRPr>
          </a:p>
          <a:p>
            <a:pPr marL="0" indent="0">
              <a:buNone/>
            </a:pPr>
            <a:r>
              <a:rPr lang="en-US" sz="3400" dirty="0">
                <a:ea typeface="+mn-lt"/>
                <a:cs typeface="+mn-lt"/>
              </a:rPr>
              <a:t>This learning activity is linked to structural engineering by building 3-dimensional bubble wands and making an inverted bubble cube that mimics and helps to </a:t>
            </a:r>
            <a:r>
              <a:rPr lang="en-US" sz="3400" dirty="0" err="1">
                <a:ea typeface="+mn-lt"/>
                <a:cs typeface="+mn-lt"/>
              </a:rPr>
              <a:t>visualise</a:t>
            </a:r>
            <a:r>
              <a:rPr lang="en-US" sz="3400" dirty="0">
                <a:ea typeface="+mn-lt"/>
                <a:cs typeface="+mn-lt"/>
              </a:rPr>
              <a:t> a tensile structure. </a:t>
            </a:r>
            <a:endParaRPr lang="en-US" sz="3400" dirty="0">
              <a:cs typeface="Calibri"/>
            </a:endParaRPr>
          </a:p>
        </p:txBody>
      </p:sp>
      <p:pic>
        <p:nvPicPr>
          <p:cNvPr id="4" name="Graphic 3" descr="Home with solid fill">
            <a:extLst>
              <a:ext uri="{FF2B5EF4-FFF2-40B4-BE49-F238E27FC236}">
                <a16:creationId xmlns:a16="http://schemas.microsoft.com/office/drawing/2014/main" id="{8ECB5998-7609-43E9-A49B-F48E324EE2B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6192551"/>
            <a:ext cx="623341" cy="623341"/>
          </a:xfrm>
          <a:prstGeom prst="rect">
            <a:avLst/>
          </a:prstGeom>
        </p:spPr>
      </p:pic>
      <p:sp>
        <p:nvSpPr>
          <p:cNvPr id="5" name="TextBox 4">
            <a:extLst>
              <a:ext uri="{FF2B5EF4-FFF2-40B4-BE49-F238E27FC236}">
                <a16:creationId xmlns:a16="http://schemas.microsoft.com/office/drawing/2014/main" id="{5B6652B6-5BCE-42E1-98BA-393EB8C0DC9F}"/>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6" name="Rectangle 5">
            <a:extLst>
              <a:ext uri="{FF2B5EF4-FFF2-40B4-BE49-F238E27FC236}">
                <a16:creationId xmlns:a16="http://schemas.microsoft.com/office/drawing/2014/main" id="{40430DB4-A49F-4FC3-8330-41413D11058B}"/>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hlinkClick r:id="rId4" action="ppaction://hlinksldjump"/>
            <a:extLst>
              <a:ext uri="{FF2B5EF4-FFF2-40B4-BE49-F238E27FC236}">
                <a16:creationId xmlns:a16="http://schemas.microsoft.com/office/drawing/2014/main" id="{E91F4F53-F2D8-4912-AA11-AF9AA9E2925C}"/>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7854644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C9A529B-2450-48E3-8758-D8B523685D7C}"/>
              </a:ext>
            </a:extLst>
          </p:cNvPr>
          <p:cNvGraphicFramePr>
            <a:graphicFrameLocks noGrp="1"/>
          </p:cNvGraphicFramePr>
          <p:nvPr>
            <p:extLst>
              <p:ext uri="{D42A27DB-BD31-4B8C-83A1-F6EECF244321}">
                <p14:modId xmlns:p14="http://schemas.microsoft.com/office/powerpoint/2010/main" val="2411861940"/>
              </p:ext>
            </p:extLst>
          </p:nvPr>
        </p:nvGraphicFramePr>
        <p:xfrm>
          <a:off x="1738510" y="260649"/>
          <a:ext cx="9729590" cy="6154558"/>
        </p:xfrm>
        <a:graphic>
          <a:graphicData uri="http://schemas.openxmlformats.org/drawingml/2006/table">
            <a:tbl>
              <a:tblPr firstRow="1" bandRow="1">
                <a:tableStyleId>{5C22544A-7EE6-4342-B048-85BDC9FD1C3A}</a:tableStyleId>
              </a:tblPr>
              <a:tblGrid>
                <a:gridCol w="1824297">
                  <a:extLst>
                    <a:ext uri="{9D8B030D-6E8A-4147-A177-3AD203B41FA5}">
                      <a16:colId xmlns:a16="http://schemas.microsoft.com/office/drawing/2014/main" val="2233895718"/>
                    </a:ext>
                  </a:extLst>
                </a:gridCol>
                <a:gridCol w="2145239">
                  <a:extLst>
                    <a:ext uri="{9D8B030D-6E8A-4147-A177-3AD203B41FA5}">
                      <a16:colId xmlns:a16="http://schemas.microsoft.com/office/drawing/2014/main" val="1284286186"/>
                    </a:ext>
                  </a:extLst>
                </a:gridCol>
                <a:gridCol w="3327655">
                  <a:extLst>
                    <a:ext uri="{9D8B030D-6E8A-4147-A177-3AD203B41FA5}">
                      <a16:colId xmlns:a16="http://schemas.microsoft.com/office/drawing/2014/main" val="1562935449"/>
                    </a:ext>
                  </a:extLst>
                </a:gridCol>
                <a:gridCol w="2432399">
                  <a:extLst>
                    <a:ext uri="{9D8B030D-6E8A-4147-A177-3AD203B41FA5}">
                      <a16:colId xmlns:a16="http://schemas.microsoft.com/office/drawing/2014/main" val="2499228387"/>
                    </a:ext>
                  </a:extLst>
                </a:gridCol>
              </a:tblGrid>
              <a:tr h="355006">
                <a:tc>
                  <a:txBody>
                    <a:bodyPr/>
                    <a:lstStyle/>
                    <a:p>
                      <a:pPr lvl="0">
                        <a:buNone/>
                      </a:pPr>
                      <a:r>
                        <a:rPr lang="en-US" sz="1800" b="1" i="0" u="none" strike="noStrike" noProof="0" dirty="0">
                          <a:latin typeface="Calibri"/>
                        </a:rPr>
                        <a:t>Level</a:t>
                      </a:r>
                    </a:p>
                  </a:txBody>
                  <a:tcPr/>
                </a:tc>
                <a:tc>
                  <a:txBody>
                    <a:bodyPr/>
                    <a:lstStyle/>
                    <a:p>
                      <a:pPr lvl="0">
                        <a:buNone/>
                      </a:pPr>
                      <a:r>
                        <a:rPr lang="en-US" sz="1800" b="1" i="0" u="none" strike="noStrike" noProof="0" dirty="0">
                          <a:latin typeface="Calibri"/>
                        </a:rPr>
                        <a:t>Es and </a:t>
                      </a:r>
                      <a:r>
                        <a:rPr lang="en-US" sz="1800" b="1" i="0" u="none" strike="noStrike" noProof="0" dirty="0" err="1">
                          <a:latin typeface="Calibri"/>
                        </a:rPr>
                        <a:t>Os</a:t>
                      </a:r>
                      <a:endParaRPr lang="en-US" dirty="0" err="1"/>
                    </a:p>
                  </a:txBody>
                  <a:tcPr/>
                </a:tc>
                <a:tc>
                  <a:txBody>
                    <a:bodyPr/>
                    <a:lstStyle/>
                    <a:p>
                      <a:pPr lvl="0">
                        <a:buNone/>
                      </a:pPr>
                      <a:r>
                        <a:rPr lang="en-US" sz="1800" b="1" i="0" u="none" strike="noStrike" noProof="0" dirty="0">
                          <a:latin typeface="Calibri"/>
                        </a:rPr>
                        <a:t>Learning Activities</a:t>
                      </a:r>
                      <a:endParaRPr lang="en-US" dirty="0"/>
                    </a:p>
                  </a:txBody>
                  <a:tcPr/>
                </a:tc>
                <a:tc>
                  <a:txBody>
                    <a:bodyPr/>
                    <a:lstStyle/>
                    <a:p>
                      <a:pPr lvl="0">
                        <a:buNone/>
                      </a:pPr>
                      <a:r>
                        <a:rPr lang="en-US" sz="1800" b="1" i="0" u="none" strike="noStrike" noProof="0" dirty="0">
                          <a:latin typeface="Calibri"/>
                        </a:rPr>
                        <a:t>Stimulus</a:t>
                      </a:r>
                      <a:endParaRPr lang="en-US" dirty="0"/>
                    </a:p>
                  </a:txBody>
                  <a:tcPr/>
                </a:tc>
                <a:extLst>
                  <a:ext uri="{0D108BD9-81ED-4DB2-BD59-A6C34878D82A}">
                    <a16:rowId xmlns:a16="http://schemas.microsoft.com/office/drawing/2014/main" val="63266248"/>
                  </a:ext>
                </a:extLst>
              </a:tr>
              <a:tr h="5788798">
                <a:tc>
                  <a:txBody>
                    <a:bodyPr/>
                    <a:lstStyle/>
                    <a:p>
                      <a:pPr lvl="0">
                        <a:buNone/>
                      </a:pPr>
                      <a:r>
                        <a:rPr lang="en-US" sz="1400" b="1" i="0" u="none" strike="noStrike" noProof="0" dirty="0">
                          <a:latin typeface="Calibri"/>
                        </a:rPr>
                        <a:t>First Level</a:t>
                      </a:r>
                      <a:r>
                        <a:rPr lang="en-US" sz="1400" b="0" i="0" u="none" strike="noStrike" noProof="0" dirty="0">
                          <a:latin typeface="Calibri"/>
                        </a:rPr>
                        <a:t> </a:t>
                      </a:r>
                      <a:endParaRPr lang="en-US" sz="1400" dirty="0" err="1"/>
                    </a:p>
                    <a:p>
                      <a:pPr lvl="0">
                        <a:buNone/>
                      </a:pPr>
                      <a:r>
                        <a:rPr lang="en-US" sz="1400" b="0" i="0" u="none" strike="noStrike" noProof="0" dirty="0">
                          <a:latin typeface="Calibri"/>
                        </a:rPr>
                        <a:t>Theme: </a:t>
                      </a:r>
                      <a:r>
                        <a:rPr lang="en-US" sz="1400" b="0" i="0" u="none" strike="noStrike" noProof="0" dirty="0" err="1">
                          <a:latin typeface="Calibri"/>
                        </a:rPr>
                        <a:t>Visualising</a:t>
                      </a:r>
                      <a:endParaRPr lang="en-US" sz="1400"/>
                    </a:p>
                  </a:txBody>
                  <a:tcPr/>
                </a:tc>
                <a:tc>
                  <a:txBody>
                    <a:bodyPr/>
                    <a:lstStyle/>
                    <a:p>
                      <a:pPr lvl="0" algn="l">
                        <a:lnSpc>
                          <a:spcPct val="100000"/>
                        </a:lnSpc>
                        <a:spcBef>
                          <a:spcPts val="0"/>
                        </a:spcBef>
                        <a:spcAft>
                          <a:spcPts val="0"/>
                        </a:spcAft>
                        <a:buNone/>
                      </a:pPr>
                      <a:r>
                        <a:rPr lang="en-US" sz="1100" b="0" i="1" u="none" strike="noStrike" noProof="0" dirty="0">
                          <a:latin typeface="Arial"/>
                        </a:rPr>
                        <a:t>I can estimate how long or heavy an object is, or what amount it holds, using everyday things as a guide, then measure or weigh it using appropriate instruments and units. </a:t>
                      </a:r>
                      <a:endParaRPr lang="en-US" sz="1600" dirty="0">
                        <a:latin typeface="Arial"/>
                      </a:endParaRPr>
                    </a:p>
                    <a:p>
                      <a:pPr lvl="0" algn="l">
                        <a:lnSpc>
                          <a:spcPct val="100000"/>
                        </a:lnSpc>
                        <a:spcBef>
                          <a:spcPts val="0"/>
                        </a:spcBef>
                        <a:spcAft>
                          <a:spcPts val="0"/>
                        </a:spcAft>
                        <a:buNone/>
                      </a:pPr>
                      <a:r>
                        <a:rPr lang="en-US" sz="1100" b="1" i="0" u="none" strike="noStrike" noProof="0" dirty="0">
                          <a:latin typeface="Arial"/>
                        </a:rPr>
                        <a:t>MNU 1-11a </a:t>
                      </a:r>
                      <a:endParaRPr lang="en-US" sz="1600" dirty="0">
                        <a:latin typeface="Arial"/>
                      </a:endParaRPr>
                    </a:p>
                    <a:p>
                      <a:pPr lvl="0" algn="l">
                        <a:lnSpc>
                          <a:spcPct val="100000"/>
                        </a:lnSpc>
                        <a:spcBef>
                          <a:spcPts val="0"/>
                        </a:spcBef>
                        <a:spcAft>
                          <a:spcPts val="0"/>
                        </a:spcAft>
                        <a:buNone/>
                      </a:pPr>
                      <a:r>
                        <a:rPr lang="en-US" sz="1100" b="0" i="1" u="none" strike="noStrike" noProof="0" dirty="0">
                          <a:latin typeface="Arial"/>
                        </a:rPr>
                        <a:t>I can use exploration and imagination to solve design problems related to real-life situations. </a:t>
                      </a:r>
                      <a:endParaRPr lang="en-US" sz="1600" dirty="0">
                        <a:latin typeface="Arial"/>
                      </a:endParaRPr>
                    </a:p>
                    <a:p>
                      <a:pPr lvl="0" algn="l">
                        <a:lnSpc>
                          <a:spcPct val="100000"/>
                        </a:lnSpc>
                        <a:spcBef>
                          <a:spcPts val="0"/>
                        </a:spcBef>
                        <a:spcAft>
                          <a:spcPts val="0"/>
                        </a:spcAft>
                        <a:buNone/>
                      </a:pPr>
                      <a:r>
                        <a:rPr lang="en-US" sz="1100" b="1" i="0" u="none" strike="noStrike" noProof="0" dirty="0">
                          <a:latin typeface="Arial"/>
                        </a:rPr>
                        <a:t>EXA 1-06a </a:t>
                      </a:r>
                      <a:endParaRPr lang="en-US" sz="1600" dirty="0">
                        <a:latin typeface="Arial"/>
                      </a:endParaRPr>
                    </a:p>
                    <a:p>
                      <a:pPr lvl="0" algn="l">
                        <a:lnSpc>
                          <a:spcPct val="100000"/>
                        </a:lnSpc>
                        <a:spcBef>
                          <a:spcPts val="0"/>
                        </a:spcBef>
                        <a:spcAft>
                          <a:spcPts val="0"/>
                        </a:spcAft>
                        <a:buNone/>
                      </a:pPr>
                      <a:r>
                        <a:rPr lang="en-US" sz="1100" b="0" i="1" u="none" strike="noStrike" noProof="0" dirty="0">
                          <a:latin typeface="Arial"/>
                        </a:rPr>
                        <a:t>By researching, I can describe the position and function of the skeleton and major organs of the human body and discuss what I need to do to keep them healthy. </a:t>
                      </a:r>
                      <a:endParaRPr lang="en-US" sz="1600" dirty="0">
                        <a:latin typeface="Arial"/>
                      </a:endParaRPr>
                    </a:p>
                    <a:p>
                      <a:pPr lvl="0" algn="l">
                        <a:lnSpc>
                          <a:spcPct val="100000"/>
                        </a:lnSpc>
                        <a:spcBef>
                          <a:spcPts val="0"/>
                        </a:spcBef>
                        <a:spcAft>
                          <a:spcPts val="0"/>
                        </a:spcAft>
                        <a:buNone/>
                      </a:pPr>
                      <a:r>
                        <a:rPr lang="en-US" sz="1100" b="1" i="0" u="none" strike="noStrike" noProof="0" dirty="0">
                          <a:latin typeface="Arial"/>
                        </a:rPr>
                        <a:t>SCN 1-12a </a:t>
                      </a:r>
                      <a:endParaRPr lang="en-US" sz="1600" dirty="0">
                        <a:latin typeface="Arial"/>
                      </a:endParaRPr>
                    </a:p>
                    <a:p>
                      <a:pPr lvl="0" algn="l">
                        <a:lnSpc>
                          <a:spcPct val="100000"/>
                        </a:lnSpc>
                        <a:spcBef>
                          <a:spcPts val="0"/>
                        </a:spcBef>
                        <a:spcAft>
                          <a:spcPts val="0"/>
                        </a:spcAft>
                        <a:buNone/>
                      </a:pPr>
                      <a:r>
                        <a:rPr lang="en-US" sz="1100" b="0" i="1" u="none" strike="noStrike" noProof="0" dirty="0">
                          <a:latin typeface="Arial"/>
                        </a:rPr>
                        <a:t>Through exploring properties and sources of materials, I can choose appropriate materials to solve practical challenges. </a:t>
                      </a:r>
                      <a:endParaRPr lang="en-US" sz="1600" dirty="0">
                        <a:latin typeface="Arial"/>
                      </a:endParaRPr>
                    </a:p>
                    <a:p>
                      <a:pPr lvl="0" algn="l">
                        <a:lnSpc>
                          <a:spcPct val="100000"/>
                        </a:lnSpc>
                        <a:spcBef>
                          <a:spcPts val="0"/>
                        </a:spcBef>
                        <a:spcAft>
                          <a:spcPts val="0"/>
                        </a:spcAft>
                        <a:buNone/>
                      </a:pPr>
                      <a:r>
                        <a:rPr lang="en-US" sz="1100" b="1" i="0" u="none" strike="noStrike" noProof="0" dirty="0">
                          <a:latin typeface="Arial"/>
                        </a:rPr>
                        <a:t>SCN 1-15a </a:t>
                      </a:r>
                      <a:endParaRPr lang="en-US" sz="1600" dirty="0">
                        <a:latin typeface="Arial"/>
                      </a:endParaRPr>
                    </a:p>
                    <a:p>
                      <a:pPr lvl="0" algn="l">
                        <a:lnSpc>
                          <a:spcPct val="100000"/>
                        </a:lnSpc>
                        <a:spcBef>
                          <a:spcPts val="0"/>
                        </a:spcBef>
                        <a:spcAft>
                          <a:spcPts val="0"/>
                        </a:spcAft>
                        <a:buNone/>
                      </a:pPr>
                      <a:r>
                        <a:rPr lang="en-US" sz="1100" b="0" i="1" u="none" strike="noStrike" noProof="0" dirty="0">
                          <a:latin typeface="Arial"/>
                        </a:rPr>
                        <a:t>I can design and construct models and explain my solutions. </a:t>
                      </a:r>
                      <a:endParaRPr lang="en-US" sz="1600" dirty="0">
                        <a:latin typeface="Arial"/>
                      </a:endParaRPr>
                    </a:p>
                    <a:p>
                      <a:pPr lvl="0" algn="l">
                        <a:lnSpc>
                          <a:spcPct val="100000"/>
                        </a:lnSpc>
                        <a:spcBef>
                          <a:spcPts val="0"/>
                        </a:spcBef>
                        <a:spcAft>
                          <a:spcPts val="0"/>
                        </a:spcAft>
                        <a:buNone/>
                      </a:pPr>
                      <a:r>
                        <a:rPr lang="en-US" sz="1100" b="1" i="0" u="none" strike="noStrike" noProof="0" dirty="0">
                          <a:latin typeface="Arial"/>
                        </a:rPr>
                        <a:t>TCH 1-09a </a:t>
                      </a:r>
                      <a:endParaRPr lang="en-US" sz="1600" dirty="0">
                        <a:latin typeface="Arial"/>
                      </a:endParaRPr>
                    </a:p>
                    <a:p>
                      <a:pPr lvl="0" algn="l">
                        <a:lnSpc>
                          <a:spcPct val="100000"/>
                        </a:lnSpc>
                        <a:spcBef>
                          <a:spcPts val="0"/>
                        </a:spcBef>
                        <a:spcAft>
                          <a:spcPts val="0"/>
                        </a:spcAft>
                        <a:buNone/>
                      </a:pPr>
                      <a:r>
                        <a:rPr lang="en-US" sz="1100" b="0" i="1" u="none" strike="noStrike" noProof="0" dirty="0">
                          <a:latin typeface="Arial"/>
                        </a:rPr>
                        <a:t>I explore and discover engineering disciplines and can create solutions. </a:t>
                      </a:r>
                      <a:r>
                        <a:rPr lang="en-US" sz="1100" b="1" i="0" u="none" strike="noStrike" noProof="0" dirty="0">
                          <a:latin typeface="Arial"/>
                        </a:rPr>
                        <a:t>TCH 1-12a</a:t>
                      </a:r>
                      <a:endParaRPr lang="en-US" sz="1600" dirty="0"/>
                    </a:p>
                  </a:txBody>
                  <a:tcPr/>
                </a:tc>
                <a:tc>
                  <a:txBody>
                    <a:bodyPr/>
                    <a:lstStyle/>
                    <a:p>
                      <a:pPr lvl="0" algn="l">
                        <a:lnSpc>
                          <a:spcPct val="100000"/>
                        </a:lnSpc>
                        <a:spcBef>
                          <a:spcPts val="0"/>
                        </a:spcBef>
                        <a:spcAft>
                          <a:spcPts val="0"/>
                        </a:spcAft>
                        <a:buNone/>
                      </a:pPr>
                      <a:r>
                        <a:rPr lang="en-US" sz="1200" b="1" i="0" u="none" strike="noStrike" noProof="0" dirty="0"/>
                        <a:t>Create a moving hand</a:t>
                      </a:r>
                      <a:r>
                        <a:rPr lang="en-US" sz="1200" b="0" i="0" u="none" strike="noStrike" noProof="0" dirty="0"/>
                        <a:t> </a:t>
                      </a:r>
                      <a:endParaRPr lang="en-US" dirty="0"/>
                    </a:p>
                    <a:p>
                      <a:pPr lvl="0" algn="l">
                        <a:lnSpc>
                          <a:spcPct val="100000"/>
                        </a:lnSpc>
                        <a:spcBef>
                          <a:spcPts val="0"/>
                        </a:spcBef>
                        <a:spcAft>
                          <a:spcPts val="0"/>
                        </a:spcAft>
                        <a:buNone/>
                      </a:pPr>
                      <a:r>
                        <a:rPr lang="en-US" sz="1200" b="0" i="0" u="none" strike="noStrike" noProof="0" dirty="0"/>
                        <a:t>  </a:t>
                      </a:r>
                      <a:endParaRPr lang="en-US" dirty="0"/>
                    </a:p>
                    <a:p>
                      <a:pPr lvl="0" algn="l">
                        <a:lnSpc>
                          <a:spcPct val="100000"/>
                        </a:lnSpc>
                        <a:spcBef>
                          <a:spcPts val="0"/>
                        </a:spcBef>
                        <a:spcAft>
                          <a:spcPts val="0"/>
                        </a:spcAft>
                        <a:buNone/>
                      </a:pPr>
                      <a:r>
                        <a:rPr lang="en-US" sz="1200" b="0" i="0" u="none" strike="noStrike" noProof="0" dirty="0"/>
                        <a:t>Resources: Cardboard </a:t>
                      </a:r>
                      <a:endParaRPr lang="en-US" dirty="0"/>
                    </a:p>
                    <a:p>
                      <a:pPr lvl="0" algn="l">
                        <a:lnSpc>
                          <a:spcPct val="100000"/>
                        </a:lnSpc>
                        <a:spcBef>
                          <a:spcPts val="0"/>
                        </a:spcBef>
                        <a:spcAft>
                          <a:spcPts val="0"/>
                        </a:spcAft>
                        <a:buNone/>
                      </a:pPr>
                      <a:r>
                        <a:rPr lang="en-US" sz="1200" b="0" i="0" u="none" strike="noStrike" noProof="0" dirty="0"/>
                        <a:t>                    6 Straws </a:t>
                      </a:r>
                      <a:endParaRPr lang="en-US" dirty="0"/>
                    </a:p>
                    <a:p>
                      <a:pPr lvl="0" algn="l">
                        <a:lnSpc>
                          <a:spcPct val="100000"/>
                        </a:lnSpc>
                        <a:spcBef>
                          <a:spcPts val="0"/>
                        </a:spcBef>
                        <a:spcAft>
                          <a:spcPts val="0"/>
                        </a:spcAft>
                        <a:buNone/>
                      </a:pPr>
                      <a:r>
                        <a:rPr lang="en-US" sz="1200" b="0" i="0" u="none" strike="noStrike" noProof="0" dirty="0"/>
                        <a:t>                    Wool or String </a:t>
                      </a:r>
                      <a:endParaRPr lang="en-US" dirty="0"/>
                    </a:p>
                    <a:p>
                      <a:pPr lvl="0" algn="l">
                        <a:lnSpc>
                          <a:spcPct val="100000"/>
                        </a:lnSpc>
                        <a:spcBef>
                          <a:spcPts val="0"/>
                        </a:spcBef>
                        <a:spcAft>
                          <a:spcPts val="0"/>
                        </a:spcAft>
                        <a:buNone/>
                      </a:pPr>
                      <a:r>
                        <a:rPr lang="en-US" sz="1200" b="0" i="0" u="none" strike="noStrike" noProof="0" dirty="0"/>
                        <a:t>                    Ruler </a:t>
                      </a:r>
                      <a:endParaRPr lang="en-US" dirty="0"/>
                    </a:p>
                    <a:p>
                      <a:pPr lvl="0" algn="l">
                        <a:lnSpc>
                          <a:spcPct val="100000"/>
                        </a:lnSpc>
                        <a:spcBef>
                          <a:spcPts val="0"/>
                        </a:spcBef>
                        <a:spcAft>
                          <a:spcPts val="0"/>
                        </a:spcAft>
                        <a:buNone/>
                      </a:pPr>
                      <a:r>
                        <a:rPr lang="en-US" sz="1200" b="0" i="0" u="none" strike="noStrike" noProof="0" dirty="0"/>
                        <a:t>                   Scissors </a:t>
                      </a:r>
                      <a:endParaRPr lang="en-US" dirty="0"/>
                    </a:p>
                    <a:p>
                      <a:pPr lvl="0" algn="l">
                        <a:lnSpc>
                          <a:spcPct val="100000"/>
                        </a:lnSpc>
                        <a:spcBef>
                          <a:spcPts val="0"/>
                        </a:spcBef>
                        <a:spcAft>
                          <a:spcPts val="0"/>
                        </a:spcAft>
                        <a:buNone/>
                      </a:pPr>
                      <a:r>
                        <a:rPr lang="en-US" sz="1200" b="0" i="0" u="none" strike="noStrike" noProof="0" dirty="0"/>
                        <a:t>  </a:t>
                      </a:r>
                      <a:endParaRPr lang="en-US" dirty="0"/>
                    </a:p>
                    <a:p>
                      <a:pPr lvl="0" algn="l">
                        <a:lnSpc>
                          <a:spcPct val="100000"/>
                        </a:lnSpc>
                        <a:spcBef>
                          <a:spcPts val="0"/>
                        </a:spcBef>
                        <a:spcAft>
                          <a:spcPts val="0"/>
                        </a:spcAft>
                        <a:buNone/>
                      </a:pPr>
                      <a:r>
                        <a:rPr lang="en-US" sz="1200" b="0" i="0" u="none" strike="noStrike" noProof="0" dirty="0"/>
                        <a:t>You are going to create a model with moving parts. You are going to make a moving hand- this will be a prototype for a prosthetic/robotic hand. </a:t>
                      </a:r>
                      <a:endParaRPr lang="en-US" dirty="0"/>
                    </a:p>
                    <a:p>
                      <a:pPr lvl="0" algn="l">
                        <a:lnSpc>
                          <a:spcPct val="100000"/>
                        </a:lnSpc>
                        <a:spcBef>
                          <a:spcPts val="0"/>
                        </a:spcBef>
                        <a:spcAft>
                          <a:spcPts val="0"/>
                        </a:spcAft>
                        <a:buNone/>
                      </a:pPr>
                      <a:r>
                        <a:rPr lang="en-US" sz="1200" b="0" i="0" u="none" strike="noStrike" noProof="0" dirty="0"/>
                        <a:t>Draw a design of what your hand will look like- labelling resources and then build your prototype. </a:t>
                      </a:r>
                      <a:endParaRPr lang="en-US" dirty="0"/>
                    </a:p>
                    <a:p>
                      <a:pPr lvl="0" algn="l">
                        <a:lnSpc>
                          <a:spcPct val="100000"/>
                        </a:lnSpc>
                        <a:spcBef>
                          <a:spcPts val="0"/>
                        </a:spcBef>
                        <a:spcAft>
                          <a:spcPts val="0"/>
                        </a:spcAft>
                        <a:buNone/>
                      </a:pPr>
                      <a:r>
                        <a:rPr lang="en-US" sz="1200" b="0" i="0" u="none" strike="noStrike" noProof="0" dirty="0"/>
                        <a:t>  </a:t>
                      </a:r>
                      <a:endParaRPr lang="en-US" dirty="0"/>
                    </a:p>
                    <a:p>
                      <a:pPr lvl="0" algn="l">
                        <a:lnSpc>
                          <a:spcPct val="100000"/>
                        </a:lnSpc>
                        <a:spcBef>
                          <a:spcPts val="0"/>
                        </a:spcBef>
                        <a:spcAft>
                          <a:spcPts val="0"/>
                        </a:spcAft>
                        <a:buNone/>
                      </a:pPr>
                      <a:r>
                        <a:rPr lang="en-US" sz="1200" b="0" i="0" u="none" strike="noStrike" noProof="0" dirty="0" err="1"/>
                        <a:t>Visualising</a:t>
                      </a:r>
                      <a:r>
                        <a:rPr lang="en-US" sz="1200" b="0" i="0" u="none" strike="noStrike" noProof="0" dirty="0"/>
                        <a:t> Skill: Moving from Abstract to Concrete, Model Making </a:t>
                      </a:r>
                      <a:endParaRPr lang="en-US" dirty="0"/>
                    </a:p>
                    <a:p>
                      <a:pPr lvl="0" algn="l">
                        <a:lnSpc>
                          <a:spcPct val="100000"/>
                        </a:lnSpc>
                        <a:spcBef>
                          <a:spcPts val="0"/>
                        </a:spcBef>
                        <a:spcAft>
                          <a:spcPts val="0"/>
                        </a:spcAft>
                        <a:buNone/>
                      </a:pPr>
                      <a:r>
                        <a:rPr lang="en-US" sz="1200" b="0" i="0" u="none" strike="noStrike" noProof="0" dirty="0"/>
                        <a:t>  Link to real world- prosthetics or robotic arms/hands for manufacturing.</a:t>
                      </a:r>
                      <a:endParaRPr lang="en-US" dirty="0"/>
                    </a:p>
                    <a:p>
                      <a:pPr lvl="0" algn="l">
                        <a:lnSpc>
                          <a:spcPct val="100000"/>
                        </a:lnSpc>
                        <a:spcBef>
                          <a:spcPts val="0"/>
                        </a:spcBef>
                        <a:spcAft>
                          <a:spcPts val="0"/>
                        </a:spcAft>
                        <a:buNone/>
                      </a:pPr>
                      <a:endParaRPr lang="en-US" sz="1200" b="0" i="0" u="none" strike="noStrike" noProof="0" dirty="0"/>
                    </a:p>
                    <a:p>
                      <a:pPr lvl="0" algn="l">
                        <a:lnSpc>
                          <a:spcPct val="100000"/>
                        </a:lnSpc>
                        <a:spcBef>
                          <a:spcPts val="0"/>
                        </a:spcBef>
                        <a:spcAft>
                          <a:spcPts val="0"/>
                        </a:spcAft>
                        <a:buNone/>
                      </a:pPr>
                      <a:r>
                        <a:rPr lang="en-US" sz="1200" b="0" i="0" u="none" strike="noStrike" noProof="0" dirty="0">
                          <a:latin typeface="Calibri"/>
                          <a:hlinkClick r:id="rId2"/>
                        </a:rPr>
                        <a:t>https://www.youtube.com/watch?v=Cl8ijPGEKO8</a:t>
                      </a:r>
                      <a:endParaRPr lang="en-US" dirty="0"/>
                    </a:p>
                    <a:p>
                      <a:pPr lvl="0" algn="l">
                        <a:lnSpc>
                          <a:spcPct val="100000"/>
                        </a:lnSpc>
                        <a:spcBef>
                          <a:spcPts val="0"/>
                        </a:spcBef>
                        <a:spcAft>
                          <a:spcPts val="0"/>
                        </a:spcAft>
                        <a:buNone/>
                      </a:pPr>
                      <a:endParaRPr lang="en-US" sz="1200" b="0" i="0" u="none" strike="noStrike" noProof="0" dirty="0"/>
                    </a:p>
                    <a:p>
                      <a:pPr lvl="0" algn="l">
                        <a:lnSpc>
                          <a:spcPct val="100000"/>
                        </a:lnSpc>
                        <a:spcBef>
                          <a:spcPts val="0"/>
                        </a:spcBef>
                        <a:spcAft>
                          <a:spcPts val="0"/>
                        </a:spcAft>
                        <a:buNone/>
                      </a:pPr>
                      <a:endParaRPr lang="en-US" sz="1200" b="0" i="0" u="none" strike="noStrike" noProof="0" dirty="0">
                        <a:latin typeface="Calibri"/>
                      </a:endParaRPr>
                    </a:p>
                  </a:txBody>
                  <a:tcPr/>
                </a:tc>
                <a:tc>
                  <a:txBody>
                    <a:bodyPr/>
                    <a:lstStyle/>
                    <a:p>
                      <a:endParaRPr lang="en-US" dirty="0"/>
                    </a:p>
                  </a:txBody>
                  <a:tcPr/>
                </a:tc>
                <a:extLst>
                  <a:ext uri="{0D108BD9-81ED-4DB2-BD59-A6C34878D82A}">
                    <a16:rowId xmlns:a16="http://schemas.microsoft.com/office/drawing/2014/main" val="3652803016"/>
                  </a:ext>
                </a:extLst>
              </a:tr>
            </a:tbl>
          </a:graphicData>
        </a:graphic>
      </p:graphicFrame>
      <p:pic>
        <p:nvPicPr>
          <p:cNvPr id="5" name="Picture 5">
            <a:extLst>
              <a:ext uri="{FF2B5EF4-FFF2-40B4-BE49-F238E27FC236}">
                <a16:creationId xmlns:a16="http://schemas.microsoft.com/office/drawing/2014/main" id="{1A5E2EA2-7148-4C6C-B675-E36813D261DE}"/>
              </a:ext>
            </a:extLst>
          </p:cNvPr>
          <p:cNvPicPr>
            <a:picLocks noChangeAspect="1"/>
          </p:cNvPicPr>
          <p:nvPr/>
        </p:nvPicPr>
        <p:blipFill>
          <a:blip r:embed="rId3"/>
          <a:stretch>
            <a:fillRect/>
          </a:stretch>
        </p:blipFill>
        <p:spPr>
          <a:xfrm>
            <a:off x="9188210" y="746784"/>
            <a:ext cx="1943100" cy="1714500"/>
          </a:xfrm>
          <a:prstGeom prst="rect">
            <a:avLst/>
          </a:prstGeom>
        </p:spPr>
      </p:pic>
      <p:pic>
        <p:nvPicPr>
          <p:cNvPr id="4" name="Graphic 3" descr="Home with solid fill">
            <a:extLst>
              <a:ext uri="{FF2B5EF4-FFF2-40B4-BE49-F238E27FC236}">
                <a16:creationId xmlns:a16="http://schemas.microsoft.com/office/drawing/2014/main" id="{472C365F-5389-4E1C-969B-96F5EE07ADC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92551"/>
            <a:ext cx="623341" cy="623341"/>
          </a:xfrm>
          <a:prstGeom prst="rect">
            <a:avLst/>
          </a:prstGeom>
        </p:spPr>
      </p:pic>
      <p:sp>
        <p:nvSpPr>
          <p:cNvPr id="6" name="TextBox 5">
            <a:extLst>
              <a:ext uri="{FF2B5EF4-FFF2-40B4-BE49-F238E27FC236}">
                <a16:creationId xmlns:a16="http://schemas.microsoft.com/office/drawing/2014/main" id="{B14A42E9-5B22-4AD2-A8E6-FC38844A25B3}"/>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7" name="Rectangle 6">
            <a:extLst>
              <a:ext uri="{FF2B5EF4-FFF2-40B4-BE49-F238E27FC236}">
                <a16:creationId xmlns:a16="http://schemas.microsoft.com/office/drawing/2014/main" id="{9868C92E-B0F3-45B7-9171-E6BF339FDBDD}"/>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6" action="ppaction://hlinksldjump"/>
            <a:extLst>
              <a:ext uri="{FF2B5EF4-FFF2-40B4-BE49-F238E27FC236}">
                <a16:creationId xmlns:a16="http://schemas.microsoft.com/office/drawing/2014/main" id="{E1093361-7532-4FEC-B670-CAF26CCB5BF3}"/>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0012712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DDE6B4-B315-4B42-A43A-8E39C092A0F5}"/>
              </a:ext>
            </a:extLst>
          </p:cNvPr>
          <p:cNvSpPr>
            <a:spLocks noGrp="1"/>
          </p:cNvSpPr>
          <p:nvPr>
            <p:ph idx="1"/>
          </p:nvPr>
        </p:nvSpPr>
        <p:spPr>
          <a:xfrm>
            <a:off x="1722409" y="61824"/>
            <a:ext cx="8775939" cy="6668188"/>
          </a:xfrm>
        </p:spPr>
        <p:txBody>
          <a:bodyPr vert="horz" lIns="91440" tIns="45720" rIns="91440" bIns="45720" rtlCol="0" anchor="t">
            <a:normAutofit/>
          </a:bodyPr>
          <a:lstStyle/>
          <a:p>
            <a:pPr marL="0" indent="0" algn="ctr">
              <a:buNone/>
            </a:pPr>
            <a:r>
              <a:rPr lang="en-US" sz="4300" b="1" dirty="0">
                <a:cs typeface="Calibri"/>
              </a:rPr>
              <a:t>Create a moving hand</a:t>
            </a:r>
            <a:endParaRPr lang="en-US" sz="4300" dirty="0"/>
          </a:p>
          <a:p>
            <a:pPr marL="0" indent="0" algn="just">
              <a:buNone/>
            </a:pPr>
            <a:r>
              <a:rPr lang="en-US" sz="1600" b="1" dirty="0">
                <a:ea typeface="+mn-lt"/>
                <a:cs typeface="+mn-lt"/>
              </a:rPr>
              <a:t>You will need (per group)</a:t>
            </a:r>
            <a:r>
              <a:rPr lang="en-US" sz="1600" dirty="0">
                <a:ea typeface="+mn-lt"/>
                <a:cs typeface="+mn-lt"/>
              </a:rPr>
              <a:t> </a:t>
            </a:r>
            <a:endParaRPr lang="en-US" sz="1600" dirty="0">
              <a:cs typeface="Calibri"/>
            </a:endParaRPr>
          </a:p>
          <a:p>
            <a:pPr marL="0" indent="0" algn="just">
              <a:buNone/>
            </a:pPr>
            <a:r>
              <a:rPr lang="en-US" sz="1600" dirty="0">
                <a:cs typeface="Calibri"/>
              </a:rPr>
              <a:t>A4 cardboard or A4 </a:t>
            </a:r>
            <a:r>
              <a:rPr lang="en-US" sz="1600" dirty="0" err="1">
                <a:cs typeface="Calibri"/>
              </a:rPr>
              <a:t>coloured</a:t>
            </a:r>
            <a:r>
              <a:rPr lang="en-US" sz="1600" dirty="0">
                <a:cs typeface="Calibri"/>
              </a:rPr>
              <a:t> card</a:t>
            </a:r>
          </a:p>
          <a:p>
            <a:pPr marL="0" indent="0" algn="just">
              <a:buNone/>
            </a:pPr>
            <a:r>
              <a:rPr lang="en-US" sz="1600" dirty="0">
                <a:ea typeface="+mn-lt"/>
                <a:cs typeface="+mn-lt"/>
              </a:rPr>
              <a:t>Pen/Pencil</a:t>
            </a:r>
          </a:p>
          <a:p>
            <a:pPr>
              <a:spcBef>
                <a:spcPts val="0"/>
              </a:spcBef>
              <a:buNone/>
            </a:pPr>
            <a:r>
              <a:rPr lang="en-US" sz="1600" dirty="0">
                <a:ea typeface="+mn-lt"/>
                <a:cs typeface="+mn-lt"/>
              </a:rPr>
              <a:t>6 Straws </a:t>
            </a:r>
          </a:p>
          <a:p>
            <a:pPr>
              <a:spcBef>
                <a:spcPts val="0"/>
              </a:spcBef>
              <a:buNone/>
            </a:pPr>
            <a:r>
              <a:rPr lang="en-US" sz="1600" dirty="0">
                <a:ea typeface="+mn-lt"/>
                <a:cs typeface="+mn-lt"/>
              </a:rPr>
              <a:t>Wool or String </a:t>
            </a:r>
          </a:p>
          <a:p>
            <a:pPr>
              <a:spcBef>
                <a:spcPts val="0"/>
              </a:spcBef>
              <a:buNone/>
            </a:pPr>
            <a:r>
              <a:rPr lang="en-US" sz="1600" dirty="0">
                <a:ea typeface="+mn-lt"/>
                <a:cs typeface="+mn-lt"/>
              </a:rPr>
              <a:t>Ruler </a:t>
            </a:r>
          </a:p>
          <a:p>
            <a:pPr>
              <a:spcBef>
                <a:spcPts val="0"/>
              </a:spcBef>
              <a:buNone/>
            </a:pPr>
            <a:r>
              <a:rPr lang="en-US" sz="1600" dirty="0">
                <a:ea typeface="+mn-lt"/>
                <a:cs typeface="+mn-lt"/>
              </a:rPr>
              <a:t>Scissors</a:t>
            </a:r>
            <a:r>
              <a:rPr lang="en-US" sz="1800" dirty="0">
                <a:ea typeface="+mn-lt"/>
                <a:cs typeface="+mn-lt"/>
              </a:rPr>
              <a:t> </a:t>
            </a:r>
          </a:p>
          <a:p>
            <a:pPr marL="0" indent="0">
              <a:buNone/>
            </a:pPr>
            <a:r>
              <a:rPr lang="en-US" sz="1800" b="1" dirty="0">
                <a:ea typeface="+mn-lt"/>
                <a:cs typeface="+mn-lt"/>
              </a:rPr>
              <a:t>Activity</a:t>
            </a:r>
            <a:r>
              <a:rPr lang="en-US" sz="1800" dirty="0">
                <a:ea typeface="+mn-lt"/>
                <a:cs typeface="+mn-lt"/>
              </a:rPr>
              <a:t> </a:t>
            </a:r>
            <a:endParaRPr lang="en-US" sz="1800" dirty="0">
              <a:cs typeface="Calibri"/>
            </a:endParaRPr>
          </a:p>
          <a:p>
            <a:pPr marL="0" indent="0">
              <a:buNone/>
            </a:pPr>
            <a:r>
              <a:rPr lang="en-US" sz="1800" b="1" i="1" dirty="0">
                <a:ea typeface="+mn-lt"/>
                <a:cs typeface="+mn-lt"/>
              </a:rPr>
              <a:t>Time to Think</a:t>
            </a:r>
            <a:r>
              <a:rPr lang="en-US" sz="1800" b="1" dirty="0">
                <a:ea typeface="+mn-lt"/>
                <a:cs typeface="+mn-lt"/>
              </a:rPr>
              <a:t> </a:t>
            </a:r>
            <a:endParaRPr lang="en-US" sz="1800" b="1" dirty="0">
              <a:cs typeface="Calibri"/>
            </a:endParaRPr>
          </a:p>
          <a:p>
            <a:pPr>
              <a:buNone/>
            </a:pPr>
            <a:r>
              <a:rPr lang="en-US" sz="1800" dirty="0">
                <a:ea typeface="+mn-lt"/>
                <a:cs typeface="+mn-lt"/>
              </a:rPr>
              <a:t>Why is understanding the skeletal system of the hand important to companies who create </a:t>
            </a:r>
          </a:p>
          <a:p>
            <a:pPr>
              <a:buNone/>
            </a:pPr>
            <a:r>
              <a:rPr lang="en-US" sz="1800" dirty="0">
                <a:ea typeface="+mn-lt"/>
                <a:cs typeface="+mn-lt"/>
              </a:rPr>
              <a:t>prosthetic hands to help people? Scan the QR code to watch how our </a:t>
            </a:r>
            <a:r>
              <a:rPr lang="en-US" sz="1800" dirty="0">
                <a:cs typeface="Calibri"/>
              </a:rPr>
              <a:t>learning is relevant.</a:t>
            </a:r>
          </a:p>
          <a:p>
            <a:pPr marL="0" indent="0">
              <a:buNone/>
            </a:pPr>
            <a:r>
              <a:rPr lang="en-US" sz="1800" b="1" i="1" dirty="0">
                <a:ea typeface="+mn-lt"/>
                <a:cs typeface="+mn-lt"/>
              </a:rPr>
              <a:t>Time to Make </a:t>
            </a:r>
            <a:endParaRPr lang="en-US" sz="1800" b="1" i="1" dirty="0">
              <a:cs typeface="Calibri"/>
            </a:endParaRPr>
          </a:p>
          <a:p>
            <a:pPr marL="0" indent="0">
              <a:buNone/>
            </a:pPr>
            <a:r>
              <a:rPr lang="en-US" sz="1600" dirty="0">
                <a:cs typeface="Calibri"/>
              </a:rPr>
              <a:t>Step by Step Guide</a:t>
            </a:r>
            <a:r>
              <a:rPr lang="en-US" sz="1100" dirty="0">
                <a:cs typeface="Calibri"/>
              </a:rPr>
              <a:t> </a:t>
            </a:r>
          </a:p>
          <a:p>
            <a:pPr marL="0" indent="0">
              <a:buNone/>
            </a:pPr>
            <a:endParaRPr lang="en-US" dirty="0">
              <a:ea typeface="+mn-lt"/>
              <a:cs typeface="+mn-lt"/>
            </a:endParaRPr>
          </a:p>
          <a:p>
            <a:pPr marL="0" indent="0">
              <a:buNone/>
            </a:pPr>
            <a:endParaRPr lang="en-US" dirty="0">
              <a:ea typeface="+mn-lt"/>
              <a:cs typeface="+mn-lt"/>
            </a:endParaRPr>
          </a:p>
          <a:p>
            <a:pPr marL="0" indent="0">
              <a:buNone/>
            </a:pPr>
            <a:endParaRPr lang="en-US" dirty="0">
              <a:ea typeface="+mn-lt"/>
              <a:cs typeface="+mn-lt"/>
            </a:endParaRPr>
          </a:p>
          <a:p>
            <a:pPr marL="0" indent="0">
              <a:buNone/>
            </a:pPr>
            <a:endParaRPr lang="en-US" dirty="0">
              <a:ea typeface="+mn-lt"/>
              <a:cs typeface="+mn-lt"/>
            </a:endParaRPr>
          </a:p>
          <a:p>
            <a:pPr marL="0" indent="0">
              <a:buNone/>
            </a:pPr>
            <a:endParaRPr lang="en-US" dirty="0">
              <a:cs typeface="Calibri"/>
            </a:endParaRPr>
          </a:p>
          <a:p>
            <a:pPr marL="0" indent="0">
              <a:buNone/>
            </a:pPr>
            <a:endParaRPr lang="en-US" b="1" dirty="0">
              <a:cs typeface="Calibri"/>
            </a:endParaRPr>
          </a:p>
          <a:p>
            <a:pPr marL="0" indent="0">
              <a:buNone/>
            </a:pPr>
            <a:endParaRPr lang="en-US" b="1" dirty="0">
              <a:cs typeface="Calibri"/>
            </a:endParaRPr>
          </a:p>
          <a:p>
            <a:pPr marL="0" indent="0">
              <a:buNone/>
            </a:pPr>
            <a:endParaRPr lang="en-US" dirty="0">
              <a:cs typeface="Calibri"/>
            </a:endParaRPr>
          </a:p>
        </p:txBody>
      </p:sp>
      <p:pic>
        <p:nvPicPr>
          <p:cNvPr id="2" name="Picture 3" descr="Qr code&#10;&#10;Description automatically generated">
            <a:extLst>
              <a:ext uri="{FF2B5EF4-FFF2-40B4-BE49-F238E27FC236}">
                <a16:creationId xmlns:a16="http://schemas.microsoft.com/office/drawing/2014/main" id="{DDAEDA30-204D-463C-B2D5-94323DDB17E1}"/>
              </a:ext>
            </a:extLst>
          </p:cNvPr>
          <p:cNvPicPr>
            <a:picLocks noChangeAspect="1"/>
          </p:cNvPicPr>
          <p:nvPr/>
        </p:nvPicPr>
        <p:blipFill>
          <a:blip r:embed="rId2"/>
          <a:stretch>
            <a:fillRect/>
          </a:stretch>
        </p:blipFill>
        <p:spPr>
          <a:xfrm>
            <a:off x="10271845" y="3128558"/>
            <a:ext cx="1261969" cy="1249693"/>
          </a:xfrm>
          <a:prstGeom prst="rect">
            <a:avLst/>
          </a:prstGeom>
        </p:spPr>
      </p:pic>
      <p:pic>
        <p:nvPicPr>
          <p:cNvPr id="4" name="Picture 4" descr="Qr code&#10;&#10;Description automatically generated">
            <a:extLst>
              <a:ext uri="{FF2B5EF4-FFF2-40B4-BE49-F238E27FC236}">
                <a16:creationId xmlns:a16="http://schemas.microsoft.com/office/drawing/2014/main" id="{9ED03A2A-FE91-470E-8307-85D6EACE4B97}"/>
              </a:ext>
            </a:extLst>
          </p:cNvPr>
          <p:cNvPicPr>
            <a:picLocks noChangeAspect="1"/>
          </p:cNvPicPr>
          <p:nvPr/>
        </p:nvPicPr>
        <p:blipFill>
          <a:blip r:embed="rId3"/>
          <a:stretch>
            <a:fillRect/>
          </a:stretch>
        </p:blipFill>
        <p:spPr>
          <a:xfrm>
            <a:off x="3642420" y="4378251"/>
            <a:ext cx="1564500" cy="1943479"/>
          </a:xfrm>
          <a:prstGeom prst="rect">
            <a:avLst/>
          </a:prstGeom>
        </p:spPr>
      </p:pic>
      <p:pic>
        <p:nvPicPr>
          <p:cNvPr id="5" name="Graphic 4" descr="Home with solid fill">
            <a:extLst>
              <a:ext uri="{FF2B5EF4-FFF2-40B4-BE49-F238E27FC236}">
                <a16:creationId xmlns:a16="http://schemas.microsoft.com/office/drawing/2014/main" id="{4CF41A24-9CED-435F-8B89-CED0509E6A8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92551"/>
            <a:ext cx="623341" cy="623341"/>
          </a:xfrm>
          <a:prstGeom prst="rect">
            <a:avLst/>
          </a:prstGeom>
        </p:spPr>
      </p:pic>
      <p:sp>
        <p:nvSpPr>
          <p:cNvPr id="6" name="TextBox 5">
            <a:extLst>
              <a:ext uri="{FF2B5EF4-FFF2-40B4-BE49-F238E27FC236}">
                <a16:creationId xmlns:a16="http://schemas.microsoft.com/office/drawing/2014/main" id="{C90BEA5F-977C-4B3F-8009-F4CB2F67998F}"/>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7" name="Rectangle 6">
            <a:extLst>
              <a:ext uri="{FF2B5EF4-FFF2-40B4-BE49-F238E27FC236}">
                <a16:creationId xmlns:a16="http://schemas.microsoft.com/office/drawing/2014/main" id="{E834808A-2010-463D-8E7A-DDAF08438801}"/>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6" action="ppaction://hlinksldjump"/>
            <a:extLst>
              <a:ext uri="{FF2B5EF4-FFF2-40B4-BE49-F238E27FC236}">
                <a16:creationId xmlns:a16="http://schemas.microsoft.com/office/drawing/2014/main" id="{555DD5F8-1BC2-4CC6-9BFD-9F2322990DFD}"/>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5807011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C9A529B-2450-48E3-8758-D8B523685D7C}"/>
              </a:ext>
            </a:extLst>
          </p:cNvPr>
          <p:cNvGraphicFramePr>
            <a:graphicFrameLocks noGrp="1"/>
          </p:cNvGraphicFramePr>
          <p:nvPr>
            <p:extLst>
              <p:ext uri="{D42A27DB-BD31-4B8C-83A1-F6EECF244321}">
                <p14:modId xmlns:p14="http://schemas.microsoft.com/office/powerpoint/2010/main" val="55321107"/>
              </p:ext>
            </p:extLst>
          </p:nvPr>
        </p:nvGraphicFramePr>
        <p:xfrm>
          <a:off x="1738510" y="161660"/>
          <a:ext cx="8778236" cy="5999057"/>
        </p:xfrm>
        <a:graphic>
          <a:graphicData uri="http://schemas.openxmlformats.org/drawingml/2006/table">
            <a:tbl>
              <a:tblPr firstRow="1" bandRow="1">
                <a:tableStyleId>{5C22544A-7EE6-4342-B048-85BDC9FD1C3A}</a:tableStyleId>
              </a:tblPr>
              <a:tblGrid>
                <a:gridCol w="1645918">
                  <a:extLst>
                    <a:ext uri="{9D8B030D-6E8A-4147-A177-3AD203B41FA5}">
                      <a16:colId xmlns:a16="http://schemas.microsoft.com/office/drawing/2014/main" val="2233895718"/>
                    </a:ext>
                  </a:extLst>
                </a:gridCol>
                <a:gridCol w="1935479">
                  <a:extLst>
                    <a:ext uri="{9D8B030D-6E8A-4147-A177-3AD203B41FA5}">
                      <a16:colId xmlns:a16="http://schemas.microsoft.com/office/drawing/2014/main" val="1284286186"/>
                    </a:ext>
                  </a:extLst>
                </a:gridCol>
                <a:gridCol w="3002279">
                  <a:extLst>
                    <a:ext uri="{9D8B030D-6E8A-4147-A177-3AD203B41FA5}">
                      <a16:colId xmlns:a16="http://schemas.microsoft.com/office/drawing/2014/main" val="1562935449"/>
                    </a:ext>
                  </a:extLst>
                </a:gridCol>
                <a:gridCol w="2194560">
                  <a:extLst>
                    <a:ext uri="{9D8B030D-6E8A-4147-A177-3AD203B41FA5}">
                      <a16:colId xmlns:a16="http://schemas.microsoft.com/office/drawing/2014/main" val="2499228387"/>
                    </a:ext>
                  </a:extLst>
                </a:gridCol>
              </a:tblGrid>
              <a:tr h="369172">
                <a:tc>
                  <a:txBody>
                    <a:bodyPr/>
                    <a:lstStyle/>
                    <a:p>
                      <a:pPr lvl="0">
                        <a:buNone/>
                      </a:pPr>
                      <a:r>
                        <a:rPr lang="en-US" sz="1800" b="1" i="0" u="none" strike="noStrike" noProof="0" dirty="0">
                          <a:latin typeface="Calibri"/>
                        </a:rPr>
                        <a:t>Level</a:t>
                      </a:r>
                    </a:p>
                  </a:txBody>
                  <a:tcPr/>
                </a:tc>
                <a:tc>
                  <a:txBody>
                    <a:bodyPr/>
                    <a:lstStyle/>
                    <a:p>
                      <a:pPr lvl="0">
                        <a:buNone/>
                      </a:pPr>
                      <a:r>
                        <a:rPr lang="en-US" sz="1800" b="1" i="0" u="none" strike="noStrike" noProof="0" dirty="0">
                          <a:latin typeface="Calibri"/>
                        </a:rPr>
                        <a:t>Es and </a:t>
                      </a:r>
                      <a:r>
                        <a:rPr lang="en-US" sz="1800" b="1" i="0" u="none" strike="noStrike" noProof="0" dirty="0" err="1">
                          <a:latin typeface="Calibri"/>
                        </a:rPr>
                        <a:t>Os</a:t>
                      </a:r>
                      <a:endParaRPr lang="en-US" dirty="0" err="1"/>
                    </a:p>
                  </a:txBody>
                  <a:tcPr/>
                </a:tc>
                <a:tc>
                  <a:txBody>
                    <a:bodyPr/>
                    <a:lstStyle/>
                    <a:p>
                      <a:pPr lvl="0">
                        <a:buNone/>
                      </a:pPr>
                      <a:r>
                        <a:rPr lang="en-US" sz="1800" b="1" i="0" u="none" strike="noStrike" noProof="0" dirty="0">
                          <a:latin typeface="Calibri"/>
                        </a:rPr>
                        <a:t>Learning Activities</a:t>
                      </a:r>
                      <a:endParaRPr lang="en-US" dirty="0"/>
                    </a:p>
                  </a:txBody>
                  <a:tcPr/>
                </a:tc>
                <a:tc>
                  <a:txBody>
                    <a:bodyPr/>
                    <a:lstStyle/>
                    <a:p>
                      <a:pPr lvl="0">
                        <a:buNone/>
                      </a:pPr>
                      <a:r>
                        <a:rPr lang="en-US" sz="1800" b="1" i="0" u="none" strike="noStrike" noProof="0" dirty="0">
                          <a:latin typeface="Calibri"/>
                        </a:rPr>
                        <a:t>Stimulus</a:t>
                      </a:r>
                      <a:endParaRPr lang="en-US" dirty="0"/>
                    </a:p>
                  </a:txBody>
                  <a:tcPr/>
                </a:tc>
                <a:extLst>
                  <a:ext uri="{0D108BD9-81ED-4DB2-BD59-A6C34878D82A}">
                    <a16:rowId xmlns:a16="http://schemas.microsoft.com/office/drawing/2014/main" val="63266248"/>
                  </a:ext>
                </a:extLst>
              </a:tr>
              <a:tr h="5629885">
                <a:tc>
                  <a:txBody>
                    <a:bodyPr/>
                    <a:lstStyle/>
                    <a:p>
                      <a:pPr lvl="0">
                        <a:buNone/>
                      </a:pPr>
                      <a:r>
                        <a:rPr lang="en-US" sz="1400" b="1" i="0" u="none" strike="noStrike" noProof="0" dirty="0"/>
                        <a:t>Second Level</a:t>
                      </a:r>
                      <a:r>
                        <a:rPr lang="en-US" sz="1400" b="0" i="0" u="none" strike="noStrike" noProof="0" dirty="0"/>
                        <a:t> Theme: </a:t>
                      </a:r>
                      <a:r>
                        <a:rPr lang="en-US" sz="1400" b="0" i="0" u="none" strike="noStrike" noProof="0" dirty="0" err="1"/>
                        <a:t>Visualising</a:t>
                      </a:r>
                      <a:endParaRPr lang="en-US" dirty="0" err="1"/>
                    </a:p>
                  </a:txBody>
                  <a:tcPr/>
                </a:tc>
                <a:tc>
                  <a:txBody>
                    <a:bodyPr/>
                    <a:lstStyle/>
                    <a:p>
                      <a:pPr lvl="0" algn="l">
                        <a:lnSpc>
                          <a:spcPct val="100000"/>
                        </a:lnSpc>
                        <a:spcBef>
                          <a:spcPts val="0"/>
                        </a:spcBef>
                        <a:spcAft>
                          <a:spcPts val="0"/>
                        </a:spcAft>
                        <a:buNone/>
                      </a:pPr>
                      <a:r>
                        <a:rPr lang="en-US" sz="800" b="0" i="1" u="none" strike="noStrike" noProof="0" dirty="0"/>
                        <a:t>I can use my knowledge of the sizes of familiar objects or places to assist me when making an estimate of measure. </a:t>
                      </a:r>
                      <a:endParaRPr lang="en-US" sz="800"/>
                    </a:p>
                    <a:p>
                      <a:pPr lvl="0" algn="l">
                        <a:lnSpc>
                          <a:spcPct val="100000"/>
                        </a:lnSpc>
                        <a:spcBef>
                          <a:spcPts val="0"/>
                        </a:spcBef>
                        <a:spcAft>
                          <a:spcPts val="0"/>
                        </a:spcAft>
                        <a:buNone/>
                      </a:pPr>
                      <a:r>
                        <a:rPr lang="en-US" sz="800" b="1" i="0" u="none" strike="noStrike" noProof="0" dirty="0"/>
                        <a:t>MNU 2-11a </a:t>
                      </a:r>
                      <a:endParaRPr lang="en-US" sz="800"/>
                    </a:p>
                    <a:p>
                      <a:pPr lvl="0" algn="l">
                        <a:lnSpc>
                          <a:spcPct val="100000"/>
                        </a:lnSpc>
                        <a:spcBef>
                          <a:spcPts val="0"/>
                        </a:spcBef>
                        <a:spcAft>
                          <a:spcPts val="0"/>
                        </a:spcAft>
                        <a:buNone/>
                      </a:pPr>
                      <a:r>
                        <a:rPr lang="en-US" sz="800" b="0" i="1" u="none" strike="noStrike" noProof="0" dirty="0"/>
                        <a:t>I can use the common units of measure, convert between related units of the metric system and carry out calculations when solving problems. </a:t>
                      </a:r>
                      <a:endParaRPr lang="en-US" sz="800"/>
                    </a:p>
                    <a:p>
                      <a:pPr lvl="0" algn="l">
                        <a:lnSpc>
                          <a:spcPct val="100000"/>
                        </a:lnSpc>
                        <a:spcBef>
                          <a:spcPts val="0"/>
                        </a:spcBef>
                        <a:spcAft>
                          <a:spcPts val="0"/>
                        </a:spcAft>
                        <a:buNone/>
                      </a:pPr>
                      <a:r>
                        <a:rPr lang="en-US" sz="800" b="1" i="0" u="none" strike="noStrike" noProof="0" dirty="0"/>
                        <a:t>MNU 2-11b </a:t>
                      </a:r>
                      <a:endParaRPr lang="en-US" sz="800"/>
                    </a:p>
                    <a:p>
                      <a:pPr lvl="0" algn="l">
                        <a:lnSpc>
                          <a:spcPct val="100000"/>
                        </a:lnSpc>
                        <a:spcBef>
                          <a:spcPts val="0"/>
                        </a:spcBef>
                        <a:spcAft>
                          <a:spcPts val="0"/>
                        </a:spcAft>
                        <a:buNone/>
                      </a:pPr>
                      <a:r>
                        <a:rPr lang="en-US" sz="800" b="0" i="1" u="none" strike="noStrike" noProof="0" dirty="0"/>
                        <a:t>I can explain how different methods can be used to find the perimeter and area of a simple 2D shape or volume of a simple 3D object. </a:t>
                      </a:r>
                      <a:endParaRPr lang="en-US" sz="800"/>
                    </a:p>
                    <a:p>
                      <a:pPr lvl="0" algn="l">
                        <a:lnSpc>
                          <a:spcPct val="100000"/>
                        </a:lnSpc>
                        <a:spcBef>
                          <a:spcPts val="0"/>
                        </a:spcBef>
                        <a:spcAft>
                          <a:spcPts val="0"/>
                        </a:spcAft>
                        <a:buNone/>
                      </a:pPr>
                      <a:r>
                        <a:rPr lang="en-US" sz="800" b="1" i="0" u="none" strike="noStrike" noProof="0" dirty="0"/>
                        <a:t>MNU 2-11c </a:t>
                      </a:r>
                      <a:endParaRPr lang="en-US" sz="800"/>
                    </a:p>
                    <a:p>
                      <a:pPr lvl="0" algn="l">
                        <a:lnSpc>
                          <a:spcPct val="100000"/>
                        </a:lnSpc>
                        <a:spcBef>
                          <a:spcPts val="0"/>
                        </a:spcBef>
                        <a:spcAft>
                          <a:spcPts val="0"/>
                        </a:spcAft>
                        <a:buNone/>
                      </a:pPr>
                      <a:r>
                        <a:rPr lang="en-US" sz="800" b="0" i="0" u="none" strike="noStrike" noProof="0" dirty="0"/>
                        <a:t>I can develop and communicate my ideas, demonstrating imagination and presenting at least one possible solution to a design problem. </a:t>
                      </a:r>
                      <a:endParaRPr lang="en-US" sz="800"/>
                    </a:p>
                    <a:p>
                      <a:pPr lvl="0" algn="l">
                        <a:lnSpc>
                          <a:spcPct val="100000"/>
                        </a:lnSpc>
                        <a:spcBef>
                          <a:spcPts val="0"/>
                        </a:spcBef>
                        <a:spcAft>
                          <a:spcPts val="0"/>
                        </a:spcAft>
                        <a:buNone/>
                      </a:pPr>
                      <a:r>
                        <a:rPr lang="en-US" sz="800" b="1" i="0" u="none" strike="noStrike" noProof="0" dirty="0"/>
                        <a:t>EXA 2-06a </a:t>
                      </a:r>
                      <a:endParaRPr lang="en-US" sz="800"/>
                    </a:p>
                    <a:p>
                      <a:pPr lvl="0" algn="l">
                        <a:lnSpc>
                          <a:spcPct val="100000"/>
                        </a:lnSpc>
                        <a:spcBef>
                          <a:spcPts val="0"/>
                        </a:spcBef>
                        <a:spcAft>
                          <a:spcPts val="0"/>
                        </a:spcAft>
                        <a:buNone/>
                      </a:pPr>
                      <a:r>
                        <a:rPr lang="en-US" sz="800" b="0" i="0" u="none" strike="noStrike" noProof="0" dirty="0"/>
                        <a:t>When preparing and cooking a variety of foods, I am becoming aware of the journeys which foods make from source to consumer, their seasonality, their local availability and their sustainability. </a:t>
                      </a:r>
                      <a:endParaRPr lang="en-US" sz="800"/>
                    </a:p>
                    <a:p>
                      <a:pPr lvl="0" algn="l">
                        <a:lnSpc>
                          <a:spcPct val="100000"/>
                        </a:lnSpc>
                        <a:spcBef>
                          <a:spcPts val="0"/>
                        </a:spcBef>
                        <a:spcAft>
                          <a:spcPts val="0"/>
                        </a:spcAft>
                        <a:buNone/>
                      </a:pPr>
                      <a:r>
                        <a:rPr lang="en-US" sz="800" b="1" i="0" u="none" strike="noStrike" noProof="0" dirty="0"/>
                        <a:t>HWB 2-35a </a:t>
                      </a:r>
                      <a:endParaRPr lang="en-US" sz="800"/>
                    </a:p>
                    <a:p>
                      <a:pPr lvl="0" algn="l">
                        <a:lnSpc>
                          <a:spcPct val="100000"/>
                        </a:lnSpc>
                        <a:spcBef>
                          <a:spcPts val="0"/>
                        </a:spcBef>
                        <a:spcAft>
                          <a:spcPts val="0"/>
                        </a:spcAft>
                        <a:buNone/>
                      </a:pPr>
                      <a:r>
                        <a:rPr lang="en-US" sz="800" b="0" i="0" u="none" strike="noStrike" noProof="0" dirty="0"/>
                        <a:t>By investigating how friction, including air resistance, affects motion, I can suggest ways to improve efficiency in moving objects. </a:t>
                      </a:r>
                      <a:endParaRPr lang="en-US" sz="800"/>
                    </a:p>
                    <a:p>
                      <a:pPr lvl="0" algn="l">
                        <a:lnSpc>
                          <a:spcPct val="100000"/>
                        </a:lnSpc>
                        <a:spcBef>
                          <a:spcPts val="0"/>
                        </a:spcBef>
                        <a:spcAft>
                          <a:spcPts val="0"/>
                        </a:spcAft>
                        <a:buNone/>
                      </a:pPr>
                      <a:r>
                        <a:rPr lang="en-US" sz="800" b="1" i="0" u="none" strike="noStrike" noProof="0" dirty="0"/>
                        <a:t>SCN 2-07a </a:t>
                      </a:r>
                      <a:endParaRPr lang="en-US" sz="800"/>
                    </a:p>
                    <a:p>
                      <a:pPr lvl="0" algn="l">
                        <a:lnSpc>
                          <a:spcPct val="100000"/>
                        </a:lnSpc>
                        <a:spcBef>
                          <a:spcPts val="0"/>
                        </a:spcBef>
                        <a:spcAft>
                          <a:spcPts val="0"/>
                        </a:spcAft>
                        <a:buNone/>
                      </a:pPr>
                      <a:r>
                        <a:rPr lang="en-US" sz="800" b="0" i="0" u="none" strike="noStrike" noProof="0" dirty="0"/>
                        <a:t>can explain how the physical environment influences the ways in which people use land by comparing my local area with a contrasting area. </a:t>
                      </a:r>
                      <a:endParaRPr lang="en-US" sz="800"/>
                    </a:p>
                    <a:p>
                      <a:pPr lvl="0" algn="l">
                        <a:lnSpc>
                          <a:spcPct val="100000"/>
                        </a:lnSpc>
                        <a:spcBef>
                          <a:spcPts val="0"/>
                        </a:spcBef>
                        <a:spcAft>
                          <a:spcPts val="0"/>
                        </a:spcAft>
                        <a:buNone/>
                      </a:pPr>
                      <a:r>
                        <a:rPr lang="en-US" sz="800" b="1" i="0" u="none" strike="noStrike" noProof="0" dirty="0"/>
                        <a:t>SOC 2-13a </a:t>
                      </a:r>
                      <a:endParaRPr lang="en-US" sz="800"/>
                    </a:p>
                    <a:p>
                      <a:pPr lvl="0" algn="l">
                        <a:lnSpc>
                          <a:spcPct val="100000"/>
                        </a:lnSpc>
                        <a:spcBef>
                          <a:spcPts val="0"/>
                        </a:spcBef>
                        <a:spcAft>
                          <a:spcPts val="0"/>
                        </a:spcAft>
                        <a:buNone/>
                      </a:pPr>
                      <a:r>
                        <a:rPr lang="en-US" sz="800" b="0" i="0" u="none" strike="noStrike" noProof="0" dirty="0"/>
                        <a:t>can extend my knowledge and understanding of engineering disciplines to create solution. </a:t>
                      </a:r>
                      <a:r>
                        <a:rPr lang="en-US" sz="800" b="1" i="0" u="none" strike="noStrike" noProof="0" dirty="0"/>
                        <a:t>TCH 2-12a </a:t>
                      </a:r>
                      <a:endParaRPr lang="en-US" sz="800"/>
                    </a:p>
                    <a:p>
                      <a:pPr lvl="0" algn="l">
                        <a:lnSpc>
                          <a:spcPct val="100000"/>
                        </a:lnSpc>
                        <a:spcBef>
                          <a:spcPts val="0"/>
                        </a:spcBef>
                        <a:spcAft>
                          <a:spcPts val="0"/>
                        </a:spcAft>
                        <a:buNone/>
                      </a:pPr>
                      <a:endParaRPr lang="en-US" sz="1200" b="1" i="0" u="none" strike="noStrike" noProof="0" dirty="0">
                        <a:latin typeface="Arial"/>
                      </a:endParaRPr>
                    </a:p>
                    <a:p>
                      <a:pPr lvl="0" algn="l">
                        <a:lnSpc>
                          <a:spcPct val="100000"/>
                        </a:lnSpc>
                        <a:spcBef>
                          <a:spcPts val="0"/>
                        </a:spcBef>
                        <a:spcAft>
                          <a:spcPts val="0"/>
                        </a:spcAft>
                        <a:buNone/>
                      </a:pPr>
                      <a:endParaRPr lang="en-US" sz="1200" b="1" i="0" u="none" strike="noStrike" noProof="0" dirty="0">
                        <a:latin typeface="Arial"/>
                      </a:endParaRPr>
                    </a:p>
                    <a:p>
                      <a:pPr lvl="0" algn="l">
                        <a:lnSpc>
                          <a:spcPct val="100000"/>
                        </a:lnSpc>
                        <a:spcBef>
                          <a:spcPts val="0"/>
                        </a:spcBef>
                        <a:spcAft>
                          <a:spcPts val="0"/>
                        </a:spcAft>
                        <a:buNone/>
                      </a:pPr>
                      <a:endParaRPr lang="en-US" sz="1200" b="1" i="0" u="none" strike="noStrike" noProof="0" dirty="0">
                        <a:latin typeface="Arial"/>
                      </a:endParaRPr>
                    </a:p>
                  </a:txBody>
                  <a:tcPr/>
                </a:tc>
                <a:tc>
                  <a:txBody>
                    <a:bodyPr/>
                    <a:lstStyle/>
                    <a:p>
                      <a:pPr lvl="0" algn="l">
                        <a:lnSpc>
                          <a:spcPct val="100000"/>
                        </a:lnSpc>
                        <a:spcBef>
                          <a:spcPts val="0"/>
                        </a:spcBef>
                        <a:spcAft>
                          <a:spcPts val="0"/>
                        </a:spcAft>
                        <a:buNone/>
                      </a:pPr>
                      <a:r>
                        <a:rPr lang="en-US" sz="1200" b="1" i="0" u="none" strike="noStrike" noProof="0" dirty="0"/>
                        <a:t>Squashed tomato STEM challenge</a:t>
                      </a:r>
                      <a:r>
                        <a:rPr lang="en-US" sz="1200" b="0" i="0" u="none" strike="noStrike" noProof="0" dirty="0"/>
                        <a:t> </a:t>
                      </a:r>
                      <a:endParaRPr lang="en-US" dirty="0"/>
                    </a:p>
                    <a:p>
                      <a:pPr lvl="0" algn="l">
                        <a:lnSpc>
                          <a:spcPct val="100000"/>
                        </a:lnSpc>
                        <a:spcBef>
                          <a:spcPts val="0"/>
                        </a:spcBef>
                        <a:spcAft>
                          <a:spcPts val="0"/>
                        </a:spcAft>
                        <a:buNone/>
                      </a:pPr>
                      <a:r>
                        <a:rPr lang="en-US" sz="1200" b="0" i="0" u="none" strike="noStrike" noProof="0" dirty="0"/>
                        <a:t>  </a:t>
                      </a:r>
                      <a:endParaRPr lang="en-US" dirty="0"/>
                    </a:p>
                    <a:p>
                      <a:pPr lvl="0" algn="l">
                        <a:lnSpc>
                          <a:spcPct val="100000"/>
                        </a:lnSpc>
                        <a:spcBef>
                          <a:spcPts val="0"/>
                        </a:spcBef>
                        <a:spcAft>
                          <a:spcPts val="0"/>
                        </a:spcAft>
                        <a:buNone/>
                      </a:pPr>
                      <a:r>
                        <a:rPr lang="en-US" sz="1200" b="1" i="0" u="none" strike="noStrike" noProof="0" dirty="0"/>
                        <a:t>The problem:</a:t>
                      </a:r>
                      <a:r>
                        <a:rPr lang="en-US" sz="1200" b="0" i="0" u="none" strike="noStrike" noProof="0" dirty="0"/>
                        <a:t> In Nepal many farmers living on the mountainside grow fruit and vegetables, including tomatoes. To earn a living they need to sell these at the local market. The problem is getting to market involves a long, dangerous walk down the mountain side and over a river, at the end of which the tomatoes may well be a bit squashed. </a:t>
                      </a:r>
                      <a:endParaRPr lang="en-US" dirty="0"/>
                    </a:p>
                    <a:p>
                      <a:pPr lvl="0" algn="l">
                        <a:lnSpc>
                          <a:spcPct val="100000"/>
                        </a:lnSpc>
                        <a:spcBef>
                          <a:spcPts val="0"/>
                        </a:spcBef>
                        <a:spcAft>
                          <a:spcPts val="0"/>
                        </a:spcAft>
                        <a:buNone/>
                      </a:pPr>
                      <a:r>
                        <a:rPr lang="en-US" sz="1200" b="1" i="0" u="none" strike="noStrike" noProof="0" dirty="0"/>
                        <a:t>The challenge:</a:t>
                      </a:r>
                      <a:r>
                        <a:rPr lang="en-US" sz="1200" b="0" i="0" u="none" strike="noStrike" noProof="0" dirty="0"/>
                        <a:t> To design, build and test a way of moving tomatoes that won't squash them! </a:t>
                      </a:r>
                      <a:endParaRPr lang="en-US" dirty="0"/>
                    </a:p>
                    <a:p>
                      <a:pPr lvl="0" algn="l">
                        <a:lnSpc>
                          <a:spcPct val="100000"/>
                        </a:lnSpc>
                        <a:spcBef>
                          <a:spcPts val="0"/>
                        </a:spcBef>
                        <a:spcAft>
                          <a:spcPts val="0"/>
                        </a:spcAft>
                        <a:buNone/>
                      </a:pPr>
                      <a:r>
                        <a:rPr lang="en-US" sz="1200" b="0" i="0" u="none" strike="noStrike" noProof="0" dirty="0"/>
                        <a:t>  </a:t>
                      </a:r>
                      <a:endParaRPr lang="en-US" dirty="0"/>
                    </a:p>
                    <a:p>
                      <a:pPr lvl="0" algn="l">
                        <a:lnSpc>
                          <a:spcPct val="100000"/>
                        </a:lnSpc>
                        <a:spcBef>
                          <a:spcPts val="0"/>
                        </a:spcBef>
                        <a:spcAft>
                          <a:spcPts val="0"/>
                        </a:spcAft>
                        <a:buNone/>
                      </a:pPr>
                      <a:r>
                        <a:rPr lang="en-US" sz="1200" b="0" i="0" u="none" strike="noStrike" noProof="0" dirty="0"/>
                        <a:t>Resources: </a:t>
                      </a:r>
                      <a:r>
                        <a:rPr lang="en-US" sz="1200" b="0" i="1" u="none" strike="noStrike" noProof="0" dirty="0">
                          <a:hlinkClick r:id="rId2"/>
                        </a:rPr>
                        <a:t>https://glowscotland-my.sharepoint.com/:f:/g/personal/wlnicola_connor_glowmail_org_uk/Eh2airpH175Gl9L19Zf0YiMB3d8gMlzCVRwCTPWTVppkmQ?e=KaRstA</a:t>
                      </a:r>
                      <a:endParaRPr lang="en-US" sz="1200" b="0" i="0" u="none" strike="noStrike" noProof="0" dirty="0"/>
                    </a:p>
                    <a:p>
                      <a:pPr lvl="0" algn="l">
                        <a:lnSpc>
                          <a:spcPct val="100000"/>
                        </a:lnSpc>
                        <a:spcBef>
                          <a:spcPts val="0"/>
                        </a:spcBef>
                        <a:spcAft>
                          <a:spcPts val="0"/>
                        </a:spcAft>
                        <a:buNone/>
                      </a:pPr>
                      <a:endParaRPr lang="en-US" sz="1200" b="0" i="1" u="none" strike="noStrike" noProof="0" dirty="0"/>
                    </a:p>
                    <a:p>
                      <a:pPr lvl="0" algn="l">
                        <a:lnSpc>
                          <a:spcPct val="100000"/>
                        </a:lnSpc>
                        <a:spcBef>
                          <a:spcPts val="0"/>
                        </a:spcBef>
                        <a:spcAft>
                          <a:spcPts val="0"/>
                        </a:spcAft>
                        <a:buNone/>
                      </a:pPr>
                      <a:endParaRPr lang="en-US" sz="1200" b="0" i="0" u="none" strike="noStrike" noProof="0" dirty="0">
                        <a:latin typeface="Calibri"/>
                      </a:endParaRPr>
                    </a:p>
                  </a:txBody>
                  <a:tcPr/>
                </a:tc>
                <a:tc>
                  <a:txBody>
                    <a:bodyPr/>
                    <a:lstStyle/>
                    <a:p>
                      <a:endParaRPr lang="en-US" dirty="0"/>
                    </a:p>
                  </a:txBody>
                  <a:tcPr/>
                </a:tc>
                <a:extLst>
                  <a:ext uri="{0D108BD9-81ED-4DB2-BD59-A6C34878D82A}">
                    <a16:rowId xmlns:a16="http://schemas.microsoft.com/office/drawing/2014/main" val="3652803016"/>
                  </a:ext>
                </a:extLst>
              </a:tr>
            </a:tbl>
          </a:graphicData>
        </a:graphic>
      </p:graphicFrame>
      <p:pic>
        <p:nvPicPr>
          <p:cNvPr id="5" name="Picture 5">
            <a:extLst>
              <a:ext uri="{FF2B5EF4-FFF2-40B4-BE49-F238E27FC236}">
                <a16:creationId xmlns:a16="http://schemas.microsoft.com/office/drawing/2014/main" id="{3E6BFF78-B739-488A-90CB-AEA3EBD643E0}"/>
              </a:ext>
            </a:extLst>
          </p:cNvPr>
          <p:cNvPicPr>
            <a:picLocks noChangeAspect="1"/>
          </p:cNvPicPr>
          <p:nvPr/>
        </p:nvPicPr>
        <p:blipFill>
          <a:blip r:embed="rId3"/>
          <a:stretch>
            <a:fillRect/>
          </a:stretch>
        </p:blipFill>
        <p:spPr>
          <a:xfrm>
            <a:off x="8347495" y="613544"/>
            <a:ext cx="2053087" cy="3445555"/>
          </a:xfrm>
          <a:prstGeom prst="rect">
            <a:avLst/>
          </a:prstGeom>
        </p:spPr>
      </p:pic>
      <p:pic>
        <p:nvPicPr>
          <p:cNvPr id="4" name="Graphic 3" descr="Home with solid fill">
            <a:extLst>
              <a:ext uri="{FF2B5EF4-FFF2-40B4-BE49-F238E27FC236}">
                <a16:creationId xmlns:a16="http://schemas.microsoft.com/office/drawing/2014/main" id="{C0B3A09E-FC2E-49AB-9748-8499085D28F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92551"/>
            <a:ext cx="623341" cy="623341"/>
          </a:xfrm>
          <a:prstGeom prst="rect">
            <a:avLst/>
          </a:prstGeom>
        </p:spPr>
      </p:pic>
      <p:sp>
        <p:nvSpPr>
          <p:cNvPr id="6" name="TextBox 5">
            <a:extLst>
              <a:ext uri="{FF2B5EF4-FFF2-40B4-BE49-F238E27FC236}">
                <a16:creationId xmlns:a16="http://schemas.microsoft.com/office/drawing/2014/main" id="{156CF4FE-7325-407E-85D2-04C3AEB0108A}"/>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7" name="Rectangle 6">
            <a:extLst>
              <a:ext uri="{FF2B5EF4-FFF2-40B4-BE49-F238E27FC236}">
                <a16:creationId xmlns:a16="http://schemas.microsoft.com/office/drawing/2014/main" id="{F458942B-ACC8-4D16-ACB0-B0D66F42A824}"/>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6" action="ppaction://hlinksldjump"/>
            <a:extLst>
              <a:ext uri="{FF2B5EF4-FFF2-40B4-BE49-F238E27FC236}">
                <a16:creationId xmlns:a16="http://schemas.microsoft.com/office/drawing/2014/main" id="{84BB6DB1-FDA3-4E3B-902F-05356711D10D}"/>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4730075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DDE6B4-B315-4B42-A43A-8E39C092A0F5}"/>
              </a:ext>
            </a:extLst>
          </p:cNvPr>
          <p:cNvSpPr>
            <a:spLocks noGrp="1"/>
          </p:cNvSpPr>
          <p:nvPr>
            <p:ph idx="1"/>
          </p:nvPr>
        </p:nvSpPr>
        <p:spPr>
          <a:xfrm>
            <a:off x="2159000" y="47446"/>
            <a:ext cx="9931400" cy="6510038"/>
          </a:xfrm>
        </p:spPr>
        <p:txBody>
          <a:bodyPr vert="horz" lIns="91440" tIns="45720" rIns="91440" bIns="45720" rtlCol="0" anchor="t">
            <a:noAutofit/>
          </a:bodyPr>
          <a:lstStyle/>
          <a:p>
            <a:pPr marL="0" indent="0">
              <a:buNone/>
            </a:pPr>
            <a:r>
              <a:rPr lang="en-US" sz="1400" b="1" dirty="0">
                <a:latin typeface="Arial"/>
                <a:ea typeface="+mn-lt"/>
                <a:cs typeface="+mn-lt"/>
              </a:rPr>
              <a:t>Practical Action Squashed Tomato STEM challenge</a:t>
            </a:r>
            <a:r>
              <a:rPr lang="en-US" sz="1400" dirty="0">
                <a:latin typeface="Arial"/>
                <a:ea typeface="+mn-lt"/>
                <a:cs typeface="+mn-lt"/>
              </a:rPr>
              <a:t> : </a:t>
            </a:r>
          </a:p>
          <a:p>
            <a:pPr marL="0" indent="0">
              <a:buNone/>
            </a:pPr>
            <a:r>
              <a:rPr lang="en-GB" sz="1400" b="1" dirty="0">
                <a:latin typeface="Arial"/>
                <a:ea typeface="+mn-lt"/>
                <a:cs typeface="+mn-lt"/>
              </a:rPr>
              <a:t>Imagine you are a group of engineers working together on Global Goal 11. You need to find a way to help farmers in Nepal transport their tomatoes down the mountain to market.</a:t>
            </a:r>
            <a:endParaRPr lang="en-US" sz="1400" dirty="0">
              <a:latin typeface="Arial"/>
              <a:ea typeface="+mn-lt"/>
              <a:cs typeface="+mn-lt"/>
            </a:endParaRPr>
          </a:p>
          <a:p>
            <a:pPr marL="0" indent="0">
              <a:buNone/>
            </a:pPr>
            <a:endParaRPr lang="en-US" sz="1400" dirty="0">
              <a:latin typeface="Arial"/>
              <a:cs typeface="Calibri"/>
            </a:endParaRPr>
          </a:p>
          <a:p>
            <a:pPr marL="0" indent="0" algn="just">
              <a:buNone/>
            </a:pPr>
            <a:r>
              <a:rPr lang="en-US" sz="1400" b="1" dirty="0">
                <a:latin typeface="Arial"/>
                <a:ea typeface="+mn-lt"/>
                <a:cs typeface="+mn-lt"/>
              </a:rPr>
              <a:t>You will need:</a:t>
            </a:r>
            <a:endParaRPr lang="en-US" sz="1400" dirty="0">
              <a:latin typeface="Arial"/>
              <a:ea typeface="+mn-lt"/>
              <a:cs typeface="+mn-lt"/>
            </a:endParaRPr>
          </a:p>
          <a:p>
            <a:pPr marL="0" indent="0" algn="just">
              <a:buNone/>
            </a:pPr>
            <a:r>
              <a:rPr lang="en-US" sz="1400" dirty="0">
                <a:latin typeface="Arial"/>
                <a:cs typeface="Calibri"/>
              </a:rPr>
              <a:t>The Practical Action teacher information, student handbook and power point found here </a:t>
            </a:r>
            <a:endParaRPr lang="en-US" sz="1400" dirty="0">
              <a:latin typeface="Arial"/>
              <a:ea typeface="+mn-lt"/>
              <a:cs typeface="+mn-lt"/>
            </a:endParaRPr>
          </a:p>
          <a:p>
            <a:pPr marL="0" indent="0">
              <a:buNone/>
            </a:pPr>
            <a:r>
              <a:rPr lang="en-US" sz="1400" dirty="0">
                <a:latin typeface="Arial"/>
                <a:cs typeface="Calibri"/>
              </a:rPr>
              <a:t>Resources suggested by Practical Action to build a prototype (also in OneDrive folder)</a:t>
            </a:r>
            <a:endParaRPr lang="en-US" sz="1400" b="1" dirty="0">
              <a:latin typeface="Arial"/>
              <a:cs typeface="Calibri"/>
            </a:endParaRPr>
          </a:p>
          <a:p>
            <a:pPr marL="0" indent="0">
              <a:buNone/>
            </a:pPr>
            <a:endParaRPr lang="en-US" sz="1400" b="1" dirty="0">
              <a:latin typeface="Arial"/>
              <a:ea typeface="+mn-lt"/>
              <a:cs typeface="+mn-lt"/>
            </a:endParaRPr>
          </a:p>
          <a:p>
            <a:pPr marL="0" indent="0">
              <a:buNone/>
            </a:pPr>
            <a:r>
              <a:rPr lang="en-US" sz="1400" b="1" dirty="0">
                <a:latin typeface="Arial"/>
                <a:ea typeface="+mn-lt"/>
                <a:cs typeface="+mn-lt"/>
              </a:rPr>
              <a:t>Activity</a:t>
            </a:r>
            <a:r>
              <a:rPr lang="en-US" sz="1400" dirty="0">
                <a:latin typeface="Arial"/>
                <a:ea typeface="+mn-lt"/>
                <a:cs typeface="+mn-lt"/>
              </a:rPr>
              <a:t> </a:t>
            </a:r>
            <a:endParaRPr lang="en-US" sz="1400" dirty="0">
              <a:latin typeface="Arial"/>
              <a:cs typeface="Calibri"/>
            </a:endParaRPr>
          </a:p>
          <a:p>
            <a:pPr marL="0" indent="0">
              <a:buNone/>
            </a:pPr>
            <a:r>
              <a:rPr lang="en-US" sz="1400" b="1" i="1" dirty="0">
                <a:latin typeface="Arial"/>
                <a:ea typeface="+mn-lt"/>
                <a:cs typeface="+mn-lt"/>
              </a:rPr>
              <a:t>Time to Think</a:t>
            </a:r>
            <a:r>
              <a:rPr lang="en-US" sz="1400" b="1" dirty="0">
                <a:latin typeface="Arial"/>
                <a:ea typeface="+mn-lt"/>
                <a:cs typeface="+mn-lt"/>
              </a:rPr>
              <a:t> </a:t>
            </a:r>
            <a:endParaRPr lang="en-US" sz="1400" b="1" dirty="0">
              <a:latin typeface="Arial"/>
              <a:cs typeface="Calibri"/>
            </a:endParaRPr>
          </a:p>
          <a:p>
            <a:pPr marL="0" indent="0">
              <a:buNone/>
            </a:pPr>
            <a:r>
              <a:rPr lang="en-GB" sz="1400" dirty="0">
                <a:latin typeface="Arial"/>
                <a:cs typeface="Calibri"/>
              </a:rPr>
              <a:t>Many families living in the mountainous areas in Nepal grow crops to feed their families and to sell at local markets. </a:t>
            </a:r>
            <a:r>
              <a:rPr lang="en-GB" sz="1400" dirty="0" err="1">
                <a:latin typeface="Arial"/>
                <a:cs typeface="Calibri"/>
              </a:rPr>
              <a:t>Suchana</a:t>
            </a:r>
            <a:r>
              <a:rPr lang="en-US" sz="1400" dirty="0">
                <a:latin typeface="Arial"/>
                <a:cs typeface="Calibri"/>
              </a:rPr>
              <a:t> Mijar is 20 and lives in the village of Mana, in the far west of Nepal, with her daughter </a:t>
            </a:r>
            <a:r>
              <a:rPr lang="en-US" sz="1400" dirty="0" err="1">
                <a:latin typeface="Arial"/>
                <a:cs typeface="Calibri"/>
              </a:rPr>
              <a:t>Sonisa</a:t>
            </a:r>
            <a:r>
              <a:rPr lang="en-US" sz="1400" dirty="0">
                <a:latin typeface="Arial"/>
                <a:cs typeface="Calibri"/>
              </a:rPr>
              <a:t>. Like many rural women, Suchana had to carry heavy loads to market whilst she was pregnant and once, she slipped, falling around 25 </a:t>
            </a:r>
            <a:r>
              <a:rPr lang="en-US" sz="1400" dirty="0" err="1">
                <a:latin typeface="Arial"/>
                <a:cs typeface="Calibri"/>
              </a:rPr>
              <a:t>metres</a:t>
            </a:r>
            <a:r>
              <a:rPr lang="en-US" sz="1400" dirty="0">
                <a:latin typeface="Arial"/>
                <a:cs typeface="Calibri"/>
              </a:rPr>
              <a:t>. Look at the pictures of where</a:t>
            </a:r>
            <a:r>
              <a:rPr lang="en-US" sz="1400" dirty="0">
                <a:solidFill>
                  <a:schemeClr val="accent2"/>
                </a:solidFill>
                <a:latin typeface="Arial"/>
                <a:cs typeface="Calibri"/>
              </a:rPr>
              <a:t> </a:t>
            </a:r>
            <a:r>
              <a:rPr lang="en-GB" sz="1400" dirty="0">
                <a:latin typeface="Arial"/>
                <a:cs typeface="Calibri"/>
              </a:rPr>
              <a:t>Suchana lives and think about some of the problems she might have living in the mountains. Think of all the different ways Suchana’s life may be improved if she can move her tomatoes to the market more safely and more quickly. Looking at the SDGs sheet, how do you think this change in her life will help achieve the Global Goals? </a:t>
            </a:r>
            <a:endParaRPr lang="en-GB" sz="1400" dirty="0">
              <a:latin typeface="Arial"/>
              <a:ea typeface="+mn-lt"/>
              <a:cs typeface="+mn-lt"/>
            </a:endParaRPr>
          </a:p>
          <a:p>
            <a:pPr marL="0" indent="0">
              <a:buNone/>
            </a:pPr>
            <a:r>
              <a:rPr lang="en-US" sz="1400" b="1" i="1" dirty="0">
                <a:latin typeface="Arial"/>
                <a:ea typeface="+mn-lt"/>
                <a:cs typeface="+mn-lt"/>
              </a:rPr>
              <a:t>Time to Make </a:t>
            </a:r>
            <a:endParaRPr lang="en-US" sz="1400" b="1" i="1" dirty="0">
              <a:latin typeface="Arial"/>
              <a:cs typeface="Calibri"/>
            </a:endParaRPr>
          </a:p>
          <a:p>
            <a:pPr marL="0" indent="0">
              <a:buNone/>
            </a:pPr>
            <a:r>
              <a:rPr lang="en-US" sz="1400" dirty="0">
                <a:latin typeface="Arial"/>
                <a:cs typeface="Calibri"/>
              </a:rPr>
              <a:t>Pupils should be given time to design, create and build their ideas. There should be time given to record their design process and create a presentation at the end to share with the rest of the class.</a:t>
            </a:r>
          </a:p>
          <a:p>
            <a:pPr marL="0" indent="0">
              <a:buNone/>
            </a:pPr>
            <a:r>
              <a:rPr lang="en-US" sz="1400" b="1" dirty="0">
                <a:latin typeface="Arial"/>
                <a:ea typeface="+mn-lt"/>
                <a:cs typeface="+mn-lt"/>
              </a:rPr>
              <a:t>Rules/Suggestions </a:t>
            </a:r>
            <a:endParaRPr lang="en-US" sz="1400" dirty="0">
              <a:latin typeface="Arial"/>
              <a:ea typeface="+mn-lt"/>
              <a:cs typeface="+mn-lt"/>
            </a:endParaRPr>
          </a:p>
          <a:p>
            <a:pPr marL="285750" indent="-285750">
              <a:spcBef>
                <a:spcPct val="0"/>
              </a:spcBef>
              <a:buFont typeface="Arial,Sans-Serif"/>
              <a:buChar char="•"/>
            </a:pPr>
            <a:r>
              <a:rPr lang="en-US" sz="1400" dirty="0">
                <a:latin typeface="Arial"/>
                <a:ea typeface="+mn-lt"/>
                <a:cs typeface="+mn-lt"/>
              </a:rPr>
              <a:t>The tomatoes must be transported a minimum of one</a:t>
            </a:r>
            <a:r>
              <a:rPr lang="en-US" sz="1400" dirty="0">
                <a:solidFill>
                  <a:schemeClr val="accent2"/>
                </a:solidFill>
                <a:latin typeface="Arial"/>
                <a:ea typeface="+mn-lt"/>
                <a:cs typeface="+mn-lt"/>
              </a:rPr>
              <a:t> </a:t>
            </a:r>
            <a:r>
              <a:rPr lang="en-US" sz="1400" dirty="0" err="1">
                <a:latin typeface="Arial"/>
                <a:ea typeface="+mn-lt"/>
                <a:cs typeface="+mn-lt"/>
              </a:rPr>
              <a:t>metre</a:t>
            </a:r>
            <a:r>
              <a:rPr lang="en-US" sz="1400" dirty="0">
                <a:latin typeface="Arial"/>
                <a:ea typeface="+mn-lt"/>
                <a:cs typeface="+mn-lt"/>
              </a:rPr>
              <a:t>, not touching the ground.</a:t>
            </a:r>
          </a:p>
          <a:p>
            <a:pPr marL="285750" indent="-285750">
              <a:spcBef>
                <a:spcPct val="0"/>
              </a:spcBef>
              <a:buFont typeface="Arial,Sans-Serif"/>
              <a:buChar char="•"/>
            </a:pPr>
            <a:r>
              <a:rPr lang="en-US" sz="1400" dirty="0">
                <a:latin typeface="Arial"/>
                <a:ea typeface="+mn-lt"/>
                <a:cs typeface="+mn-lt"/>
              </a:rPr>
              <a:t>The tomatoes cannot be touched whilst they are moving, catapulted or ‘flown’ in any way! They must be moved in a controlled way.</a:t>
            </a:r>
          </a:p>
          <a:p>
            <a:pPr marL="0" indent="0">
              <a:buNone/>
            </a:pPr>
            <a:endParaRPr lang="en-US" sz="1400" dirty="0">
              <a:solidFill>
                <a:schemeClr val="bg1"/>
              </a:solidFill>
              <a:latin typeface="Arial"/>
              <a:cs typeface="Arial"/>
            </a:endParaRPr>
          </a:p>
        </p:txBody>
      </p:sp>
      <p:pic>
        <p:nvPicPr>
          <p:cNvPr id="2" name="Picture 3" descr="Qr code&#10;&#10;Description automatically generated">
            <a:extLst>
              <a:ext uri="{FF2B5EF4-FFF2-40B4-BE49-F238E27FC236}">
                <a16:creationId xmlns:a16="http://schemas.microsoft.com/office/drawing/2014/main" id="{0A50595E-D7AA-4E13-9CA2-14C233C4E046}"/>
              </a:ext>
            </a:extLst>
          </p:cNvPr>
          <p:cNvPicPr>
            <a:picLocks noChangeAspect="1"/>
          </p:cNvPicPr>
          <p:nvPr/>
        </p:nvPicPr>
        <p:blipFill>
          <a:blip r:embed="rId2"/>
          <a:stretch>
            <a:fillRect/>
          </a:stretch>
        </p:blipFill>
        <p:spPr>
          <a:xfrm>
            <a:off x="8692550" y="610202"/>
            <a:ext cx="1795938" cy="2098718"/>
          </a:xfrm>
          <a:prstGeom prst="rect">
            <a:avLst/>
          </a:prstGeom>
        </p:spPr>
      </p:pic>
      <p:pic>
        <p:nvPicPr>
          <p:cNvPr id="4" name="Graphic 3" descr="Home with solid fill">
            <a:extLst>
              <a:ext uri="{FF2B5EF4-FFF2-40B4-BE49-F238E27FC236}">
                <a16:creationId xmlns:a16="http://schemas.microsoft.com/office/drawing/2014/main" id="{A78C3AA4-F91A-4F22-AAC7-246CE2316C3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92551"/>
            <a:ext cx="623341" cy="623341"/>
          </a:xfrm>
          <a:prstGeom prst="rect">
            <a:avLst/>
          </a:prstGeom>
        </p:spPr>
      </p:pic>
      <p:sp>
        <p:nvSpPr>
          <p:cNvPr id="5" name="TextBox 4">
            <a:extLst>
              <a:ext uri="{FF2B5EF4-FFF2-40B4-BE49-F238E27FC236}">
                <a16:creationId xmlns:a16="http://schemas.microsoft.com/office/drawing/2014/main" id="{8D11E226-3D64-4930-AAF2-285305AB4B34}"/>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6" name="Rectangle 5">
            <a:extLst>
              <a:ext uri="{FF2B5EF4-FFF2-40B4-BE49-F238E27FC236}">
                <a16:creationId xmlns:a16="http://schemas.microsoft.com/office/drawing/2014/main" id="{1CB6DD45-5612-453D-9465-A0AD11F5B8FD}"/>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hlinkClick r:id="rId5" action="ppaction://hlinksldjump"/>
            <a:extLst>
              <a:ext uri="{FF2B5EF4-FFF2-40B4-BE49-F238E27FC236}">
                <a16:creationId xmlns:a16="http://schemas.microsoft.com/office/drawing/2014/main" id="{DEC62339-7409-4A77-BB91-17005E124323}"/>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363944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C9A529B-2450-48E3-8758-D8B523685D7C}"/>
              </a:ext>
            </a:extLst>
          </p:cNvPr>
          <p:cNvGraphicFramePr>
            <a:graphicFrameLocks noGrp="1"/>
          </p:cNvGraphicFramePr>
          <p:nvPr>
            <p:extLst>
              <p:ext uri="{D42A27DB-BD31-4B8C-83A1-F6EECF244321}">
                <p14:modId xmlns:p14="http://schemas.microsoft.com/office/powerpoint/2010/main" val="4034584681"/>
              </p:ext>
            </p:extLst>
          </p:nvPr>
        </p:nvGraphicFramePr>
        <p:xfrm>
          <a:off x="1738510" y="161661"/>
          <a:ext cx="9513690" cy="6242792"/>
        </p:xfrm>
        <a:graphic>
          <a:graphicData uri="http://schemas.openxmlformats.org/drawingml/2006/table">
            <a:tbl>
              <a:tblPr firstRow="1" bandRow="1">
                <a:tableStyleId>{5C22544A-7EE6-4342-B048-85BDC9FD1C3A}</a:tableStyleId>
              </a:tblPr>
              <a:tblGrid>
                <a:gridCol w="1783815">
                  <a:extLst>
                    <a:ext uri="{9D8B030D-6E8A-4147-A177-3AD203B41FA5}">
                      <a16:colId xmlns:a16="http://schemas.microsoft.com/office/drawing/2014/main" val="2233895718"/>
                    </a:ext>
                  </a:extLst>
                </a:gridCol>
                <a:gridCol w="2097636">
                  <a:extLst>
                    <a:ext uri="{9D8B030D-6E8A-4147-A177-3AD203B41FA5}">
                      <a16:colId xmlns:a16="http://schemas.microsoft.com/office/drawing/2014/main" val="1284286186"/>
                    </a:ext>
                  </a:extLst>
                </a:gridCol>
                <a:gridCol w="3253815">
                  <a:extLst>
                    <a:ext uri="{9D8B030D-6E8A-4147-A177-3AD203B41FA5}">
                      <a16:colId xmlns:a16="http://schemas.microsoft.com/office/drawing/2014/main" val="1562935449"/>
                    </a:ext>
                  </a:extLst>
                </a:gridCol>
                <a:gridCol w="2378424">
                  <a:extLst>
                    <a:ext uri="{9D8B030D-6E8A-4147-A177-3AD203B41FA5}">
                      <a16:colId xmlns:a16="http://schemas.microsoft.com/office/drawing/2014/main" val="2499228387"/>
                    </a:ext>
                  </a:extLst>
                </a:gridCol>
              </a:tblGrid>
              <a:tr h="384171">
                <a:tc>
                  <a:txBody>
                    <a:bodyPr/>
                    <a:lstStyle/>
                    <a:p>
                      <a:pPr lvl="0">
                        <a:buNone/>
                      </a:pPr>
                      <a:r>
                        <a:rPr lang="en-US" sz="1800" b="1" i="0" u="none" strike="noStrike" noProof="0" dirty="0">
                          <a:latin typeface="Calibri"/>
                        </a:rPr>
                        <a:t>Level</a:t>
                      </a:r>
                    </a:p>
                  </a:txBody>
                  <a:tcPr/>
                </a:tc>
                <a:tc>
                  <a:txBody>
                    <a:bodyPr/>
                    <a:lstStyle/>
                    <a:p>
                      <a:pPr lvl="0">
                        <a:buNone/>
                      </a:pPr>
                      <a:r>
                        <a:rPr lang="en-US" sz="1800" b="1" i="0" u="none" strike="noStrike" noProof="0" dirty="0">
                          <a:latin typeface="Calibri"/>
                        </a:rPr>
                        <a:t>Es and </a:t>
                      </a:r>
                      <a:r>
                        <a:rPr lang="en-US" sz="1800" b="1" i="0" u="none" strike="noStrike" noProof="0" dirty="0" err="1">
                          <a:latin typeface="Calibri"/>
                        </a:rPr>
                        <a:t>Os</a:t>
                      </a:r>
                      <a:endParaRPr lang="en-US" dirty="0" err="1"/>
                    </a:p>
                  </a:txBody>
                  <a:tcPr/>
                </a:tc>
                <a:tc>
                  <a:txBody>
                    <a:bodyPr/>
                    <a:lstStyle/>
                    <a:p>
                      <a:pPr lvl="0">
                        <a:buNone/>
                      </a:pPr>
                      <a:r>
                        <a:rPr lang="en-US" sz="1800" b="1" i="0" u="none" strike="noStrike" noProof="0" dirty="0">
                          <a:latin typeface="Calibri"/>
                        </a:rPr>
                        <a:t>Learning Activities</a:t>
                      </a:r>
                      <a:endParaRPr lang="en-US" dirty="0"/>
                    </a:p>
                  </a:txBody>
                  <a:tcPr/>
                </a:tc>
                <a:tc>
                  <a:txBody>
                    <a:bodyPr/>
                    <a:lstStyle/>
                    <a:p>
                      <a:pPr lvl="0">
                        <a:buNone/>
                      </a:pPr>
                      <a:r>
                        <a:rPr lang="en-US" sz="1800" b="1" i="0" u="none" strike="noStrike" noProof="0" dirty="0">
                          <a:latin typeface="Calibri"/>
                        </a:rPr>
                        <a:t>Stimulus</a:t>
                      </a:r>
                      <a:endParaRPr lang="en-US" dirty="0"/>
                    </a:p>
                  </a:txBody>
                  <a:tcPr/>
                </a:tc>
                <a:extLst>
                  <a:ext uri="{0D108BD9-81ED-4DB2-BD59-A6C34878D82A}">
                    <a16:rowId xmlns:a16="http://schemas.microsoft.com/office/drawing/2014/main" val="63266248"/>
                  </a:ext>
                </a:extLst>
              </a:tr>
              <a:tr h="5858621">
                <a:tc>
                  <a:txBody>
                    <a:bodyPr/>
                    <a:lstStyle/>
                    <a:p>
                      <a:pPr lvl="0">
                        <a:buNone/>
                      </a:pPr>
                      <a:r>
                        <a:rPr lang="en-US" sz="1400" b="1" i="0" u="none" strike="noStrike" noProof="0" dirty="0"/>
                        <a:t>Second Level</a:t>
                      </a:r>
                      <a:r>
                        <a:rPr lang="en-US" sz="1400" b="0" i="0" u="none" strike="noStrike" noProof="0" dirty="0"/>
                        <a:t> Theme: </a:t>
                      </a:r>
                      <a:r>
                        <a:rPr lang="en-US" sz="1400" b="0" i="0" u="none" strike="noStrike" noProof="0" dirty="0" err="1"/>
                        <a:t>Visualising</a:t>
                      </a:r>
                      <a:endParaRPr lang="en-US" dirty="0" err="1"/>
                    </a:p>
                  </a:txBody>
                  <a:tcPr/>
                </a:tc>
                <a:tc>
                  <a:txBody>
                    <a:bodyPr/>
                    <a:lstStyle/>
                    <a:p>
                      <a:pPr lvl="0" algn="l">
                        <a:lnSpc>
                          <a:spcPct val="100000"/>
                        </a:lnSpc>
                        <a:spcBef>
                          <a:spcPts val="0"/>
                        </a:spcBef>
                        <a:spcAft>
                          <a:spcPts val="0"/>
                        </a:spcAft>
                        <a:buNone/>
                      </a:pPr>
                      <a:r>
                        <a:rPr lang="en-US" sz="900" b="0" i="1" u="none" strike="noStrike" noProof="0" dirty="0">
                          <a:latin typeface="Calibri"/>
                        </a:rPr>
                        <a:t>I can use my knowledge of the sizes of familiar objects or places to assist me when making an estimate of measure. </a:t>
                      </a:r>
                      <a:endParaRPr lang="en-US" sz="900" dirty="0"/>
                    </a:p>
                    <a:p>
                      <a:pPr lvl="0" algn="l">
                        <a:lnSpc>
                          <a:spcPct val="100000"/>
                        </a:lnSpc>
                        <a:spcBef>
                          <a:spcPts val="0"/>
                        </a:spcBef>
                        <a:spcAft>
                          <a:spcPts val="0"/>
                        </a:spcAft>
                        <a:buNone/>
                      </a:pPr>
                      <a:r>
                        <a:rPr lang="en-US" sz="900" b="1" i="1" u="none" strike="noStrike" noProof="0" dirty="0">
                          <a:latin typeface="Calibri"/>
                        </a:rPr>
                        <a:t>MNU 2-11a</a:t>
                      </a:r>
                      <a:r>
                        <a:rPr lang="en-US" sz="900" b="0" i="1" u="none" strike="noStrike" noProof="0" dirty="0">
                          <a:latin typeface="Calibri"/>
                        </a:rPr>
                        <a:t> </a:t>
                      </a:r>
                      <a:endParaRPr lang="en-US" sz="900" dirty="0"/>
                    </a:p>
                    <a:p>
                      <a:pPr lvl="0" algn="l">
                        <a:lnSpc>
                          <a:spcPct val="100000"/>
                        </a:lnSpc>
                        <a:spcBef>
                          <a:spcPts val="0"/>
                        </a:spcBef>
                        <a:spcAft>
                          <a:spcPts val="0"/>
                        </a:spcAft>
                        <a:buNone/>
                      </a:pPr>
                      <a:r>
                        <a:rPr lang="en-US" sz="900" b="0" i="1" u="none" strike="noStrike" noProof="0" dirty="0">
                          <a:latin typeface="Calibri"/>
                        </a:rPr>
                        <a:t>I can use the common units of measure, convert between related units of the metric system and carry out calculations when solving problems. </a:t>
                      </a:r>
                      <a:endParaRPr lang="en-US" sz="900" dirty="0"/>
                    </a:p>
                    <a:p>
                      <a:pPr lvl="0" algn="l">
                        <a:lnSpc>
                          <a:spcPct val="100000"/>
                        </a:lnSpc>
                        <a:spcBef>
                          <a:spcPts val="0"/>
                        </a:spcBef>
                        <a:spcAft>
                          <a:spcPts val="0"/>
                        </a:spcAft>
                        <a:buNone/>
                      </a:pPr>
                      <a:r>
                        <a:rPr lang="en-US" sz="900" b="1" i="1" u="none" strike="noStrike" noProof="0" dirty="0">
                          <a:latin typeface="Calibri"/>
                        </a:rPr>
                        <a:t>MNU 2-11b</a:t>
                      </a:r>
                      <a:r>
                        <a:rPr lang="en-US" sz="900" b="0" i="1" u="none" strike="noStrike" noProof="0" dirty="0">
                          <a:latin typeface="Calibri"/>
                        </a:rPr>
                        <a:t> </a:t>
                      </a:r>
                      <a:endParaRPr lang="en-US" sz="900" dirty="0"/>
                    </a:p>
                    <a:p>
                      <a:pPr lvl="0" algn="l">
                        <a:lnSpc>
                          <a:spcPct val="100000"/>
                        </a:lnSpc>
                        <a:spcBef>
                          <a:spcPts val="0"/>
                        </a:spcBef>
                        <a:spcAft>
                          <a:spcPts val="0"/>
                        </a:spcAft>
                        <a:buNone/>
                      </a:pPr>
                      <a:r>
                        <a:rPr lang="en-US" sz="900" b="0" i="1" u="none" strike="noStrike" noProof="0" dirty="0">
                          <a:latin typeface="Calibri"/>
                        </a:rPr>
                        <a:t>I can explain how different methods can be used to find the perimeter and area of a simple 2D shape or volume of a simple 3D object. </a:t>
                      </a:r>
                      <a:endParaRPr lang="en-US" sz="900" dirty="0"/>
                    </a:p>
                    <a:p>
                      <a:pPr lvl="0" algn="l">
                        <a:lnSpc>
                          <a:spcPct val="100000"/>
                        </a:lnSpc>
                        <a:spcBef>
                          <a:spcPts val="0"/>
                        </a:spcBef>
                        <a:spcAft>
                          <a:spcPts val="0"/>
                        </a:spcAft>
                        <a:buNone/>
                      </a:pPr>
                      <a:r>
                        <a:rPr lang="en-US" sz="900" b="1" i="1" u="none" strike="noStrike" noProof="0" dirty="0">
                          <a:latin typeface="Calibri"/>
                        </a:rPr>
                        <a:t>MNU 2-11c</a:t>
                      </a:r>
                      <a:r>
                        <a:rPr lang="en-US" sz="900" b="0" i="1" u="none" strike="noStrike" noProof="0" dirty="0">
                          <a:latin typeface="Calibri"/>
                        </a:rPr>
                        <a:t> </a:t>
                      </a:r>
                      <a:endParaRPr lang="en-US" sz="900" dirty="0"/>
                    </a:p>
                    <a:p>
                      <a:pPr lvl="0" algn="l">
                        <a:lnSpc>
                          <a:spcPct val="100000"/>
                        </a:lnSpc>
                        <a:spcBef>
                          <a:spcPts val="0"/>
                        </a:spcBef>
                        <a:spcAft>
                          <a:spcPts val="0"/>
                        </a:spcAft>
                        <a:buNone/>
                      </a:pPr>
                      <a:r>
                        <a:rPr lang="en-US" sz="900" b="0" i="0" u="none" strike="noStrike" noProof="0" dirty="0">
                          <a:latin typeface="Calibri"/>
                        </a:rPr>
                        <a:t>I can develop and communicate my ideas, demonstrating imagination and presenting at least one possible solution to a design problem. </a:t>
                      </a:r>
                      <a:endParaRPr lang="en-US" sz="900" dirty="0"/>
                    </a:p>
                    <a:p>
                      <a:pPr lvl="0" algn="l">
                        <a:lnSpc>
                          <a:spcPct val="100000"/>
                        </a:lnSpc>
                        <a:spcBef>
                          <a:spcPts val="0"/>
                        </a:spcBef>
                        <a:spcAft>
                          <a:spcPts val="0"/>
                        </a:spcAft>
                        <a:buNone/>
                      </a:pPr>
                      <a:r>
                        <a:rPr lang="en-US" sz="900" b="1" i="0" u="none" strike="noStrike" noProof="0" dirty="0">
                          <a:latin typeface="Calibri"/>
                        </a:rPr>
                        <a:t>EXA 2-06a </a:t>
                      </a:r>
                      <a:endParaRPr lang="en-US" sz="900" b="1" dirty="0"/>
                    </a:p>
                    <a:p>
                      <a:pPr lvl="0" algn="l">
                        <a:lnSpc>
                          <a:spcPct val="100000"/>
                        </a:lnSpc>
                        <a:spcBef>
                          <a:spcPts val="0"/>
                        </a:spcBef>
                        <a:spcAft>
                          <a:spcPts val="0"/>
                        </a:spcAft>
                        <a:buNone/>
                      </a:pPr>
                      <a:r>
                        <a:rPr lang="en-US" sz="900" b="0" i="0" u="none" strike="noStrike" noProof="0" dirty="0">
                          <a:latin typeface="Calibri"/>
                        </a:rPr>
                        <a:t>By investigating how friction, including air resistance, affects motion, I can suggest ways to improve efficiency in moving objects. </a:t>
                      </a:r>
                      <a:endParaRPr lang="en-US" sz="900" dirty="0"/>
                    </a:p>
                    <a:p>
                      <a:pPr lvl="0" algn="l">
                        <a:lnSpc>
                          <a:spcPct val="100000"/>
                        </a:lnSpc>
                        <a:spcBef>
                          <a:spcPts val="0"/>
                        </a:spcBef>
                        <a:spcAft>
                          <a:spcPts val="0"/>
                        </a:spcAft>
                        <a:buNone/>
                      </a:pPr>
                      <a:r>
                        <a:rPr lang="en-US" sz="900" b="1" i="0" u="none" strike="noStrike" noProof="0" dirty="0">
                          <a:latin typeface="Calibri"/>
                        </a:rPr>
                        <a:t>SCN 2-07a </a:t>
                      </a:r>
                      <a:endParaRPr lang="en-US" sz="900" b="1" dirty="0"/>
                    </a:p>
                    <a:p>
                      <a:pPr lvl="0" algn="l">
                        <a:lnSpc>
                          <a:spcPct val="100000"/>
                        </a:lnSpc>
                        <a:spcBef>
                          <a:spcPts val="0"/>
                        </a:spcBef>
                        <a:spcAft>
                          <a:spcPts val="0"/>
                        </a:spcAft>
                        <a:buNone/>
                      </a:pPr>
                      <a:r>
                        <a:rPr lang="en-US" sz="900" b="0" i="0" u="none" strike="noStrike" noProof="0" dirty="0">
                          <a:latin typeface="Calibri"/>
                        </a:rPr>
                        <a:t>I can discuss why people and events from a particular time in the past were important, placing them within a historical sequence. </a:t>
                      </a:r>
                      <a:endParaRPr lang="en-US" sz="900" dirty="0"/>
                    </a:p>
                    <a:p>
                      <a:pPr lvl="0" algn="l">
                        <a:lnSpc>
                          <a:spcPct val="100000"/>
                        </a:lnSpc>
                        <a:spcBef>
                          <a:spcPts val="0"/>
                        </a:spcBef>
                        <a:spcAft>
                          <a:spcPts val="0"/>
                        </a:spcAft>
                        <a:buNone/>
                      </a:pPr>
                      <a:r>
                        <a:rPr lang="en-US" sz="900" b="1" i="0" u="none" strike="noStrike" noProof="0" dirty="0">
                          <a:latin typeface="Calibri"/>
                        </a:rPr>
                        <a:t>SOC 2-06a </a:t>
                      </a:r>
                      <a:endParaRPr lang="en-US" sz="900" b="1" dirty="0"/>
                    </a:p>
                    <a:p>
                      <a:pPr lvl="0" algn="l">
                        <a:lnSpc>
                          <a:spcPct val="100000"/>
                        </a:lnSpc>
                        <a:spcBef>
                          <a:spcPts val="0"/>
                        </a:spcBef>
                        <a:spcAft>
                          <a:spcPts val="0"/>
                        </a:spcAft>
                        <a:buNone/>
                      </a:pPr>
                      <a:r>
                        <a:rPr lang="en-US" sz="900" b="0" i="0" u="none" strike="noStrike" noProof="0" dirty="0">
                          <a:latin typeface="Calibri"/>
                        </a:rPr>
                        <a:t>can extend my knowledge and understanding of engineering disciplines to create solution. </a:t>
                      </a:r>
                      <a:r>
                        <a:rPr lang="en-US" sz="900" b="1" i="0" u="none" strike="noStrike" noProof="0" dirty="0">
                          <a:latin typeface="Calibri"/>
                        </a:rPr>
                        <a:t>TCH 2-12a </a:t>
                      </a:r>
                      <a:endParaRPr lang="en-US" sz="900" b="1" dirty="0"/>
                    </a:p>
                    <a:p>
                      <a:pPr lvl="0" algn="l">
                        <a:lnSpc>
                          <a:spcPct val="100000"/>
                        </a:lnSpc>
                        <a:spcBef>
                          <a:spcPts val="0"/>
                        </a:spcBef>
                        <a:spcAft>
                          <a:spcPts val="0"/>
                        </a:spcAft>
                        <a:buNone/>
                      </a:pPr>
                      <a:endParaRPr lang="en-US" sz="1200" b="1" i="0" u="none" strike="noStrike" noProof="0" dirty="0">
                        <a:latin typeface="Arial"/>
                      </a:endParaRPr>
                    </a:p>
                    <a:p>
                      <a:pPr lvl="0" algn="l">
                        <a:lnSpc>
                          <a:spcPct val="100000"/>
                        </a:lnSpc>
                        <a:spcBef>
                          <a:spcPts val="0"/>
                        </a:spcBef>
                        <a:spcAft>
                          <a:spcPts val="0"/>
                        </a:spcAft>
                        <a:buNone/>
                      </a:pPr>
                      <a:endParaRPr lang="en-US" sz="1200" b="1" i="0" u="none" strike="noStrike" noProof="0" dirty="0">
                        <a:latin typeface="Arial"/>
                      </a:endParaRPr>
                    </a:p>
                    <a:p>
                      <a:pPr lvl="0" algn="l">
                        <a:lnSpc>
                          <a:spcPct val="100000"/>
                        </a:lnSpc>
                        <a:spcBef>
                          <a:spcPts val="0"/>
                        </a:spcBef>
                        <a:spcAft>
                          <a:spcPts val="0"/>
                        </a:spcAft>
                        <a:buNone/>
                      </a:pPr>
                      <a:endParaRPr lang="en-US" sz="1200" b="1" i="0" u="none" strike="noStrike" noProof="0" dirty="0">
                        <a:latin typeface="Arial"/>
                      </a:endParaRPr>
                    </a:p>
                  </a:txBody>
                  <a:tcPr/>
                </a:tc>
                <a:tc>
                  <a:txBody>
                    <a:bodyPr/>
                    <a:lstStyle/>
                    <a:p>
                      <a:pPr lvl="0" algn="l">
                        <a:lnSpc>
                          <a:spcPct val="100000"/>
                        </a:lnSpc>
                        <a:spcBef>
                          <a:spcPts val="0"/>
                        </a:spcBef>
                        <a:spcAft>
                          <a:spcPts val="0"/>
                        </a:spcAft>
                        <a:buNone/>
                      </a:pPr>
                      <a:r>
                        <a:rPr lang="en-US" sz="1200" b="1" i="0" u="none" strike="noStrike" noProof="0" dirty="0">
                          <a:latin typeface="Calibri"/>
                        </a:rPr>
                        <a:t>Create a Rube Goldberg machine</a:t>
                      </a:r>
                      <a:r>
                        <a:rPr lang="en-US" sz="1200" b="0" i="0" u="none" strike="noStrike" noProof="0" dirty="0">
                          <a:latin typeface="Calibri"/>
                        </a:rPr>
                        <a:t> </a:t>
                      </a:r>
                      <a:endParaRPr lang="en-US" dirty="0"/>
                    </a:p>
                    <a:p>
                      <a:pPr lvl="0" algn="l">
                        <a:lnSpc>
                          <a:spcPct val="100000"/>
                        </a:lnSpc>
                        <a:spcBef>
                          <a:spcPts val="0"/>
                        </a:spcBef>
                        <a:spcAft>
                          <a:spcPts val="0"/>
                        </a:spcAft>
                        <a:buNone/>
                      </a:pPr>
                      <a:r>
                        <a:rPr lang="en-US" sz="1200" b="0" i="0" u="none" strike="noStrike" noProof="0" dirty="0">
                          <a:latin typeface="Calibri"/>
                        </a:rPr>
                        <a:t>  </a:t>
                      </a:r>
                      <a:endParaRPr lang="en-US" dirty="0"/>
                    </a:p>
                    <a:p>
                      <a:pPr lvl="0" algn="l">
                        <a:lnSpc>
                          <a:spcPct val="100000"/>
                        </a:lnSpc>
                        <a:spcBef>
                          <a:spcPts val="0"/>
                        </a:spcBef>
                        <a:spcAft>
                          <a:spcPts val="0"/>
                        </a:spcAft>
                        <a:buNone/>
                      </a:pPr>
                      <a:r>
                        <a:rPr lang="en-US" sz="1200" b="0" i="0" u="none" strike="noStrike" noProof="0" dirty="0">
                          <a:latin typeface="Calibri"/>
                        </a:rPr>
                        <a:t>Rube Goldberg, byname of Reuben Lucius Goldberg, (born July 4, 1883, San Francisco, California, U.S.—died December 7, 1970, New York, New York), </a:t>
                      </a:r>
                      <a:r>
                        <a:rPr lang="en-US" sz="1200" b="1" i="0" u="none" strike="noStrike" noProof="0" dirty="0">
                          <a:latin typeface="Calibri"/>
                        </a:rPr>
                        <a:t>American cartoonist</a:t>
                      </a:r>
                      <a:r>
                        <a:rPr lang="en-US" sz="1200" b="0" i="0" u="none" strike="noStrike" noProof="0" dirty="0">
                          <a:latin typeface="Calibri"/>
                        </a:rPr>
                        <a:t> who satirized the American preoccupation with technology. His name became synonymous with any simple process made outlandishly complicated. Goldberg received many honors in his lifetime, including a </a:t>
                      </a:r>
                      <a:r>
                        <a:rPr lang="en-US" sz="1200" b="0" i="0" u="none" strike="noStrike" noProof="0" dirty="0">
                          <a:latin typeface="Calibri"/>
                          <a:hlinkClick r:id="rId2"/>
                        </a:rPr>
                        <a:t>Pulitzer Prize</a:t>
                      </a:r>
                      <a:r>
                        <a:rPr lang="en-US" sz="1200" b="0" i="0" u="none" strike="noStrike" noProof="0" dirty="0">
                          <a:latin typeface="Calibri"/>
                        </a:rPr>
                        <a:t> for political cartooning in 1948, the </a:t>
                      </a:r>
                      <a:r>
                        <a:rPr lang="en-US" sz="1200" b="0" i="0" u="none" strike="noStrike" noProof="0" dirty="0">
                          <a:latin typeface="Calibri"/>
                          <a:hlinkClick r:id="rId3"/>
                        </a:rPr>
                        <a:t>National Cartoonists Society</a:t>
                      </a:r>
                      <a:r>
                        <a:rPr lang="en-US" sz="1200" b="0" i="0" u="none" strike="noStrike" noProof="0" dirty="0">
                          <a:latin typeface="Calibri"/>
                        </a:rPr>
                        <a:t>'s Gold T-Square Award in 1955,</a:t>
                      </a:r>
                      <a:r>
                        <a:rPr lang="en-US" sz="1200" b="0" i="0" u="none" strike="noStrike" baseline="30000" noProof="0" dirty="0">
                          <a:latin typeface="Calibri"/>
                          <a:hlinkClick r:id="rId4"/>
                        </a:rPr>
                        <a:t>[1]</a:t>
                      </a:r>
                      <a:r>
                        <a:rPr lang="en-US" sz="1200" b="0" i="0" u="none" strike="noStrike" noProof="0" dirty="0">
                          <a:latin typeface="Calibri"/>
                        </a:rPr>
                        <a:t> and the Banshees' Silver Lady Award in 1959.</a:t>
                      </a:r>
                      <a:r>
                        <a:rPr lang="en-US" sz="1200" b="0" i="0" u="none" strike="noStrike" baseline="30000" noProof="0" dirty="0">
                          <a:latin typeface="Calibri"/>
                          <a:hlinkClick r:id="rId4"/>
                        </a:rPr>
                        <a:t>[1]</a:t>
                      </a:r>
                      <a:r>
                        <a:rPr lang="en-US" sz="1200" b="0" i="0" u="none" strike="noStrike" baseline="30000" noProof="0" dirty="0">
                          <a:latin typeface="Calibri"/>
                          <a:hlinkClick r:id="rId5"/>
                        </a:rPr>
                        <a:t>[2]</a:t>
                      </a:r>
                      <a:r>
                        <a:rPr lang="en-US" sz="1200" b="0" i="0" u="none" strike="noStrike" noProof="0" dirty="0">
                          <a:latin typeface="Calibri"/>
                        </a:rPr>
                        <a:t> He was a founding member and first president of the </a:t>
                      </a:r>
                      <a:r>
                        <a:rPr lang="en-US" sz="1200" b="0" i="0" u="none" strike="noStrike" noProof="0" dirty="0">
                          <a:latin typeface="Calibri"/>
                          <a:hlinkClick r:id="rId3"/>
                        </a:rPr>
                        <a:t>National Cartoonists Society</a:t>
                      </a:r>
                      <a:r>
                        <a:rPr lang="en-US" sz="1200" b="0" i="0" u="none" strike="noStrike" noProof="0" dirty="0">
                          <a:latin typeface="Calibri"/>
                        </a:rPr>
                        <a:t>,</a:t>
                      </a:r>
                      <a:r>
                        <a:rPr lang="en-US" sz="1200" b="0" i="0" u="none" strike="noStrike" baseline="30000" noProof="0" dirty="0">
                          <a:latin typeface="Calibri"/>
                          <a:hlinkClick r:id="rId6"/>
                        </a:rPr>
                        <a:t>[3]</a:t>
                      </a:r>
                      <a:r>
                        <a:rPr lang="en-US" sz="1200" b="0" i="0" u="none" strike="noStrike" noProof="0" dirty="0">
                          <a:latin typeface="Calibri"/>
                        </a:rPr>
                        <a:t> which hosts the annual </a:t>
                      </a:r>
                      <a:r>
                        <a:rPr lang="en-US" sz="1200" b="0" i="0" u="none" strike="noStrike" noProof="0" dirty="0">
                          <a:latin typeface="Calibri"/>
                          <a:hlinkClick r:id="rId7"/>
                        </a:rPr>
                        <a:t>Reuben Award</a:t>
                      </a:r>
                      <a:r>
                        <a:rPr lang="en-US" sz="1200" b="0" i="0" u="none" strike="noStrike" noProof="0" dirty="0">
                          <a:latin typeface="Calibri"/>
                        </a:rPr>
                        <a:t>, honoring the top cartoonist of the year and named after Goldberg, who won the award in 1967.</a:t>
                      </a:r>
                      <a:r>
                        <a:rPr lang="en-US" sz="1200" b="0" i="0" u="none" strike="noStrike" baseline="30000" noProof="0" dirty="0">
                          <a:latin typeface="Calibri"/>
                          <a:hlinkClick r:id="rId8"/>
                        </a:rPr>
                        <a:t>[4]</a:t>
                      </a:r>
                      <a:r>
                        <a:rPr lang="en-US" sz="1200" b="0" i="0" u="none" strike="noStrike" noProof="0" dirty="0">
                          <a:latin typeface="Calibri"/>
                        </a:rPr>
                        <a:t> He is the inspiration for international competitions known as </a:t>
                      </a:r>
                      <a:r>
                        <a:rPr lang="en-US" sz="1200" b="0" i="0" u="none" strike="noStrike" noProof="0" dirty="0">
                          <a:latin typeface="Calibri"/>
                          <a:hlinkClick r:id="rId9"/>
                        </a:rPr>
                        <a:t>Rube Goldberg Machine Contests</a:t>
                      </a:r>
                      <a:r>
                        <a:rPr lang="en-US" sz="1200" b="0" i="0" u="none" strike="noStrike" noProof="0" dirty="0">
                          <a:latin typeface="Calibri"/>
                        </a:rPr>
                        <a:t>, which challenge participants to create a complicated machine to perform a simple task. </a:t>
                      </a:r>
                      <a:endParaRPr lang="en-US" dirty="0"/>
                    </a:p>
                    <a:p>
                      <a:pPr lvl="0" algn="l">
                        <a:lnSpc>
                          <a:spcPct val="100000"/>
                        </a:lnSpc>
                        <a:spcBef>
                          <a:spcPts val="0"/>
                        </a:spcBef>
                        <a:spcAft>
                          <a:spcPts val="0"/>
                        </a:spcAft>
                        <a:buNone/>
                      </a:pPr>
                      <a:endParaRPr lang="en-US" sz="1200" b="0" i="1" u="none" strike="noStrike" noProof="0" dirty="0"/>
                    </a:p>
                    <a:p>
                      <a:pPr lvl="0" algn="l">
                        <a:lnSpc>
                          <a:spcPct val="100000"/>
                        </a:lnSpc>
                        <a:spcBef>
                          <a:spcPts val="0"/>
                        </a:spcBef>
                        <a:spcAft>
                          <a:spcPts val="0"/>
                        </a:spcAft>
                        <a:buNone/>
                      </a:pPr>
                      <a:r>
                        <a:rPr lang="en-US" sz="1200" b="0" i="0" u="none" strike="noStrike" noProof="0" dirty="0">
                          <a:latin typeface="Calibri"/>
                        </a:rPr>
                        <a:t>Resources: </a:t>
                      </a:r>
                      <a:r>
                        <a:rPr lang="en-US" sz="1200" b="0" i="0" u="none" strike="noStrike" noProof="0" dirty="0">
                          <a:latin typeface="Calibri"/>
                          <a:hlinkClick r:id="rId10"/>
                        </a:rPr>
                        <a:t>https://glowscotland-my.sharepoint.com/:f:/g/personal/wlnicola_connor_glowmail_org_uk/Ekbzs2JkTVZPl-5YgPmgui0B1fUsKwz5mabMNWQwcyMspg?e=gf5tUZ</a:t>
                      </a:r>
                      <a:r>
                        <a:rPr lang="en-US" sz="1200" b="0" i="0" u="none" strike="noStrike" noProof="0" dirty="0">
                          <a:latin typeface="Calibri"/>
                        </a:rPr>
                        <a:t> </a:t>
                      </a:r>
                      <a:endParaRPr lang="en-US" dirty="0"/>
                    </a:p>
                  </a:txBody>
                  <a:tcPr/>
                </a:tc>
                <a:tc>
                  <a:txBody>
                    <a:bodyPr/>
                    <a:lstStyle/>
                    <a:p>
                      <a:endParaRPr lang="en-US" dirty="0"/>
                    </a:p>
                    <a:p>
                      <a:pPr lvl="0">
                        <a:buNone/>
                      </a:pPr>
                      <a:endParaRPr lang="en-US" dirty="0"/>
                    </a:p>
                    <a:p>
                      <a:pPr lvl="0">
                        <a:buNone/>
                      </a:pPr>
                      <a:endParaRPr lang="en-US" dirty="0"/>
                    </a:p>
                    <a:p>
                      <a:pPr lvl="0">
                        <a:buNone/>
                      </a:pPr>
                      <a:endParaRPr lang="en-US" dirty="0"/>
                    </a:p>
                    <a:p>
                      <a:pPr lvl="0">
                        <a:buNone/>
                      </a:pPr>
                      <a:endParaRPr lang="en-US" dirty="0"/>
                    </a:p>
                    <a:p>
                      <a:pPr lvl="0">
                        <a:buNone/>
                      </a:pPr>
                      <a:endParaRPr lang="en-US" dirty="0"/>
                    </a:p>
                    <a:p>
                      <a:pPr lvl="0">
                        <a:buNone/>
                      </a:pPr>
                      <a:endParaRPr lang="en-US" dirty="0"/>
                    </a:p>
                    <a:p>
                      <a:pPr lvl="0">
                        <a:buNone/>
                      </a:pPr>
                      <a:endParaRPr lang="en-US" dirty="0"/>
                    </a:p>
                    <a:p>
                      <a:pPr lvl="0">
                        <a:buNone/>
                      </a:pPr>
                      <a:endParaRPr lang="en-US" dirty="0"/>
                    </a:p>
                    <a:p>
                      <a:pPr lvl="0">
                        <a:buNone/>
                      </a:pPr>
                      <a:endParaRPr lang="en-US" dirty="0"/>
                    </a:p>
                    <a:p>
                      <a:pPr lvl="0">
                        <a:buNone/>
                      </a:pPr>
                      <a:endParaRPr lang="en-US" dirty="0"/>
                    </a:p>
                    <a:p>
                      <a:pPr lvl="0">
                        <a:buNone/>
                      </a:pPr>
                      <a:endParaRPr lang="en-US" dirty="0"/>
                    </a:p>
                    <a:p>
                      <a:pPr lvl="0" algn="l">
                        <a:lnSpc>
                          <a:spcPct val="100000"/>
                        </a:lnSpc>
                        <a:spcBef>
                          <a:spcPts val="0"/>
                        </a:spcBef>
                        <a:spcAft>
                          <a:spcPts val="0"/>
                        </a:spcAft>
                        <a:buNone/>
                      </a:pPr>
                      <a:r>
                        <a:rPr lang="en-US" sz="1200" b="0" i="0" u="none" strike="noStrike" noProof="0" dirty="0">
                          <a:latin typeface="Calibri"/>
                        </a:rPr>
                        <a:t>The Page Turner </a:t>
                      </a:r>
                      <a:r>
                        <a:rPr lang="en-US" sz="1200" b="0" i="0" u="none" strike="noStrike" noProof="0" dirty="0">
                          <a:latin typeface="Calibri"/>
                          <a:hlinkClick r:id="rId11"/>
                        </a:rPr>
                        <a:t>https://www.youtube.com/watch?v=GOMIBdM6N7Q</a:t>
                      </a:r>
                      <a:r>
                        <a:rPr lang="en-US" sz="1200" b="0" i="0" u="none" strike="noStrike" noProof="0" dirty="0">
                          <a:latin typeface="Calibri"/>
                        </a:rPr>
                        <a:t> </a:t>
                      </a:r>
                      <a:endParaRPr lang="en-US" sz="1200" dirty="0"/>
                    </a:p>
                    <a:p>
                      <a:pPr lvl="0" algn="l">
                        <a:lnSpc>
                          <a:spcPct val="100000"/>
                        </a:lnSpc>
                        <a:spcBef>
                          <a:spcPts val="0"/>
                        </a:spcBef>
                        <a:spcAft>
                          <a:spcPts val="0"/>
                        </a:spcAft>
                        <a:buNone/>
                      </a:pPr>
                      <a:r>
                        <a:rPr lang="en-US" sz="1200" b="0" i="0" u="none" strike="noStrike" noProof="0" dirty="0">
                          <a:latin typeface="Calibri"/>
                        </a:rPr>
                        <a:t>  </a:t>
                      </a:r>
                      <a:endParaRPr lang="en-US" sz="1200" dirty="0"/>
                    </a:p>
                    <a:p>
                      <a:pPr lvl="0" algn="l">
                        <a:lnSpc>
                          <a:spcPct val="100000"/>
                        </a:lnSpc>
                        <a:spcBef>
                          <a:spcPts val="0"/>
                        </a:spcBef>
                        <a:spcAft>
                          <a:spcPts val="0"/>
                        </a:spcAft>
                        <a:buNone/>
                      </a:pPr>
                      <a:r>
                        <a:rPr lang="en-US" sz="1200" b="0" i="0" u="none" strike="noStrike" noProof="0" dirty="0">
                          <a:latin typeface="Calibri"/>
                        </a:rPr>
                        <a:t>Rube Goldberg and kinetic energy </a:t>
                      </a:r>
                      <a:endParaRPr lang="en-US" sz="1200" dirty="0"/>
                    </a:p>
                    <a:p>
                      <a:pPr lvl="0" algn="l">
                        <a:lnSpc>
                          <a:spcPct val="100000"/>
                        </a:lnSpc>
                        <a:spcBef>
                          <a:spcPts val="0"/>
                        </a:spcBef>
                        <a:spcAft>
                          <a:spcPts val="0"/>
                        </a:spcAft>
                        <a:buNone/>
                      </a:pPr>
                      <a:r>
                        <a:rPr lang="en-US" sz="1200" b="0" i="0" u="none" strike="noStrike" noProof="0" dirty="0">
                          <a:latin typeface="Calibri"/>
                          <a:hlinkClick r:id="rId12"/>
                        </a:rPr>
                        <a:t>https://www.youtube.com/watch?v=Eg4KbgAoA0o</a:t>
                      </a:r>
                      <a:r>
                        <a:rPr lang="en-US" sz="1200" b="0" i="0" u="none" strike="noStrike" noProof="0" dirty="0">
                          <a:latin typeface="Calibri"/>
                        </a:rPr>
                        <a:t> </a:t>
                      </a:r>
                      <a:endParaRPr lang="en-US" sz="1200" dirty="0"/>
                    </a:p>
                    <a:p>
                      <a:pPr lvl="0" algn="l">
                        <a:lnSpc>
                          <a:spcPct val="100000"/>
                        </a:lnSpc>
                        <a:spcBef>
                          <a:spcPts val="0"/>
                        </a:spcBef>
                        <a:spcAft>
                          <a:spcPts val="0"/>
                        </a:spcAft>
                        <a:buNone/>
                      </a:pPr>
                      <a:r>
                        <a:rPr lang="en-US" sz="1200" b="0" i="0" u="none" strike="noStrike" noProof="0" dirty="0">
                          <a:latin typeface="Calibri"/>
                        </a:rPr>
                        <a:t>  </a:t>
                      </a:r>
                      <a:endParaRPr lang="en-US" sz="1200" dirty="0"/>
                    </a:p>
                    <a:p>
                      <a:pPr lvl="0" algn="l">
                        <a:lnSpc>
                          <a:spcPct val="100000"/>
                        </a:lnSpc>
                        <a:spcBef>
                          <a:spcPts val="0"/>
                        </a:spcBef>
                        <a:spcAft>
                          <a:spcPts val="0"/>
                        </a:spcAft>
                        <a:buNone/>
                      </a:pPr>
                      <a:r>
                        <a:rPr lang="en-US" sz="1200" b="0" i="0" u="none" strike="noStrike" noProof="0" dirty="0">
                          <a:latin typeface="Calibri"/>
                        </a:rPr>
                        <a:t>Kids teaching Kids </a:t>
                      </a:r>
                      <a:endParaRPr lang="en-US" sz="1200" dirty="0"/>
                    </a:p>
                    <a:p>
                      <a:pPr lvl="0">
                        <a:buNone/>
                      </a:pPr>
                      <a:r>
                        <a:rPr lang="en-US" sz="1200" b="0" i="0" u="none" strike="noStrike" noProof="0" dirty="0">
                          <a:latin typeface="Calibri"/>
                          <a:hlinkClick r:id="rId13"/>
                        </a:rPr>
                        <a:t>https://www.youtube.com/watch?v=hxMNvyylRSY</a:t>
                      </a:r>
                      <a:r>
                        <a:rPr lang="en-US" sz="1200" b="0" i="0" u="none" strike="noStrike" noProof="0" dirty="0">
                          <a:latin typeface="Calibri"/>
                        </a:rPr>
                        <a:t> </a:t>
                      </a:r>
                      <a:endParaRPr lang="en-US" sz="1200" dirty="0"/>
                    </a:p>
                  </a:txBody>
                  <a:tcPr/>
                </a:tc>
                <a:extLst>
                  <a:ext uri="{0D108BD9-81ED-4DB2-BD59-A6C34878D82A}">
                    <a16:rowId xmlns:a16="http://schemas.microsoft.com/office/drawing/2014/main" val="3652803016"/>
                  </a:ext>
                </a:extLst>
              </a:tr>
            </a:tbl>
          </a:graphicData>
        </a:graphic>
      </p:graphicFrame>
      <p:pic>
        <p:nvPicPr>
          <p:cNvPr id="3" name="Picture 3" descr="Diagram&#10;&#10;Description automatically generated">
            <a:extLst>
              <a:ext uri="{FF2B5EF4-FFF2-40B4-BE49-F238E27FC236}">
                <a16:creationId xmlns:a16="http://schemas.microsoft.com/office/drawing/2014/main" id="{A6E22786-28F1-4D5B-AECC-2EF8B0292621}"/>
              </a:ext>
            </a:extLst>
          </p:cNvPr>
          <p:cNvPicPr>
            <a:picLocks noChangeAspect="1"/>
          </p:cNvPicPr>
          <p:nvPr/>
        </p:nvPicPr>
        <p:blipFill>
          <a:blip r:embed="rId14"/>
          <a:stretch>
            <a:fillRect/>
          </a:stretch>
        </p:blipFill>
        <p:spPr>
          <a:xfrm>
            <a:off x="8997591" y="705586"/>
            <a:ext cx="1864205" cy="1428750"/>
          </a:xfrm>
          <a:prstGeom prst="rect">
            <a:avLst/>
          </a:prstGeom>
        </p:spPr>
      </p:pic>
      <p:pic>
        <p:nvPicPr>
          <p:cNvPr id="4" name="Picture 5" descr="A picture containing text&#10;&#10;Description automatically generated">
            <a:extLst>
              <a:ext uri="{FF2B5EF4-FFF2-40B4-BE49-F238E27FC236}">
                <a16:creationId xmlns:a16="http://schemas.microsoft.com/office/drawing/2014/main" id="{ECB6BE33-469E-4AD7-A63B-4580CE3D21DB}"/>
              </a:ext>
            </a:extLst>
          </p:cNvPr>
          <p:cNvPicPr>
            <a:picLocks noChangeAspect="1"/>
          </p:cNvPicPr>
          <p:nvPr/>
        </p:nvPicPr>
        <p:blipFill>
          <a:blip r:embed="rId15"/>
          <a:stretch>
            <a:fillRect/>
          </a:stretch>
        </p:blipFill>
        <p:spPr>
          <a:xfrm>
            <a:off x="8997591" y="2268482"/>
            <a:ext cx="1880559" cy="1417092"/>
          </a:xfrm>
          <a:prstGeom prst="rect">
            <a:avLst/>
          </a:prstGeom>
        </p:spPr>
      </p:pic>
      <p:pic>
        <p:nvPicPr>
          <p:cNvPr id="5" name="Graphic 4" descr="Home with solid fill">
            <a:extLst>
              <a:ext uri="{FF2B5EF4-FFF2-40B4-BE49-F238E27FC236}">
                <a16:creationId xmlns:a16="http://schemas.microsoft.com/office/drawing/2014/main" id="{7662A532-867B-4878-BAD7-A7884B181565}"/>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0" y="6192551"/>
            <a:ext cx="623341" cy="623341"/>
          </a:xfrm>
          <a:prstGeom prst="rect">
            <a:avLst/>
          </a:prstGeom>
        </p:spPr>
      </p:pic>
      <p:sp>
        <p:nvSpPr>
          <p:cNvPr id="6" name="TextBox 5">
            <a:extLst>
              <a:ext uri="{FF2B5EF4-FFF2-40B4-BE49-F238E27FC236}">
                <a16:creationId xmlns:a16="http://schemas.microsoft.com/office/drawing/2014/main" id="{987500ED-5034-4F5A-86AE-203281489DA1}"/>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7" name="Rectangle 6">
            <a:extLst>
              <a:ext uri="{FF2B5EF4-FFF2-40B4-BE49-F238E27FC236}">
                <a16:creationId xmlns:a16="http://schemas.microsoft.com/office/drawing/2014/main" id="{1A55FFEA-351C-47D3-92FC-E5E33758F66A}"/>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18" action="ppaction://hlinksldjump"/>
            <a:extLst>
              <a:ext uri="{FF2B5EF4-FFF2-40B4-BE49-F238E27FC236}">
                <a16:creationId xmlns:a16="http://schemas.microsoft.com/office/drawing/2014/main" id="{84E40832-0ED3-4327-AFB2-2255798BEDF1}"/>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1844632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DDE6B4-B315-4B42-A43A-8E39C092A0F5}"/>
              </a:ext>
            </a:extLst>
          </p:cNvPr>
          <p:cNvSpPr>
            <a:spLocks noGrp="1"/>
          </p:cNvSpPr>
          <p:nvPr>
            <p:ph idx="1"/>
          </p:nvPr>
        </p:nvSpPr>
        <p:spPr>
          <a:xfrm>
            <a:off x="1722409" y="61824"/>
            <a:ext cx="8775939" cy="6668188"/>
          </a:xfrm>
        </p:spPr>
        <p:txBody>
          <a:bodyPr vert="horz" lIns="91440" tIns="45720" rIns="91440" bIns="45720" rtlCol="0" anchor="t">
            <a:normAutofit fontScale="32500" lnSpcReduction="20000"/>
          </a:bodyPr>
          <a:lstStyle/>
          <a:p>
            <a:pPr marL="0" indent="0" algn="ctr">
              <a:buNone/>
            </a:pPr>
            <a:r>
              <a:rPr lang="en-US" sz="4300" b="1" dirty="0">
                <a:ea typeface="+mn-lt"/>
                <a:cs typeface="+mn-lt"/>
              </a:rPr>
              <a:t>Create a Rube Goldberg machine</a:t>
            </a:r>
            <a:r>
              <a:rPr lang="en-US" sz="4300" dirty="0">
                <a:ea typeface="+mn-lt"/>
                <a:cs typeface="+mn-lt"/>
              </a:rPr>
              <a:t> </a:t>
            </a:r>
            <a:endParaRPr lang="en-US" sz="4300" dirty="0">
              <a:cs typeface="Calibri"/>
            </a:endParaRPr>
          </a:p>
          <a:p>
            <a:pPr marL="0" indent="0">
              <a:buNone/>
            </a:pPr>
            <a:endParaRPr lang="en-US" dirty="0">
              <a:ea typeface="+mn-lt"/>
              <a:cs typeface="+mn-lt"/>
            </a:endParaRPr>
          </a:p>
          <a:p>
            <a:pPr marL="0" indent="0" algn="just">
              <a:buNone/>
            </a:pPr>
            <a:r>
              <a:rPr lang="en-US" b="1" dirty="0">
                <a:ea typeface="+mn-lt"/>
                <a:cs typeface="+mn-lt"/>
              </a:rPr>
              <a:t>You will need</a:t>
            </a:r>
            <a:endParaRPr lang="en-US" dirty="0">
              <a:cs typeface="Calibri"/>
            </a:endParaRPr>
          </a:p>
          <a:p>
            <a:pPr marL="0" indent="0" algn="just">
              <a:buNone/>
            </a:pPr>
            <a:r>
              <a:rPr lang="en-US" dirty="0">
                <a:cs typeface="Calibri"/>
              </a:rPr>
              <a:t>Loose parts, resources from around your classroom </a:t>
            </a:r>
          </a:p>
          <a:p>
            <a:pPr marL="0" indent="0" algn="just">
              <a:buNone/>
            </a:pPr>
            <a:r>
              <a:rPr lang="en-US" dirty="0">
                <a:ea typeface="+mn-lt"/>
                <a:cs typeface="+mn-lt"/>
              </a:rPr>
              <a:t>Ping pong ball/cup to catch</a:t>
            </a:r>
          </a:p>
          <a:p>
            <a:pPr marL="0" indent="0">
              <a:buNone/>
            </a:pPr>
            <a:endParaRPr lang="en-US" b="1" dirty="0">
              <a:ea typeface="+mn-lt"/>
              <a:cs typeface="+mn-lt"/>
            </a:endParaRPr>
          </a:p>
          <a:p>
            <a:pPr marL="0" indent="0">
              <a:buNone/>
            </a:pPr>
            <a:r>
              <a:rPr lang="en-US" sz="3800" b="1" dirty="0">
                <a:ea typeface="+mn-lt"/>
                <a:cs typeface="+mn-lt"/>
              </a:rPr>
              <a:t>Activity</a:t>
            </a:r>
            <a:r>
              <a:rPr lang="en-US" sz="3800" dirty="0">
                <a:ea typeface="+mn-lt"/>
                <a:cs typeface="+mn-lt"/>
              </a:rPr>
              <a:t> </a:t>
            </a:r>
            <a:endParaRPr lang="en-US" sz="3800" dirty="0">
              <a:cs typeface="Calibri"/>
            </a:endParaRPr>
          </a:p>
          <a:p>
            <a:pPr marL="0" indent="0">
              <a:buNone/>
            </a:pPr>
            <a:r>
              <a:rPr lang="en-US" sz="3800" b="1" i="1" dirty="0">
                <a:ea typeface="+mn-lt"/>
                <a:cs typeface="+mn-lt"/>
              </a:rPr>
              <a:t>Time to Think</a:t>
            </a:r>
            <a:r>
              <a:rPr lang="en-US" sz="3800" b="1" dirty="0">
                <a:ea typeface="+mn-lt"/>
                <a:cs typeface="+mn-lt"/>
              </a:rPr>
              <a:t> </a:t>
            </a:r>
            <a:endParaRPr lang="en-US" sz="3800" b="1" dirty="0">
              <a:cs typeface="Calibri"/>
            </a:endParaRPr>
          </a:p>
          <a:p>
            <a:pPr marL="0" indent="0">
              <a:buNone/>
            </a:pPr>
            <a:r>
              <a:rPr lang="en-US" sz="3800" dirty="0">
                <a:cs typeface="Calibri"/>
              </a:rPr>
              <a:t>Rube Goldberg, byname of Reuben Lucius Goldberg, </a:t>
            </a:r>
          </a:p>
          <a:p>
            <a:pPr marL="0" indent="0">
              <a:buNone/>
            </a:pPr>
            <a:r>
              <a:rPr lang="en-US" sz="3800" dirty="0">
                <a:cs typeface="Calibri"/>
              </a:rPr>
              <a:t>(born July 4, 1883, died December 7, 1970) </a:t>
            </a:r>
          </a:p>
          <a:p>
            <a:pPr marL="0" indent="0">
              <a:buNone/>
            </a:pPr>
            <a:r>
              <a:rPr lang="en-US" sz="3800" dirty="0">
                <a:cs typeface="Calibri"/>
              </a:rPr>
              <a:t>He was an American cartoonist who satirized the American preoccupation with technology. </a:t>
            </a:r>
          </a:p>
          <a:p>
            <a:pPr marL="0" indent="0">
              <a:buNone/>
            </a:pPr>
            <a:r>
              <a:rPr lang="en-US" sz="3800" dirty="0">
                <a:cs typeface="Calibri"/>
              </a:rPr>
              <a:t>His name became synonymous with any simple process made outlandishly complicated</a:t>
            </a:r>
          </a:p>
          <a:p>
            <a:pPr marL="0" indent="0">
              <a:buNone/>
            </a:pPr>
            <a:r>
              <a:rPr lang="en-US" sz="3800" dirty="0">
                <a:ea typeface="+mn-lt"/>
                <a:cs typeface="+mn-lt"/>
              </a:rPr>
              <a:t>Watch</a:t>
            </a:r>
            <a:r>
              <a:rPr lang="en-US" sz="3800" b="1" dirty="0">
                <a:ea typeface="+mn-lt"/>
                <a:cs typeface="+mn-lt"/>
              </a:rPr>
              <a:t> </a:t>
            </a:r>
            <a:r>
              <a:rPr lang="en-US" sz="3800" dirty="0">
                <a:ea typeface="+mn-lt"/>
                <a:cs typeface="+mn-lt"/>
              </a:rPr>
              <a:t>The Page Turner  </a:t>
            </a:r>
            <a:endParaRPr lang="en-US" sz="3800" dirty="0">
              <a:cs typeface="Calibri"/>
            </a:endParaRPr>
          </a:p>
          <a:p>
            <a:pPr marL="0" indent="0">
              <a:buNone/>
            </a:pPr>
            <a:endParaRPr lang="en-US" sz="3800" dirty="0">
              <a:ea typeface="+mn-lt"/>
              <a:cs typeface="+mn-lt"/>
            </a:endParaRPr>
          </a:p>
          <a:p>
            <a:pPr marL="0" indent="0">
              <a:buNone/>
            </a:pPr>
            <a:endParaRPr lang="en-US" sz="3800" dirty="0">
              <a:ea typeface="+mn-lt"/>
              <a:cs typeface="+mn-lt"/>
            </a:endParaRPr>
          </a:p>
          <a:p>
            <a:pPr marL="0" indent="0">
              <a:buNone/>
            </a:pPr>
            <a:endParaRPr lang="en-US" sz="3800" dirty="0">
              <a:ea typeface="+mn-lt"/>
              <a:cs typeface="+mn-lt"/>
            </a:endParaRPr>
          </a:p>
          <a:p>
            <a:pPr marL="0" indent="0">
              <a:buNone/>
            </a:pPr>
            <a:r>
              <a:rPr lang="en-US" sz="4300" dirty="0">
                <a:ea typeface="+mn-lt"/>
                <a:cs typeface="+mn-lt"/>
              </a:rPr>
              <a:t>You are going to create your own Rube Goldberg machine...the aim will be to put the ping pong ball into a cup, only using objects/items from around the classroom. If you want to </a:t>
            </a:r>
            <a:r>
              <a:rPr lang="en-US" sz="4300" dirty="0" err="1">
                <a:ea typeface="+mn-lt"/>
                <a:cs typeface="+mn-lt"/>
              </a:rPr>
              <a:t>visualise</a:t>
            </a:r>
            <a:r>
              <a:rPr lang="en-US" sz="4300" dirty="0">
                <a:ea typeface="+mn-lt"/>
                <a:cs typeface="+mn-lt"/>
              </a:rPr>
              <a:t> your sequence first, draw it out and record it.</a:t>
            </a:r>
          </a:p>
          <a:p>
            <a:pPr marL="0" indent="0">
              <a:buNone/>
            </a:pPr>
            <a:r>
              <a:rPr lang="en-US" sz="4300" b="1" i="1" dirty="0">
                <a:ea typeface="+mn-lt"/>
                <a:cs typeface="+mn-lt"/>
              </a:rPr>
              <a:t>Time to Make </a:t>
            </a:r>
            <a:endParaRPr lang="en-US" sz="4300" b="1" i="1" dirty="0">
              <a:cs typeface="Calibri"/>
            </a:endParaRPr>
          </a:p>
          <a:p>
            <a:pPr marL="0" indent="0">
              <a:buNone/>
            </a:pPr>
            <a:r>
              <a:rPr lang="en-US" sz="4300" dirty="0">
                <a:cs typeface="Calibri"/>
              </a:rPr>
              <a:t>Pupils should have time to tinker, play with their machine and solve/debug any problems in the chain. </a:t>
            </a:r>
          </a:p>
          <a:p>
            <a:pPr marL="0" indent="0">
              <a:buNone/>
            </a:pPr>
            <a:r>
              <a:rPr lang="en-US" sz="4300" b="1" dirty="0">
                <a:ea typeface="+mn-lt"/>
                <a:cs typeface="+mn-lt"/>
              </a:rPr>
              <a:t>Rules/Suggestions </a:t>
            </a:r>
            <a:endParaRPr lang="en-US" sz="4300" dirty="0">
              <a:ea typeface="+mn-lt"/>
              <a:cs typeface="+mn-lt"/>
            </a:endParaRPr>
          </a:p>
          <a:p>
            <a:pPr marL="0" indent="0">
              <a:buNone/>
            </a:pPr>
            <a:r>
              <a:rPr lang="en-US" sz="4300" dirty="0">
                <a:ea typeface="+mn-lt"/>
                <a:cs typeface="+mn-lt"/>
              </a:rPr>
              <a:t>You can limit how many reactions with their sequence, change the purpose of the machine or use as family learning challenge to make using home items or bring in items from home to support build.</a:t>
            </a:r>
            <a:endParaRPr lang="en-US" sz="4300" b="1" dirty="0">
              <a:ea typeface="+mn-lt"/>
              <a:cs typeface="+mn-lt"/>
            </a:endParaRPr>
          </a:p>
          <a:p>
            <a:pPr marL="0" indent="0">
              <a:buNone/>
            </a:pPr>
            <a:r>
              <a:rPr lang="en-US" sz="4300" b="1" dirty="0">
                <a:ea typeface="+mn-lt"/>
                <a:cs typeface="+mn-lt"/>
              </a:rPr>
              <a:t>Teacher Information</a:t>
            </a:r>
            <a:r>
              <a:rPr lang="en-US" sz="4300" dirty="0">
                <a:ea typeface="+mn-lt"/>
                <a:cs typeface="+mn-lt"/>
              </a:rPr>
              <a:t> </a:t>
            </a:r>
            <a:endParaRPr lang="en-US" sz="4300" dirty="0">
              <a:cs typeface="Calibri"/>
            </a:endParaRPr>
          </a:p>
          <a:p>
            <a:pPr marL="0" indent="0">
              <a:buNone/>
            </a:pPr>
            <a:r>
              <a:rPr lang="en-US" sz="4300" dirty="0">
                <a:cs typeface="Calibri"/>
              </a:rPr>
              <a:t>Record machines to present or share with other groups or classes, sharing the science behind the engineering process.</a:t>
            </a:r>
          </a:p>
        </p:txBody>
      </p:sp>
      <p:pic>
        <p:nvPicPr>
          <p:cNvPr id="2" name="Picture 3" descr="Qr code&#10;&#10;Description automatically generated">
            <a:extLst>
              <a:ext uri="{FF2B5EF4-FFF2-40B4-BE49-F238E27FC236}">
                <a16:creationId xmlns:a16="http://schemas.microsoft.com/office/drawing/2014/main" id="{560BC1E7-87B5-4CE9-AA9E-AA939674761D}"/>
              </a:ext>
            </a:extLst>
          </p:cNvPr>
          <p:cNvPicPr>
            <a:picLocks noChangeAspect="1"/>
          </p:cNvPicPr>
          <p:nvPr/>
        </p:nvPicPr>
        <p:blipFill>
          <a:blip r:embed="rId2"/>
          <a:stretch>
            <a:fillRect/>
          </a:stretch>
        </p:blipFill>
        <p:spPr>
          <a:xfrm>
            <a:off x="8760297" y="63866"/>
            <a:ext cx="1740927" cy="2057631"/>
          </a:xfrm>
          <a:prstGeom prst="rect">
            <a:avLst/>
          </a:prstGeom>
        </p:spPr>
      </p:pic>
      <p:pic>
        <p:nvPicPr>
          <p:cNvPr id="4" name="Picture 4" descr="Qr code&#10;&#10;Description automatically generated">
            <a:extLst>
              <a:ext uri="{FF2B5EF4-FFF2-40B4-BE49-F238E27FC236}">
                <a16:creationId xmlns:a16="http://schemas.microsoft.com/office/drawing/2014/main" id="{918D0C94-60E9-4D8F-8193-72D97163747D}"/>
              </a:ext>
            </a:extLst>
          </p:cNvPr>
          <p:cNvPicPr>
            <a:picLocks noChangeAspect="1"/>
          </p:cNvPicPr>
          <p:nvPr/>
        </p:nvPicPr>
        <p:blipFill>
          <a:blip r:embed="rId3"/>
          <a:stretch>
            <a:fillRect/>
          </a:stretch>
        </p:blipFill>
        <p:spPr>
          <a:xfrm>
            <a:off x="3238740" y="2915714"/>
            <a:ext cx="974785" cy="960408"/>
          </a:xfrm>
          <a:prstGeom prst="rect">
            <a:avLst/>
          </a:prstGeom>
        </p:spPr>
      </p:pic>
      <p:pic>
        <p:nvPicPr>
          <p:cNvPr id="5" name="Graphic 4" descr="Home with solid fill">
            <a:extLst>
              <a:ext uri="{FF2B5EF4-FFF2-40B4-BE49-F238E27FC236}">
                <a16:creationId xmlns:a16="http://schemas.microsoft.com/office/drawing/2014/main" id="{AC350D8B-82F2-49A0-B097-65E60E4A3B8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92551"/>
            <a:ext cx="623341" cy="623341"/>
          </a:xfrm>
          <a:prstGeom prst="rect">
            <a:avLst/>
          </a:prstGeom>
        </p:spPr>
      </p:pic>
      <p:sp>
        <p:nvSpPr>
          <p:cNvPr id="6" name="TextBox 5">
            <a:extLst>
              <a:ext uri="{FF2B5EF4-FFF2-40B4-BE49-F238E27FC236}">
                <a16:creationId xmlns:a16="http://schemas.microsoft.com/office/drawing/2014/main" id="{CD64B40F-53E7-4925-A0EC-8F2CEE2DF270}"/>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7" name="Rectangle 6">
            <a:extLst>
              <a:ext uri="{FF2B5EF4-FFF2-40B4-BE49-F238E27FC236}">
                <a16:creationId xmlns:a16="http://schemas.microsoft.com/office/drawing/2014/main" id="{6438CE97-90AB-4DBD-93E3-6B57657BB558}"/>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6" action="ppaction://hlinksldjump"/>
            <a:extLst>
              <a:ext uri="{FF2B5EF4-FFF2-40B4-BE49-F238E27FC236}">
                <a16:creationId xmlns:a16="http://schemas.microsoft.com/office/drawing/2014/main" id="{9104F0A6-97B7-4146-AB05-EC8852FD5FAD}"/>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798797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C9A529B-2450-48E3-8758-D8B523685D7C}"/>
              </a:ext>
            </a:extLst>
          </p:cNvPr>
          <p:cNvGraphicFramePr>
            <a:graphicFrameLocks noGrp="1"/>
          </p:cNvGraphicFramePr>
          <p:nvPr>
            <p:extLst>
              <p:ext uri="{D42A27DB-BD31-4B8C-83A1-F6EECF244321}">
                <p14:modId xmlns:p14="http://schemas.microsoft.com/office/powerpoint/2010/main" val="3279415823"/>
              </p:ext>
            </p:extLst>
          </p:nvPr>
        </p:nvGraphicFramePr>
        <p:xfrm>
          <a:off x="1738510" y="161659"/>
          <a:ext cx="8778236" cy="2976880"/>
        </p:xfrm>
        <a:graphic>
          <a:graphicData uri="http://schemas.openxmlformats.org/drawingml/2006/table">
            <a:tbl>
              <a:tblPr firstRow="1" bandRow="1">
                <a:tableStyleId>{21E4AEA4-8DFA-4A89-87EB-49C32662AFE0}</a:tableStyleId>
              </a:tblPr>
              <a:tblGrid>
                <a:gridCol w="1645918">
                  <a:extLst>
                    <a:ext uri="{9D8B030D-6E8A-4147-A177-3AD203B41FA5}">
                      <a16:colId xmlns:a16="http://schemas.microsoft.com/office/drawing/2014/main" val="2233895718"/>
                    </a:ext>
                  </a:extLst>
                </a:gridCol>
                <a:gridCol w="1935479">
                  <a:extLst>
                    <a:ext uri="{9D8B030D-6E8A-4147-A177-3AD203B41FA5}">
                      <a16:colId xmlns:a16="http://schemas.microsoft.com/office/drawing/2014/main" val="1284286186"/>
                    </a:ext>
                  </a:extLst>
                </a:gridCol>
                <a:gridCol w="3002279">
                  <a:extLst>
                    <a:ext uri="{9D8B030D-6E8A-4147-A177-3AD203B41FA5}">
                      <a16:colId xmlns:a16="http://schemas.microsoft.com/office/drawing/2014/main" val="1562935449"/>
                    </a:ext>
                  </a:extLst>
                </a:gridCol>
                <a:gridCol w="2194560">
                  <a:extLst>
                    <a:ext uri="{9D8B030D-6E8A-4147-A177-3AD203B41FA5}">
                      <a16:colId xmlns:a16="http://schemas.microsoft.com/office/drawing/2014/main" val="2499228387"/>
                    </a:ext>
                  </a:extLst>
                </a:gridCol>
              </a:tblGrid>
              <a:tr h="370840">
                <a:tc>
                  <a:txBody>
                    <a:bodyPr/>
                    <a:lstStyle/>
                    <a:p>
                      <a:pPr lvl="0">
                        <a:buNone/>
                      </a:pPr>
                      <a:r>
                        <a:rPr lang="en-US" sz="1800" u="none" strike="noStrike" noProof="0" dirty="0"/>
                        <a:t>Level</a:t>
                      </a:r>
                      <a:endParaRPr lang="en-US" sz="1800" b="1" i="0" u="none" strike="noStrike" noProof="0" dirty="0">
                        <a:latin typeface="Calibri"/>
                      </a:endParaRPr>
                    </a:p>
                  </a:txBody>
                  <a:tcPr/>
                </a:tc>
                <a:tc>
                  <a:txBody>
                    <a:bodyPr/>
                    <a:lstStyle/>
                    <a:p>
                      <a:pPr lvl="0">
                        <a:buNone/>
                      </a:pPr>
                      <a:r>
                        <a:rPr lang="en-US" sz="1800" u="none" strike="noStrike" noProof="0" dirty="0"/>
                        <a:t>Es and </a:t>
                      </a:r>
                      <a:r>
                        <a:rPr lang="en-US" sz="1800" u="none" strike="noStrike" noProof="0" dirty="0" err="1"/>
                        <a:t>Os</a:t>
                      </a:r>
                      <a:endParaRPr lang="en-US" dirty="0" err="1"/>
                    </a:p>
                  </a:txBody>
                  <a:tcPr/>
                </a:tc>
                <a:tc>
                  <a:txBody>
                    <a:bodyPr/>
                    <a:lstStyle/>
                    <a:p>
                      <a:pPr lvl="0">
                        <a:buNone/>
                      </a:pPr>
                      <a:r>
                        <a:rPr lang="en-US" sz="1800" u="none" strike="noStrike" noProof="0" dirty="0"/>
                        <a:t>Learning Activities</a:t>
                      </a:r>
                      <a:endParaRPr lang="en-US" dirty="0"/>
                    </a:p>
                  </a:txBody>
                  <a:tcPr/>
                </a:tc>
                <a:tc>
                  <a:txBody>
                    <a:bodyPr/>
                    <a:lstStyle/>
                    <a:p>
                      <a:pPr lvl="0">
                        <a:buNone/>
                      </a:pPr>
                      <a:r>
                        <a:rPr lang="en-US" sz="1800" u="none" strike="noStrike" noProof="0" dirty="0"/>
                        <a:t>Stimulus</a:t>
                      </a:r>
                      <a:endParaRPr lang="en-US" dirty="0"/>
                    </a:p>
                  </a:txBody>
                  <a:tcPr/>
                </a:tc>
                <a:extLst>
                  <a:ext uri="{0D108BD9-81ED-4DB2-BD59-A6C34878D82A}">
                    <a16:rowId xmlns:a16="http://schemas.microsoft.com/office/drawing/2014/main" val="63266248"/>
                  </a:ext>
                </a:extLst>
              </a:tr>
              <a:tr h="370840">
                <a:tc>
                  <a:txBody>
                    <a:bodyPr/>
                    <a:lstStyle/>
                    <a:p>
                      <a:pPr lvl="0">
                        <a:buNone/>
                      </a:pPr>
                      <a:r>
                        <a:rPr lang="en-US" sz="1100" u="none" strike="noStrike" noProof="0" dirty="0"/>
                        <a:t>Early Level </a:t>
                      </a:r>
                      <a:endParaRPr lang="en-US" sz="1100" dirty="0" err="1"/>
                    </a:p>
                    <a:p>
                      <a:pPr lvl="0">
                        <a:buNone/>
                      </a:pPr>
                      <a:r>
                        <a:rPr lang="en-US" sz="1100" u="none" strike="noStrike" noProof="0" dirty="0"/>
                        <a:t>Theme: Systems Thinking</a:t>
                      </a:r>
                    </a:p>
                    <a:p>
                      <a:pPr lvl="0">
                        <a:buNone/>
                      </a:pPr>
                      <a:endParaRPr lang="en-US" sz="1100" u="none" strike="noStrike" noProof="0" dirty="0"/>
                    </a:p>
                    <a:p>
                      <a:pPr lvl="0">
                        <a:buNone/>
                      </a:pPr>
                      <a:endParaRPr lang="en-US" sz="1100" u="none" strike="noStrike" noProof="0" dirty="0"/>
                    </a:p>
                    <a:p>
                      <a:pPr lvl="0">
                        <a:buNone/>
                      </a:pPr>
                      <a:r>
                        <a:rPr lang="en-US" sz="1100" u="none" strike="noStrike" noProof="0" dirty="0"/>
                        <a:t>Can be adapted</a:t>
                      </a:r>
                      <a:r>
                        <a:rPr lang="en-US" sz="1100" u="none" strike="noStrike" baseline="0" noProof="0" dirty="0"/>
                        <a:t> to Second Level for algebra</a:t>
                      </a:r>
                      <a:endParaRPr lang="en-US" sz="1100" i="1" dirty="0"/>
                    </a:p>
                  </a:txBody>
                  <a:tcPr/>
                </a:tc>
                <a:tc>
                  <a:txBody>
                    <a:bodyPr/>
                    <a:lstStyle/>
                    <a:p>
                      <a:r>
                        <a:rPr lang="en-GB" sz="1100" u="none" strike="noStrike" kern="1200" baseline="0" dirty="0"/>
                        <a:t>I have spotted and explored patterns in my own and the wider environment and can copy and continue these and create my own patterns. </a:t>
                      </a:r>
                    </a:p>
                    <a:p>
                      <a:r>
                        <a:rPr lang="en-GB" sz="1100" b="1" u="none" strike="noStrike" kern="1200" baseline="0" dirty="0"/>
                        <a:t>MTH 0-13a </a:t>
                      </a:r>
                      <a:r>
                        <a:rPr lang="en-GB" sz="1100" u="none" strike="noStrike" kern="1200" baseline="0" dirty="0"/>
                        <a:t>	</a:t>
                      </a:r>
                    </a:p>
                    <a:p>
                      <a:pPr lvl="0">
                        <a:buNone/>
                      </a:pPr>
                      <a:endParaRPr lang="en-US" sz="1100" u="none" strike="noStrike" noProof="0" dirty="0"/>
                    </a:p>
                    <a:p>
                      <a:r>
                        <a:rPr lang="en-GB" sz="1100" u="none" strike="noStrike" kern="1200" baseline="0" dirty="0"/>
                        <a:t>I explore everyday materials in the creation of pictures/models/concepts </a:t>
                      </a:r>
                    </a:p>
                    <a:p>
                      <a:r>
                        <a:rPr lang="en-GB" sz="1100" b="1" u="none" strike="noStrike" kern="1200" baseline="0" dirty="0"/>
                        <a:t>TCH 0-10a </a:t>
                      </a:r>
                      <a:r>
                        <a:rPr lang="en-GB" sz="1100" u="none" strike="noStrike" kern="1200" baseline="0" dirty="0"/>
                        <a:t>	</a:t>
                      </a:r>
                    </a:p>
                    <a:p>
                      <a:pPr lvl="0">
                        <a:buNone/>
                      </a:pPr>
                      <a:endParaRPr lang="en-US" sz="1100" u="none" strike="noStrike" noProof="0" dirty="0"/>
                    </a:p>
                    <a:p>
                      <a:pPr lvl="0">
                        <a:buNone/>
                      </a:pPr>
                      <a:endParaRPr lang="en-US" sz="1100" u="none" strike="noStrike" noProof="0" dirty="0"/>
                    </a:p>
                    <a:p>
                      <a:pPr lvl="0">
                        <a:buNone/>
                      </a:pPr>
                      <a:endParaRPr lang="en-US" sz="1100" u="none" strike="noStrike" noProof="0" dirty="0"/>
                    </a:p>
                    <a:p>
                      <a:pPr lvl="0">
                        <a:buNone/>
                      </a:pPr>
                      <a:endParaRPr lang="en-US" sz="1100" b="1" i="0" u="none" strike="noStrike" noProof="0" dirty="0">
                        <a:latin typeface="Arial"/>
                      </a:endParaRPr>
                    </a:p>
                  </a:txBody>
                  <a:tcPr/>
                </a:tc>
                <a:tc>
                  <a:txBody>
                    <a:bodyPr/>
                    <a:lstStyle/>
                    <a:p>
                      <a:pPr lvl="0" algn="ctr">
                        <a:lnSpc>
                          <a:spcPct val="100000"/>
                        </a:lnSpc>
                        <a:spcBef>
                          <a:spcPts val="0"/>
                        </a:spcBef>
                        <a:spcAft>
                          <a:spcPts val="0"/>
                        </a:spcAft>
                        <a:buNone/>
                      </a:pPr>
                      <a:r>
                        <a:rPr lang="en-US" sz="1100" u="none" strike="noStrike" noProof="0" dirty="0"/>
                        <a:t>Extend the Pattern</a:t>
                      </a:r>
                      <a:endParaRPr lang="en-US" sz="1100" dirty="0"/>
                    </a:p>
                    <a:p>
                      <a:pPr lvl="0" algn="ctr">
                        <a:lnSpc>
                          <a:spcPct val="100000"/>
                        </a:lnSpc>
                        <a:spcBef>
                          <a:spcPts val="0"/>
                        </a:spcBef>
                        <a:spcAft>
                          <a:spcPts val="0"/>
                        </a:spcAft>
                        <a:buNone/>
                      </a:pPr>
                      <a:r>
                        <a:rPr lang="en-US" sz="1100" u="none" strike="noStrike" noProof="0" dirty="0"/>
                        <a:t>  </a:t>
                      </a: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u="none" strike="noStrike" noProof="0" dirty="0"/>
                        <a:t>Resources: </a:t>
                      </a:r>
                      <a:r>
                        <a:rPr lang="en-US" sz="1100" dirty="0"/>
                        <a:t>Tessellation tiles (or Lego bricks, beads… anything that you can make a pattern with!)</a:t>
                      </a:r>
                      <a:endParaRPr lang="en-US" sz="1100" u="none" strike="noStrike" noProof="0" dirty="0"/>
                    </a:p>
                    <a:p>
                      <a:pPr lvl="0" algn="l">
                        <a:lnSpc>
                          <a:spcPct val="100000"/>
                        </a:lnSpc>
                        <a:spcBef>
                          <a:spcPts val="0"/>
                        </a:spcBef>
                        <a:spcAft>
                          <a:spcPts val="0"/>
                        </a:spcAft>
                        <a:buNone/>
                      </a:pPr>
                      <a:r>
                        <a:rPr lang="en-US" sz="1100" u="none" strike="noStrike" noProof="0" dirty="0"/>
                        <a:t>  </a:t>
                      </a: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u="none" strike="noStrike" noProof="0" dirty="0"/>
                        <a:t>Key Questions: </a:t>
                      </a:r>
                      <a:r>
                        <a:rPr lang="en-US" sz="1100" dirty="0"/>
                        <a:t>What is a pattern? Where might we see patterns?</a:t>
                      </a:r>
                      <a:endParaRPr lang="en-US" sz="1100" u="none" strike="noStrike" noProof="0" dirty="0"/>
                    </a:p>
                    <a:p>
                      <a:pPr lvl="0" algn="l">
                        <a:lnSpc>
                          <a:spcPct val="100000"/>
                        </a:lnSpc>
                        <a:spcBef>
                          <a:spcPts val="0"/>
                        </a:spcBef>
                        <a:spcAft>
                          <a:spcPts val="0"/>
                        </a:spcAft>
                        <a:buNone/>
                      </a:pPr>
                      <a:endParaRPr lang="en-US" sz="1100" u="none" strike="noStrike" noProof="0" dirty="0"/>
                    </a:p>
                    <a:p>
                      <a:pPr lvl="0" algn="l">
                        <a:lnSpc>
                          <a:spcPct val="100000"/>
                        </a:lnSpc>
                        <a:spcBef>
                          <a:spcPts val="0"/>
                        </a:spcBef>
                        <a:spcAft>
                          <a:spcPts val="0"/>
                        </a:spcAft>
                        <a:buNone/>
                      </a:pPr>
                      <a:r>
                        <a:rPr lang="en-US" sz="1100" u="none" strike="noStrike" noProof="0" dirty="0"/>
                        <a:t>Systems</a:t>
                      </a:r>
                      <a:r>
                        <a:rPr lang="en-US" sz="1100" u="none" strike="noStrike" baseline="0" noProof="0" dirty="0"/>
                        <a:t> Thinking</a:t>
                      </a:r>
                      <a:r>
                        <a:rPr lang="en-US" sz="1100" u="none" strike="noStrike" noProof="0" dirty="0"/>
                        <a:t> Skill: Pattern Making</a:t>
                      </a:r>
                    </a:p>
                    <a:p>
                      <a:pPr lvl="0" algn="l">
                        <a:lnSpc>
                          <a:spcPct val="100000"/>
                        </a:lnSpc>
                        <a:spcBef>
                          <a:spcPts val="0"/>
                        </a:spcBef>
                        <a:spcAft>
                          <a:spcPts val="0"/>
                        </a:spcAft>
                        <a:buNone/>
                      </a:pPr>
                      <a:endParaRPr lang="en-US" sz="1100" u="none" strike="noStrike" noProof="0" dirty="0"/>
                    </a:p>
                    <a:p>
                      <a:pPr lvl="0" algn="l">
                        <a:lnSpc>
                          <a:spcPct val="100000"/>
                        </a:lnSpc>
                        <a:spcBef>
                          <a:spcPts val="0"/>
                        </a:spcBef>
                        <a:spcAft>
                          <a:spcPts val="0"/>
                        </a:spcAft>
                        <a:buNone/>
                      </a:pPr>
                      <a:endParaRPr lang="en-US" sz="1100" b="0" i="0" u="none" strike="noStrike" noProof="0" dirty="0">
                        <a:latin typeface="Arial"/>
                      </a:endParaRPr>
                    </a:p>
                  </a:txBody>
                  <a:tcPr/>
                </a:tc>
                <a:tc>
                  <a:txBody>
                    <a:bodyPr/>
                    <a:lstStyle/>
                    <a:p>
                      <a:endParaRPr lang="en-US" sz="1100" baseline="0" dirty="0"/>
                    </a:p>
                    <a:p>
                      <a:r>
                        <a:rPr lang="en-US" sz="1100" baseline="0" dirty="0">
                          <a:hlinkClick r:id="rId2"/>
                        </a:rPr>
                        <a:t>https://nrich.maths.org/8933</a:t>
                      </a:r>
                      <a:endParaRPr lang="en-US" sz="1100" baseline="0" dirty="0"/>
                    </a:p>
                    <a:p>
                      <a:endParaRPr lang="en-US" sz="1100" baseline="0" dirty="0"/>
                    </a:p>
                    <a:p>
                      <a:r>
                        <a:rPr lang="en-US" sz="1100" baseline="0" dirty="0">
                          <a:hlinkClick r:id="rId3"/>
                        </a:rPr>
                        <a:t>https://www.bbc.co.uk/bitesize/clips/zthsb9q</a:t>
                      </a:r>
                      <a:r>
                        <a:rPr lang="en-US" sz="1100" baseline="0" dirty="0"/>
                        <a:t> </a:t>
                      </a:r>
                    </a:p>
                    <a:p>
                      <a:endParaRPr lang="en-US" sz="1100" baseline="0" dirty="0"/>
                    </a:p>
                    <a:p>
                      <a:r>
                        <a:rPr lang="en-US" sz="1100" baseline="0" dirty="0">
                          <a:hlinkClick r:id="rId4"/>
                        </a:rPr>
                        <a:t>https://www.topmarks.co.uk/Search.aspx?q=sequences+and+patterns</a:t>
                      </a:r>
                      <a:r>
                        <a:rPr lang="en-US" sz="1100" baseline="0" dirty="0"/>
                        <a:t> </a:t>
                      </a:r>
                    </a:p>
                    <a:p>
                      <a:endParaRPr lang="en-US" sz="1100" dirty="0"/>
                    </a:p>
                  </a:txBody>
                  <a:tcPr/>
                </a:tc>
                <a:extLst>
                  <a:ext uri="{0D108BD9-81ED-4DB2-BD59-A6C34878D82A}">
                    <a16:rowId xmlns:a16="http://schemas.microsoft.com/office/drawing/2014/main" val="3652803016"/>
                  </a:ext>
                </a:extLst>
              </a:tr>
            </a:tbl>
          </a:graphicData>
        </a:graphic>
      </p:graphicFrame>
      <p:pic>
        <p:nvPicPr>
          <p:cNvPr id="3" name="Graphic 2" descr="Home with solid fill">
            <a:extLst>
              <a:ext uri="{FF2B5EF4-FFF2-40B4-BE49-F238E27FC236}">
                <a16:creationId xmlns:a16="http://schemas.microsoft.com/office/drawing/2014/main" id="{28680D57-2DFD-4C51-A088-A7B4941F23A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192551"/>
            <a:ext cx="623341" cy="623341"/>
          </a:xfrm>
          <a:prstGeom prst="rect">
            <a:avLst/>
          </a:prstGeom>
        </p:spPr>
      </p:pic>
      <p:sp>
        <p:nvSpPr>
          <p:cNvPr id="4" name="TextBox 3">
            <a:extLst>
              <a:ext uri="{FF2B5EF4-FFF2-40B4-BE49-F238E27FC236}">
                <a16:creationId xmlns:a16="http://schemas.microsoft.com/office/drawing/2014/main" id="{BB36BE11-E124-465B-8187-452271E926E3}"/>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5" name="Rectangle 4">
            <a:extLst>
              <a:ext uri="{FF2B5EF4-FFF2-40B4-BE49-F238E27FC236}">
                <a16:creationId xmlns:a16="http://schemas.microsoft.com/office/drawing/2014/main" id="{1BB40151-84F7-44FD-B3E9-E371A32E44CB}"/>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hlinkClick r:id="rId7" action="ppaction://hlinksldjump"/>
            <a:extLst>
              <a:ext uri="{FF2B5EF4-FFF2-40B4-BE49-F238E27FC236}">
                <a16:creationId xmlns:a16="http://schemas.microsoft.com/office/drawing/2014/main" id="{0EAEF2AD-3995-4709-A242-34784B49E7ED}"/>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91922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FD883-A647-47F6-BF54-4A89961D9EC0}"/>
              </a:ext>
            </a:extLst>
          </p:cNvPr>
          <p:cNvSpPr>
            <a:spLocks noGrp="1"/>
          </p:cNvSpPr>
          <p:nvPr>
            <p:ph type="ctrTitle"/>
          </p:nvPr>
        </p:nvSpPr>
        <p:spPr>
          <a:xfrm>
            <a:off x="3373654" y="2692227"/>
            <a:ext cx="5444691" cy="924733"/>
          </a:xfrm>
        </p:spPr>
        <p:txBody>
          <a:bodyPr>
            <a:normAutofit/>
          </a:bodyPr>
          <a:lstStyle/>
          <a:p>
            <a:r>
              <a:rPr lang="en-GB" b="1" dirty="0"/>
              <a:t>Problem Finding</a:t>
            </a:r>
          </a:p>
        </p:txBody>
      </p:sp>
      <p:sp>
        <p:nvSpPr>
          <p:cNvPr id="10" name="Rectangle 9">
            <a:extLst>
              <a:ext uri="{FF2B5EF4-FFF2-40B4-BE49-F238E27FC236}">
                <a16:creationId xmlns:a16="http://schemas.microsoft.com/office/drawing/2014/main" id="{6A6275FB-4071-486B-81AD-24F8ADF266B7}"/>
              </a:ext>
            </a:extLst>
          </p:cNvPr>
          <p:cNvSpPr/>
          <p:nvPr/>
        </p:nvSpPr>
        <p:spPr>
          <a:xfrm>
            <a:off x="9612086" y="5701471"/>
            <a:ext cx="2340428" cy="1100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D52B787B-7A1F-4688-951F-5ECAFFA06C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67897" y="6185927"/>
            <a:ext cx="1084617" cy="564535"/>
          </a:xfrm>
          <a:prstGeom prst="rect">
            <a:avLst/>
          </a:prstGeom>
        </p:spPr>
      </p:pic>
      <p:pic>
        <p:nvPicPr>
          <p:cNvPr id="5" name="Graphic 4" descr="Home with solid fill">
            <a:extLst>
              <a:ext uri="{FF2B5EF4-FFF2-40B4-BE49-F238E27FC236}">
                <a16:creationId xmlns:a16="http://schemas.microsoft.com/office/drawing/2014/main" id="{1743CA87-DE5C-4F74-A714-8704B7BA421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92551"/>
            <a:ext cx="623341" cy="623341"/>
          </a:xfrm>
          <a:prstGeom prst="rect">
            <a:avLst/>
          </a:prstGeom>
        </p:spPr>
      </p:pic>
      <p:sp>
        <p:nvSpPr>
          <p:cNvPr id="6" name="TextBox 5">
            <a:extLst>
              <a:ext uri="{FF2B5EF4-FFF2-40B4-BE49-F238E27FC236}">
                <a16:creationId xmlns:a16="http://schemas.microsoft.com/office/drawing/2014/main" id="{FC1420BF-DBD9-4EAC-B38B-C5A7E5FF5877}"/>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7" name="Rectangle 6">
            <a:hlinkClick r:id="rId5" action="ppaction://hlinksldjump"/>
            <a:extLst>
              <a:ext uri="{FF2B5EF4-FFF2-40B4-BE49-F238E27FC236}">
                <a16:creationId xmlns:a16="http://schemas.microsoft.com/office/drawing/2014/main" id="{506C4B17-C435-489F-93DF-F664EAA09216}"/>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2441569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28880-9D72-4C51-9DB3-C6BDEF2358D5}"/>
              </a:ext>
            </a:extLst>
          </p:cNvPr>
          <p:cNvSpPr>
            <a:spLocks noGrp="1"/>
          </p:cNvSpPr>
          <p:nvPr>
            <p:ph type="title"/>
          </p:nvPr>
        </p:nvSpPr>
        <p:spPr/>
        <p:txBody>
          <a:bodyPr/>
          <a:lstStyle/>
          <a:p>
            <a:r>
              <a:rPr lang="en-GB" dirty="0"/>
              <a:t>Problem Finding: Overview </a:t>
            </a:r>
          </a:p>
        </p:txBody>
      </p:sp>
      <p:sp>
        <p:nvSpPr>
          <p:cNvPr id="3" name="Content Placeholder 2">
            <a:extLst>
              <a:ext uri="{FF2B5EF4-FFF2-40B4-BE49-F238E27FC236}">
                <a16:creationId xmlns:a16="http://schemas.microsoft.com/office/drawing/2014/main" id="{878285FA-5AE7-4AD9-92D9-C9247025FB2C}"/>
              </a:ext>
            </a:extLst>
          </p:cNvPr>
          <p:cNvSpPr>
            <a:spLocks noGrp="1"/>
          </p:cNvSpPr>
          <p:nvPr>
            <p:ph idx="1"/>
          </p:nvPr>
        </p:nvSpPr>
        <p:spPr>
          <a:xfrm>
            <a:off x="838201" y="1825625"/>
            <a:ext cx="4900448" cy="4351338"/>
          </a:xfrm>
        </p:spPr>
        <p:txBody>
          <a:bodyPr>
            <a:normAutofit lnSpcReduction="10000"/>
          </a:bodyPr>
          <a:lstStyle/>
          <a:p>
            <a:pPr marL="0" indent="0">
              <a:buNone/>
            </a:pPr>
            <a:r>
              <a:rPr lang="en-GB" dirty="0"/>
              <a:t>Problem finding as defined by the Royal Academy of Engineering involves clarifying needs, checking existing solutions, investigating contexts and verifying. The pupil friendly definition can be seen opposite. </a:t>
            </a:r>
          </a:p>
          <a:p>
            <a:pPr marL="0" indent="0">
              <a:buNone/>
            </a:pPr>
            <a:r>
              <a:rPr lang="en-GB" dirty="0"/>
              <a:t>The following slides provide some simple examples of how the attributes of Problem Finding can be developed across the curriculum. </a:t>
            </a:r>
          </a:p>
        </p:txBody>
      </p:sp>
      <p:pic>
        <p:nvPicPr>
          <p:cNvPr id="4" name="Picture 3">
            <a:extLst>
              <a:ext uri="{FF2B5EF4-FFF2-40B4-BE49-F238E27FC236}">
                <a16:creationId xmlns:a16="http://schemas.microsoft.com/office/drawing/2014/main" id="{3D201894-673D-4FE3-BC3A-1E514FA11B9D}"/>
              </a:ext>
            </a:extLst>
          </p:cNvPr>
          <p:cNvPicPr>
            <a:picLocks noChangeAspect="1"/>
          </p:cNvPicPr>
          <p:nvPr/>
        </p:nvPicPr>
        <p:blipFill>
          <a:blip r:embed="rId2"/>
          <a:stretch>
            <a:fillRect/>
          </a:stretch>
        </p:blipFill>
        <p:spPr>
          <a:xfrm>
            <a:off x="6575140" y="1825625"/>
            <a:ext cx="5082733" cy="4351338"/>
          </a:xfrm>
          <a:prstGeom prst="rect">
            <a:avLst/>
          </a:prstGeom>
          <a:ln>
            <a:solidFill>
              <a:schemeClr val="accent1"/>
            </a:solidFill>
          </a:ln>
        </p:spPr>
      </p:pic>
      <p:pic>
        <p:nvPicPr>
          <p:cNvPr id="5" name="Picture 4">
            <a:extLst>
              <a:ext uri="{FF2B5EF4-FFF2-40B4-BE49-F238E27FC236}">
                <a16:creationId xmlns:a16="http://schemas.microsoft.com/office/drawing/2014/main" id="{7342E252-E91E-4CC0-8898-C4EA0B328F1C}"/>
              </a:ext>
            </a:extLst>
          </p:cNvPr>
          <p:cNvPicPr>
            <a:picLocks noChangeAspect="1"/>
          </p:cNvPicPr>
          <p:nvPr/>
        </p:nvPicPr>
        <p:blipFill>
          <a:blip r:embed="rId3"/>
          <a:stretch>
            <a:fillRect/>
          </a:stretch>
        </p:blipFill>
        <p:spPr>
          <a:xfrm>
            <a:off x="9583127" y="6311900"/>
            <a:ext cx="2074746" cy="384644"/>
          </a:xfrm>
          <a:prstGeom prst="rect">
            <a:avLst/>
          </a:prstGeom>
        </p:spPr>
      </p:pic>
      <p:pic>
        <p:nvPicPr>
          <p:cNvPr id="7" name="Graphic 6" descr="Home with solid fill">
            <a:extLst>
              <a:ext uri="{FF2B5EF4-FFF2-40B4-BE49-F238E27FC236}">
                <a16:creationId xmlns:a16="http://schemas.microsoft.com/office/drawing/2014/main" id="{08017D9D-97B8-4FAE-A0CF-31ABAE7B62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92551"/>
            <a:ext cx="623341" cy="623341"/>
          </a:xfrm>
          <a:prstGeom prst="rect">
            <a:avLst/>
          </a:prstGeom>
        </p:spPr>
      </p:pic>
      <p:sp>
        <p:nvSpPr>
          <p:cNvPr id="8" name="TextBox 7">
            <a:extLst>
              <a:ext uri="{FF2B5EF4-FFF2-40B4-BE49-F238E27FC236}">
                <a16:creationId xmlns:a16="http://schemas.microsoft.com/office/drawing/2014/main" id="{CF177721-1D67-4933-A96E-542BC23E8C9E}"/>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9" name="Rectangle 8">
            <a:extLst>
              <a:ext uri="{FF2B5EF4-FFF2-40B4-BE49-F238E27FC236}">
                <a16:creationId xmlns:a16="http://schemas.microsoft.com/office/drawing/2014/main" id="{8D597E66-D14E-4D5E-B5FF-6E0F300D2A59}"/>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hlinkClick r:id="rId6" action="ppaction://hlinksldjump"/>
            <a:extLst>
              <a:ext uri="{FF2B5EF4-FFF2-40B4-BE49-F238E27FC236}">
                <a16:creationId xmlns:a16="http://schemas.microsoft.com/office/drawing/2014/main" id="{A6E4FB12-4CD5-4591-A311-551FCA1599E7}"/>
              </a:ext>
            </a:extLst>
          </p:cNvPr>
          <p:cNvSpPr/>
          <p:nvPr/>
        </p:nvSpPr>
        <p:spPr>
          <a:xfrm>
            <a:off x="0" y="6195123"/>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6664891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45811-925E-4CB6-BB7F-03E503770C95}"/>
              </a:ext>
            </a:extLst>
          </p:cNvPr>
          <p:cNvSpPr>
            <a:spLocks noGrp="1"/>
          </p:cNvSpPr>
          <p:nvPr>
            <p:ph type="title"/>
          </p:nvPr>
        </p:nvSpPr>
        <p:spPr/>
        <p:txBody>
          <a:bodyPr>
            <a:normAutofit/>
          </a:bodyPr>
          <a:lstStyle/>
          <a:p>
            <a:r>
              <a:rPr lang="en-GB" sz="3600" b="1" u="sng" dirty="0"/>
              <a:t>Asking lots of questions to make sure I understand</a:t>
            </a:r>
          </a:p>
        </p:txBody>
      </p:sp>
      <p:sp>
        <p:nvSpPr>
          <p:cNvPr id="3" name="Content Placeholder 2">
            <a:extLst>
              <a:ext uri="{FF2B5EF4-FFF2-40B4-BE49-F238E27FC236}">
                <a16:creationId xmlns:a16="http://schemas.microsoft.com/office/drawing/2014/main" id="{B1730476-B831-49F6-9C46-F107C7B27F71}"/>
              </a:ext>
            </a:extLst>
          </p:cNvPr>
          <p:cNvSpPr>
            <a:spLocks noGrp="1"/>
          </p:cNvSpPr>
          <p:nvPr>
            <p:ph idx="1"/>
          </p:nvPr>
        </p:nvSpPr>
        <p:spPr>
          <a:xfrm>
            <a:off x="778240" y="1825625"/>
            <a:ext cx="10515600" cy="4351338"/>
          </a:xfrm>
        </p:spPr>
        <p:txBody>
          <a:bodyPr/>
          <a:lstStyle/>
          <a:p>
            <a:pPr marL="0" indent="0">
              <a:buNone/>
            </a:pPr>
            <a:r>
              <a:rPr lang="en-GB" b="1" dirty="0"/>
              <a:t>Example: Design Challenges</a:t>
            </a:r>
          </a:p>
          <a:p>
            <a:pPr marL="0" indent="0">
              <a:buNone/>
            </a:pPr>
            <a:endParaRPr lang="en-GB" dirty="0"/>
          </a:p>
          <a:p>
            <a:pPr marL="0" indent="0">
              <a:buNone/>
            </a:pPr>
            <a:endParaRPr lang="en-GB" dirty="0"/>
          </a:p>
        </p:txBody>
      </p:sp>
      <p:grpSp>
        <p:nvGrpSpPr>
          <p:cNvPr id="4" name="Group 3">
            <a:extLst>
              <a:ext uri="{FF2B5EF4-FFF2-40B4-BE49-F238E27FC236}">
                <a16:creationId xmlns:a16="http://schemas.microsoft.com/office/drawing/2014/main" id="{27AEFED7-8413-4D56-98A3-6C3DA11015D8}"/>
              </a:ext>
            </a:extLst>
          </p:cNvPr>
          <p:cNvGrpSpPr/>
          <p:nvPr/>
        </p:nvGrpSpPr>
        <p:grpSpPr>
          <a:xfrm>
            <a:off x="4140710" y="2621119"/>
            <a:ext cx="4457164" cy="3187184"/>
            <a:chOff x="796830" y="-195948"/>
            <a:chExt cx="9784081" cy="6858000"/>
          </a:xfrm>
        </p:grpSpPr>
        <p:grpSp>
          <p:nvGrpSpPr>
            <p:cNvPr id="5" name="Group 4">
              <a:extLst>
                <a:ext uri="{FF2B5EF4-FFF2-40B4-BE49-F238E27FC236}">
                  <a16:creationId xmlns:a16="http://schemas.microsoft.com/office/drawing/2014/main" id="{1D43A383-1A6F-4FB3-A03E-3B876945F6DC}"/>
                </a:ext>
              </a:extLst>
            </p:cNvPr>
            <p:cNvGrpSpPr/>
            <p:nvPr/>
          </p:nvGrpSpPr>
          <p:grpSpPr>
            <a:xfrm>
              <a:off x="796830" y="-195948"/>
              <a:ext cx="9784081" cy="6858000"/>
              <a:chOff x="796830" y="-195948"/>
              <a:chExt cx="9784081" cy="6858000"/>
            </a:xfrm>
          </p:grpSpPr>
          <p:graphicFrame>
            <p:nvGraphicFramePr>
              <p:cNvPr id="7" name="Diagram 6">
                <a:extLst>
                  <a:ext uri="{FF2B5EF4-FFF2-40B4-BE49-F238E27FC236}">
                    <a16:creationId xmlns:a16="http://schemas.microsoft.com/office/drawing/2014/main" id="{1FA0F0F3-2E2A-4A21-94BA-DA1EEE83E5F2}"/>
                  </a:ext>
                </a:extLst>
              </p:cNvPr>
              <p:cNvGraphicFramePr/>
              <p:nvPr/>
            </p:nvGraphicFramePr>
            <p:xfrm>
              <a:off x="796830" y="-195948"/>
              <a:ext cx="9784081"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a:extLst>
                  <a:ext uri="{FF2B5EF4-FFF2-40B4-BE49-F238E27FC236}">
                    <a16:creationId xmlns:a16="http://schemas.microsoft.com/office/drawing/2014/main" id="{D725D35C-AC7B-4FA9-AAE3-37D70FB3E41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333" b="94404" l="1698" r="95370">
                            <a14:foregroundMark x1="24074" y1="20766" x2="24074" y2="20766"/>
                            <a14:foregroundMark x1="35185" y1="8984" x2="35185" y2="8984"/>
                            <a14:foregroundMark x1="35802" y1="6480" x2="53241" y2="9278"/>
                            <a14:foregroundMark x1="38117" y1="8247" x2="19753" y2="28130"/>
                            <a14:foregroundMark x1="19753" y1="28130" x2="13735" y2="39175"/>
                            <a14:foregroundMark x1="13735" y1="39175" x2="13735" y2="52577"/>
                            <a14:foregroundMark x1="13735" y1="52577" x2="18827" y2="62297"/>
                            <a14:foregroundMark x1="5401" y1="32548" x2="22994" y2="13402"/>
                            <a14:foregroundMark x1="22994" y1="13402" x2="31103" y2="7973"/>
                            <a14:foregroundMark x1="34699" y1="6423" x2="36883" y2="6333"/>
                            <a14:foregroundMark x1="36883" y1="6333" x2="51080" y2="6186"/>
                            <a14:foregroundMark x1="51080" y1="6186" x2="76235" y2="19735"/>
                            <a14:foregroundMark x1="76235" y1="19735" x2="86728" y2="29013"/>
                            <a14:foregroundMark x1="86728" y1="29013" x2="92438" y2="40795"/>
                            <a14:foregroundMark x1="92438" y1="40795" x2="90895" y2="54786"/>
                            <a14:foregroundMark x1="90895" y1="54786" x2="81173" y2="65243"/>
                            <a14:foregroundMark x1="81173" y1="65243" x2="75617" y2="77761"/>
                            <a14:foregroundMark x1="75617" y1="77761" x2="66049" y2="86451"/>
                            <a14:foregroundMark x1="66049" y1="86451" x2="39043" y2="94404"/>
                            <a14:foregroundMark x1="39043" y1="94404" x2="19599" y2="73490"/>
                            <a14:foregroundMark x1="19599" y1="73490" x2="14352" y2="61414"/>
                            <a14:foregroundMark x1="14352" y1="61414" x2="12346" y2="47865"/>
                            <a14:foregroundMark x1="12346" y1="47865" x2="13426" y2="40501"/>
                            <a14:foregroundMark x1="51191" y1="3970" x2="89015" y2="24071"/>
                            <a14:foregroundMark x1="1698" y1="49779" x2="1698" y2="49779"/>
                            <a14:foregroundMark x1="95370" y1="51399" x2="95370" y2="51399"/>
                            <a14:backgroundMark x1="93981" y1="29750" x2="93981" y2="29750"/>
                            <a14:backgroundMark x1="94290" y1="30633" x2="94290" y2="30633"/>
                            <a14:backgroundMark x1="94290" y1="30633" x2="93981" y2="29308"/>
                            <a14:backgroundMark x1="92284" y1="27393" x2="92284" y2="27393"/>
                            <a14:backgroundMark x1="89660" y1="23711" x2="95370" y2="31959"/>
                            <a14:backgroundMark x1="32716" y1="6480" x2="32716" y2="6480"/>
                            <a14:backgroundMark x1="33179" y1="6038" x2="35494" y2="4860"/>
                            <a14:backgroundMark x1="32099" y1="6480" x2="33488" y2="6480"/>
                            <a14:backgroundMark x1="50926" y1="2504" x2="51543" y2="3829"/>
                          </a14:backgroundRemoval>
                        </a14:imgEffect>
                      </a14:imgLayer>
                    </a14:imgProps>
                  </a:ext>
                </a:extLst>
              </a:blip>
              <a:stretch>
                <a:fillRect/>
              </a:stretch>
            </p:blipFill>
            <p:spPr>
              <a:xfrm>
                <a:off x="4018543" y="1449021"/>
                <a:ext cx="3796635" cy="3978265"/>
              </a:xfrm>
              <a:prstGeom prst="rect">
                <a:avLst/>
              </a:prstGeom>
            </p:spPr>
          </p:pic>
        </p:grpSp>
        <p:sp>
          <p:nvSpPr>
            <p:cNvPr id="6" name="Oval 5">
              <a:extLst>
                <a:ext uri="{FF2B5EF4-FFF2-40B4-BE49-F238E27FC236}">
                  <a16:creationId xmlns:a16="http://schemas.microsoft.com/office/drawing/2014/main" id="{EDDCD3E8-1307-4EA2-B333-07400F662D6B}"/>
                </a:ext>
              </a:extLst>
            </p:cNvPr>
            <p:cNvSpPr/>
            <p:nvPr/>
          </p:nvSpPr>
          <p:spPr>
            <a:xfrm>
              <a:off x="4087202" y="1611086"/>
              <a:ext cx="3619883" cy="3657600"/>
            </a:xfrm>
            <a:prstGeom prst="ellipse">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Oval 8">
            <a:extLst>
              <a:ext uri="{FF2B5EF4-FFF2-40B4-BE49-F238E27FC236}">
                <a16:creationId xmlns:a16="http://schemas.microsoft.com/office/drawing/2014/main" id="{CEFB8E5E-4E85-4229-9F26-4AE9B24C58E0}"/>
              </a:ext>
            </a:extLst>
          </p:cNvPr>
          <p:cNvSpPr/>
          <p:nvPr/>
        </p:nvSpPr>
        <p:spPr>
          <a:xfrm>
            <a:off x="6169376" y="2825576"/>
            <a:ext cx="587829" cy="587829"/>
          </a:xfrm>
          <a:prstGeom prst="ellipse">
            <a:avLst/>
          </a:prstGeom>
          <a:solidFill>
            <a:srgbClr val="FFFFCC">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4E1F2B4B-BC3A-4781-B8C2-AB0475A78C01}"/>
              </a:ext>
            </a:extLst>
          </p:cNvPr>
          <p:cNvSpPr txBox="1"/>
          <p:nvPr/>
        </p:nvSpPr>
        <p:spPr>
          <a:xfrm>
            <a:off x="5491610" y="2205343"/>
            <a:ext cx="1943360" cy="600164"/>
          </a:xfrm>
          <a:prstGeom prst="rect">
            <a:avLst/>
          </a:prstGeom>
          <a:noFill/>
        </p:spPr>
        <p:txBody>
          <a:bodyPr wrap="square" rtlCol="0">
            <a:spAutoFit/>
          </a:bodyPr>
          <a:lstStyle/>
          <a:p>
            <a:pPr algn="ctr"/>
            <a:r>
              <a:rPr lang="en-GB" sz="1100" dirty="0"/>
              <a:t>As part of the design process pupils are encouraged to ask questions to clarify needs.</a:t>
            </a:r>
          </a:p>
        </p:txBody>
      </p:sp>
      <p:sp>
        <p:nvSpPr>
          <p:cNvPr id="11" name="Content Placeholder 2">
            <a:extLst>
              <a:ext uri="{FF2B5EF4-FFF2-40B4-BE49-F238E27FC236}">
                <a16:creationId xmlns:a16="http://schemas.microsoft.com/office/drawing/2014/main" id="{EB5D04D1-5A2F-4DFE-A233-1BC4AF2CFEFA}"/>
              </a:ext>
            </a:extLst>
          </p:cNvPr>
          <p:cNvSpPr txBox="1">
            <a:spLocks/>
          </p:cNvSpPr>
          <p:nvPr/>
        </p:nvSpPr>
        <p:spPr>
          <a:xfrm>
            <a:off x="968977" y="2621119"/>
            <a:ext cx="3831771" cy="3690781"/>
          </a:xfrm>
          <a:prstGeom prst="rect">
            <a:avLst/>
          </a:prstGeom>
          <a:ln>
            <a:solidFill>
              <a:schemeClr val="tx1"/>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t>Challenge: </a:t>
            </a:r>
          </a:p>
          <a:p>
            <a:pPr marL="0" indent="0">
              <a:buFont typeface="Arial" panose="020B0604020202020204" pitchFamily="34" charset="0"/>
              <a:buNone/>
            </a:pPr>
            <a:r>
              <a:rPr lang="en-GB" dirty="0"/>
              <a:t>Design and build a moving vehicle. </a:t>
            </a:r>
          </a:p>
          <a:p>
            <a:pPr marL="0" indent="0">
              <a:buFont typeface="Arial" panose="020B0604020202020204" pitchFamily="34" charset="0"/>
              <a:buNone/>
            </a:pPr>
            <a:endParaRPr lang="en-GB" dirty="0"/>
          </a:p>
          <a:p>
            <a:pPr marL="0" indent="0">
              <a:buFont typeface="Arial" panose="020B0604020202020204" pitchFamily="34" charset="0"/>
              <a:buNone/>
            </a:pPr>
            <a:r>
              <a:rPr lang="en-GB" b="1" dirty="0"/>
              <a:t>Constraints: </a:t>
            </a:r>
          </a:p>
          <a:p>
            <a:pPr marL="0" indent="0">
              <a:buFont typeface="Arial" panose="020B0604020202020204" pitchFamily="34" charset="0"/>
              <a:buNone/>
            </a:pPr>
            <a:r>
              <a:rPr lang="en-GB" dirty="0"/>
              <a:t>The vehicle must be able to move at least 30cm under its own propulsion. </a:t>
            </a:r>
          </a:p>
        </p:txBody>
      </p:sp>
      <p:sp>
        <p:nvSpPr>
          <p:cNvPr id="14" name="Speech Bubble: Rectangle with Corners Rounded 13">
            <a:extLst>
              <a:ext uri="{FF2B5EF4-FFF2-40B4-BE49-F238E27FC236}">
                <a16:creationId xmlns:a16="http://schemas.microsoft.com/office/drawing/2014/main" id="{8901D367-A31C-4A43-B15F-4C0B7248C809}"/>
              </a:ext>
            </a:extLst>
          </p:cNvPr>
          <p:cNvSpPr/>
          <p:nvPr/>
        </p:nvSpPr>
        <p:spPr>
          <a:xfrm>
            <a:off x="8114063" y="1576998"/>
            <a:ext cx="1558257" cy="675461"/>
          </a:xfrm>
          <a:prstGeom prst="wedgeRoundRectCallout">
            <a:avLst>
              <a:gd name="adj1" fmla="val -58998"/>
              <a:gd name="adj2" fmla="val 84134"/>
              <a:gd name="adj3" fmla="val 16667"/>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600" dirty="0"/>
              <a:t>What kind of vehicle? </a:t>
            </a:r>
          </a:p>
        </p:txBody>
      </p:sp>
      <p:sp>
        <p:nvSpPr>
          <p:cNvPr id="15" name="Speech Bubble: Rectangle with Corners Rounded 14">
            <a:extLst>
              <a:ext uri="{FF2B5EF4-FFF2-40B4-BE49-F238E27FC236}">
                <a16:creationId xmlns:a16="http://schemas.microsoft.com/office/drawing/2014/main" id="{FE932195-0FF0-4681-8466-B460ADBEAB4E}"/>
              </a:ext>
            </a:extLst>
          </p:cNvPr>
          <p:cNvSpPr/>
          <p:nvPr/>
        </p:nvSpPr>
        <p:spPr>
          <a:xfrm>
            <a:off x="8236512" y="2735028"/>
            <a:ext cx="1558257" cy="675461"/>
          </a:xfrm>
          <a:prstGeom prst="wedgeRoundRectCallout">
            <a:avLst>
              <a:gd name="adj1" fmla="val -58998"/>
              <a:gd name="adj2" fmla="val 84134"/>
              <a:gd name="adj3" fmla="val 16667"/>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600" dirty="0"/>
              <a:t>Does it need to have wheels? </a:t>
            </a:r>
          </a:p>
        </p:txBody>
      </p:sp>
      <p:sp>
        <p:nvSpPr>
          <p:cNvPr id="16" name="Speech Bubble: Rectangle with Corners Rounded 15">
            <a:extLst>
              <a:ext uri="{FF2B5EF4-FFF2-40B4-BE49-F238E27FC236}">
                <a16:creationId xmlns:a16="http://schemas.microsoft.com/office/drawing/2014/main" id="{92990C6D-53C2-4FEB-8110-8F058BAC4DF1}"/>
              </a:ext>
            </a:extLst>
          </p:cNvPr>
          <p:cNvSpPr/>
          <p:nvPr/>
        </p:nvSpPr>
        <p:spPr>
          <a:xfrm>
            <a:off x="9908298" y="1737869"/>
            <a:ext cx="1558257" cy="675461"/>
          </a:xfrm>
          <a:prstGeom prst="wedgeRoundRectCallout">
            <a:avLst>
              <a:gd name="adj1" fmla="val -58998"/>
              <a:gd name="adj2" fmla="val 84134"/>
              <a:gd name="adj3" fmla="val 16667"/>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600" dirty="0"/>
              <a:t>How big does it have to be?</a:t>
            </a:r>
          </a:p>
        </p:txBody>
      </p:sp>
      <p:sp>
        <p:nvSpPr>
          <p:cNvPr id="17" name="Speech Bubble: Rectangle with Corners Rounded 16">
            <a:extLst>
              <a:ext uri="{FF2B5EF4-FFF2-40B4-BE49-F238E27FC236}">
                <a16:creationId xmlns:a16="http://schemas.microsoft.com/office/drawing/2014/main" id="{98265EF6-0F08-4057-AF4C-EB96E01E1AE3}"/>
              </a:ext>
            </a:extLst>
          </p:cNvPr>
          <p:cNvSpPr/>
          <p:nvPr/>
        </p:nvSpPr>
        <p:spPr>
          <a:xfrm>
            <a:off x="10081014" y="3001036"/>
            <a:ext cx="1558257" cy="675461"/>
          </a:xfrm>
          <a:prstGeom prst="wedgeRoundRectCallout">
            <a:avLst>
              <a:gd name="adj1" fmla="val -58998"/>
              <a:gd name="adj2" fmla="val 84134"/>
              <a:gd name="adj3" fmla="val 16667"/>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600" dirty="0"/>
              <a:t>Can I push it to make it move? </a:t>
            </a:r>
          </a:p>
        </p:txBody>
      </p:sp>
      <p:sp>
        <p:nvSpPr>
          <p:cNvPr id="18" name="Speech Bubble: Rectangle with Corners Rounded 17">
            <a:extLst>
              <a:ext uri="{FF2B5EF4-FFF2-40B4-BE49-F238E27FC236}">
                <a16:creationId xmlns:a16="http://schemas.microsoft.com/office/drawing/2014/main" id="{4B40270A-D8BB-45B3-8548-C90F216690F8}"/>
              </a:ext>
            </a:extLst>
          </p:cNvPr>
          <p:cNvSpPr/>
          <p:nvPr/>
        </p:nvSpPr>
        <p:spPr>
          <a:xfrm>
            <a:off x="8236512" y="3932549"/>
            <a:ext cx="1558257" cy="675461"/>
          </a:xfrm>
          <a:prstGeom prst="wedgeRoundRectCallout">
            <a:avLst>
              <a:gd name="adj1" fmla="val -58998"/>
              <a:gd name="adj2" fmla="val 84134"/>
              <a:gd name="adj3" fmla="val 16667"/>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600" dirty="0"/>
              <a:t>What materials can I use? </a:t>
            </a:r>
          </a:p>
        </p:txBody>
      </p:sp>
      <p:sp>
        <p:nvSpPr>
          <p:cNvPr id="19" name="Speech Bubble: Rectangle with Corners Rounded 18">
            <a:extLst>
              <a:ext uri="{FF2B5EF4-FFF2-40B4-BE49-F238E27FC236}">
                <a16:creationId xmlns:a16="http://schemas.microsoft.com/office/drawing/2014/main" id="{A4386826-8152-43F1-9DC0-CFEA3A58C3AA}"/>
              </a:ext>
            </a:extLst>
          </p:cNvPr>
          <p:cNvSpPr/>
          <p:nvPr/>
        </p:nvSpPr>
        <p:spPr>
          <a:xfrm>
            <a:off x="8236512" y="5317172"/>
            <a:ext cx="1558257" cy="675461"/>
          </a:xfrm>
          <a:prstGeom prst="wedgeRoundRectCallout">
            <a:avLst>
              <a:gd name="adj1" fmla="val -58998"/>
              <a:gd name="adj2" fmla="val 84134"/>
              <a:gd name="adj3" fmla="val 16667"/>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600" dirty="0"/>
              <a:t>Can use electrical components? </a:t>
            </a:r>
          </a:p>
        </p:txBody>
      </p:sp>
      <p:sp>
        <p:nvSpPr>
          <p:cNvPr id="20" name="Speech Bubble: Rectangle with Corners Rounded 19">
            <a:extLst>
              <a:ext uri="{FF2B5EF4-FFF2-40B4-BE49-F238E27FC236}">
                <a16:creationId xmlns:a16="http://schemas.microsoft.com/office/drawing/2014/main" id="{35A53AF2-70A4-4B6F-ACA1-CF067C5D2ACB}"/>
              </a:ext>
            </a:extLst>
          </p:cNvPr>
          <p:cNvSpPr/>
          <p:nvPr/>
        </p:nvSpPr>
        <p:spPr>
          <a:xfrm>
            <a:off x="10105414" y="4310029"/>
            <a:ext cx="1558257" cy="675461"/>
          </a:xfrm>
          <a:prstGeom prst="wedgeRoundRectCallout">
            <a:avLst>
              <a:gd name="adj1" fmla="val -58998"/>
              <a:gd name="adj2" fmla="val 84134"/>
              <a:gd name="adj3" fmla="val 16667"/>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600" dirty="0"/>
              <a:t>Can I make a paper plane? </a:t>
            </a:r>
          </a:p>
        </p:txBody>
      </p:sp>
      <p:pic>
        <p:nvPicPr>
          <p:cNvPr id="21" name="Graphic 20" descr="Home with solid fill">
            <a:extLst>
              <a:ext uri="{FF2B5EF4-FFF2-40B4-BE49-F238E27FC236}">
                <a16:creationId xmlns:a16="http://schemas.microsoft.com/office/drawing/2014/main" id="{EFBC7E5B-0FE1-40B4-8ADB-CB7D6BBFF94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0" y="6192551"/>
            <a:ext cx="623341" cy="623341"/>
          </a:xfrm>
          <a:prstGeom prst="rect">
            <a:avLst/>
          </a:prstGeom>
        </p:spPr>
      </p:pic>
      <p:sp>
        <p:nvSpPr>
          <p:cNvPr id="22" name="TextBox 21">
            <a:extLst>
              <a:ext uri="{FF2B5EF4-FFF2-40B4-BE49-F238E27FC236}">
                <a16:creationId xmlns:a16="http://schemas.microsoft.com/office/drawing/2014/main" id="{87C8A5F0-F5C8-4783-B8D9-3D577C558CCA}"/>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23" name="Rectangle 22">
            <a:extLst>
              <a:ext uri="{FF2B5EF4-FFF2-40B4-BE49-F238E27FC236}">
                <a16:creationId xmlns:a16="http://schemas.microsoft.com/office/drawing/2014/main" id="{0B7F9537-D45D-44AA-A013-D7C93BBEA72B}"/>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hlinkClick r:id="rId11" action="ppaction://hlinksldjump"/>
            <a:extLst>
              <a:ext uri="{FF2B5EF4-FFF2-40B4-BE49-F238E27FC236}">
                <a16:creationId xmlns:a16="http://schemas.microsoft.com/office/drawing/2014/main" id="{647B0F09-8937-4FC1-8340-591BC4332BB2}"/>
              </a:ext>
            </a:extLst>
          </p:cNvPr>
          <p:cNvSpPr/>
          <p:nvPr/>
        </p:nvSpPr>
        <p:spPr>
          <a:xfrm>
            <a:off x="0" y="6195123"/>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6153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5" grpId="0" animBg="1"/>
      <p:bldP spid="16" grpId="0" animBg="1"/>
      <p:bldP spid="17" grpId="0" animBg="1"/>
      <p:bldP spid="18" grpId="0" animBg="1"/>
      <p:bldP spid="19" grpId="0" animBg="1"/>
      <p:bldP spid="2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363B1-6EC8-4F7B-81B0-84285D2332BC}"/>
              </a:ext>
            </a:extLst>
          </p:cNvPr>
          <p:cNvSpPr>
            <a:spLocks noGrp="1"/>
          </p:cNvSpPr>
          <p:nvPr>
            <p:ph type="title"/>
          </p:nvPr>
        </p:nvSpPr>
        <p:spPr/>
        <p:txBody>
          <a:bodyPr>
            <a:normAutofit/>
          </a:bodyPr>
          <a:lstStyle/>
          <a:p>
            <a:r>
              <a:rPr lang="en-GB" sz="3600" b="1" u="sng" dirty="0"/>
              <a:t>Finding out why something doesn’t work (Debugging)</a:t>
            </a:r>
          </a:p>
        </p:txBody>
      </p:sp>
      <p:sp>
        <p:nvSpPr>
          <p:cNvPr id="3" name="Content Placeholder 2">
            <a:extLst>
              <a:ext uri="{FF2B5EF4-FFF2-40B4-BE49-F238E27FC236}">
                <a16:creationId xmlns:a16="http://schemas.microsoft.com/office/drawing/2014/main" id="{C5A20B42-0327-4031-925D-99F54CD1BBA4}"/>
              </a:ext>
            </a:extLst>
          </p:cNvPr>
          <p:cNvSpPr>
            <a:spLocks noGrp="1"/>
          </p:cNvSpPr>
          <p:nvPr>
            <p:ph idx="1"/>
          </p:nvPr>
        </p:nvSpPr>
        <p:spPr>
          <a:xfrm>
            <a:off x="838200" y="1825625"/>
            <a:ext cx="4775200" cy="4351338"/>
          </a:xfrm>
        </p:spPr>
        <p:txBody>
          <a:bodyPr/>
          <a:lstStyle/>
          <a:p>
            <a:pPr marL="0" indent="0">
              <a:buNone/>
            </a:pPr>
            <a:r>
              <a:rPr lang="en-GB" b="1" dirty="0"/>
              <a:t>Example: Spot the difference</a:t>
            </a:r>
          </a:p>
        </p:txBody>
      </p:sp>
      <p:pic>
        <p:nvPicPr>
          <p:cNvPr id="42" name="Picture 41" descr="A picture containing text, room, several&#10;&#10;Description automatically generated">
            <a:extLst>
              <a:ext uri="{FF2B5EF4-FFF2-40B4-BE49-F238E27FC236}">
                <a16:creationId xmlns:a16="http://schemas.microsoft.com/office/drawing/2014/main" id="{A26499E5-70F5-4875-B05D-92474B8B6ED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35000" y="2643981"/>
            <a:ext cx="4876800" cy="2714625"/>
          </a:xfrm>
          <a:prstGeom prst="rect">
            <a:avLst/>
          </a:prstGeom>
        </p:spPr>
      </p:pic>
      <p:sp>
        <p:nvSpPr>
          <p:cNvPr id="44" name="Content Placeholder 2">
            <a:extLst>
              <a:ext uri="{FF2B5EF4-FFF2-40B4-BE49-F238E27FC236}">
                <a16:creationId xmlns:a16="http://schemas.microsoft.com/office/drawing/2014/main" id="{2B9391D2-1B22-46BB-96EA-92E9F6EA0F3E}"/>
              </a:ext>
            </a:extLst>
          </p:cNvPr>
          <p:cNvSpPr txBox="1">
            <a:spLocks/>
          </p:cNvSpPr>
          <p:nvPr/>
        </p:nvSpPr>
        <p:spPr>
          <a:xfrm>
            <a:off x="6578600" y="1847850"/>
            <a:ext cx="51257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t>Example: Jumbled sentences</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went park to for walk. a Rosie</a:t>
            </a:r>
          </a:p>
          <a:p>
            <a:pPr marL="0" indent="0">
              <a:buFont typeface="Arial" panose="020B0604020202020204" pitchFamily="34" charset="0"/>
              <a:buNone/>
            </a:pPr>
            <a:endParaRPr lang="en-GB" dirty="0"/>
          </a:p>
          <a:p>
            <a:pPr marL="0" indent="0">
              <a:buNone/>
            </a:pPr>
            <a:r>
              <a:rPr lang="en-GB" b="1" dirty="0"/>
              <a:t>Example: Syntax errors</a:t>
            </a:r>
          </a:p>
          <a:p>
            <a:pPr marL="0" indent="0">
              <a:buNone/>
            </a:pPr>
            <a:r>
              <a:rPr lang="en-GB" b="1" dirty="0"/>
              <a:t>It was a sunny day so Rosie went a for walk in the park. </a:t>
            </a:r>
          </a:p>
          <a:p>
            <a:pPr marL="0" indent="0">
              <a:buNone/>
            </a:pPr>
            <a:endParaRPr lang="en-GB" dirty="0"/>
          </a:p>
          <a:p>
            <a:pPr marL="0" indent="0">
              <a:buFont typeface="Arial" panose="020B0604020202020204" pitchFamily="34" charset="0"/>
              <a:buNone/>
            </a:pPr>
            <a:endParaRPr lang="en-GB" dirty="0"/>
          </a:p>
        </p:txBody>
      </p:sp>
      <p:sp>
        <p:nvSpPr>
          <p:cNvPr id="43" name="Rectangle 42">
            <a:extLst>
              <a:ext uri="{FF2B5EF4-FFF2-40B4-BE49-F238E27FC236}">
                <a16:creationId xmlns:a16="http://schemas.microsoft.com/office/drawing/2014/main" id="{CB25A058-BBA6-4AC4-AA03-B5B82D5B9613}"/>
              </a:ext>
            </a:extLst>
          </p:cNvPr>
          <p:cNvSpPr/>
          <p:nvPr/>
        </p:nvSpPr>
        <p:spPr>
          <a:xfrm>
            <a:off x="6591300" y="2857500"/>
            <a:ext cx="876300" cy="4699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3BCFF184-F9E7-4179-A243-EF72FB410808}"/>
              </a:ext>
            </a:extLst>
          </p:cNvPr>
          <p:cNvSpPr/>
          <p:nvPr/>
        </p:nvSpPr>
        <p:spPr>
          <a:xfrm>
            <a:off x="7467600" y="2857500"/>
            <a:ext cx="673100" cy="4699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70B760F1-4256-4163-A97E-279E1BF0C0A3}"/>
              </a:ext>
            </a:extLst>
          </p:cNvPr>
          <p:cNvSpPr/>
          <p:nvPr/>
        </p:nvSpPr>
        <p:spPr>
          <a:xfrm>
            <a:off x="8140700" y="2857500"/>
            <a:ext cx="406400" cy="4699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276C7DDE-8946-4E28-85E2-F6037FEC55C2}"/>
              </a:ext>
            </a:extLst>
          </p:cNvPr>
          <p:cNvSpPr/>
          <p:nvPr/>
        </p:nvSpPr>
        <p:spPr>
          <a:xfrm>
            <a:off x="8547100" y="2857500"/>
            <a:ext cx="469900" cy="4699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95E208FE-F124-4A7A-B39E-310F2FB9AB3C}"/>
              </a:ext>
            </a:extLst>
          </p:cNvPr>
          <p:cNvSpPr/>
          <p:nvPr/>
        </p:nvSpPr>
        <p:spPr>
          <a:xfrm>
            <a:off x="9017000" y="2857500"/>
            <a:ext cx="850900" cy="4699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FFB44CA7-3AEA-4E9C-BF71-7E98BFA77261}"/>
              </a:ext>
            </a:extLst>
          </p:cNvPr>
          <p:cNvSpPr/>
          <p:nvPr/>
        </p:nvSpPr>
        <p:spPr>
          <a:xfrm>
            <a:off x="9867900" y="2857500"/>
            <a:ext cx="254000" cy="4699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24361D4A-0AA0-4BC3-9E43-AB7886B5E7C2}"/>
              </a:ext>
            </a:extLst>
          </p:cNvPr>
          <p:cNvSpPr/>
          <p:nvPr/>
        </p:nvSpPr>
        <p:spPr>
          <a:xfrm>
            <a:off x="10121900" y="2857500"/>
            <a:ext cx="850900" cy="4699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descr="Home with solid fill">
            <a:extLst>
              <a:ext uri="{FF2B5EF4-FFF2-40B4-BE49-F238E27FC236}">
                <a16:creationId xmlns:a16="http://schemas.microsoft.com/office/drawing/2014/main" id="{458D2C5B-40E4-4745-84F4-F1368D4D9B0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92551"/>
            <a:ext cx="623341" cy="623341"/>
          </a:xfrm>
          <a:prstGeom prst="rect">
            <a:avLst/>
          </a:prstGeom>
        </p:spPr>
      </p:pic>
      <p:sp>
        <p:nvSpPr>
          <p:cNvPr id="14" name="TextBox 13">
            <a:extLst>
              <a:ext uri="{FF2B5EF4-FFF2-40B4-BE49-F238E27FC236}">
                <a16:creationId xmlns:a16="http://schemas.microsoft.com/office/drawing/2014/main" id="{62358EA2-C749-49DA-8840-CC56B2A2FCA1}"/>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15" name="Rectangle 14">
            <a:extLst>
              <a:ext uri="{FF2B5EF4-FFF2-40B4-BE49-F238E27FC236}">
                <a16:creationId xmlns:a16="http://schemas.microsoft.com/office/drawing/2014/main" id="{6066E723-9643-4341-8B06-88EDA9682C7C}"/>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hlinkClick r:id="rId6" action="ppaction://hlinksldjump"/>
            <a:extLst>
              <a:ext uri="{FF2B5EF4-FFF2-40B4-BE49-F238E27FC236}">
                <a16:creationId xmlns:a16="http://schemas.microsoft.com/office/drawing/2014/main" id="{932517B9-A66C-4226-91F9-FA0C9F675943}"/>
              </a:ext>
            </a:extLst>
          </p:cNvPr>
          <p:cNvSpPr/>
          <p:nvPr/>
        </p:nvSpPr>
        <p:spPr>
          <a:xfrm>
            <a:off x="0" y="6205283"/>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8329690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363B1-6EC8-4F7B-81B0-84285D2332BC}"/>
              </a:ext>
            </a:extLst>
          </p:cNvPr>
          <p:cNvSpPr>
            <a:spLocks noGrp="1"/>
          </p:cNvSpPr>
          <p:nvPr>
            <p:ph type="title"/>
          </p:nvPr>
        </p:nvSpPr>
        <p:spPr/>
        <p:txBody>
          <a:bodyPr>
            <a:normAutofit/>
          </a:bodyPr>
          <a:lstStyle/>
          <a:p>
            <a:r>
              <a:rPr lang="en-GB" sz="3600" b="1" u="sng" dirty="0"/>
              <a:t>Finding out why something doesn’t work (Debugging)</a:t>
            </a:r>
          </a:p>
        </p:txBody>
      </p:sp>
      <p:sp>
        <p:nvSpPr>
          <p:cNvPr id="3" name="Content Placeholder 2">
            <a:extLst>
              <a:ext uri="{FF2B5EF4-FFF2-40B4-BE49-F238E27FC236}">
                <a16:creationId xmlns:a16="http://schemas.microsoft.com/office/drawing/2014/main" id="{C5A20B42-0327-4031-925D-99F54CD1BBA4}"/>
              </a:ext>
            </a:extLst>
          </p:cNvPr>
          <p:cNvSpPr>
            <a:spLocks noGrp="1"/>
          </p:cNvSpPr>
          <p:nvPr>
            <p:ph idx="1"/>
          </p:nvPr>
        </p:nvSpPr>
        <p:spPr>
          <a:xfrm>
            <a:off x="838200" y="1825625"/>
            <a:ext cx="4775200" cy="4351338"/>
          </a:xfrm>
        </p:spPr>
        <p:txBody>
          <a:bodyPr/>
          <a:lstStyle/>
          <a:p>
            <a:pPr marL="0" indent="0">
              <a:buNone/>
            </a:pPr>
            <a:r>
              <a:rPr lang="en-GB" b="1" dirty="0"/>
              <a:t>Example: Odd One Out</a:t>
            </a:r>
          </a:p>
          <a:p>
            <a:pPr marL="0" indent="0">
              <a:buNone/>
            </a:pPr>
            <a:endParaRPr lang="en-GB" dirty="0"/>
          </a:p>
          <a:p>
            <a:pPr marL="0" indent="0">
              <a:buNone/>
            </a:pPr>
            <a:endParaRPr lang="en-GB" dirty="0"/>
          </a:p>
          <a:p>
            <a:pPr marL="0" indent="0">
              <a:buNone/>
            </a:pPr>
            <a:r>
              <a:rPr lang="en-GB" dirty="0"/>
              <a:t>1)</a:t>
            </a:r>
          </a:p>
          <a:p>
            <a:pPr marL="0" indent="0">
              <a:buNone/>
            </a:pPr>
            <a:endParaRPr lang="en-GB" dirty="0"/>
          </a:p>
          <a:p>
            <a:pPr marL="0" indent="0">
              <a:buNone/>
            </a:pPr>
            <a:endParaRPr lang="en-GB" dirty="0"/>
          </a:p>
          <a:p>
            <a:pPr marL="0" indent="0">
              <a:buNone/>
            </a:pPr>
            <a:endParaRPr lang="en-GB" dirty="0"/>
          </a:p>
          <a:p>
            <a:pPr marL="0" indent="0">
              <a:buNone/>
            </a:pPr>
            <a:r>
              <a:rPr lang="en-GB" dirty="0"/>
              <a:t>2)</a:t>
            </a:r>
          </a:p>
        </p:txBody>
      </p:sp>
      <p:pic>
        <p:nvPicPr>
          <p:cNvPr id="5" name="Picture 4" descr="A crocodile lying on the ground&#10;&#10;Description automatically generated with low confidence">
            <a:extLst>
              <a:ext uri="{FF2B5EF4-FFF2-40B4-BE49-F238E27FC236}">
                <a16:creationId xmlns:a16="http://schemas.microsoft.com/office/drawing/2014/main" id="{960A7DB6-813C-4E11-B9D4-BF8798146A32}"/>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667338" y="2645754"/>
            <a:ext cx="2606296" cy="1566492"/>
          </a:xfrm>
          <a:prstGeom prst="rect">
            <a:avLst/>
          </a:prstGeom>
        </p:spPr>
      </p:pic>
      <p:pic>
        <p:nvPicPr>
          <p:cNvPr id="7" name="Picture 6" descr="A pair of shoes on the ground&#10;&#10;Description automatically generated with low confidence">
            <a:extLst>
              <a:ext uri="{FF2B5EF4-FFF2-40B4-BE49-F238E27FC236}">
                <a16:creationId xmlns:a16="http://schemas.microsoft.com/office/drawing/2014/main" id="{860BED9D-2E00-44FE-A46C-B97604CD010E}"/>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227693" y="2579423"/>
            <a:ext cx="2391833" cy="1601144"/>
          </a:xfrm>
          <a:prstGeom prst="rect">
            <a:avLst/>
          </a:prstGeom>
        </p:spPr>
      </p:pic>
      <p:pic>
        <p:nvPicPr>
          <p:cNvPr id="9" name="Picture 8" descr="A colorful chameleon">
            <a:extLst>
              <a:ext uri="{FF2B5EF4-FFF2-40B4-BE49-F238E27FC236}">
                <a16:creationId xmlns:a16="http://schemas.microsoft.com/office/drawing/2014/main" id="{634F21D7-3E01-4AA3-B4C8-CD0E90A1F6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12538" y="2645754"/>
            <a:ext cx="2012709" cy="1560468"/>
          </a:xfrm>
          <a:prstGeom prst="rect">
            <a:avLst/>
          </a:prstGeom>
        </p:spPr>
      </p:pic>
      <p:pic>
        <p:nvPicPr>
          <p:cNvPr id="11" name="Picture 10" descr="A picture containing salamander, ground, orange, plant&#10;&#10;Description automatically generated">
            <a:extLst>
              <a:ext uri="{FF2B5EF4-FFF2-40B4-BE49-F238E27FC236}">
                <a16:creationId xmlns:a16="http://schemas.microsoft.com/office/drawing/2014/main" id="{4A04B5CD-8B6B-452B-9C4A-1F2E6849B495}"/>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4576080" y="2645754"/>
            <a:ext cx="2034012" cy="1560468"/>
          </a:xfrm>
          <a:prstGeom prst="rect">
            <a:avLst/>
          </a:prstGeom>
        </p:spPr>
      </p:pic>
      <p:sp>
        <p:nvSpPr>
          <p:cNvPr id="15" name="Pentagon 14">
            <a:extLst>
              <a:ext uri="{FF2B5EF4-FFF2-40B4-BE49-F238E27FC236}">
                <a16:creationId xmlns:a16="http://schemas.microsoft.com/office/drawing/2014/main" id="{6ECC2369-53D4-47AA-A071-D08844666A61}"/>
              </a:ext>
            </a:extLst>
          </p:cNvPr>
          <p:cNvSpPr/>
          <p:nvPr/>
        </p:nvSpPr>
        <p:spPr>
          <a:xfrm>
            <a:off x="2365246" y="4952332"/>
            <a:ext cx="1282700" cy="1221619"/>
          </a:xfrm>
          <a:prstGeom prst="pent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27F7C27-8308-4C94-AF87-5F7A317712D8}"/>
              </a:ext>
            </a:extLst>
          </p:cNvPr>
          <p:cNvSpPr/>
          <p:nvPr/>
        </p:nvSpPr>
        <p:spPr>
          <a:xfrm>
            <a:off x="4368800" y="4952332"/>
            <a:ext cx="2034012" cy="12216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8BB48D76-EF53-45EB-BCC8-7C6413418DBA}"/>
              </a:ext>
            </a:extLst>
          </p:cNvPr>
          <p:cNvSpPr/>
          <p:nvPr/>
        </p:nvSpPr>
        <p:spPr>
          <a:xfrm>
            <a:off x="7162800" y="4952332"/>
            <a:ext cx="1221619" cy="12216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Isosceles Triangle 18">
            <a:extLst>
              <a:ext uri="{FF2B5EF4-FFF2-40B4-BE49-F238E27FC236}">
                <a16:creationId xmlns:a16="http://schemas.microsoft.com/office/drawing/2014/main" id="{9C434F76-9553-4DC8-A04E-4ED3270AB9F6}"/>
              </a:ext>
            </a:extLst>
          </p:cNvPr>
          <p:cNvSpPr/>
          <p:nvPr/>
        </p:nvSpPr>
        <p:spPr>
          <a:xfrm>
            <a:off x="9144407" y="4952332"/>
            <a:ext cx="1417078" cy="122161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descr="Home with solid fill">
            <a:extLst>
              <a:ext uri="{FF2B5EF4-FFF2-40B4-BE49-F238E27FC236}">
                <a16:creationId xmlns:a16="http://schemas.microsoft.com/office/drawing/2014/main" id="{D49F0519-77AE-4095-B0BA-E236A50B1F7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0" y="6202825"/>
            <a:ext cx="623341" cy="623341"/>
          </a:xfrm>
          <a:prstGeom prst="rect">
            <a:avLst/>
          </a:prstGeom>
        </p:spPr>
      </p:pic>
      <p:sp>
        <p:nvSpPr>
          <p:cNvPr id="13" name="TextBox 12">
            <a:extLst>
              <a:ext uri="{FF2B5EF4-FFF2-40B4-BE49-F238E27FC236}">
                <a16:creationId xmlns:a16="http://schemas.microsoft.com/office/drawing/2014/main" id="{8B0B8E7E-EB28-4BD2-8B86-0C327E729012}"/>
              </a:ext>
            </a:extLst>
          </p:cNvPr>
          <p:cNvSpPr txBox="1"/>
          <p:nvPr/>
        </p:nvSpPr>
        <p:spPr>
          <a:xfrm>
            <a:off x="534127" y="6456834"/>
            <a:ext cx="3824252" cy="369332"/>
          </a:xfrm>
          <a:prstGeom prst="rect">
            <a:avLst/>
          </a:prstGeom>
          <a:noFill/>
        </p:spPr>
        <p:txBody>
          <a:bodyPr wrap="none" rtlCol="0">
            <a:spAutoFit/>
          </a:bodyPr>
          <a:lstStyle/>
          <a:p>
            <a:r>
              <a:rPr lang="en-GB" dirty="0"/>
              <a:t>Click here to return to the home page.</a:t>
            </a:r>
          </a:p>
        </p:txBody>
      </p:sp>
      <p:sp>
        <p:nvSpPr>
          <p:cNvPr id="14" name="Rectangle 13">
            <a:extLst>
              <a:ext uri="{FF2B5EF4-FFF2-40B4-BE49-F238E27FC236}">
                <a16:creationId xmlns:a16="http://schemas.microsoft.com/office/drawing/2014/main" id="{E3165883-019F-4D0B-80DD-C26BF9C95D36}"/>
              </a:ext>
            </a:extLst>
          </p:cNvPr>
          <p:cNvSpPr/>
          <p:nvPr/>
        </p:nvSpPr>
        <p:spPr>
          <a:xfrm>
            <a:off x="0" y="6244933"/>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hlinkClick r:id="rId11" action="ppaction://hlinksldjump"/>
            <a:extLst>
              <a:ext uri="{FF2B5EF4-FFF2-40B4-BE49-F238E27FC236}">
                <a16:creationId xmlns:a16="http://schemas.microsoft.com/office/drawing/2014/main" id="{843C42D9-971C-4E23-9FEF-8DAE706C9F54}"/>
              </a:ext>
            </a:extLst>
          </p:cNvPr>
          <p:cNvSpPr/>
          <p:nvPr/>
        </p:nvSpPr>
        <p:spPr>
          <a:xfrm>
            <a:off x="0" y="6195123"/>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hlinkClick r:id="rId11" action="ppaction://hlinksldjump"/>
            <a:extLst>
              <a:ext uri="{FF2B5EF4-FFF2-40B4-BE49-F238E27FC236}">
                <a16:creationId xmlns:a16="http://schemas.microsoft.com/office/drawing/2014/main" id="{C0DB507F-A57A-49FF-8F9E-7436CEEB4B81}"/>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2574344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363B1-6EC8-4F7B-81B0-84285D2332BC}"/>
              </a:ext>
            </a:extLst>
          </p:cNvPr>
          <p:cNvSpPr>
            <a:spLocks noGrp="1"/>
          </p:cNvSpPr>
          <p:nvPr>
            <p:ph type="title"/>
          </p:nvPr>
        </p:nvSpPr>
        <p:spPr/>
        <p:txBody>
          <a:bodyPr>
            <a:normAutofit/>
          </a:bodyPr>
          <a:lstStyle/>
          <a:p>
            <a:r>
              <a:rPr lang="en-GB" sz="3600" b="1" u="sng" dirty="0"/>
              <a:t>Finding out why something doesn’t work (Debugging)</a:t>
            </a:r>
          </a:p>
        </p:txBody>
      </p:sp>
      <p:sp>
        <p:nvSpPr>
          <p:cNvPr id="3" name="Content Placeholder 2">
            <a:extLst>
              <a:ext uri="{FF2B5EF4-FFF2-40B4-BE49-F238E27FC236}">
                <a16:creationId xmlns:a16="http://schemas.microsoft.com/office/drawing/2014/main" id="{C5A20B42-0327-4031-925D-99F54CD1BBA4}"/>
              </a:ext>
            </a:extLst>
          </p:cNvPr>
          <p:cNvSpPr>
            <a:spLocks noGrp="1"/>
          </p:cNvSpPr>
          <p:nvPr>
            <p:ph idx="1"/>
          </p:nvPr>
        </p:nvSpPr>
        <p:spPr>
          <a:xfrm>
            <a:off x="838200" y="1825625"/>
            <a:ext cx="4775200" cy="4351338"/>
          </a:xfrm>
        </p:spPr>
        <p:txBody>
          <a:bodyPr>
            <a:normAutofit lnSpcReduction="10000"/>
          </a:bodyPr>
          <a:lstStyle/>
          <a:p>
            <a:pPr marL="0" indent="0">
              <a:buNone/>
            </a:pPr>
            <a:r>
              <a:rPr lang="en-GB" b="1" dirty="0"/>
              <a:t>Example: Maths problems </a:t>
            </a:r>
          </a:p>
          <a:p>
            <a:pPr marL="0" indent="0">
              <a:buNone/>
            </a:pPr>
            <a:endParaRPr lang="en-GB" dirty="0"/>
          </a:p>
          <a:p>
            <a:pPr marL="0" indent="0">
              <a:buNone/>
            </a:pPr>
            <a:r>
              <a:rPr lang="en-GB" dirty="0"/>
              <a:t>1. 12 – 4 = 9</a:t>
            </a:r>
          </a:p>
          <a:p>
            <a:pPr marL="0" indent="0">
              <a:buNone/>
            </a:pPr>
            <a:endParaRPr lang="en-GB" dirty="0"/>
          </a:p>
          <a:p>
            <a:pPr marL="0" indent="0">
              <a:buNone/>
            </a:pPr>
            <a:r>
              <a:rPr lang="en-GB" dirty="0"/>
              <a:t>2. 256</a:t>
            </a:r>
          </a:p>
          <a:p>
            <a:pPr marL="0" indent="0">
              <a:buNone/>
            </a:pPr>
            <a:r>
              <a:rPr lang="en-GB" dirty="0"/>
              <a:t>    129</a:t>
            </a:r>
          </a:p>
          <a:p>
            <a:pPr marL="0" indent="0">
              <a:buNone/>
            </a:pPr>
            <a:r>
              <a:rPr lang="en-GB" dirty="0"/>
              <a:t>    133</a:t>
            </a:r>
          </a:p>
          <a:p>
            <a:pPr marL="0" indent="0">
              <a:buNone/>
            </a:pPr>
            <a:endParaRPr lang="en-GB" dirty="0"/>
          </a:p>
          <a:p>
            <a:pPr marL="0" indent="0">
              <a:buNone/>
            </a:pPr>
            <a:r>
              <a:rPr lang="en-GB" dirty="0"/>
              <a:t>3. 12 x 6 + 8 ÷ 2 – 1 = 39 </a:t>
            </a:r>
          </a:p>
          <a:p>
            <a:pPr marL="0" indent="0">
              <a:buNone/>
            </a:pPr>
            <a:endParaRPr lang="en-GB" dirty="0"/>
          </a:p>
        </p:txBody>
      </p:sp>
      <p:cxnSp>
        <p:nvCxnSpPr>
          <p:cNvPr id="5" name="Straight Connector 4">
            <a:extLst>
              <a:ext uri="{FF2B5EF4-FFF2-40B4-BE49-F238E27FC236}">
                <a16:creationId xmlns:a16="http://schemas.microsoft.com/office/drawing/2014/main" id="{5DCE8943-BB8D-4CF0-9D0F-2BC35E75521B}"/>
              </a:ext>
            </a:extLst>
          </p:cNvPr>
          <p:cNvCxnSpPr/>
          <p:nvPr/>
        </p:nvCxnSpPr>
        <p:spPr>
          <a:xfrm>
            <a:off x="1193800" y="4584700"/>
            <a:ext cx="6985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F315B1C4-D107-4FBF-B498-8C177BAA5F87}"/>
              </a:ext>
            </a:extLst>
          </p:cNvPr>
          <p:cNvSpPr txBox="1">
            <a:spLocks/>
          </p:cNvSpPr>
          <p:nvPr/>
        </p:nvSpPr>
        <p:spPr>
          <a:xfrm>
            <a:off x="6578602" y="2519362"/>
            <a:ext cx="4775200" cy="9096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What has gone wrong in these calculations? </a:t>
            </a:r>
          </a:p>
        </p:txBody>
      </p:sp>
      <p:sp>
        <p:nvSpPr>
          <p:cNvPr id="8" name="Content Placeholder 2">
            <a:extLst>
              <a:ext uri="{FF2B5EF4-FFF2-40B4-BE49-F238E27FC236}">
                <a16:creationId xmlns:a16="http://schemas.microsoft.com/office/drawing/2014/main" id="{58ED712F-0601-445F-849D-10E356941EC7}"/>
              </a:ext>
            </a:extLst>
          </p:cNvPr>
          <p:cNvSpPr txBox="1">
            <a:spLocks/>
          </p:cNvSpPr>
          <p:nvPr/>
        </p:nvSpPr>
        <p:spPr>
          <a:xfrm>
            <a:off x="6578602" y="3865562"/>
            <a:ext cx="1612900" cy="19891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Arial" panose="020B0604020202020204" pitchFamily="34" charset="0"/>
              <a:buAutoNum type="arabicPeriod"/>
            </a:pPr>
            <a:r>
              <a:rPr lang="en-GB" dirty="0"/>
              <a:t>3</a:t>
            </a:r>
          </a:p>
          <a:p>
            <a:pPr marL="514350" indent="-514350">
              <a:buFont typeface="Arial" panose="020B0604020202020204" pitchFamily="34" charset="0"/>
              <a:buAutoNum type="arabicPeriod"/>
            </a:pPr>
            <a:r>
              <a:rPr lang="en-GB" dirty="0"/>
              <a:t>127</a:t>
            </a:r>
          </a:p>
          <a:p>
            <a:pPr marL="514350" indent="-514350">
              <a:buFont typeface="Arial" panose="020B0604020202020204" pitchFamily="34" charset="0"/>
              <a:buAutoNum type="arabicPeriod"/>
            </a:pPr>
            <a:r>
              <a:rPr lang="en-GB" dirty="0"/>
              <a:t>75</a:t>
            </a:r>
          </a:p>
          <a:p>
            <a:pPr marL="514350" indent="-514350">
              <a:buFont typeface="Arial" panose="020B0604020202020204" pitchFamily="34" charset="0"/>
              <a:buAutoNum type="arabicPeriod"/>
            </a:pPr>
            <a:endParaRPr lang="en-GB" dirty="0"/>
          </a:p>
        </p:txBody>
      </p:sp>
      <p:pic>
        <p:nvPicPr>
          <p:cNvPr id="9" name="Graphic 8" descr="Home with solid fill">
            <a:extLst>
              <a:ext uri="{FF2B5EF4-FFF2-40B4-BE49-F238E27FC236}">
                <a16:creationId xmlns:a16="http://schemas.microsoft.com/office/drawing/2014/main" id="{AF7ECB6C-9AFD-428B-94AA-F40B43CBD64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6192551"/>
            <a:ext cx="623341" cy="623341"/>
          </a:xfrm>
          <a:prstGeom prst="rect">
            <a:avLst/>
          </a:prstGeom>
        </p:spPr>
      </p:pic>
      <p:sp>
        <p:nvSpPr>
          <p:cNvPr id="10" name="TextBox 9">
            <a:extLst>
              <a:ext uri="{FF2B5EF4-FFF2-40B4-BE49-F238E27FC236}">
                <a16:creationId xmlns:a16="http://schemas.microsoft.com/office/drawing/2014/main" id="{50610075-44F4-48DB-A789-F30A03014F0A}"/>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11" name="Rectangle 10">
            <a:extLst>
              <a:ext uri="{FF2B5EF4-FFF2-40B4-BE49-F238E27FC236}">
                <a16:creationId xmlns:a16="http://schemas.microsoft.com/office/drawing/2014/main" id="{C5FAFA2B-8E87-43FB-9910-B00782BF1C05}"/>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4" action="ppaction://hlinksldjump"/>
            <a:extLst>
              <a:ext uri="{FF2B5EF4-FFF2-40B4-BE49-F238E27FC236}">
                <a16:creationId xmlns:a16="http://schemas.microsoft.com/office/drawing/2014/main" id="{6A6D62A0-63DE-4B68-A7BE-15135DDCC98E}"/>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618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363B1-6EC8-4F7B-81B0-84285D2332BC}"/>
              </a:ext>
            </a:extLst>
          </p:cNvPr>
          <p:cNvSpPr>
            <a:spLocks noGrp="1"/>
          </p:cNvSpPr>
          <p:nvPr>
            <p:ph type="title"/>
          </p:nvPr>
        </p:nvSpPr>
        <p:spPr/>
        <p:txBody>
          <a:bodyPr>
            <a:normAutofit/>
          </a:bodyPr>
          <a:lstStyle/>
          <a:p>
            <a:r>
              <a:rPr lang="en-GB" sz="3600" b="1" u="sng" dirty="0"/>
              <a:t>Finding out why something doesn’t work (Debugging)</a:t>
            </a:r>
          </a:p>
        </p:txBody>
      </p:sp>
      <p:sp>
        <p:nvSpPr>
          <p:cNvPr id="3" name="Content Placeholder 2">
            <a:extLst>
              <a:ext uri="{FF2B5EF4-FFF2-40B4-BE49-F238E27FC236}">
                <a16:creationId xmlns:a16="http://schemas.microsoft.com/office/drawing/2014/main" id="{C5A20B42-0327-4031-925D-99F54CD1BBA4}"/>
              </a:ext>
            </a:extLst>
          </p:cNvPr>
          <p:cNvSpPr>
            <a:spLocks noGrp="1"/>
          </p:cNvSpPr>
          <p:nvPr>
            <p:ph idx="1"/>
          </p:nvPr>
        </p:nvSpPr>
        <p:spPr>
          <a:xfrm>
            <a:off x="838200" y="1906905"/>
            <a:ext cx="4775200" cy="4351338"/>
          </a:xfrm>
        </p:spPr>
        <p:txBody>
          <a:bodyPr>
            <a:normAutofit/>
          </a:bodyPr>
          <a:lstStyle/>
          <a:p>
            <a:pPr marL="0" indent="0">
              <a:buNone/>
            </a:pPr>
            <a:r>
              <a:rPr lang="en-GB" b="1" dirty="0"/>
              <a:t>Example: Budgeting </a:t>
            </a:r>
          </a:p>
          <a:p>
            <a:pPr marL="0" indent="0">
              <a:buNone/>
            </a:pPr>
            <a:endParaRPr lang="en-GB" dirty="0"/>
          </a:p>
          <a:p>
            <a:pPr marL="0" indent="0">
              <a:buNone/>
            </a:pPr>
            <a:r>
              <a:rPr lang="en-GB" dirty="0"/>
              <a:t>1. </a:t>
            </a:r>
          </a:p>
        </p:txBody>
      </p:sp>
      <p:sp>
        <p:nvSpPr>
          <p:cNvPr id="9" name="Content Placeholder 2">
            <a:extLst>
              <a:ext uri="{FF2B5EF4-FFF2-40B4-BE49-F238E27FC236}">
                <a16:creationId xmlns:a16="http://schemas.microsoft.com/office/drawing/2014/main" id="{B335B627-7468-4831-8F55-3A46459AE6C0}"/>
              </a:ext>
            </a:extLst>
          </p:cNvPr>
          <p:cNvSpPr txBox="1">
            <a:spLocks/>
          </p:cNvSpPr>
          <p:nvPr/>
        </p:nvSpPr>
        <p:spPr>
          <a:xfrm>
            <a:off x="6405880" y="1906905"/>
            <a:ext cx="47752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t>Example: Timetabling</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1. </a:t>
            </a:r>
          </a:p>
        </p:txBody>
      </p:sp>
      <p:pic>
        <p:nvPicPr>
          <p:cNvPr id="5" name="Graphic 4" descr="Home with solid fill">
            <a:extLst>
              <a:ext uri="{FF2B5EF4-FFF2-40B4-BE49-F238E27FC236}">
                <a16:creationId xmlns:a16="http://schemas.microsoft.com/office/drawing/2014/main" id="{B9CC80AE-7470-434A-A6C8-CFFDEF31349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6192551"/>
            <a:ext cx="623341" cy="623341"/>
          </a:xfrm>
          <a:prstGeom prst="rect">
            <a:avLst/>
          </a:prstGeom>
        </p:spPr>
      </p:pic>
      <p:sp>
        <p:nvSpPr>
          <p:cNvPr id="6" name="TextBox 5">
            <a:extLst>
              <a:ext uri="{FF2B5EF4-FFF2-40B4-BE49-F238E27FC236}">
                <a16:creationId xmlns:a16="http://schemas.microsoft.com/office/drawing/2014/main" id="{14F461C4-301D-43FB-A29A-0B694E588B27}"/>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7" name="Rectangle 6">
            <a:extLst>
              <a:ext uri="{FF2B5EF4-FFF2-40B4-BE49-F238E27FC236}">
                <a16:creationId xmlns:a16="http://schemas.microsoft.com/office/drawing/2014/main" id="{FAF9B2F6-9ED2-4459-BCCB-9F0C951C04AB}"/>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4" action="ppaction://hlinksldjump"/>
            <a:extLst>
              <a:ext uri="{FF2B5EF4-FFF2-40B4-BE49-F238E27FC236}">
                <a16:creationId xmlns:a16="http://schemas.microsoft.com/office/drawing/2014/main" id="{96D3A6B5-4CA2-45D1-B6D6-326AA31AEBA4}"/>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1826655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363B1-6EC8-4F7B-81B0-84285D2332BC}"/>
              </a:ext>
            </a:extLst>
          </p:cNvPr>
          <p:cNvSpPr>
            <a:spLocks noGrp="1"/>
          </p:cNvSpPr>
          <p:nvPr>
            <p:ph type="title"/>
          </p:nvPr>
        </p:nvSpPr>
        <p:spPr/>
        <p:txBody>
          <a:bodyPr>
            <a:normAutofit/>
          </a:bodyPr>
          <a:lstStyle/>
          <a:p>
            <a:r>
              <a:rPr lang="en-GB" sz="3600" b="1" u="sng" dirty="0"/>
              <a:t>Finding out why something doesn’t work (Debugging)</a:t>
            </a:r>
          </a:p>
        </p:txBody>
      </p:sp>
      <p:sp>
        <p:nvSpPr>
          <p:cNvPr id="3" name="Content Placeholder 2">
            <a:extLst>
              <a:ext uri="{FF2B5EF4-FFF2-40B4-BE49-F238E27FC236}">
                <a16:creationId xmlns:a16="http://schemas.microsoft.com/office/drawing/2014/main" id="{C5A20B42-0327-4031-925D-99F54CD1BBA4}"/>
              </a:ext>
            </a:extLst>
          </p:cNvPr>
          <p:cNvSpPr>
            <a:spLocks noGrp="1"/>
          </p:cNvSpPr>
          <p:nvPr>
            <p:ph idx="1"/>
          </p:nvPr>
        </p:nvSpPr>
        <p:spPr>
          <a:xfrm>
            <a:off x="838200" y="1906905"/>
            <a:ext cx="8620760" cy="4351338"/>
          </a:xfrm>
        </p:spPr>
        <p:txBody>
          <a:bodyPr>
            <a:normAutofit/>
          </a:bodyPr>
          <a:lstStyle/>
          <a:p>
            <a:pPr marL="0" indent="0">
              <a:buNone/>
            </a:pPr>
            <a:r>
              <a:rPr lang="en-GB" b="1" dirty="0"/>
              <a:t>Example: Electrical Components </a:t>
            </a:r>
            <a:endParaRPr lang="en-GB" dirty="0"/>
          </a:p>
          <a:p>
            <a:pPr marL="0" indent="0">
              <a:buNone/>
            </a:pPr>
            <a:r>
              <a:rPr lang="en-GB" dirty="0"/>
              <a:t>Checking the circuit to find faulty components: </a:t>
            </a:r>
          </a:p>
        </p:txBody>
      </p:sp>
      <p:pic>
        <p:nvPicPr>
          <p:cNvPr id="4" name="Graphic 3" descr="Home with solid fill">
            <a:extLst>
              <a:ext uri="{FF2B5EF4-FFF2-40B4-BE49-F238E27FC236}">
                <a16:creationId xmlns:a16="http://schemas.microsoft.com/office/drawing/2014/main" id="{1C6316C9-828D-4512-BDDC-2771C21330E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6192551"/>
            <a:ext cx="623341" cy="623341"/>
          </a:xfrm>
          <a:prstGeom prst="rect">
            <a:avLst/>
          </a:prstGeom>
        </p:spPr>
      </p:pic>
      <p:sp>
        <p:nvSpPr>
          <p:cNvPr id="5" name="TextBox 4">
            <a:extLst>
              <a:ext uri="{FF2B5EF4-FFF2-40B4-BE49-F238E27FC236}">
                <a16:creationId xmlns:a16="http://schemas.microsoft.com/office/drawing/2014/main" id="{7A3F6137-EE1C-4F3E-B554-143E9CBF0263}"/>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6" name="Rectangle 5">
            <a:extLst>
              <a:ext uri="{FF2B5EF4-FFF2-40B4-BE49-F238E27FC236}">
                <a16:creationId xmlns:a16="http://schemas.microsoft.com/office/drawing/2014/main" id="{2635BC28-2F5F-4F91-B742-D01C96B20C4B}"/>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hlinkClick r:id="rId4" action="ppaction://hlinksldjump"/>
            <a:extLst>
              <a:ext uri="{FF2B5EF4-FFF2-40B4-BE49-F238E27FC236}">
                <a16:creationId xmlns:a16="http://schemas.microsoft.com/office/drawing/2014/main" id="{11E42875-15D2-466D-8AEE-0A28F9BF3E0E}"/>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0" name="Group 9">
            <a:extLst>
              <a:ext uri="{FF2B5EF4-FFF2-40B4-BE49-F238E27FC236}">
                <a16:creationId xmlns:a16="http://schemas.microsoft.com/office/drawing/2014/main" id="{608639EF-44EC-4F50-9596-9DFB404B36FB}"/>
              </a:ext>
            </a:extLst>
          </p:cNvPr>
          <p:cNvGrpSpPr/>
          <p:nvPr/>
        </p:nvGrpSpPr>
        <p:grpSpPr>
          <a:xfrm>
            <a:off x="4110098" y="3603433"/>
            <a:ext cx="4348985" cy="2204948"/>
            <a:chOff x="5649799" y="2133372"/>
            <a:chExt cx="5684363" cy="3261360"/>
          </a:xfrm>
        </p:grpSpPr>
        <p:grpSp>
          <p:nvGrpSpPr>
            <p:cNvPr id="11" name="Group 10">
              <a:extLst>
                <a:ext uri="{FF2B5EF4-FFF2-40B4-BE49-F238E27FC236}">
                  <a16:creationId xmlns:a16="http://schemas.microsoft.com/office/drawing/2014/main" id="{AD1CA6C9-4168-49E7-97B7-88A2DD4E63DF}"/>
                </a:ext>
              </a:extLst>
            </p:cNvPr>
            <p:cNvGrpSpPr/>
            <p:nvPr/>
          </p:nvGrpSpPr>
          <p:grpSpPr>
            <a:xfrm>
              <a:off x="5649799" y="2133372"/>
              <a:ext cx="5684363" cy="3261360"/>
              <a:chOff x="3516197" y="3094874"/>
              <a:chExt cx="5684363" cy="3261360"/>
            </a:xfrm>
          </p:grpSpPr>
          <p:sp>
            <p:nvSpPr>
              <p:cNvPr id="19" name="Rectangle 18">
                <a:extLst>
                  <a:ext uri="{FF2B5EF4-FFF2-40B4-BE49-F238E27FC236}">
                    <a16:creationId xmlns:a16="http://schemas.microsoft.com/office/drawing/2014/main" id="{1063C710-429C-41F3-A7C2-E195F8AA5E24}"/>
                  </a:ext>
                </a:extLst>
              </p:cNvPr>
              <p:cNvSpPr/>
              <p:nvPr/>
            </p:nvSpPr>
            <p:spPr>
              <a:xfrm>
                <a:off x="3516197" y="3516198"/>
                <a:ext cx="5684363" cy="257351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nvGrpSpPr>
              <p:cNvPr id="20" name="Group 19">
                <a:extLst>
                  <a:ext uri="{FF2B5EF4-FFF2-40B4-BE49-F238E27FC236}">
                    <a16:creationId xmlns:a16="http://schemas.microsoft.com/office/drawing/2014/main" id="{951FE07E-91D8-454A-90E8-2B1CE51634D9}"/>
                  </a:ext>
                </a:extLst>
              </p:cNvPr>
              <p:cNvGrpSpPr/>
              <p:nvPr/>
            </p:nvGrpSpPr>
            <p:grpSpPr>
              <a:xfrm>
                <a:off x="5867398" y="5812674"/>
                <a:ext cx="1012952" cy="543560"/>
                <a:chOff x="3236417" y="5298774"/>
                <a:chExt cx="1012952" cy="543560"/>
              </a:xfrm>
            </p:grpSpPr>
            <p:cxnSp>
              <p:nvCxnSpPr>
                <p:cNvPr id="27" name="Straight Connector 26">
                  <a:extLst>
                    <a:ext uri="{FF2B5EF4-FFF2-40B4-BE49-F238E27FC236}">
                      <a16:creationId xmlns:a16="http://schemas.microsoft.com/office/drawing/2014/main" id="{9545F482-DE8D-4A0B-B2D8-0D26476C9EC6}"/>
                    </a:ext>
                  </a:extLst>
                </p:cNvPr>
                <p:cNvCxnSpPr/>
                <p:nvPr/>
              </p:nvCxnSpPr>
              <p:spPr>
                <a:xfrm>
                  <a:off x="3236417" y="5576360"/>
                  <a:ext cx="23469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43520D68-3D5A-400F-982C-7CB28B69B2FC}"/>
                    </a:ext>
                  </a:extLst>
                </p:cNvPr>
                <p:cNvSpPr/>
                <p:nvPr/>
              </p:nvSpPr>
              <p:spPr>
                <a:xfrm>
                  <a:off x="3471113" y="5298774"/>
                  <a:ext cx="543560" cy="543560"/>
                </a:xfrm>
                <a:prstGeom prst="ellipse">
                  <a:avLst/>
                </a:prstGeom>
                <a:solidFill>
                  <a:srgbClr val="FFFF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Connector 28">
                  <a:extLst>
                    <a:ext uri="{FF2B5EF4-FFF2-40B4-BE49-F238E27FC236}">
                      <a16:creationId xmlns:a16="http://schemas.microsoft.com/office/drawing/2014/main" id="{FC4F87E9-F6B7-4DB4-96EC-EE0EA8273CB6}"/>
                    </a:ext>
                  </a:extLst>
                </p:cNvPr>
                <p:cNvCxnSpPr/>
                <p:nvPr/>
              </p:nvCxnSpPr>
              <p:spPr>
                <a:xfrm>
                  <a:off x="4014673" y="5575634"/>
                  <a:ext cx="23469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B572071-CBBA-436D-92FF-6A8E35DF7354}"/>
                    </a:ext>
                  </a:extLst>
                </p:cNvPr>
                <p:cNvCxnSpPr>
                  <a:stCxn id="28" idx="1"/>
                  <a:endCxn id="28" idx="5"/>
                </p:cNvCxnSpPr>
                <p:nvPr/>
              </p:nvCxnSpPr>
              <p:spPr>
                <a:xfrm>
                  <a:off x="3550716" y="5378377"/>
                  <a:ext cx="384354" cy="3843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08920BC-7CAE-461B-9F8E-7FA0F37A05AD}"/>
                    </a:ext>
                  </a:extLst>
                </p:cNvPr>
                <p:cNvCxnSpPr>
                  <a:stCxn id="28" idx="3"/>
                  <a:endCxn id="28" idx="7"/>
                </p:cNvCxnSpPr>
                <p:nvPr/>
              </p:nvCxnSpPr>
              <p:spPr>
                <a:xfrm flipV="1">
                  <a:off x="3550716" y="5378377"/>
                  <a:ext cx="384354" cy="3843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94584E92-5AEA-4112-8A76-7BDE3F11B380}"/>
                  </a:ext>
                </a:extLst>
              </p:cNvPr>
              <p:cNvSpPr/>
              <p:nvPr/>
            </p:nvSpPr>
            <p:spPr>
              <a:xfrm>
                <a:off x="6219442" y="3094874"/>
                <a:ext cx="543560" cy="1046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nvGrpSpPr>
              <p:cNvPr id="22" name="Group 21">
                <a:extLst>
                  <a:ext uri="{FF2B5EF4-FFF2-40B4-BE49-F238E27FC236}">
                    <a16:creationId xmlns:a16="http://schemas.microsoft.com/office/drawing/2014/main" id="{AB605AFE-4D31-4BB8-A41A-A9C4B9F0F910}"/>
                  </a:ext>
                </a:extLst>
              </p:cNvPr>
              <p:cNvGrpSpPr/>
              <p:nvPr/>
            </p:nvGrpSpPr>
            <p:grpSpPr>
              <a:xfrm>
                <a:off x="6096000" y="3114606"/>
                <a:ext cx="667168" cy="802640"/>
                <a:chOff x="1543588" y="5211923"/>
                <a:chExt cx="667168" cy="802640"/>
              </a:xfrm>
            </p:grpSpPr>
            <p:cxnSp>
              <p:nvCxnSpPr>
                <p:cNvPr id="23" name="Straight Connector 22">
                  <a:extLst>
                    <a:ext uri="{FF2B5EF4-FFF2-40B4-BE49-F238E27FC236}">
                      <a16:creationId xmlns:a16="http://schemas.microsoft.com/office/drawing/2014/main" id="{7C09F2FE-2F5C-48EB-888D-A70DE13BF988}"/>
                    </a:ext>
                  </a:extLst>
                </p:cNvPr>
                <p:cNvCxnSpPr/>
                <p:nvPr/>
              </p:nvCxnSpPr>
              <p:spPr>
                <a:xfrm>
                  <a:off x="1543588" y="5613243"/>
                  <a:ext cx="23469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4B5C077-1A18-4F5B-A080-4D45F6BBEAE0}"/>
                    </a:ext>
                  </a:extLst>
                </p:cNvPr>
                <p:cNvCxnSpPr/>
                <p:nvPr/>
              </p:nvCxnSpPr>
              <p:spPr>
                <a:xfrm>
                  <a:off x="1976060" y="5613243"/>
                  <a:ext cx="23469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A2A9192-0682-4005-981B-3CFD0407D86E}"/>
                    </a:ext>
                  </a:extLst>
                </p:cNvPr>
                <p:cNvCxnSpPr/>
                <p:nvPr/>
              </p:nvCxnSpPr>
              <p:spPr>
                <a:xfrm>
                  <a:off x="1778284" y="5443063"/>
                  <a:ext cx="0" cy="3403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91CC467-18EA-411C-A949-B33A8EB51F50}"/>
                    </a:ext>
                  </a:extLst>
                </p:cNvPr>
                <p:cNvCxnSpPr/>
                <p:nvPr/>
              </p:nvCxnSpPr>
              <p:spPr>
                <a:xfrm flipH="1">
                  <a:off x="1976059" y="5211923"/>
                  <a:ext cx="1" cy="8026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2" name="Group 11">
              <a:extLst>
                <a:ext uri="{FF2B5EF4-FFF2-40B4-BE49-F238E27FC236}">
                  <a16:creationId xmlns:a16="http://schemas.microsoft.com/office/drawing/2014/main" id="{37F8A800-C715-47EA-B375-C230E1B1FE18}"/>
                </a:ext>
              </a:extLst>
            </p:cNvPr>
            <p:cNvGrpSpPr/>
            <p:nvPr/>
          </p:nvGrpSpPr>
          <p:grpSpPr>
            <a:xfrm>
              <a:off x="8001000" y="4851172"/>
              <a:ext cx="1012952" cy="543560"/>
              <a:chOff x="3236417" y="5298774"/>
              <a:chExt cx="1012952" cy="543560"/>
            </a:xfrm>
            <a:noFill/>
          </p:grpSpPr>
          <p:cxnSp>
            <p:nvCxnSpPr>
              <p:cNvPr id="14" name="Straight Connector 13">
                <a:extLst>
                  <a:ext uri="{FF2B5EF4-FFF2-40B4-BE49-F238E27FC236}">
                    <a16:creationId xmlns:a16="http://schemas.microsoft.com/office/drawing/2014/main" id="{975B45BC-DD18-4153-BAAA-3C34581AD601}"/>
                  </a:ext>
                </a:extLst>
              </p:cNvPr>
              <p:cNvCxnSpPr/>
              <p:nvPr/>
            </p:nvCxnSpPr>
            <p:spPr>
              <a:xfrm>
                <a:off x="3236417" y="5576360"/>
                <a:ext cx="234696"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2F3CA5B5-66C3-49B1-A749-749CD09AC508}"/>
                  </a:ext>
                </a:extLst>
              </p:cNvPr>
              <p:cNvSpPr/>
              <p:nvPr/>
            </p:nvSpPr>
            <p:spPr>
              <a:xfrm>
                <a:off x="3471113" y="5298774"/>
                <a:ext cx="543560" cy="54356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C0717002-67A4-4825-97F3-F9FC999F0DEE}"/>
                  </a:ext>
                </a:extLst>
              </p:cNvPr>
              <p:cNvCxnSpPr/>
              <p:nvPr/>
            </p:nvCxnSpPr>
            <p:spPr>
              <a:xfrm>
                <a:off x="4014673" y="5575634"/>
                <a:ext cx="234696"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65999B0-ABAC-430A-8760-7E62D7334774}"/>
                  </a:ext>
                </a:extLst>
              </p:cNvPr>
              <p:cNvCxnSpPr>
                <a:stCxn id="15" idx="1"/>
                <a:endCxn id="15" idx="5"/>
              </p:cNvCxnSpPr>
              <p:nvPr/>
            </p:nvCxnSpPr>
            <p:spPr>
              <a:xfrm>
                <a:off x="3550716" y="5378377"/>
                <a:ext cx="384354" cy="384354"/>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A5C5F4C-77F3-437E-8597-34A9939F1AB3}"/>
                  </a:ext>
                </a:extLst>
              </p:cNvPr>
              <p:cNvCxnSpPr>
                <a:stCxn id="15" idx="3"/>
                <a:endCxn id="15" idx="7"/>
              </p:cNvCxnSpPr>
              <p:nvPr/>
            </p:nvCxnSpPr>
            <p:spPr>
              <a:xfrm flipV="1">
                <a:off x="3550716" y="5378377"/>
                <a:ext cx="384354" cy="384354"/>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4" name="Oval 33">
            <a:extLst>
              <a:ext uri="{FF2B5EF4-FFF2-40B4-BE49-F238E27FC236}">
                <a16:creationId xmlns:a16="http://schemas.microsoft.com/office/drawing/2014/main" id="{88BC0E92-DE1B-448A-992C-D8AC3F29EF37}"/>
              </a:ext>
            </a:extLst>
          </p:cNvPr>
          <p:cNvSpPr/>
          <p:nvPr/>
        </p:nvSpPr>
        <p:spPr>
          <a:xfrm>
            <a:off x="8251150" y="4574492"/>
            <a:ext cx="415866" cy="367491"/>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M</a:t>
            </a:r>
          </a:p>
        </p:txBody>
      </p:sp>
      <p:sp>
        <p:nvSpPr>
          <p:cNvPr id="37" name="TextBox 36">
            <a:extLst>
              <a:ext uri="{FF2B5EF4-FFF2-40B4-BE49-F238E27FC236}">
                <a16:creationId xmlns:a16="http://schemas.microsoft.com/office/drawing/2014/main" id="{E55D1971-6531-4E55-9913-C7ADC83A1CED}"/>
              </a:ext>
            </a:extLst>
          </p:cNvPr>
          <p:cNvSpPr txBox="1"/>
          <p:nvPr/>
        </p:nvSpPr>
        <p:spPr>
          <a:xfrm>
            <a:off x="6096000" y="3172723"/>
            <a:ext cx="546100" cy="369332"/>
          </a:xfrm>
          <a:prstGeom prst="rect">
            <a:avLst/>
          </a:prstGeom>
          <a:noFill/>
        </p:spPr>
        <p:txBody>
          <a:bodyPr wrap="square">
            <a:spAutoFit/>
          </a:bodyPr>
          <a:lstStyle/>
          <a:p>
            <a:r>
              <a:rPr lang="en-GB" b="1" dirty="0"/>
              <a:t>?</a:t>
            </a:r>
            <a:endParaRPr lang="en-GB" dirty="0"/>
          </a:p>
        </p:txBody>
      </p:sp>
      <p:sp>
        <p:nvSpPr>
          <p:cNvPr id="38" name="TextBox 37">
            <a:extLst>
              <a:ext uri="{FF2B5EF4-FFF2-40B4-BE49-F238E27FC236}">
                <a16:creationId xmlns:a16="http://schemas.microsoft.com/office/drawing/2014/main" id="{37DDEC46-82C0-4F3C-8F26-A5D3F11A07B3}"/>
              </a:ext>
            </a:extLst>
          </p:cNvPr>
          <p:cNvSpPr txBox="1"/>
          <p:nvPr/>
        </p:nvSpPr>
        <p:spPr>
          <a:xfrm>
            <a:off x="8459083" y="3559420"/>
            <a:ext cx="546100" cy="369332"/>
          </a:xfrm>
          <a:prstGeom prst="rect">
            <a:avLst/>
          </a:prstGeom>
          <a:noFill/>
        </p:spPr>
        <p:txBody>
          <a:bodyPr wrap="square">
            <a:spAutoFit/>
          </a:bodyPr>
          <a:lstStyle/>
          <a:p>
            <a:r>
              <a:rPr lang="en-GB" b="1" dirty="0"/>
              <a:t>?</a:t>
            </a:r>
            <a:endParaRPr lang="en-GB" dirty="0"/>
          </a:p>
        </p:txBody>
      </p:sp>
      <p:sp>
        <p:nvSpPr>
          <p:cNvPr id="39" name="TextBox 38">
            <a:extLst>
              <a:ext uri="{FF2B5EF4-FFF2-40B4-BE49-F238E27FC236}">
                <a16:creationId xmlns:a16="http://schemas.microsoft.com/office/drawing/2014/main" id="{D5FDE75B-0A8B-44E7-B51E-2D4542F2BA73}"/>
              </a:ext>
            </a:extLst>
          </p:cNvPr>
          <p:cNvSpPr txBox="1"/>
          <p:nvPr/>
        </p:nvSpPr>
        <p:spPr>
          <a:xfrm>
            <a:off x="8685971" y="4539968"/>
            <a:ext cx="546100" cy="369332"/>
          </a:xfrm>
          <a:prstGeom prst="rect">
            <a:avLst/>
          </a:prstGeom>
          <a:noFill/>
        </p:spPr>
        <p:txBody>
          <a:bodyPr wrap="square">
            <a:spAutoFit/>
          </a:bodyPr>
          <a:lstStyle/>
          <a:p>
            <a:r>
              <a:rPr lang="en-GB" b="1" dirty="0"/>
              <a:t>?</a:t>
            </a:r>
            <a:endParaRPr lang="en-GB" dirty="0"/>
          </a:p>
        </p:txBody>
      </p:sp>
      <p:sp>
        <p:nvSpPr>
          <p:cNvPr id="40" name="TextBox 39">
            <a:extLst>
              <a:ext uri="{FF2B5EF4-FFF2-40B4-BE49-F238E27FC236}">
                <a16:creationId xmlns:a16="http://schemas.microsoft.com/office/drawing/2014/main" id="{92BE6B93-5954-4790-8103-6F660814065B}"/>
              </a:ext>
            </a:extLst>
          </p:cNvPr>
          <p:cNvSpPr txBox="1"/>
          <p:nvPr/>
        </p:nvSpPr>
        <p:spPr>
          <a:xfrm>
            <a:off x="7693321" y="5659744"/>
            <a:ext cx="546100" cy="369332"/>
          </a:xfrm>
          <a:prstGeom prst="rect">
            <a:avLst/>
          </a:prstGeom>
          <a:noFill/>
        </p:spPr>
        <p:txBody>
          <a:bodyPr wrap="square">
            <a:spAutoFit/>
          </a:bodyPr>
          <a:lstStyle/>
          <a:p>
            <a:r>
              <a:rPr lang="en-GB" b="1" dirty="0"/>
              <a:t>?</a:t>
            </a:r>
            <a:endParaRPr lang="en-GB" dirty="0"/>
          </a:p>
        </p:txBody>
      </p:sp>
      <p:sp>
        <p:nvSpPr>
          <p:cNvPr id="41" name="TextBox 40">
            <a:extLst>
              <a:ext uri="{FF2B5EF4-FFF2-40B4-BE49-F238E27FC236}">
                <a16:creationId xmlns:a16="http://schemas.microsoft.com/office/drawing/2014/main" id="{0E273EE1-91AF-46C9-B523-EA21BBA311A2}"/>
              </a:ext>
            </a:extLst>
          </p:cNvPr>
          <p:cNvSpPr txBox="1"/>
          <p:nvPr/>
        </p:nvSpPr>
        <p:spPr>
          <a:xfrm>
            <a:off x="6163086" y="5915820"/>
            <a:ext cx="546100" cy="369332"/>
          </a:xfrm>
          <a:prstGeom prst="rect">
            <a:avLst/>
          </a:prstGeom>
          <a:noFill/>
        </p:spPr>
        <p:txBody>
          <a:bodyPr wrap="square">
            <a:spAutoFit/>
          </a:bodyPr>
          <a:lstStyle/>
          <a:p>
            <a:r>
              <a:rPr lang="en-GB" b="1" dirty="0"/>
              <a:t>?</a:t>
            </a:r>
            <a:endParaRPr lang="en-GB" dirty="0"/>
          </a:p>
        </p:txBody>
      </p:sp>
      <p:sp>
        <p:nvSpPr>
          <p:cNvPr id="42" name="TextBox 41">
            <a:extLst>
              <a:ext uri="{FF2B5EF4-FFF2-40B4-BE49-F238E27FC236}">
                <a16:creationId xmlns:a16="http://schemas.microsoft.com/office/drawing/2014/main" id="{E9C3FBE7-FC75-4AE5-A10A-680DD969DA82}"/>
              </a:ext>
            </a:extLst>
          </p:cNvPr>
          <p:cNvSpPr txBox="1"/>
          <p:nvPr/>
        </p:nvSpPr>
        <p:spPr>
          <a:xfrm>
            <a:off x="3667801" y="4574492"/>
            <a:ext cx="546100" cy="369332"/>
          </a:xfrm>
          <a:prstGeom prst="rect">
            <a:avLst/>
          </a:prstGeom>
          <a:noFill/>
        </p:spPr>
        <p:txBody>
          <a:bodyPr wrap="square">
            <a:spAutoFit/>
          </a:bodyPr>
          <a:lstStyle/>
          <a:p>
            <a:r>
              <a:rPr lang="en-GB" b="1" dirty="0"/>
              <a:t>?</a:t>
            </a:r>
            <a:endParaRPr lang="en-GB" dirty="0"/>
          </a:p>
        </p:txBody>
      </p:sp>
    </p:spTree>
    <p:extLst>
      <p:ext uri="{BB962C8B-B14F-4D97-AF65-F5344CB8AC3E}">
        <p14:creationId xmlns:p14="http://schemas.microsoft.com/office/powerpoint/2010/main" val="23278006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363B1-6EC8-4F7B-81B0-84285D2332BC}"/>
              </a:ext>
            </a:extLst>
          </p:cNvPr>
          <p:cNvSpPr>
            <a:spLocks noGrp="1"/>
          </p:cNvSpPr>
          <p:nvPr>
            <p:ph type="title"/>
          </p:nvPr>
        </p:nvSpPr>
        <p:spPr/>
        <p:txBody>
          <a:bodyPr>
            <a:normAutofit/>
          </a:bodyPr>
          <a:lstStyle/>
          <a:p>
            <a:r>
              <a:rPr lang="en-GB" sz="3600" b="1" u="sng" dirty="0"/>
              <a:t>Finding out why something doesn’t work (Debugging)</a:t>
            </a:r>
          </a:p>
        </p:txBody>
      </p:sp>
      <p:sp>
        <p:nvSpPr>
          <p:cNvPr id="3" name="Content Placeholder 2">
            <a:extLst>
              <a:ext uri="{FF2B5EF4-FFF2-40B4-BE49-F238E27FC236}">
                <a16:creationId xmlns:a16="http://schemas.microsoft.com/office/drawing/2014/main" id="{C5A20B42-0327-4031-925D-99F54CD1BBA4}"/>
              </a:ext>
            </a:extLst>
          </p:cNvPr>
          <p:cNvSpPr>
            <a:spLocks noGrp="1"/>
          </p:cNvSpPr>
          <p:nvPr>
            <p:ph idx="1"/>
          </p:nvPr>
        </p:nvSpPr>
        <p:spPr>
          <a:xfrm>
            <a:off x="838200" y="1906905"/>
            <a:ext cx="8620760" cy="4351338"/>
          </a:xfrm>
        </p:spPr>
        <p:txBody>
          <a:bodyPr>
            <a:normAutofit/>
          </a:bodyPr>
          <a:lstStyle/>
          <a:p>
            <a:pPr marL="0" indent="0">
              <a:buNone/>
            </a:pPr>
            <a:r>
              <a:rPr lang="en-GB" b="1" dirty="0"/>
              <a:t>Example: Electrical Components </a:t>
            </a:r>
          </a:p>
          <a:p>
            <a:pPr marL="0" indent="0">
              <a:buNone/>
            </a:pPr>
            <a:endParaRPr lang="en-GB" dirty="0"/>
          </a:p>
          <a:p>
            <a:pPr marL="0" indent="0">
              <a:buNone/>
            </a:pPr>
            <a:r>
              <a:rPr lang="en-GB" dirty="0"/>
              <a:t>1. </a:t>
            </a:r>
          </a:p>
        </p:txBody>
      </p:sp>
      <p:pic>
        <p:nvPicPr>
          <p:cNvPr id="4" name="Graphic 3" descr="Home with solid fill">
            <a:extLst>
              <a:ext uri="{FF2B5EF4-FFF2-40B4-BE49-F238E27FC236}">
                <a16:creationId xmlns:a16="http://schemas.microsoft.com/office/drawing/2014/main" id="{1C6316C9-828D-4512-BDDC-2771C21330E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6192551"/>
            <a:ext cx="623341" cy="623341"/>
          </a:xfrm>
          <a:prstGeom prst="rect">
            <a:avLst/>
          </a:prstGeom>
        </p:spPr>
      </p:pic>
      <p:sp>
        <p:nvSpPr>
          <p:cNvPr id="5" name="TextBox 4">
            <a:extLst>
              <a:ext uri="{FF2B5EF4-FFF2-40B4-BE49-F238E27FC236}">
                <a16:creationId xmlns:a16="http://schemas.microsoft.com/office/drawing/2014/main" id="{7A3F6137-EE1C-4F3E-B554-143E9CBF0263}"/>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6" name="Rectangle 5">
            <a:extLst>
              <a:ext uri="{FF2B5EF4-FFF2-40B4-BE49-F238E27FC236}">
                <a16:creationId xmlns:a16="http://schemas.microsoft.com/office/drawing/2014/main" id="{2635BC28-2F5F-4F91-B742-D01C96B20C4B}"/>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hlinkClick r:id="rId4" action="ppaction://hlinksldjump"/>
            <a:extLst>
              <a:ext uri="{FF2B5EF4-FFF2-40B4-BE49-F238E27FC236}">
                <a16:creationId xmlns:a16="http://schemas.microsoft.com/office/drawing/2014/main" id="{11E42875-15D2-466D-8AEE-0A28F9BF3E0E}"/>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16861192-58A7-4618-843C-DE1E2B5F15B7}"/>
              </a:ext>
            </a:extLst>
          </p:cNvPr>
          <p:cNvPicPr>
            <a:picLocks noChangeAspect="1"/>
          </p:cNvPicPr>
          <p:nvPr/>
        </p:nvPicPr>
        <p:blipFill rotWithShape="1">
          <a:blip r:embed="rId5"/>
          <a:srcRect t="2429"/>
          <a:stretch/>
        </p:blipFill>
        <p:spPr>
          <a:xfrm>
            <a:off x="838200" y="2705029"/>
            <a:ext cx="4129088" cy="2755089"/>
          </a:xfrm>
          <a:prstGeom prst="rect">
            <a:avLst/>
          </a:prstGeom>
        </p:spPr>
      </p:pic>
    </p:spTree>
    <p:extLst>
      <p:ext uri="{BB962C8B-B14F-4D97-AF65-F5344CB8AC3E}">
        <p14:creationId xmlns:p14="http://schemas.microsoft.com/office/powerpoint/2010/main" val="20331866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363B1-6EC8-4F7B-81B0-84285D2332BC}"/>
              </a:ext>
            </a:extLst>
          </p:cNvPr>
          <p:cNvSpPr>
            <a:spLocks noGrp="1"/>
          </p:cNvSpPr>
          <p:nvPr>
            <p:ph type="title"/>
          </p:nvPr>
        </p:nvSpPr>
        <p:spPr/>
        <p:txBody>
          <a:bodyPr>
            <a:normAutofit/>
          </a:bodyPr>
          <a:lstStyle/>
          <a:p>
            <a:r>
              <a:rPr lang="en-GB" sz="3600" b="1" u="sng" dirty="0"/>
              <a:t>Finding out why something doesn’t work (Debugging)</a:t>
            </a:r>
          </a:p>
        </p:txBody>
      </p:sp>
      <p:sp>
        <p:nvSpPr>
          <p:cNvPr id="3" name="Content Placeholder 2">
            <a:extLst>
              <a:ext uri="{FF2B5EF4-FFF2-40B4-BE49-F238E27FC236}">
                <a16:creationId xmlns:a16="http://schemas.microsoft.com/office/drawing/2014/main" id="{C5A20B42-0327-4031-925D-99F54CD1BBA4}"/>
              </a:ext>
            </a:extLst>
          </p:cNvPr>
          <p:cNvSpPr>
            <a:spLocks noGrp="1"/>
          </p:cNvSpPr>
          <p:nvPr>
            <p:ph idx="1"/>
          </p:nvPr>
        </p:nvSpPr>
        <p:spPr/>
        <p:txBody>
          <a:bodyPr/>
          <a:lstStyle/>
          <a:p>
            <a:pPr marL="0" indent="0">
              <a:buNone/>
            </a:pPr>
            <a:r>
              <a:rPr lang="en-GB" b="1" dirty="0"/>
              <a:t>Example: ‘Broken’ board games</a:t>
            </a:r>
          </a:p>
        </p:txBody>
      </p:sp>
      <p:pic>
        <p:nvPicPr>
          <p:cNvPr id="5" name="Picture 4">
            <a:extLst>
              <a:ext uri="{FF2B5EF4-FFF2-40B4-BE49-F238E27FC236}">
                <a16:creationId xmlns:a16="http://schemas.microsoft.com/office/drawing/2014/main" id="{E85E75B1-4211-474E-995A-B68463DF139A}"/>
              </a:ext>
            </a:extLst>
          </p:cNvPr>
          <p:cNvPicPr>
            <a:picLocks noChangeAspect="1"/>
          </p:cNvPicPr>
          <p:nvPr/>
        </p:nvPicPr>
        <p:blipFill>
          <a:blip r:embed="rId2"/>
          <a:stretch>
            <a:fillRect/>
          </a:stretch>
        </p:blipFill>
        <p:spPr>
          <a:xfrm>
            <a:off x="838200" y="2467558"/>
            <a:ext cx="4041808" cy="3709405"/>
          </a:xfrm>
          <a:prstGeom prst="rect">
            <a:avLst/>
          </a:prstGeom>
        </p:spPr>
      </p:pic>
      <p:pic>
        <p:nvPicPr>
          <p:cNvPr id="7" name="Picture 6" descr="A ladder against a black background&#10;&#10;Description automatically generated">
            <a:extLst>
              <a:ext uri="{FF2B5EF4-FFF2-40B4-BE49-F238E27FC236}">
                <a16:creationId xmlns:a16="http://schemas.microsoft.com/office/drawing/2014/main" id="{E9DEBC9B-2189-429F-B1FB-7AD1A65F3DF9}"/>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185107">
            <a:off x="2025871" y="3493682"/>
            <a:ext cx="1673194" cy="2807004"/>
          </a:xfrm>
          <a:prstGeom prst="rect">
            <a:avLst/>
          </a:prstGeom>
        </p:spPr>
      </p:pic>
      <p:grpSp>
        <p:nvGrpSpPr>
          <p:cNvPr id="18" name="Group 17">
            <a:extLst>
              <a:ext uri="{FF2B5EF4-FFF2-40B4-BE49-F238E27FC236}">
                <a16:creationId xmlns:a16="http://schemas.microsoft.com/office/drawing/2014/main" id="{2A81B1A2-9D74-4A6E-87CD-62B2912E77FF}"/>
              </a:ext>
            </a:extLst>
          </p:cNvPr>
          <p:cNvGrpSpPr/>
          <p:nvPr/>
        </p:nvGrpSpPr>
        <p:grpSpPr>
          <a:xfrm rot="4319677">
            <a:off x="-657039" y="3833142"/>
            <a:ext cx="3478124" cy="976747"/>
            <a:chOff x="6390640" y="2529707"/>
            <a:chExt cx="2169160" cy="2011033"/>
          </a:xfrm>
        </p:grpSpPr>
        <p:pic>
          <p:nvPicPr>
            <p:cNvPr id="12" name="Picture 11" descr="A picture containing icon&#10;&#10;Description automatically generated">
              <a:extLst>
                <a:ext uri="{FF2B5EF4-FFF2-40B4-BE49-F238E27FC236}">
                  <a16:creationId xmlns:a16="http://schemas.microsoft.com/office/drawing/2014/main" id="{50CF49B2-C0F9-4F4A-9E63-F2C160E90BB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rcRect l="13268" t="11803" r="20714" b="21375"/>
            <a:stretch/>
          </p:blipFill>
          <p:spPr>
            <a:xfrm>
              <a:off x="6390640" y="2529707"/>
              <a:ext cx="2169160" cy="2011033"/>
            </a:xfrm>
            <a:prstGeom prst="rect">
              <a:avLst/>
            </a:prstGeom>
          </p:spPr>
        </p:pic>
        <p:sp>
          <p:nvSpPr>
            <p:cNvPr id="14" name="Oval 13">
              <a:extLst>
                <a:ext uri="{FF2B5EF4-FFF2-40B4-BE49-F238E27FC236}">
                  <a16:creationId xmlns:a16="http://schemas.microsoft.com/office/drawing/2014/main" id="{39AB9471-E002-43D5-AA59-E3151D50D317}"/>
                </a:ext>
              </a:extLst>
            </p:cNvPr>
            <p:cNvSpPr/>
            <p:nvPr/>
          </p:nvSpPr>
          <p:spPr>
            <a:xfrm>
              <a:off x="6390640" y="2674974"/>
              <a:ext cx="106680" cy="9870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EC58F6C4-2225-4B15-AC4B-F072B1517483}"/>
                </a:ext>
              </a:extLst>
            </p:cNvPr>
            <p:cNvSpPr/>
            <p:nvPr/>
          </p:nvSpPr>
          <p:spPr>
            <a:xfrm>
              <a:off x="6394568" y="2701467"/>
              <a:ext cx="49412"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173E44F3-2286-4FB4-8810-BC4CBAC34631}"/>
                </a:ext>
              </a:extLst>
            </p:cNvPr>
            <p:cNvSpPr/>
            <p:nvPr/>
          </p:nvSpPr>
          <p:spPr>
            <a:xfrm rot="13524284">
              <a:off x="6516573" y="2552988"/>
              <a:ext cx="106680" cy="9870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9FACF0B7-D5F2-4171-A439-0E6E927A3DF7}"/>
                </a:ext>
              </a:extLst>
            </p:cNvPr>
            <p:cNvSpPr/>
            <p:nvPr/>
          </p:nvSpPr>
          <p:spPr>
            <a:xfrm rot="13524284">
              <a:off x="6520501" y="2579481"/>
              <a:ext cx="49412"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 name="Picture 9" descr="A ladder against a black background&#10;&#10;Description automatically generated">
            <a:extLst>
              <a:ext uri="{FF2B5EF4-FFF2-40B4-BE49-F238E27FC236}">
                <a16:creationId xmlns:a16="http://schemas.microsoft.com/office/drawing/2014/main" id="{FC0BE984-2382-41EC-AEE2-1E695AB2B641}"/>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600102">
            <a:off x="1999999" y="2405809"/>
            <a:ext cx="1123620" cy="2807004"/>
          </a:xfrm>
          <a:prstGeom prst="rect">
            <a:avLst/>
          </a:prstGeom>
        </p:spPr>
      </p:pic>
      <p:grpSp>
        <p:nvGrpSpPr>
          <p:cNvPr id="21" name="Group 20">
            <a:extLst>
              <a:ext uri="{FF2B5EF4-FFF2-40B4-BE49-F238E27FC236}">
                <a16:creationId xmlns:a16="http://schemas.microsoft.com/office/drawing/2014/main" id="{F2678258-325F-4668-AD76-0E15B113D49E}"/>
              </a:ext>
            </a:extLst>
          </p:cNvPr>
          <p:cNvGrpSpPr/>
          <p:nvPr/>
        </p:nvGrpSpPr>
        <p:grpSpPr>
          <a:xfrm rot="4319677">
            <a:off x="3851110" y="3309541"/>
            <a:ext cx="1219699" cy="994899"/>
            <a:chOff x="6390640" y="2529707"/>
            <a:chExt cx="2169160" cy="2011033"/>
          </a:xfrm>
        </p:grpSpPr>
        <p:pic>
          <p:nvPicPr>
            <p:cNvPr id="22" name="Picture 21" descr="A picture containing icon&#10;&#10;Description automatically generated">
              <a:extLst>
                <a:ext uri="{FF2B5EF4-FFF2-40B4-BE49-F238E27FC236}">
                  <a16:creationId xmlns:a16="http://schemas.microsoft.com/office/drawing/2014/main" id="{E11F01A6-A911-4C16-B8F9-413E2160F3F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rcRect l="13268" t="11803" r="20714" b="21375"/>
            <a:stretch/>
          </p:blipFill>
          <p:spPr>
            <a:xfrm>
              <a:off x="6390640" y="2529707"/>
              <a:ext cx="2169160" cy="2011033"/>
            </a:xfrm>
            <a:prstGeom prst="rect">
              <a:avLst/>
            </a:prstGeom>
          </p:spPr>
        </p:pic>
        <p:sp>
          <p:nvSpPr>
            <p:cNvPr id="23" name="Oval 22">
              <a:extLst>
                <a:ext uri="{FF2B5EF4-FFF2-40B4-BE49-F238E27FC236}">
                  <a16:creationId xmlns:a16="http://schemas.microsoft.com/office/drawing/2014/main" id="{01DF9F84-DB49-4B9F-9265-EA5F5E7682BA}"/>
                </a:ext>
              </a:extLst>
            </p:cNvPr>
            <p:cNvSpPr/>
            <p:nvPr/>
          </p:nvSpPr>
          <p:spPr>
            <a:xfrm>
              <a:off x="6390640" y="2674974"/>
              <a:ext cx="106680" cy="9870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85D133D6-CA6D-4561-B290-17B0A0CB2770}"/>
                </a:ext>
              </a:extLst>
            </p:cNvPr>
            <p:cNvSpPr/>
            <p:nvPr/>
          </p:nvSpPr>
          <p:spPr>
            <a:xfrm>
              <a:off x="6394568" y="2701467"/>
              <a:ext cx="49412"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AF3FF2B0-14B1-45D3-A65E-98F308A09A37}"/>
                </a:ext>
              </a:extLst>
            </p:cNvPr>
            <p:cNvSpPr/>
            <p:nvPr/>
          </p:nvSpPr>
          <p:spPr>
            <a:xfrm rot="13524284">
              <a:off x="6516573" y="2552988"/>
              <a:ext cx="106680" cy="9870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E195584B-5B52-423F-A11A-05BD1967B297}"/>
                </a:ext>
              </a:extLst>
            </p:cNvPr>
            <p:cNvSpPr/>
            <p:nvPr/>
          </p:nvSpPr>
          <p:spPr>
            <a:xfrm rot="13524284">
              <a:off x="6520501" y="2579481"/>
              <a:ext cx="49412"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 name="Group 26">
            <a:extLst>
              <a:ext uri="{FF2B5EF4-FFF2-40B4-BE49-F238E27FC236}">
                <a16:creationId xmlns:a16="http://schemas.microsoft.com/office/drawing/2014/main" id="{05114B40-E5E0-4B00-81F1-1AE2736326D4}"/>
              </a:ext>
            </a:extLst>
          </p:cNvPr>
          <p:cNvGrpSpPr/>
          <p:nvPr/>
        </p:nvGrpSpPr>
        <p:grpSpPr>
          <a:xfrm rot="4319677">
            <a:off x="1173337" y="2744427"/>
            <a:ext cx="364246" cy="152798"/>
            <a:chOff x="6390640" y="2549001"/>
            <a:chExt cx="228626" cy="224679"/>
          </a:xfrm>
        </p:grpSpPr>
        <p:sp>
          <p:nvSpPr>
            <p:cNvPr id="29" name="Oval 28">
              <a:extLst>
                <a:ext uri="{FF2B5EF4-FFF2-40B4-BE49-F238E27FC236}">
                  <a16:creationId xmlns:a16="http://schemas.microsoft.com/office/drawing/2014/main" id="{881F7C21-0F6A-4E11-A6BD-C14391F40700}"/>
                </a:ext>
              </a:extLst>
            </p:cNvPr>
            <p:cNvSpPr/>
            <p:nvPr/>
          </p:nvSpPr>
          <p:spPr>
            <a:xfrm>
              <a:off x="6390640" y="2674974"/>
              <a:ext cx="106680" cy="9870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FD7CB9E6-E5F6-4ECC-A76E-C23AB0D8BC0D}"/>
                </a:ext>
              </a:extLst>
            </p:cNvPr>
            <p:cNvSpPr/>
            <p:nvPr/>
          </p:nvSpPr>
          <p:spPr>
            <a:xfrm>
              <a:off x="6394568" y="2701467"/>
              <a:ext cx="49412"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8923016C-917A-42AF-AE16-08C11CF4C2E6}"/>
                </a:ext>
              </a:extLst>
            </p:cNvPr>
            <p:cNvSpPr/>
            <p:nvPr/>
          </p:nvSpPr>
          <p:spPr>
            <a:xfrm rot="13524284">
              <a:off x="6516573" y="2552988"/>
              <a:ext cx="106680" cy="9870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94F2DBCE-943A-4B12-AD1C-276674395BB7}"/>
                </a:ext>
              </a:extLst>
            </p:cNvPr>
            <p:cNvSpPr/>
            <p:nvPr/>
          </p:nvSpPr>
          <p:spPr>
            <a:xfrm rot="13524284">
              <a:off x="6520501" y="2579481"/>
              <a:ext cx="49412"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a:extLst>
              <a:ext uri="{FF2B5EF4-FFF2-40B4-BE49-F238E27FC236}">
                <a16:creationId xmlns:a16="http://schemas.microsoft.com/office/drawing/2014/main" id="{3C9100F0-4D5A-4D71-96EF-BDBA9EE615E5}"/>
              </a:ext>
            </a:extLst>
          </p:cNvPr>
          <p:cNvGrpSpPr/>
          <p:nvPr/>
        </p:nvGrpSpPr>
        <p:grpSpPr>
          <a:xfrm rot="4319677">
            <a:off x="2996024" y="5367437"/>
            <a:ext cx="870027" cy="475827"/>
            <a:chOff x="6390640" y="2529707"/>
            <a:chExt cx="2169160" cy="2011033"/>
          </a:xfrm>
        </p:grpSpPr>
        <p:pic>
          <p:nvPicPr>
            <p:cNvPr id="34" name="Picture 33" descr="A picture containing icon&#10;&#10;Description automatically generated">
              <a:extLst>
                <a:ext uri="{FF2B5EF4-FFF2-40B4-BE49-F238E27FC236}">
                  <a16:creationId xmlns:a16="http://schemas.microsoft.com/office/drawing/2014/main" id="{9DA59666-1B1D-4839-8C44-126B5D3E2B60}"/>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rcRect l="13268" t="11803" r="20714" b="21375"/>
            <a:stretch/>
          </p:blipFill>
          <p:spPr>
            <a:xfrm>
              <a:off x="6390640" y="2529707"/>
              <a:ext cx="2169160" cy="2011033"/>
            </a:xfrm>
            <a:prstGeom prst="rect">
              <a:avLst/>
            </a:prstGeom>
          </p:spPr>
        </p:pic>
        <p:sp>
          <p:nvSpPr>
            <p:cNvPr id="35" name="Oval 34">
              <a:extLst>
                <a:ext uri="{FF2B5EF4-FFF2-40B4-BE49-F238E27FC236}">
                  <a16:creationId xmlns:a16="http://schemas.microsoft.com/office/drawing/2014/main" id="{4BA6DA1C-EDA5-438D-8789-5C1B3713E70A}"/>
                </a:ext>
              </a:extLst>
            </p:cNvPr>
            <p:cNvSpPr/>
            <p:nvPr/>
          </p:nvSpPr>
          <p:spPr>
            <a:xfrm>
              <a:off x="6390640" y="2674974"/>
              <a:ext cx="106680" cy="9870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3758748A-1589-4CF1-ADC4-9A60D8F43F7D}"/>
                </a:ext>
              </a:extLst>
            </p:cNvPr>
            <p:cNvSpPr/>
            <p:nvPr/>
          </p:nvSpPr>
          <p:spPr>
            <a:xfrm>
              <a:off x="6394568" y="2701467"/>
              <a:ext cx="49412"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23922156-DF81-498F-B953-D55B72CBB3A1}"/>
                </a:ext>
              </a:extLst>
            </p:cNvPr>
            <p:cNvSpPr/>
            <p:nvPr/>
          </p:nvSpPr>
          <p:spPr>
            <a:xfrm rot="13524284">
              <a:off x="6516573" y="2552988"/>
              <a:ext cx="106680" cy="9870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9E8DF5DE-51BD-44F5-ABEC-42B24E9932EB}"/>
                </a:ext>
              </a:extLst>
            </p:cNvPr>
            <p:cNvSpPr/>
            <p:nvPr/>
          </p:nvSpPr>
          <p:spPr>
            <a:xfrm rot="13524284">
              <a:off x="6520501" y="2579481"/>
              <a:ext cx="49412"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9" name="Picture 8" descr="A ladder against a black background&#10;&#10;Description automatically generated">
            <a:extLst>
              <a:ext uri="{FF2B5EF4-FFF2-40B4-BE49-F238E27FC236}">
                <a16:creationId xmlns:a16="http://schemas.microsoft.com/office/drawing/2014/main" id="{2D7A8202-B1A1-457A-8A1E-A2B8C369DEFB}"/>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8223366" flipH="1">
            <a:off x="946854" y="2878737"/>
            <a:ext cx="1307855" cy="1437920"/>
          </a:xfrm>
          <a:prstGeom prst="rect">
            <a:avLst/>
          </a:prstGeom>
        </p:spPr>
      </p:pic>
      <p:pic>
        <p:nvPicPr>
          <p:cNvPr id="6" name="Picture 5">
            <a:extLst>
              <a:ext uri="{FF2B5EF4-FFF2-40B4-BE49-F238E27FC236}">
                <a16:creationId xmlns:a16="http://schemas.microsoft.com/office/drawing/2014/main" id="{D47AFC16-A5AF-498E-9D4D-A5DE64A3A266}"/>
              </a:ext>
            </a:extLst>
          </p:cNvPr>
          <p:cNvPicPr>
            <a:picLocks noChangeAspect="1"/>
          </p:cNvPicPr>
          <p:nvPr/>
        </p:nvPicPr>
        <p:blipFill>
          <a:blip r:embed="rId12"/>
          <a:stretch>
            <a:fillRect/>
          </a:stretch>
        </p:blipFill>
        <p:spPr>
          <a:xfrm>
            <a:off x="5191277" y="2467558"/>
            <a:ext cx="6584777" cy="37094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Icon&#10;&#10;Description automatically generated">
            <a:extLst>
              <a:ext uri="{FF2B5EF4-FFF2-40B4-BE49-F238E27FC236}">
                <a16:creationId xmlns:a16="http://schemas.microsoft.com/office/drawing/2014/main" id="{B02AB243-1065-4933-AE53-675D137A7E43}"/>
              </a:ext>
            </a:extLst>
          </p:cNvPr>
          <p:cNvPicPr>
            <a:picLocks noChangeAspect="1"/>
          </p:cNvPicPr>
          <p:nvPr/>
        </p:nvPicPr>
        <p:blipFill>
          <a:blip r:embed="rId13" cstate="print">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4337909" y="5675091"/>
            <a:ext cx="580274" cy="627656"/>
          </a:xfrm>
          <a:prstGeom prst="rect">
            <a:avLst/>
          </a:prstGeom>
        </p:spPr>
      </p:pic>
      <p:pic>
        <p:nvPicPr>
          <p:cNvPr id="39" name="Picture 38" descr="Icon&#10;&#10;Description automatically generated">
            <a:extLst>
              <a:ext uri="{FF2B5EF4-FFF2-40B4-BE49-F238E27FC236}">
                <a16:creationId xmlns:a16="http://schemas.microsoft.com/office/drawing/2014/main" id="{31B6DB3D-7547-4AB9-B447-214E331CAE08}"/>
              </a:ext>
            </a:extLst>
          </p:cNvPr>
          <p:cNvPicPr>
            <a:picLocks noChangeAspect="1"/>
          </p:cNvPicPr>
          <p:nvPr/>
        </p:nvPicPr>
        <p:blipFill>
          <a:blip r:embed="rId13" cstate="print">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6405815" y="1839901"/>
            <a:ext cx="580274" cy="627656"/>
          </a:xfrm>
          <a:prstGeom prst="rect">
            <a:avLst/>
          </a:prstGeom>
        </p:spPr>
      </p:pic>
      <p:pic>
        <p:nvPicPr>
          <p:cNvPr id="40" name="Picture 39" descr="Icon&#10;&#10;Description automatically generated">
            <a:extLst>
              <a:ext uri="{FF2B5EF4-FFF2-40B4-BE49-F238E27FC236}">
                <a16:creationId xmlns:a16="http://schemas.microsoft.com/office/drawing/2014/main" id="{494FEE74-1BB9-42A0-BCD5-F9EE046BE9FA}"/>
              </a:ext>
            </a:extLst>
          </p:cNvPr>
          <p:cNvPicPr>
            <a:picLocks noChangeAspect="1"/>
          </p:cNvPicPr>
          <p:nvPr/>
        </p:nvPicPr>
        <p:blipFill>
          <a:blip r:embed="rId13" cstate="print">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7007221" y="1952436"/>
            <a:ext cx="580274" cy="627656"/>
          </a:xfrm>
          <a:prstGeom prst="rect">
            <a:avLst/>
          </a:prstGeom>
        </p:spPr>
      </p:pic>
      <p:pic>
        <p:nvPicPr>
          <p:cNvPr id="41" name="Graphic 40" descr="Home with solid fill">
            <a:extLst>
              <a:ext uri="{FF2B5EF4-FFF2-40B4-BE49-F238E27FC236}">
                <a16:creationId xmlns:a16="http://schemas.microsoft.com/office/drawing/2014/main" id="{42480D19-9543-4181-BAF3-5993D4AD59D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0" y="6192551"/>
            <a:ext cx="623341" cy="623341"/>
          </a:xfrm>
          <a:prstGeom prst="rect">
            <a:avLst/>
          </a:prstGeom>
        </p:spPr>
      </p:pic>
      <p:sp>
        <p:nvSpPr>
          <p:cNvPr id="42" name="TextBox 41">
            <a:extLst>
              <a:ext uri="{FF2B5EF4-FFF2-40B4-BE49-F238E27FC236}">
                <a16:creationId xmlns:a16="http://schemas.microsoft.com/office/drawing/2014/main" id="{ABD0DD87-2EDD-4C2D-AC39-B3EF736E2DA6}"/>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43" name="Rectangle 42">
            <a:extLst>
              <a:ext uri="{FF2B5EF4-FFF2-40B4-BE49-F238E27FC236}">
                <a16:creationId xmlns:a16="http://schemas.microsoft.com/office/drawing/2014/main" id="{4CA2C2C6-866D-438A-8C4B-D4EB34281072}"/>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hlinkClick r:id="rId17" action="ppaction://hlinksldjump"/>
            <a:extLst>
              <a:ext uri="{FF2B5EF4-FFF2-40B4-BE49-F238E27FC236}">
                <a16:creationId xmlns:a16="http://schemas.microsoft.com/office/drawing/2014/main" id="{D7AB29EF-7006-4794-917A-97A7DA8E1EFE}"/>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877350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DDE6B4-B315-4B42-A43A-8E39C092A0F5}"/>
              </a:ext>
            </a:extLst>
          </p:cNvPr>
          <p:cNvSpPr>
            <a:spLocks noGrp="1"/>
          </p:cNvSpPr>
          <p:nvPr>
            <p:ph idx="1"/>
          </p:nvPr>
        </p:nvSpPr>
        <p:spPr>
          <a:xfrm>
            <a:off x="1708032" y="104956"/>
            <a:ext cx="8775939" cy="6420389"/>
          </a:xfrm>
        </p:spPr>
        <p:txBody>
          <a:bodyPr vert="horz" lIns="91440" tIns="45720" rIns="91440" bIns="45720" rtlCol="0" anchor="t">
            <a:normAutofit/>
          </a:bodyPr>
          <a:lstStyle/>
          <a:p>
            <a:pPr marL="0" indent="0" algn="ctr">
              <a:buNone/>
            </a:pPr>
            <a:r>
              <a:rPr lang="en-US" sz="4000" b="1" dirty="0">
                <a:cs typeface="Calibri"/>
              </a:rPr>
              <a:t>Extend the Pattern</a:t>
            </a:r>
            <a:endParaRPr lang="en-US" sz="1800" b="1" dirty="0">
              <a:ea typeface="+mn-lt"/>
              <a:cs typeface="+mn-lt"/>
            </a:endParaRPr>
          </a:p>
          <a:p>
            <a:pPr marL="0" indent="0">
              <a:buNone/>
            </a:pPr>
            <a:r>
              <a:rPr lang="en-US" sz="1800" b="1" dirty="0">
                <a:ea typeface="+mn-lt"/>
                <a:cs typeface="+mn-lt"/>
              </a:rPr>
              <a:t>You will need: </a:t>
            </a:r>
            <a:r>
              <a:rPr lang="en-US" sz="1800" dirty="0">
                <a:ea typeface="+mn-lt"/>
                <a:cs typeface="+mn-lt"/>
              </a:rPr>
              <a:t>Tessellation tiles (or Lego bricks, beads… anything that you can make a pattern with!)</a:t>
            </a:r>
          </a:p>
          <a:p>
            <a:pPr marL="0" indent="0">
              <a:buNone/>
            </a:pPr>
            <a:endParaRPr lang="en-US" sz="1800" dirty="0">
              <a:ea typeface="+mn-lt"/>
              <a:cs typeface="+mn-lt"/>
            </a:endParaRPr>
          </a:p>
          <a:p>
            <a:pPr marL="0" indent="0">
              <a:buNone/>
            </a:pPr>
            <a:r>
              <a:rPr lang="en-US" sz="1800" b="1" dirty="0">
                <a:ea typeface="+mn-lt"/>
                <a:cs typeface="+mn-lt"/>
              </a:rPr>
              <a:t>Activity</a:t>
            </a:r>
            <a:r>
              <a:rPr lang="en-US" sz="1800" dirty="0">
                <a:ea typeface="+mn-lt"/>
                <a:cs typeface="+mn-lt"/>
              </a:rPr>
              <a:t>: Can pupils continue a pattern for a certain number of steps? Can pupils create their own patterns?</a:t>
            </a:r>
          </a:p>
          <a:p>
            <a:pPr marL="0" indent="0">
              <a:buNone/>
            </a:pPr>
            <a:endParaRPr lang="en-US" sz="1800" dirty="0">
              <a:cs typeface="Calibri"/>
            </a:endParaRPr>
          </a:p>
          <a:p>
            <a:pPr marL="0" indent="0">
              <a:buNone/>
            </a:pPr>
            <a:r>
              <a:rPr lang="en-US" sz="1800" b="1" dirty="0">
                <a:ea typeface="+mn-lt"/>
                <a:cs typeface="+mn-lt"/>
              </a:rPr>
              <a:t>Time to Think: </a:t>
            </a:r>
            <a:r>
              <a:rPr lang="en-US" sz="1800" dirty="0">
                <a:ea typeface="+mn-lt"/>
                <a:cs typeface="+mn-lt"/>
              </a:rPr>
              <a:t>What is a pattern? Where might we see patterns? Can we find any patterns in the room/space around us?</a:t>
            </a:r>
          </a:p>
          <a:p>
            <a:pPr marL="0" indent="0">
              <a:buNone/>
            </a:pPr>
            <a:endParaRPr lang="en-US" sz="1800" b="1" dirty="0">
              <a:cs typeface="Calibri"/>
            </a:endParaRPr>
          </a:p>
          <a:p>
            <a:pPr marL="0" indent="0">
              <a:buNone/>
            </a:pPr>
            <a:r>
              <a:rPr lang="en-US" sz="1800" b="1" dirty="0">
                <a:ea typeface="+mn-lt"/>
                <a:cs typeface="+mn-lt"/>
              </a:rPr>
              <a:t>Time to Make:  </a:t>
            </a:r>
            <a:r>
              <a:rPr lang="en-US" sz="1800" dirty="0">
                <a:ea typeface="+mn-lt"/>
                <a:cs typeface="+mn-lt"/>
              </a:rPr>
              <a:t>Working as part of a small group show learners a pattern. Have them discuss what they see (shapes, sizes, </a:t>
            </a:r>
            <a:r>
              <a:rPr lang="en-US" sz="1800" dirty="0" err="1">
                <a:ea typeface="+mn-lt"/>
                <a:cs typeface="+mn-lt"/>
              </a:rPr>
              <a:t>colours</a:t>
            </a:r>
            <a:r>
              <a:rPr lang="en-US" sz="1800" dirty="0">
                <a:ea typeface="+mn-lt"/>
                <a:cs typeface="+mn-lt"/>
              </a:rPr>
              <a:t>, textures – whatever is relevant to the objects you have used to create the pattern). Have learners suggest ways to carry on the pattern. Once learners are confident in extending the patterns, can they create their own and explain why it is a pattern.</a:t>
            </a:r>
          </a:p>
          <a:p>
            <a:pPr marL="0" indent="0">
              <a:buNone/>
            </a:pPr>
            <a:endParaRPr lang="en-US" sz="1800" dirty="0">
              <a:ea typeface="+mn-lt"/>
              <a:cs typeface="+mn-lt"/>
            </a:endParaRPr>
          </a:p>
          <a:p>
            <a:pPr marL="0" indent="0">
              <a:buNone/>
            </a:pPr>
            <a:r>
              <a:rPr lang="en-US" sz="1800" b="1" dirty="0">
                <a:ea typeface="+mn-lt"/>
                <a:cs typeface="+mn-lt"/>
              </a:rPr>
              <a:t>Extension: </a:t>
            </a:r>
            <a:r>
              <a:rPr lang="en-US" sz="1800" dirty="0">
                <a:ea typeface="+mn-lt"/>
                <a:cs typeface="+mn-lt"/>
              </a:rPr>
              <a:t>Can learners identify patterns in numbers? E.g. counting in 2s, odd/even numbers…</a:t>
            </a:r>
          </a:p>
          <a:p>
            <a:pPr marL="0" indent="0">
              <a:buNone/>
            </a:pPr>
            <a:endParaRPr lang="en-US" sz="1600" b="1" dirty="0">
              <a:cs typeface="Calibri"/>
            </a:endParaRPr>
          </a:p>
        </p:txBody>
      </p:sp>
      <p:pic>
        <p:nvPicPr>
          <p:cNvPr id="4" name="Graphic 3" descr="Home with solid fill">
            <a:extLst>
              <a:ext uri="{FF2B5EF4-FFF2-40B4-BE49-F238E27FC236}">
                <a16:creationId xmlns:a16="http://schemas.microsoft.com/office/drawing/2014/main" id="{0A244D92-ACEF-4AF7-ACB3-E75158B6A8F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6192551"/>
            <a:ext cx="623341" cy="623341"/>
          </a:xfrm>
          <a:prstGeom prst="rect">
            <a:avLst/>
          </a:prstGeom>
        </p:spPr>
      </p:pic>
      <p:sp>
        <p:nvSpPr>
          <p:cNvPr id="5" name="TextBox 4">
            <a:extLst>
              <a:ext uri="{FF2B5EF4-FFF2-40B4-BE49-F238E27FC236}">
                <a16:creationId xmlns:a16="http://schemas.microsoft.com/office/drawing/2014/main" id="{4D6545B8-CFAC-4DEF-AD40-5A2CB4E917D5}"/>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6" name="Rectangle 5">
            <a:extLst>
              <a:ext uri="{FF2B5EF4-FFF2-40B4-BE49-F238E27FC236}">
                <a16:creationId xmlns:a16="http://schemas.microsoft.com/office/drawing/2014/main" id="{B75F4C46-2B92-4A4E-B38F-DD2F2CE90BEA}"/>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hlinkClick r:id="rId4" action="ppaction://hlinksldjump"/>
            <a:extLst>
              <a:ext uri="{FF2B5EF4-FFF2-40B4-BE49-F238E27FC236}">
                <a16:creationId xmlns:a16="http://schemas.microsoft.com/office/drawing/2014/main" id="{504F6378-3E77-4C4C-B1DE-B7D886654CA1}"/>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0265973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363B1-6EC8-4F7B-81B0-84285D2332BC}"/>
              </a:ext>
            </a:extLst>
          </p:cNvPr>
          <p:cNvSpPr>
            <a:spLocks noGrp="1"/>
          </p:cNvSpPr>
          <p:nvPr>
            <p:ph type="title"/>
          </p:nvPr>
        </p:nvSpPr>
        <p:spPr/>
        <p:txBody>
          <a:bodyPr>
            <a:normAutofit/>
          </a:bodyPr>
          <a:lstStyle/>
          <a:p>
            <a:r>
              <a:rPr lang="en-GB" sz="3600" b="1" u="sng" dirty="0"/>
              <a:t>Finding out why something doesn’t work (Debugging)</a:t>
            </a:r>
          </a:p>
        </p:txBody>
      </p:sp>
      <p:sp>
        <p:nvSpPr>
          <p:cNvPr id="3" name="Content Placeholder 2">
            <a:extLst>
              <a:ext uri="{FF2B5EF4-FFF2-40B4-BE49-F238E27FC236}">
                <a16:creationId xmlns:a16="http://schemas.microsoft.com/office/drawing/2014/main" id="{C5A20B42-0327-4031-925D-99F54CD1BBA4}"/>
              </a:ext>
            </a:extLst>
          </p:cNvPr>
          <p:cNvSpPr>
            <a:spLocks noGrp="1"/>
          </p:cNvSpPr>
          <p:nvPr>
            <p:ph idx="1"/>
          </p:nvPr>
        </p:nvSpPr>
        <p:spPr>
          <a:xfrm>
            <a:off x="838200" y="1478428"/>
            <a:ext cx="10515600" cy="4351338"/>
          </a:xfrm>
        </p:spPr>
        <p:txBody>
          <a:bodyPr/>
          <a:lstStyle/>
          <a:p>
            <a:pPr marL="0" indent="0">
              <a:buNone/>
            </a:pPr>
            <a:r>
              <a:rPr lang="en-GB" b="1" dirty="0"/>
              <a:t>Example: Coding</a:t>
            </a:r>
          </a:p>
        </p:txBody>
      </p:sp>
      <p:pic>
        <p:nvPicPr>
          <p:cNvPr id="8" name="Picture 7">
            <a:extLst>
              <a:ext uri="{FF2B5EF4-FFF2-40B4-BE49-F238E27FC236}">
                <a16:creationId xmlns:a16="http://schemas.microsoft.com/office/drawing/2014/main" id="{B77F3F5A-2689-4F1A-9A19-B4DD520BB070}"/>
              </a:ext>
            </a:extLst>
          </p:cNvPr>
          <p:cNvPicPr>
            <a:picLocks noChangeAspect="1"/>
          </p:cNvPicPr>
          <p:nvPr/>
        </p:nvPicPr>
        <p:blipFill>
          <a:blip r:embed="rId2"/>
          <a:stretch>
            <a:fillRect/>
          </a:stretch>
        </p:blipFill>
        <p:spPr>
          <a:xfrm>
            <a:off x="1828800" y="2180353"/>
            <a:ext cx="3137475" cy="2296041"/>
          </a:xfrm>
          <a:prstGeom prst="rect">
            <a:avLst/>
          </a:prstGeom>
        </p:spPr>
      </p:pic>
      <p:pic>
        <p:nvPicPr>
          <p:cNvPr id="41" name="Picture 40">
            <a:extLst>
              <a:ext uri="{FF2B5EF4-FFF2-40B4-BE49-F238E27FC236}">
                <a16:creationId xmlns:a16="http://schemas.microsoft.com/office/drawing/2014/main" id="{64AC7B40-E9BC-4FFB-82CF-A3FCD962D26A}"/>
              </a:ext>
            </a:extLst>
          </p:cNvPr>
          <p:cNvPicPr>
            <a:picLocks noChangeAspect="1"/>
          </p:cNvPicPr>
          <p:nvPr/>
        </p:nvPicPr>
        <p:blipFill>
          <a:blip r:embed="rId2"/>
          <a:stretch>
            <a:fillRect/>
          </a:stretch>
        </p:blipFill>
        <p:spPr>
          <a:xfrm>
            <a:off x="5230239" y="2180352"/>
            <a:ext cx="3137475" cy="2296041"/>
          </a:xfrm>
          <a:prstGeom prst="rect">
            <a:avLst/>
          </a:prstGeom>
        </p:spPr>
      </p:pic>
      <p:pic>
        <p:nvPicPr>
          <p:cNvPr id="42" name="Picture 41">
            <a:extLst>
              <a:ext uri="{FF2B5EF4-FFF2-40B4-BE49-F238E27FC236}">
                <a16:creationId xmlns:a16="http://schemas.microsoft.com/office/drawing/2014/main" id="{5D3EDC35-35AA-4512-BBE3-10A7ABC3DA75}"/>
              </a:ext>
            </a:extLst>
          </p:cNvPr>
          <p:cNvPicPr>
            <a:picLocks noChangeAspect="1"/>
          </p:cNvPicPr>
          <p:nvPr/>
        </p:nvPicPr>
        <p:blipFill>
          <a:blip r:embed="rId2"/>
          <a:stretch>
            <a:fillRect/>
          </a:stretch>
        </p:blipFill>
        <p:spPr>
          <a:xfrm>
            <a:off x="8626155" y="2180352"/>
            <a:ext cx="3137475" cy="2296041"/>
          </a:xfrm>
          <a:prstGeom prst="rect">
            <a:avLst/>
          </a:prstGeom>
        </p:spPr>
      </p:pic>
      <p:sp>
        <p:nvSpPr>
          <p:cNvPr id="43" name="Speech Bubble: Rectangle with Corners Rounded 42">
            <a:extLst>
              <a:ext uri="{FF2B5EF4-FFF2-40B4-BE49-F238E27FC236}">
                <a16:creationId xmlns:a16="http://schemas.microsoft.com/office/drawing/2014/main" id="{FBD925B7-5E1C-4A36-9110-D008DA0C04C4}"/>
              </a:ext>
            </a:extLst>
          </p:cNvPr>
          <p:cNvSpPr/>
          <p:nvPr/>
        </p:nvSpPr>
        <p:spPr>
          <a:xfrm>
            <a:off x="3091212" y="2180352"/>
            <a:ext cx="1558257" cy="675461"/>
          </a:xfrm>
          <a:prstGeom prst="wedgeRoundRectCallout">
            <a:avLst>
              <a:gd name="adj1" fmla="val -58998"/>
              <a:gd name="adj2" fmla="val 84134"/>
              <a:gd name="adj3" fmla="val 16667"/>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600" dirty="0"/>
              <a:t>I’m freezing!</a:t>
            </a:r>
          </a:p>
        </p:txBody>
      </p:sp>
      <p:sp>
        <p:nvSpPr>
          <p:cNvPr id="44" name="Speech Bubble: Rectangle with Corners Rounded 43">
            <a:extLst>
              <a:ext uri="{FF2B5EF4-FFF2-40B4-BE49-F238E27FC236}">
                <a16:creationId xmlns:a16="http://schemas.microsoft.com/office/drawing/2014/main" id="{E5EFEA15-FA8C-44AD-A4AE-EFE3215A2306}"/>
              </a:ext>
            </a:extLst>
          </p:cNvPr>
          <p:cNvSpPr/>
          <p:nvPr/>
        </p:nvSpPr>
        <p:spPr>
          <a:xfrm>
            <a:off x="9936512" y="2180351"/>
            <a:ext cx="1734788" cy="675461"/>
          </a:xfrm>
          <a:prstGeom prst="wedgeRoundRectCallout">
            <a:avLst>
              <a:gd name="adj1" fmla="val -58998"/>
              <a:gd name="adj2" fmla="val 84134"/>
              <a:gd name="adj3" fmla="val 16667"/>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600" dirty="0"/>
              <a:t>No wonder I became extinct!</a:t>
            </a:r>
          </a:p>
        </p:txBody>
      </p:sp>
      <p:sp>
        <p:nvSpPr>
          <p:cNvPr id="45" name="Speech Bubble: Rectangle with Corners Rounded 44">
            <a:extLst>
              <a:ext uri="{FF2B5EF4-FFF2-40B4-BE49-F238E27FC236}">
                <a16:creationId xmlns:a16="http://schemas.microsoft.com/office/drawing/2014/main" id="{77C327B1-FCB5-4FAD-B468-C3B6AC7B651B}"/>
              </a:ext>
            </a:extLst>
          </p:cNvPr>
          <p:cNvSpPr/>
          <p:nvPr/>
        </p:nvSpPr>
        <p:spPr>
          <a:xfrm>
            <a:off x="5633591" y="2045415"/>
            <a:ext cx="1558257" cy="675461"/>
          </a:xfrm>
          <a:prstGeom prst="wedgeRoundRectCallout">
            <a:avLst>
              <a:gd name="adj1" fmla="val 60809"/>
              <a:gd name="adj2" fmla="val 89775"/>
              <a:gd name="adj3" fmla="val 16667"/>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600" dirty="0"/>
              <a:t>I know! It is so cold!</a:t>
            </a:r>
          </a:p>
        </p:txBody>
      </p:sp>
      <p:pic>
        <p:nvPicPr>
          <p:cNvPr id="19" name="Picture 18">
            <a:extLst>
              <a:ext uri="{FF2B5EF4-FFF2-40B4-BE49-F238E27FC236}">
                <a16:creationId xmlns:a16="http://schemas.microsoft.com/office/drawing/2014/main" id="{AEF9C6A5-06CF-4A25-A361-00074603448C}"/>
              </a:ext>
            </a:extLst>
          </p:cNvPr>
          <p:cNvPicPr>
            <a:picLocks noChangeAspect="1"/>
          </p:cNvPicPr>
          <p:nvPr/>
        </p:nvPicPr>
        <p:blipFill>
          <a:blip r:embed="rId3"/>
          <a:stretch>
            <a:fillRect/>
          </a:stretch>
        </p:blipFill>
        <p:spPr>
          <a:xfrm>
            <a:off x="1958751" y="4546389"/>
            <a:ext cx="3271488" cy="1853119"/>
          </a:xfrm>
          <a:prstGeom prst="rect">
            <a:avLst/>
          </a:prstGeom>
        </p:spPr>
      </p:pic>
      <p:pic>
        <p:nvPicPr>
          <p:cNvPr id="47" name="Picture 46">
            <a:extLst>
              <a:ext uri="{FF2B5EF4-FFF2-40B4-BE49-F238E27FC236}">
                <a16:creationId xmlns:a16="http://schemas.microsoft.com/office/drawing/2014/main" id="{FE8E294B-FE25-46FD-B144-50525446B1BB}"/>
              </a:ext>
            </a:extLst>
          </p:cNvPr>
          <p:cNvPicPr>
            <a:picLocks noChangeAspect="1"/>
          </p:cNvPicPr>
          <p:nvPr/>
        </p:nvPicPr>
        <p:blipFill>
          <a:blip r:embed="rId4"/>
          <a:stretch>
            <a:fillRect/>
          </a:stretch>
        </p:blipFill>
        <p:spPr>
          <a:xfrm>
            <a:off x="5346612" y="4546389"/>
            <a:ext cx="3534013" cy="1853118"/>
          </a:xfrm>
          <a:prstGeom prst="rect">
            <a:avLst/>
          </a:prstGeom>
        </p:spPr>
      </p:pic>
      <p:sp>
        <p:nvSpPr>
          <p:cNvPr id="48" name="TextBox 47">
            <a:extLst>
              <a:ext uri="{FF2B5EF4-FFF2-40B4-BE49-F238E27FC236}">
                <a16:creationId xmlns:a16="http://schemas.microsoft.com/office/drawing/2014/main" id="{AF135622-AA75-4AEE-B778-B12E95C4545F}"/>
              </a:ext>
            </a:extLst>
          </p:cNvPr>
          <p:cNvSpPr txBox="1"/>
          <p:nvPr/>
        </p:nvSpPr>
        <p:spPr>
          <a:xfrm>
            <a:off x="225404" y="3029910"/>
            <a:ext cx="1225592" cy="369332"/>
          </a:xfrm>
          <a:prstGeom prst="rect">
            <a:avLst/>
          </a:prstGeom>
          <a:noFill/>
        </p:spPr>
        <p:txBody>
          <a:bodyPr wrap="none" rtlCol="0">
            <a:spAutoFit/>
          </a:bodyPr>
          <a:lstStyle/>
          <a:p>
            <a:r>
              <a:rPr lang="en-GB" dirty="0"/>
              <a:t>Storyboard</a:t>
            </a:r>
          </a:p>
        </p:txBody>
      </p:sp>
      <p:sp>
        <p:nvSpPr>
          <p:cNvPr id="49" name="TextBox 48">
            <a:extLst>
              <a:ext uri="{FF2B5EF4-FFF2-40B4-BE49-F238E27FC236}">
                <a16:creationId xmlns:a16="http://schemas.microsoft.com/office/drawing/2014/main" id="{D066E8EE-A6E7-462D-A434-4D8033C19D93}"/>
              </a:ext>
            </a:extLst>
          </p:cNvPr>
          <p:cNvSpPr txBox="1"/>
          <p:nvPr/>
        </p:nvSpPr>
        <p:spPr>
          <a:xfrm>
            <a:off x="1161630" y="5288282"/>
            <a:ext cx="667170" cy="369332"/>
          </a:xfrm>
          <a:prstGeom prst="rect">
            <a:avLst/>
          </a:prstGeom>
          <a:noFill/>
        </p:spPr>
        <p:txBody>
          <a:bodyPr wrap="none" rtlCol="0">
            <a:spAutoFit/>
          </a:bodyPr>
          <a:lstStyle/>
          <a:p>
            <a:r>
              <a:rPr lang="en-GB" dirty="0"/>
              <a:t>Code</a:t>
            </a:r>
          </a:p>
        </p:txBody>
      </p:sp>
      <p:sp>
        <p:nvSpPr>
          <p:cNvPr id="50" name="TextBox 49">
            <a:extLst>
              <a:ext uri="{FF2B5EF4-FFF2-40B4-BE49-F238E27FC236}">
                <a16:creationId xmlns:a16="http://schemas.microsoft.com/office/drawing/2014/main" id="{36AF9F3A-242F-47BB-BDA5-D743ECB634FA}"/>
              </a:ext>
            </a:extLst>
          </p:cNvPr>
          <p:cNvSpPr txBox="1"/>
          <p:nvPr/>
        </p:nvSpPr>
        <p:spPr>
          <a:xfrm>
            <a:off x="9229704" y="5278321"/>
            <a:ext cx="2425216" cy="369332"/>
          </a:xfrm>
          <a:prstGeom prst="rect">
            <a:avLst/>
          </a:prstGeom>
          <a:noFill/>
        </p:spPr>
        <p:txBody>
          <a:bodyPr wrap="none" rtlCol="0">
            <a:spAutoFit/>
          </a:bodyPr>
          <a:lstStyle/>
          <a:p>
            <a:r>
              <a:rPr lang="en-GB" dirty="0"/>
              <a:t>Debug the programme. </a:t>
            </a:r>
          </a:p>
        </p:txBody>
      </p:sp>
      <p:pic>
        <p:nvPicPr>
          <p:cNvPr id="15" name="Graphic 14" descr="Home with solid fill">
            <a:extLst>
              <a:ext uri="{FF2B5EF4-FFF2-40B4-BE49-F238E27FC236}">
                <a16:creationId xmlns:a16="http://schemas.microsoft.com/office/drawing/2014/main" id="{236643AB-760D-4591-8119-05CA6BC2CCE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192551"/>
            <a:ext cx="623341" cy="623341"/>
          </a:xfrm>
          <a:prstGeom prst="rect">
            <a:avLst/>
          </a:prstGeom>
        </p:spPr>
      </p:pic>
      <p:sp>
        <p:nvSpPr>
          <p:cNvPr id="16" name="TextBox 15">
            <a:extLst>
              <a:ext uri="{FF2B5EF4-FFF2-40B4-BE49-F238E27FC236}">
                <a16:creationId xmlns:a16="http://schemas.microsoft.com/office/drawing/2014/main" id="{3776B997-AFA4-494D-AE5D-1AFD972DB09D}"/>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17" name="Rectangle 16">
            <a:extLst>
              <a:ext uri="{FF2B5EF4-FFF2-40B4-BE49-F238E27FC236}">
                <a16:creationId xmlns:a16="http://schemas.microsoft.com/office/drawing/2014/main" id="{4DE228B7-7CDE-4554-B3C9-0589C38FBAFF}"/>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hlinkClick r:id="rId7" action="ppaction://hlinksldjump"/>
            <a:extLst>
              <a:ext uri="{FF2B5EF4-FFF2-40B4-BE49-F238E27FC236}">
                <a16:creationId xmlns:a16="http://schemas.microsoft.com/office/drawing/2014/main" id="{2A15702D-CDAB-4ED9-9D40-BF254B4999B8}"/>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852524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363B1-6EC8-4F7B-81B0-84285D2332BC}"/>
              </a:ext>
            </a:extLst>
          </p:cNvPr>
          <p:cNvSpPr>
            <a:spLocks noGrp="1"/>
          </p:cNvSpPr>
          <p:nvPr>
            <p:ph type="title"/>
          </p:nvPr>
        </p:nvSpPr>
        <p:spPr/>
        <p:txBody>
          <a:bodyPr>
            <a:normAutofit/>
          </a:bodyPr>
          <a:lstStyle/>
          <a:p>
            <a:r>
              <a:rPr lang="en-GB" sz="3600" b="1" u="sng" dirty="0"/>
              <a:t>Checking and checking again until I am happy </a:t>
            </a:r>
          </a:p>
        </p:txBody>
      </p:sp>
      <p:grpSp>
        <p:nvGrpSpPr>
          <p:cNvPr id="15" name="Group 14">
            <a:extLst>
              <a:ext uri="{FF2B5EF4-FFF2-40B4-BE49-F238E27FC236}">
                <a16:creationId xmlns:a16="http://schemas.microsoft.com/office/drawing/2014/main" id="{77BC3D35-F32D-452C-B031-8FF0B0E74196}"/>
              </a:ext>
            </a:extLst>
          </p:cNvPr>
          <p:cNvGrpSpPr/>
          <p:nvPr/>
        </p:nvGrpSpPr>
        <p:grpSpPr>
          <a:xfrm>
            <a:off x="4140710" y="2621119"/>
            <a:ext cx="4457164" cy="3187184"/>
            <a:chOff x="796830" y="-195948"/>
            <a:chExt cx="9784081" cy="6858000"/>
          </a:xfrm>
        </p:grpSpPr>
        <p:grpSp>
          <p:nvGrpSpPr>
            <p:cNvPr id="16" name="Group 15">
              <a:extLst>
                <a:ext uri="{FF2B5EF4-FFF2-40B4-BE49-F238E27FC236}">
                  <a16:creationId xmlns:a16="http://schemas.microsoft.com/office/drawing/2014/main" id="{4A0B23FE-B438-4D85-A365-69C4999005A6}"/>
                </a:ext>
              </a:extLst>
            </p:cNvPr>
            <p:cNvGrpSpPr/>
            <p:nvPr/>
          </p:nvGrpSpPr>
          <p:grpSpPr>
            <a:xfrm>
              <a:off x="796830" y="-195948"/>
              <a:ext cx="9784081" cy="6858000"/>
              <a:chOff x="796830" y="-195948"/>
              <a:chExt cx="9784081" cy="6858000"/>
            </a:xfrm>
          </p:grpSpPr>
          <p:graphicFrame>
            <p:nvGraphicFramePr>
              <p:cNvPr id="18" name="Diagram 17">
                <a:extLst>
                  <a:ext uri="{FF2B5EF4-FFF2-40B4-BE49-F238E27FC236}">
                    <a16:creationId xmlns:a16="http://schemas.microsoft.com/office/drawing/2014/main" id="{D4AE34E3-E957-4743-8CE9-45C8367B749E}"/>
                  </a:ext>
                </a:extLst>
              </p:cNvPr>
              <p:cNvGraphicFramePr/>
              <p:nvPr/>
            </p:nvGraphicFramePr>
            <p:xfrm>
              <a:off x="796830" y="-195948"/>
              <a:ext cx="9784081"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 name="Picture 19">
                <a:extLst>
                  <a:ext uri="{FF2B5EF4-FFF2-40B4-BE49-F238E27FC236}">
                    <a16:creationId xmlns:a16="http://schemas.microsoft.com/office/drawing/2014/main" id="{38055064-516E-45EE-B0DB-BC172ABE365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333" b="94404" l="1698" r="95370">
                            <a14:foregroundMark x1="24074" y1="20766" x2="24074" y2="20766"/>
                            <a14:foregroundMark x1="35185" y1="8984" x2="35185" y2="8984"/>
                            <a14:foregroundMark x1="35802" y1="6480" x2="53241" y2="9278"/>
                            <a14:foregroundMark x1="38117" y1="8247" x2="19753" y2="28130"/>
                            <a14:foregroundMark x1="19753" y1="28130" x2="13735" y2="39175"/>
                            <a14:foregroundMark x1="13735" y1="39175" x2="13735" y2="52577"/>
                            <a14:foregroundMark x1="13735" y1="52577" x2="18827" y2="62297"/>
                            <a14:foregroundMark x1="5401" y1="32548" x2="22994" y2="13402"/>
                            <a14:foregroundMark x1="22994" y1="13402" x2="31103" y2="7973"/>
                            <a14:foregroundMark x1="34699" y1="6423" x2="36883" y2="6333"/>
                            <a14:foregroundMark x1="36883" y1="6333" x2="51080" y2="6186"/>
                            <a14:foregroundMark x1="51080" y1="6186" x2="76235" y2="19735"/>
                            <a14:foregroundMark x1="76235" y1="19735" x2="86728" y2="29013"/>
                            <a14:foregroundMark x1="86728" y1="29013" x2="92438" y2="40795"/>
                            <a14:foregroundMark x1="92438" y1="40795" x2="90895" y2="54786"/>
                            <a14:foregroundMark x1="90895" y1="54786" x2="81173" y2="65243"/>
                            <a14:foregroundMark x1="81173" y1="65243" x2="75617" y2="77761"/>
                            <a14:foregroundMark x1="75617" y1="77761" x2="66049" y2="86451"/>
                            <a14:foregroundMark x1="66049" y1="86451" x2="39043" y2="94404"/>
                            <a14:foregroundMark x1="39043" y1="94404" x2="19599" y2="73490"/>
                            <a14:foregroundMark x1="19599" y1="73490" x2="14352" y2="61414"/>
                            <a14:foregroundMark x1="14352" y1="61414" x2="12346" y2="47865"/>
                            <a14:foregroundMark x1="12346" y1="47865" x2="13426" y2="40501"/>
                            <a14:foregroundMark x1="51191" y1="3970" x2="89015" y2="24071"/>
                            <a14:foregroundMark x1="1698" y1="49779" x2="1698" y2="49779"/>
                            <a14:foregroundMark x1="95370" y1="51399" x2="95370" y2="51399"/>
                            <a14:backgroundMark x1="93981" y1="29750" x2="93981" y2="29750"/>
                            <a14:backgroundMark x1="94290" y1="30633" x2="94290" y2="30633"/>
                            <a14:backgroundMark x1="94290" y1="30633" x2="93981" y2="29308"/>
                            <a14:backgroundMark x1="92284" y1="27393" x2="92284" y2="27393"/>
                            <a14:backgroundMark x1="89660" y1="23711" x2="95370" y2="31959"/>
                            <a14:backgroundMark x1="32716" y1="6480" x2="32716" y2="6480"/>
                            <a14:backgroundMark x1="33179" y1="6038" x2="35494" y2="4860"/>
                            <a14:backgroundMark x1="32099" y1="6480" x2="33488" y2="6480"/>
                            <a14:backgroundMark x1="50926" y1="2504" x2="51543" y2="3829"/>
                          </a14:backgroundRemoval>
                        </a14:imgEffect>
                      </a14:imgLayer>
                    </a14:imgProps>
                  </a:ext>
                </a:extLst>
              </a:blip>
              <a:stretch>
                <a:fillRect/>
              </a:stretch>
            </p:blipFill>
            <p:spPr>
              <a:xfrm>
                <a:off x="4018543" y="1449021"/>
                <a:ext cx="3796635" cy="3978265"/>
              </a:xfrm>
              <a:prstGeom prst="rect">
                <a:avLst/>
              </a:prstGeom>
            </p:spPr>
          </p:pic>
        </p:grpSp>
        <p:sp>
          <p:nvSpPr>
            <p:cNvPr id="17" name="Oval 16">
              <a:extLst>
                <a:ext uri="{FF2B5EF4-FFF2-40B4-BE49-F238E27FC236}">
                  <a16:creationId xmlns:a16="http://schemas.microsoft.com/office/drawing/2014/main" id="{F7755CD6-0B87-4BD9-8967-EBE4AF7F59E5}"/>
                </a:ext>
              </a:extLst>
            </p:cNvPr>
            <p:cNvSpPr/>
            <p:nvPr/>
          </p:nvSpPr>
          <p:spPr>
            <a:xfrm>
              <a:off x="4087202" y="1611086"/>
              <a:ext cx="3619883" cy="3657600"/>
            </a:xfrm>
            <a:prstGeom prst="ellipse">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Oval 20">
            <a:extLst>
              <a:ext uri="{FF2B5EF4-FFF2-40B4-BE49-F238E27FC236}">
                <a16:creationId xmlns:a16="http://schemas.microsoft.com/office/drawing/2014/main" id="{7B614A5F-06F0-40D2-B66E-BF16CB2C9EB7}"/>
              </a:ext>
            </a:extLst>
          </p:cNvPr>
          <p:cNvSpPr/>
          <p:nvPr/>
        </p:nvSpPr>
        <p:spPr>
          <a:xfrm>
            <a:off x="5146895" y="3402238"/>
            <a:ext cx="587829" cy="587829"/>
          </a:xfrm>
          <a:prstGeom prst="ellipse">
            <a:avLst/>
          </a:prstGeom>
          <a:solidFill>
            <a:srgbClr val="FFFFCC">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B48D6D35-D6CE-4E30-BDEE-5E5BA1B52616}"/>
              </a:ext>
            </a:extLst>
          </p:cNvPr>
          <p:cNvSpPr txBox="1"/>
          <p:nvPr/>
        </p:nvSpPr>
        <p:spPr>
          <a:xfrm>
            <a:off x="5491610" y="2205343"/>
            <a:ext cx="1943360" cy="600164"/>
          </a:xfrm>
          <a:prstGeom prst="rect">
            <a:avLst/>
          </a:prstGeom>
          <a:noFill/>
        </p:spPr>
        <p:txBody>
          <a:bodyPr wrap="square" rtlCol="0">
            <a:spAutoFit/>
          </a:bodyPr>
          <a:lstStyle/>
          <a:p>
            <a:pPr algn="ctr"/>
            <a:r>
              <a:rPr lang="en-GB" sz="1100" dirty="0"/>
              <a:t>As part of the design process pupils are encouraged to test and improve their solutions. </a:t>
            </a:r>
          </a:p>
        </p:txBody>
      </p:sp>
      <p:sp>
        <p:nvSpPr>
          <p:cNvPr id="23" name="Oval 22">
            <a:extLst>
              <a:ext uri="{FF2B5EF4-FFF2-40B4-BE49-F238E27FC236}">
                <a16:creationId xmlns:a16="http://schemas.microsoft.com/office/drawing/2014/main" id="{27573F4B-AF4B-478D-ABA5-F95F67FB32C5}"/>
              </a:ext>
            </a:extLst>
          </p:cNvPr>
          <p:cNvSpPr/>
          <p:nvPr/>
        </p:nvSpPr>
        <p:spPr>
          <a:xfrm>
            <a:off x="5146895" y="4594773"/>
            <a:ext cx="587829" cy="587829"/>
          </a:xfrm>
          <a:prstGeom prst="ellipse">
            <a:avLst/>
          </a:prstGeom>
          <a:solidFill>
            <a:srgbClr val="FFFFCC">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Content Placeholder 2">
            <a:extLst>
              <a:ext uri="{FF2B5EF4-FFF2-40B4-BE49-F238E27FC236}">
                <a16:creationId xmlns:a16="http://schemas.microsoft.com/office/drawing/2014/main" id="{D0EF4F86-1183-41B4-B61D-C2FBF992D826}"/>
              </a:ext>
            </a:extLst>
          </p:cNvPr>
          <p:cNvSpPr txBox="1">
            <a:spLocks/>
          </p:cNvSpPr>
          <p:nvPr/>
        </p:nvSpPr>
        <p:spPr>
          <a:xfrm>
            <a:off x="77824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t>Example: Design Challenges</a:t>
            </a:r>
          </a:p>
          <a:p>
            <a:pPr marL="0" indent="0">
              <a:buFont typeface="Arial" panose="020B0604020202020204" pitchFamily="34" charset="0"/>
              <a:buNone/>
            </a:pPr>
            <a:endParaRPr lang="en-GB"/>
          </a:p>
          <a:p>
            <a:pPr marL="0" indent="0">
              <a:buFont typeface="Arial" panose="020B0604020202020204" pitchFamily="34" charset="0"/>
              <a:buNone/>
            </a:pPr>
            <a:endParaRPr lang="en-GB" dirty="0"/>
          </a:p>
        </p:txBody>
      </p:sp>
      <p:sp>
        <p:nvSpPr>
          <p:cNvPr id="25" name="Content Placeholder 2">
            <a:extLst>
              <a:ext uri="{FF2B5EF4-FFF2-40B4-BE49-F238E27FC236}">
                <a16:creationId xmlns:a16="http://schemas.microsoft.com/office/drawing/2014/main" id="{757BC3EF-3183-45F7-8351-E64CE3CBD7FF}"/>
              </a:ext>
            </a:extLst>
          </p:cNvPr>
          <p:cNvSpPr txBox="1">
            <a:spLocks/>
          </p:cNvSpPr>
          <p:nvPr/>
        </p:nvSpPr>
        <p:spPr>
          <a:xfrm>
            <a:off x="968977" y="2621119"/>
            <a:ext cx="3831771" cy="369078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t>Challenge: </a:t>
            </a:r>
          </a:p>
          <a:p>
            <a:pPr marL="0" indent="0">
              <a:buFont typeface="Arial" panose="020B0604020202020204" pitchFamily="34" charset="0"/>
              <a:buNone/>
            </a:pPr>
            <a:r>
              <a:rPr lang="en-GB" dirty="0"/>
              <a:t>Build the tallest tower. </a:t>
            </a:r>
          </a:p>
          <a:p>
            <a:pPr marL="0" indent="0">
              <a:buFont typeface="Arial" panose="020B0604020202020204" pitchFamily="34" charset="0"/>
              <a:buNone/>
            </a:pPr>
            <a:endParaRPr lang="en-GB" dirty="0"/>
          </a:p>
          <a:p>
            <a:pPr marL="0" indent="0">
              <a:buFont typeface="Arial" panose="020B0604020202020204" pitchFamily="34" charset="0"/>
              <a:buNone/>
            </a:pPr>
            <a:r>
              <a:rPr lang="en-GB" b="1" dirty="0"/>
              <a:t>Constraints: </a:t>
            </a:r>
          </a:p>
          <a:p>
            <a:pPr marL="0" indent="0">
              <a:buFont typeface="Arial" panose="020B0604020202020204" pitchFamily="34" charset="0"/>
              <a:buNone/>
            </a:pPr>
            <a:r>
              <a:rPr lang="en-GB" dirty="0"/>
              <a:t>The tower must be freestanding and support the weight of an object placed at the top. </a:t>
            </a:r>
          </a:p>
        </p:txBody>
      </p:sp>
      <p:pic>
        <p:nvPicPr>
          <p:cNvPr id="11" name="Picture 10">
            <a:extLst>
              <a:ext uri="{FF2B5EF4-FFF2-40B4-BE49-F238E27FC236}">
                <a16:creationId xmlns:a16="http://schemas.microsoft.com/office/drawing/2014/main" id="{291ED128-9A20-41CB-8062-2BF7D414B0AA}"/>
              </a:ext>
            </a:extLst>
          </p:cNvPr>
          <p:cNvPicPr>
            <a:picLocks noChangeAspect="1"/>
          </p:cNvPicPr>
          <p:nvPr/>
        </p:nvPicPr>
        <p:blipFill>
          <a:blip r:embed="rId9"/>
          <a:stretch>
            <a:fillRect/>
          </a:stretch>
        </p:blipFill>
        <p:spPr>
          <a:xfrm>
            <a:off x="8048385" y="1733707"/>
            <a:ext cx="1168400" cy="1628028"/>
          </a:xfrm>
          <a:prstGeom prst="rect">
            <a:avLst/>
          </a:prstGeom>
        </p:spPr>
      </p:pic>
      <p:pic>
        <p:nvPicPr>
          <p:cNvPr id="26" name="Picture 25">
            <a:extLst>
              <a:ext uri="{FF2B5EF4-FFF2-40B4-BE49-F238E27FC236}">
                <a16:creationId xmlns:a16="http://schemas.microsoft.com/office/drawing/2014/main" id="{652EFD5C-3D94-4C5D-815B-EDA6C8822F67}"/>
              </a:ext>
            </a:extLst>
          </p:cNvPr>
          <p:cNvPicPr>
            <a:picLocks noChangeAspect="1"/>
          </p:cNvPicPr>
          <p:nvPr/>
        </p:nvPicPr>
        <p:blipFill>
          <a:blip r:embed="rId10"/>
          <a:stretch>
            <a:fillRect/>
          </a:stretch>
        </p:blipFill>
        <p:spPr>
          <a:xfrm>
            <a:off x="8788383" y="2571586"/>
            <a:ext cx="1041817" cy="1628029"/>
          </a:xfrm>
          <a:prstGeom prst="rect">
            <a:avLst/>
          </a:prstGeom>
        </p:spPr>
      </p:pic>
      <p:cxnSp>
        <p:nvCxnSpPr>
          <p:cNvPr id="30" name="Straight Arrow Connector 29">
            <a:extLst>
              <a:ext uri="{FF2B5EF4-FFF2-40B4-BE49-F238E27FC236}">
                <a16:creationId xmlns:a16="http://schemas.microsoft.com/office/drawing/2014/main" id="{2DC5D342-3F2B-45C7-B879-F4BDB0A7E15E}"/>
              </a:ext>
            </a:extLst>
          </p:cNvPr>
          <p:cNvCxnSpPr/>
          <p:nvPr/>
        </p:nvCxnSpPr>
        <p:spPr>
          <a:xfrm>
            <a:off x="9791700" y="1825625"/>
            <a:ext cx="2095500" cy="26408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EB28075-8641-40F0-B34C-2519E93B7DD3}"/>
              </a:ext>
            </a:extLst>
          </p:cNvPr>
          <p:cNvPicPr>
            <a:picLocks noChangeAspect="1"/>
          </p:cNvPicPr>
          <p:nvPr/>
        </p:nvPicPr>
        <p:blipFill>
          <a:blip r:embed="rId11"/>
          <a:stretch>
            <a:fillRect/>
          </a:stretch>
        </p:blipFill>
        <p:spPr>
          <a:xfrm>
            <a:off x="9394220" y="3385600"/>
            <a:ext cx="1216343" cy="1628028"/>
          </a:xfrm>
          <a:prstGeom prst="rect">
            <a:avLst/>
          </a:prstGeom>
        </p:spPr>
      </p:pic>
      <p:pic>
        <p:nvPicPr>
          <p:cNvPr id="28" name="Picture 27">
            <a:extLst>
              <a:ext uri="{FF2B5EF4-FFF2-40B4-BE49-F238E27FC236}">
                <a16:creationId xmlns:a16="http://schemas.microsoft.com/office/drawing/2014/main" id="{5CBFF3C6-C43B-4E08-9A29-8D8168E0A9A6}"/>
              </a:ext>
            </a:extLst>
          </p:cNvPr>
          <p:cNvPicPr>
            <a:picLocks noChangeAspect="1"/>
          </p:cNvPicPr>
          <p:nvPr/>
        </p:nvPicPr>
        <p:blipFill>
          <a:blip r:embed="rId12"/>
          <a:stretch>
            <a:fillRect/>
          </a:stretch>
        </p:blipFill>
        <p:spPr>
          <a:xfrm>
            <a:off x="10117764" y="4268514"/>
            <a:ext cx="1105259" cy="1828176"/>
          </a:xfrm>
          <a:prstGeom prst="rect">
            <a:avLst/>
          </a:prstGeom>
        </p:spPr>
      </p:pic>
      <p:pic>
        <p:nvPicPr>
          <p:cNvPr id="19" name="Graphic 18" descr="Home with solid fill">
            <a:extLst>
              <a:ext uri="{FF2B5EF4-FFF2-40B4-BE49-F238E27FC236}">
                <a16:creationId xmlns:a16="http://schemas.microsoft.com/office/drawing/2014/main" id="{219F7EBA-6FD1-4120-8DAB-27732C11E333}"/>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0" y="6192551"/>
            <a:ext cx="623341" cy="623341"/>
          </a:xfrm>
          <a:prstGeom prst="rect">
            <a:avLst/>
          </a:prstGeom>
        </p:spPr>
      </p:pic>
      <p:sp>
        <p:nvSpPr>
          <p:cNvPr id="27" name="TextBox 26">
            <a:extLst>
              <a:ext uri="{FF2B5EF4-FFF2-40B4-BE49-F238E27FC236}">
                <a16:creationId xmlns:a16="http://schemas.microsoft.com/office/drawing/2014/main" id="{3A573031-AB24-40D3-8B9D-57BF4E8728BA}"/>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29" name="Rectangle 28">
            <a:extLst>
              <a:ext uri="{FF2B5EF4-FFF2-40B4-BE49-F238E27FC236}">
                <a16:creationId xmlns:a16="http://schemas.microsoft.com/office/drawing/2014/main" id="{3FBC9479-C46F-4FFF-84C2-14852E0A89C9}"/>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hlinkClick r:id="rId15" action="ppaction://hlinksldjump"/>
            <a:extLst>
              <a:ext uri="{FF2B5EF4-FFF2-40B4-BE49-F238E27FC236}">
                <a16:creationId xmlns:a16="http://schemas.microsoft.com/office/drawing/2014/main" id="{4BFC9699-D659-4A67-86C8-38CFDE2B11D0}"/>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84740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363B1-6EC8-4F7B-81B0-84285D2332BC}"/>
              </a:ext>
            </a:extLst>
          </p:cNvPr>
          <p:cNvSpPr>
            <a:spLocks noGrp="1"/>
          </p:cNvSpPr>
          <p:nvPr>
            <p:ph type="title"/>
          </p:nvPr>
        </p:nvSpPr>
        <p:spPr/>
        <p:txBody>
          <a:bodyPr>
            <a:normAutofit/>
          </a:bodyPr>
          <a:lstStyle/>
          <a:p>
            <a:r>
              <a:rPr lang="en-GB" sz="3600" b="1" u="sng" dirty="0"/>
              <a:t>Checking and checking again until I am happy</a:t>
            </a:r>
          </a:p>
        </p:txBody>
      </p:sp>
      <p:sp>
        <p:nvSpPr>
          <p:cNvPr id="3" name="Content Placeholder 2">
            <a:extLst>
              <a:ext uri="{FF2B5EF4-FFF2-40B4-BE49-F238E27FC236}">
                <a16:creationId xmlns:a16="http://schemas.microsoft.com/office/drawing/2014/main" id="{C5A20B42-0327-4031-925D-99F54CD1BBA4}"/>
              </a:ext>
            </a:extLst>
          </p:cNvPr>
          <p:cNvSpPr>
            <a:spLocks noGrp="1"/>
          </p:cNvSpPr>
          <p:nvPr>
            <p:ph idx="1"/>
          </p:nvPr>
        </p:nvSpPr>
        <p:spPr>
          <a:xfrm>
            <a:off x="838200" y="1703311"/>
            <a:ext cx="4775200" cy="4351338"/>
          </a:xfrm>
        </p:spPr>
        <p:txBody>
          <a:bodyPr>
            <a:normAutofit fontScale="92500" lnSpcReduction="10000"/>
          </a:bodyPr>
          <a:lstStyle/>
          <a:p>
            <a:pPr marL="0" indent="0">
              <a:buNone/>
            </a:pPr>
            <a:r>
              <a:rPr lang="en-GB" b="1" dirty="0"/>
              <a:t>Example: Find the most efficient method</a:t>
            </a:r>
          </a:p>
          <a:p>
            <a:pPr marL="0" indent="0">
              <a:buNone/>
            </a:pPr>
            <a:endParaRPr lang="en-GB" dirty="0"/>
          </a:p>
          <a:p>
            <a:pPr marL="0" indent="0" algn="ctr">
              <a:buNone/>
            </a:pPr>
            <a:r>
              <a:rPr lang="en-GB" dirty="0"/>
              <a:t>1000 - 9999</a:t>
            </a:r>
          </a:p>
          <a:p>
            <a:pPr marL="0" indent="0">
              <a:buNone/>
            </a:pPr>
            <a:endParaRPr lang="en-GB" dirty="0"/>
          </a:p>
          <a:p>
            <a:pPr marL="0" indent="0">
              <a:buNone/>
            </a:pPr>
            <a:r>
              <a:rPr lang="en-GB" dirty="0"/>
              <a:t>1000</a:t>
            </a:r>
          </a:p>
          <a:p>
            <a:pPr marL="0" indent="0">
              <a:buNone/>
            </a:pPr>
            <a:r>
              <a:rPr lang="en-GB" dirty="0"/>
              <a:t> -999</a:t>
            </a:r>
          </a:p>
          <a:p>
            <a:pPr marL="0" indent="0">
              <a:buNone/>
            </a:pPr>
            <a:r>
              <a:rPr lang="en-GB" dirty="0"/>
              <a:t>      </a:t>
            </a:r>
          </a:p>
          <a:p>
            <a:pPr marL="0" indent="0">
              <a:buNone/>
            </a:pPr>
            <a:endParaRPr lang="en-GB" dirty="0"/>
          </a:p>
          <a:p>
            <a:pPr marL="0" indent="0">
              <a:buNone/>
            </a:pPr>
            <a:r>
              <a:rPr lang="en-GB" dirty="0"/>
              <a:t>9999 + </a:t>
            </a:r>
            <a:r>
              <a:rPr lang="en-GB" u="sng" dirty="0"/>
              <a:t>1</a:t>
            </a:r>
            <a:r>
              <a:rPr lang="en-GB" dirty="0"/>
              <a:t> = 1000</a:t>
            </a:r>
          </a:p>
          <a:p>
            <a:pPr marL="0" indent="0">
              <a:buNone/>
            </a:pPr>
            <a:endParaRPr lang="en-GB" dirty="0"/>
          </a:p>
        </p:txBody>
      </p:sp>
      <p:cxnSp>
        <p:nvCxnSpPr>
          <p:cNvPr id="5" name="Straight Connector 4">
            <a:extLst>
              <a:ext uri="{FF2B5EF4-FFF2-40B4-BE49-F238E27FC236}">
                <a16:creationId xmlns:a16="http://schemas.microsoft.com/office/drawing/2014/main" id="{5DCE8943-BB8D-4CF0-9D0F-2BC35E75521B}"/>
              </a:ext>
            </a:extLst>
          </p:cNvPr>
          <p:cNvCxnSpPr/>
          <p:nvPr/>
        </p:nvCxnSpPr>
        <p:spPr>
          <a:xfrm>
            <a:off x="977499" y="4707422"/>
            <a:ext cx="6985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04E00BE1-81A1-40E7-AD18-6636ED668A5E}"/>
              </a:ext>
            </a:extLst>
          </p:cNvPr>
          <p:cNvSpPr txBox="1">
            <a:spLocks/>
          </p:cNvSpPr>
          <p:nvPr/>
        </p:nvSpPr>
        <p:spPr>
          <a:xfrm>
            <a:off x="6104001" y="1690688"/>
            <a:ext cx="5257800" cy="39020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b="1" dirty="0"/>
              <a:t>Example: Proof reading, editing and redrafting</a:t>
            </a:r>
            <a:endParaRPr lang="en-GB" sz="2400" dirty="0"/>
          </a:p>
          <a:p>
            <a:pPr marL="0" indent="0">
              <a:buFont typeface="Arial" panose="020B0604020202020204" pitchFamily="34" charset="0"/>
              <a:buNone/>
            </a:pPr>
            <a:endParaRPr lang="en-GB" sz="2400" dirty="0"/>
          </a:p>
          <a:p>
            <a:pPr marL="0" indent="0">
              <a:buFont typeface="Arial" panose="020B0604020202020204" pitchFamily="34" charset="0"/>
              <a:buNone/>
            </a:pPr>
            <a:r>
              <a:rPr lang="en-GB" sz="2400" dirty="0"/>
              <a:t>Rosie took the dog for a walk in the in the forest. </a:t>
            </a:r>
          </a:p>
          <a:p>
            <a:pPr marL="0" indent="0">
              <a:buFont typeface="Arial" panose="020B0604020202020204" pitchFamily="34" charset="0"/>
              <a:buNone/>
            </a:pPr>
            <a:endParaRPr lang="en-GB" dirty="0"/>
          </a:p>
          <a:p>
            <a:pPr marL="0" indent="0">
              <a:buFont typeface="Arial" panose="020B0604020202020204" pitchFamily="34" charset="0"/>
              <a:buNone/>
            </a:pPr>
            <a:endParaRPr lang="en-GB" dirty="0"/>
          </a:p>
        </p:txBody>
      </p:sp>
      <p:cxnSp>
        <p:nvCxnSpPr>
          <p:cNvPr id="10" name="Straight Connector 9">
            <a:extLst>
              <a:ext uri="{FF2B5EF4-FFF2-40B4-BE49-F238E27FC236}">
                <a16:creationId xmlns:a16="http://schemas.microsoft.com/office/drawing/2014/main" id="{F4B9A440-E08F-479D-A505-A4B242286A15}"/>
              </a:ext>
            </a:extLst>
          </p:cNvPr>
          <p:cNvCxnSpPr>
            <a:cxnSpLocks/>
          </p:cNvCxnSpPr>
          <p:nvPr/>
        </p:nvCxnSpPr>
        <p:spPr>
          <a:xfrm flipV="1">
            <a:off x="838200" y="3830856"/>
            <a:ext cx="312152" cy="28875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CCB4DFA-DEA7-4CE2-A710-1DE06DB4F9D9}"/>
              </a:ext>
            </a:extLst>
          </p:cNvPr>
          <p:cNvCxnSpPr>
            <a:cxnSpLocks/>
          </p:cNvCxnSpPr>
          <p:nvPr/>
        </p:nvCxnSpPr>
        <p:spPr>
          <a:xfrm flipV="1">
            <a:off x="994276" y="3840481"/>
            <a:ext cx="312152" cy="28875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C9FB2C2-1B29-4A92-84AF-88C48E3CB496}"/>
              </a:ext>
            </a:extLst>
          </p:cNvPr>
          <p:cNvCxnSpPr>
            <a:cxnSpLocks/>
          </p:cNvCxnSpPr>
          <p:nvPr/>
        </p:nvCxnSpPr>
        <p:spPr>
          <a:xfrm flipV="1">
            <a:off x="1150352" y="3840480"/>
            <a:ext cx="312152" cy="288757"/>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301FDAD-B5E5-4481-A24A-30E64BE31897}"/>
              </a:ext>
            </a:extLst>
          </p:cNvPr>
          <p:cNvSpPr txBox="1"/>
          <p:nvPr/>
        </p:nvSpPr>
        <p:spPr>
          <a:xfrm>
            <a:off x="931937" y="3719875"/>
            <a:ext cx="301686" cy="369332"/>
          </a:xfrm>
          <a:prstGeom prst="rect">
            <a:avLst/>
          </a:prstGeom>
          <a:noFill/>
        </p:spPr>
        <p:txBody>
          <a:bodyPr wrap="none" rtlCol="0">
            <a:spAutoFit/>
          </a:bodyPr>
          <a:lstStyle/>
          <a:p>
            <a:r>
              <a:rPr lang="en-GB" dirty="0"/>
              <a:t>1</a:t>
            </a:r>
          </a:p>
        </p:txBody>
      </p:sp>
      <p:sp>
        <p:nvSpPr>
          <p:cNvPr id="14" name="TextBox 13">
            <a:extLst>
              <a:ext uri="{FF2B5EF4-FFF2-40B4-BE49-F238E27FC236}">
                <a16:creationId xmlns:a16="http://schemas.microsoft.com/office/drawing/2014/main" id="{9BA2C763-0396-4E7E-AA86-13A0844F49F5}"/>
              </a:ext>
            </a:extLst>
          </p:cNvPr>
          <p:cNvSpPr txBox="1"/>
          <p:nvPr/>
        </p:nvSpPr>
        <p:spPr>
          <a:xfrm>
            <a:off x="1272175" y="3713242"/>
            <a:ext cx="301686" cy="369332"/>
          </a:xfrm>
          <a:prstGeom prst="rect">
            <a:avLst/>
          </a:prstGeom>
          <a:noFill/>
        </p:spPr>
        <p:txBody>
          <a:bodyPr wrap="none" rtlCol="0">
            <a:spAutoFit/>
          </a:bodyPr>
          <a:lstStyle/>
          <a:p>
            <a:r>
              <a:rPr lang="en-GB" dirty="0"/>
              <a:t>1</a:t>
            </a:r>
          </a:p>
        </p:txBody>
      </p:sp>
      <p:sp>
        <p:nvSpPr>
          <p:cNvPr id="15" name="TextBox 14">
            <a:extLst>
              <a:ext uri="{FF2B5EF4-FFF2-40B4-BE49-F238E27FC236}">
                <a16:creationId xmlns:a16="http://schemas.microsoft.com/office/drawing/2014/main" id="{4B2BD5C5-B990-4194-A86A-9326FA790356}"/>
              </a:ext>
            </a:extLst>
          </p:cNvPr>
          <p:cNvSpPr txBox="1"/>
          <p:nvPr/>
        </p:nvSpPr>
        <p:spPr>
          <a:xfrm>
            <a:off x="1110857" y="3728445"/>
            <a:ext cx="301686" cy="369332"/>
          </a:xfrm>
          <a:prstGeom prst="rect">
            <a:avLst/>
          </a:prstGeom>
          <a:noFill/>
        </p:spPr>
        <p:txBody>
          <a:bodyPr wrap="none" rtlCol="0">
            <a:spAutoFit/>
          </a:bodyPr>
          <a:lstStyle/>
          <a:p>
            <a:r>
              <a:rPr lang="en-GB" dirty="0"/>
              <a:t>1</a:t>
            </a:r>
          </a:p>
        </p:txBody>
      </p:sp>
      <p:sp>
        <p:nvSpPr>
          <p:cNvPr id="16" name="TextBox 15">
            <a:extLst>
              <a:ext uri="{FF2B5EF4-FFF2-40B4-BE49-F238E27FC236}">
                <a16:creationId xmlns:a16="http://schemas.microsoft.com/office/drawing/2014/main" id="{A5FAD1BC-69A5-42B6-A498-B224F727F1AA}"/>
              </a:ext>
            </a:extLst>
          </p:cNvPr>
          <p:cNvSpPr txBox="1"/>
          <p:nvPr/>
        </p:nvSpPr>
        <p:spPr>
          <a:xfrm>
            <a:off x="1029723" y="3632284"/>
            <a:ext cx="301686" cy="369332"/>
          </a:xfrm>
          <a:prstGeom prst="rect">
            <a:avLst/>
          </a:prstGeom>
          <a:noFill/>
        </p:spPr>
        <p:txBody>
          <a:bodyPr wrap="none" rtlCol="0">
            <a:spAutoFit/>
          </a:bodyPr>
          <a:lstStyle/>
          <a:p>
            <a:r>
              <a:rPr lang="en-GB" dirty="0"/>
              <a:t>9</a:t>
            </a:r>
          </a:p>
        </p:txBody>
      </p:sp>
      <p:sp>
        <p:nvSpPr>
          <p:cNvPr id="17" name="TextBox 16">
            <a:extLst>
              <a:ext uri="{FF2B5EF4-FFF2-40B4-BE49-F238E27FC236}">
                <a16:creationId xmlns:a16="http://schemas.microsoft.com/office/drawing/2014/main" id="{492CC157-E120-402F-B8E4-6000E1E1C705}"/>
              </a:ext>
            </a:extLst>
          </p:cNvPr>
          <p:cNvSpPr txBox="1"/>
          <p:nvPr/>
        </p:nvSpPr>
        <p:spPr>
          <a:xfrm>
            <a:off x="1183233" y="3632283"/>
            <a:ext cx="301686" cy="369332"/>
          </a:xfrm>
          <a:prstGeom prst="rect">
            <a:avLst/>
          </a:prstGeom>
          <a:noFill/>
        </p:spPr>
        <p:txBody>
          <a:bodyPr wrap="none" rtlCol="0">
            <a:spAutoFit/>
          </a:bodyPr>
          <a:lstStyle/>
          <a:p>
            <a:r>
              <a:rPr lang="en-GB" dirty="0"/>
              <a:t>9</a:t>
            </a:r>
          </a:p>
        </p:txBody>
      </p:sp>
      <p:sp>
        <p:nvSpPr>
          <p:cNvPr id="18" name="TextBox 17">
            <a:extLst>
              <a:ext uri="{FF2B5EF4-FFF2-40B4-BE49-F238E27FC236}">
                <a16:creationId xmlns:a16="http://schemas.microsoft.com/office/drawing/2014/main" id="{5A5813BC-7EA1-4495-877A-7BD5519B324C}"/>
              </a:ext>
            </a:extLst>
          </p:cNvPr>
          <p:cNvSpPr txBox="1"/>
          <p:nvPr/>
        </p:nvSpPr>
        <p:spPr>
          <a:xfrm>
            <a:off x="1339019" y="4630418"/>
            <a:ext cx="352982" cy="492443"/>
          </a:xfrm>
          <a:prstGeom prst="rect">
            <a:avLst/>
          </a:prstGeom>
          <a:noFill/>
        </p:spPr>
        <p:txBody>
          <a:bodyPr wrap="none" rtlCol="0">
            <a:spAutoFit/>
          </a:bodyPr>
          <a:lstStyle/>
          <a:p>
            <a:r>
              <a:rPr lang="en-GB" sz="2600" dirty="0"/>
              <a:t>1</a:t>
            </a:r>
          </a:p>
        </p:txBody>
      </p:sp>
      <p:sp>
        <p:nvSpPr>
          <p:cNvPr id="20" name="TextBox 19">
            <a:extLst>
              <a:ext uri="{FF2B5EF4-FFF2-40B4-BE49-F238E27FC236}">
                <a16:creationId xmlns:a16="http://schemas.microsoft.com/office/drawing/2014/main" id="{D431871D-181F-4E95-AAA7-3DE77F249EDF}"/>
              </a:ext>
            </a:extLst>
          </p:cNvPr>
          <p:cNvSpPr txBox="1"/>
          <p:nvPr/>
        </p:nvSpPr>
        <p:spPr>
          <a:xfrm>
            <a:off x="6088000" y="3840480"/>
            <a:ext cx="5743074" cy="2862322"/>
          </a:xfrm>
          <a:prstGeom prst="rect">
            <a:avLst/>
          </a:prstGeom>
          <a:noFill/>
        </p:spPr>
        <p:txBody>
          <a:bodyPr wrap="square">
            <a:spAutoFit/>
          </a:bodyPr>
          <a:lstStyle/>
          <a:p>
            <a:pPr marL="0" indent="0">
              <a:buFont typeface="Arial" panose="020B0604020202020204" pitchFamily="34" charset="0"/>
              <a:buNone/>
            </a:pPr>
            <a:r>
              <a:rPr lang="en-GB" sz="2000" dirty="0">
                <a:latin typeface="Times New Roman" panose="02020603050405020304" pitchFamily="18" charset="0"/>
                <a:cs typeface="Times New Roman" panose="02020603050405020304" pitchFamily="18" charset="0"/>
              </a:rPr>
              <a:t>It was a beautiful summer morning and sunlight poured in the window waking Rosie from a deep sleep. Rosie got dressed and decided to take Bryn, her sprightly golden retriever, for a walk along the river. </a:t>
            </a:r>
          </a:p>
          <a:p>
            <a:pPr marL="0" indent="0">
              <a:buFont typeface="Arial" panose="020B0604020202020204" pitchFamily="34" charset="0"/>
              <a:buNone/>
            </a:pPr>
            <a:endParaRPr lang="en-GB" sz="2000" dirty="0">
              <a:latin typeface="Times New Roman" panose="02020603050405020304" pitchFamily="18" charset="0"/>
              <a:cs typeface="Times New Roman" panose="02020603050405020304" pitchFamily="18" charset="0"/>
            </a:endParaRPr>
          </a:p>
          <a:p>
            <a:r>
              <a:rPr lang="en-GB" sz="2000" dirty="0">
                <a:latin typeface="Times New Roman" panose="02020603050405020304" pitchFamily="18" charset="0"/>
                <a:cs typeface="Times New Roman" panose="02020603050405020304" pitchFamily="18" charset="0"/>
              </a:rPr>
              <a:t>As the walked they along the gravel path by the river, the water glittered like gold and there was barely a whisper of a breeze to rustle the leaves of the silver birches and oak trees that lined the path…</a:t>
            </a:r>
          </a:p>
        </p:txBody>
      </p:sp>
      <p:pic>
        <p:nvPicPr>
          <p:cNvPr id="19" name="Graphic 18" descr="Home with solid fill">
            <a:extLst>
              <a:ext uri="{FF2B5EF4-FFF2-40B4-BE49-F238E27FC236}">
                <a16:creationId xmlns:a16="http://schemas.microsoft.com/office/drawing/2014/main" id="{23525B99-6382-466F-8CB6-CD96CC1E2A4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6192551"/>
            <a:ext cx="623341" cy="623341"/>
          </a:xfrm>
          <a:prstGeom prst="rect">
            <a:avLst/>
          </a:prstGeom>
        </p:spPr>
      </p:pic>
      <p:sp>
        <p:nvSpPr>
          <p:cNvPr id="21" name="TextBox 20">
            <a:extLst>
              <a:ext uri="{FF2B5EF4-FFF2-40B4-BE49-F238E27FC236}">
                <a16:creationId xmlns:a16="http://schemas.microsoft.com/office/drawing/2014/main" id="{1C105D06-FB79-4266-953A-7F48FD77F290}"/>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22" name="Rectangle 21">
            <a:extLst>
              <a:ext uri="{FF2B5EF4-FFF2-40B4-BE49-F238E27FC236}">
                <a16:creationId xmlns:a16="http://schemas.microsoft.com/office/drawing/2014/main" id="{0752B176-CB55-4F04-9585-461D949DEA33}"/>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hlinkClick r:id="rId4" action="ppaction://hlinksldjump"/>
            <a:extLst>
              <a:ext uri="{FF2B5EF4-FFF2-40B4-BE49-F238E27FC236}">
                <a16:creationId xmlns:a16="http://schemas.microsoft.com/office/drawing/2014/main" id="{80CC4BD8-1922-460D-B5F8-A24AFA79AC13}"/>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30525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7" grpId="0"/>
      <p:bldP spid="18" grpId="0"/>
      <p:bldP spid="2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363B1-6EC8-4F7B-81B0-84285D2332BC}"/>
              </a:ext>
            </a:extLst>
          </p:cNvPr>
          <p:cNvSpPr>
            <a:spLocks noGrp="1"/>
          </p:cNvSpPr>
          <p:nvPr>
            <p:ph type="title"/>
          </p:nvPr>
        </p:nvSpPr>
        <p:spPr/>
        <p:txBody>
          <a:bodyPr>
            <a:normAutofit/>
          </a:bodyPr>
          <a:lstStyle/>
          <a:p>
            <a:r>
              <a:rPr lang="en-GB" sz="3600" b="1" u="sng" dirty="0"/>
              <a:t>Checking and checking again until I am happy</a:t>
            </a:r>
          </a:p>
        </p:txBody>
      </p:sp>
      <p:sp>
        <p:nvSpPr>
          <p:cNvPr id="3" name="Content Placeholder 2">
            <a:extLst>
              <a:ext uri="{FF2B5EF4-FFF2-40B4-BE49-F238E27FC236}">
                <a16:creationId xmlns:a16="http://schemas.microsoft.com/office/drawing/2014/main" id="{C5A20B42-0327-4031-925D-99F54CD1BBA4}"/>
              </a:ext>
            </a:extLst>
          </p:cNvPr>
          <p:cNvSpPr>
            <a:spLocks noGrp="1"/>
          </p:cNvSpPr>
          <p:nvPr>
            <p:ph idx="1"/>
          </p:nvPr>
        </p:nvSpPr>
        <p:spPr>
          <a:xfrm>
            <a:off x="838200" y="1703311"/>
            <a:ext cx="4775200" cy="4351338"/>
          </a:xfrm>
        </p:spPr>
        <p:txBody>
          <a:bodyPr>
            <a:normAutofit/>
          </a:bodyPr>
          <a:lstStyle/>
          <a:p>
            <a:pPr marL="0" indent="0">
              <a:buNone/>
            </a:pPr>
            <a:r>
              <a:rPr lang="en-GB" b="1" dirty="0"/>
              <a:t>Example: Mazes </a:t>
            </a:r>
          </a:p>
          <a:p>
            <a:pPr marL="0" indent="0">
              <a:buNone/>
            </a:pPr>
            <a:endParaRPr lang="en-GB" dirty="0"/>
          </a:p>
          <a:p>
            <a:pPr marL="0" indent="0">
              <a:buNone/>
            </a:pPr>
            <a:endParaRPr lang="en-GB" dirty="0"/>
          </a:p>
        </p:txBody>
      </p:sp>
      <p:pic>
        <p:nvPicPr>
          <p:cNvPr id="8194" name="Picture 2" descr="See the source image">
            <a:extLst>
              <a:ext uri="{FF2B5EF4-FFF2-40B4-BE49-F238E27FC236}">
                <a16:creationId xmlns:a16="http://schemas.microsoft.com/office/drawing/2014/main" id="{2816636B-B8D3-4CCD-A775-5C9C5FF9B74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7214" y="2143047"/>
            <a:ext cx="3911602" cy="391160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AA78FDCC-043D-4E11-9890-A542BF60E1C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612"/>
          <a:stretch/>
        </p:blipFill>
        <p:spPr bwMode="auto">
          <a:xfrm>
            <a:off x="6365507" y="1819341"/>
            <a:ext cx="4106779" cy="4119277"/>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extLst>
              <a:ext uri="{FF2B5EF4-FFF2-40B4-BE49-F238E27FC236}">
                <a16:creationId xmlns:a16="http://schemas.microsoft.com/office/drawing/2014/main" id="{08E26D32-4502-4E62-A2D1-6F9E483831A6}"/>
              </a:ext>
            </a:extLst>
          </p:cNvPr>
          <p:cNvSpPr/>
          <p:nvPr/>
        </p:nvSpPr>
        <p:spPr>
          <a:xfrm>
            <a:off x="6152414" y="3724975"/>
            <a:ext cx="298223" cy="1540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rrow: Right 18">
            <a:extLst>
              <a:ext uri="{FF2B5EF4-FFF2-40B4-BE49-F238E27FC236}">
                <a16:creationId xmlns:a16="http://schemas.microsoft.com/office/drawing/2014/main" id="{85F0A501-E5B6-4E27-ACE4-EFF73EB4E9B3}"/>
              </a:ext>
            </a:extLst>
          </p:cNvPr>
          <p:cNvSpPr/>
          <p:nvPr/>
        </p:nvSpPr>
        <p:spPr>
          <a:xfrm>
            <a:off x="10387156" y="3724975"/>
            <a:ext cx="298223" cy="1540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rrow: Right 20">
            <a:extLst>
              <a:ext uri="{FF2B5EF4-FFF2-40B4-BE49-F238E27FC236}">
                <a16:creationId xmlns:a16="http://schemas.microsoft.com/office/drawing/2014/main" id="{74AD221D-A663-4B6B-8547-89175E7BA571}"/>
              </a:ext>
            </a:extLst>
          </p:cNvPr>
          <p:cNvSpPr/>
          <p:nvPr/>
        </p:nvSpPr>
        <p:spPr>
          <a:xfrm rot="5400000">
            <a:off x="1647604" y="2630831"/>
            <a:ext cx="298223" cy="1540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Arrow: Right 21">
            <a:extLst>
              <a:ext uri="{FF2B5EF4-FFF2-40B4-BE49-F238E27FC236}">
                <a16:creationId xmlns:a16="http://schemas.microsoft.com/office/drawing/2014/main" id="{B4138687-A0C8-4D61-B5FD-5874B3ED2F01}"/>
              </a:ext>
            </a:extLst>
          </p:cNvPr>
          <p:cNvSpPr/>
          <p:nvPr/>
        </p:nvSpPr>
        <p:spPr>
          <a:xfrm rot="5400000">
            <a:off x="4774212" y="5382053"/>
            <a:ext cx="298223" cy="1540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Home with solid fill">
            <a:extLst>
              <a:ext uri="{FF2B5EF4-FFF2-40B4-BE49-F238E27FC236}">
                <a16:creationId xmlns:a16="http://schemas.microsoft.com/office/drawing/2014/main" id="{87DA6EB6-FBDA-4F01-AF44-1DCBD340F7E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92551"/>
            <a:ext cx="623341" cy="623341"/>
          </a:xfrm>
          <a:prstGeom prst="rect">
            <a:avLst/>
          </a:prstGeom>
        </p:spPr>
      </p:pic>
      <p:sp>
        <p:nvSpPr>
          <p:cNvPr id="11" name="TextBox 10">
            <a:extLst>
              <a:ext uri="{FF2B5EF4-FFF2-40B4-BE49-F238E27FC236}">
                <a16:creationId xmlns:a16="http://schemas.microsoft.com/office/drawing/2014/main" id="{91B8BE77-AA55-43C9-BB19-11F421343CE5}"/>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12" name="Rectangle 11">
            <a:extLst>
              <a:ext uri="{FF2B5EF4-FFF2-40B4-BE49-F238E27FC236}">
                <a16:creationId xmlns:a16="http://schemas.microsoft.com/office/drawing/2014/main" id="{93046B1D-BA74-4A84-A4EE-1F5148DA55EF}"/>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hlinkClick r:id="rId6" action="ppaction://hlinksldjump"/>
            <a:extLst>
              <a:ext uri="{FF2B5EF4-FFF2-40B4-BE49-F238E27FC236}">
                <a16:creationId xmlns:a16="http://schemas.microsoft.com/office/drawing/2014/main" id="{3232F0A4-4CBD-4B41-A08F-78E0CEAB88C9}"/>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957702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363B1-6EC8-4F7B-81B0-84285D2332BC}"/>
              </a:ext>
            </a:extLst>
          </p:cNvPr>
          <p:cNvSpPr>
            <a:spLocks noGrp="1"/>
          </p:cNvSpPr>
          <p:nvPr>
            <p:ph type="title"/>
          </p:nvPr>
        </p:nvSpPr>
        <p:spPr/>
        <p:txBody>
          <a:bodyPr>
            <a:normAutofit/>
          </a:bodyPr>
          <a:lstStyle/>
          <a:p>
            <a:r>
              <a:rPr lang="en-GB" sz="3600" b="1" u="sng" dirty="0"/>
              <a:t>Finding mistakes in mine and other people’s work</a:t>
            </a:r>
          </a:p>
        </p:txBody>
      </p:sp>
      <p:sp>
        <p:nvSpPr>
          <p:cNvPr id="3" name="Content Placeholder 2">
            <a:extLst>
              <a:ext uri="{FF2B5EF4-FFF2-40B4-BE49-F238E27FC236}">
                <a16:creationId xmlns:a16="http://schemas.microsoft.com/office/drawing/2014/main" id="{C5A20B42-0327-4031-925D-99F54CD1BBA4}"/>
              </a:ext>
            </a:extLst>
          </p:cNvPr>
          <p:cNvSpPr>
            <a:spLocks noGrp="1"/>
          </p:cNvSpPr>
          <p:nvPr>
            <p:ph idx="1"/>
          </p:nvPr>
        </p:nvSpPr>
        <p:spPr>
          <a:xfrm>
            <a:off x="838200" y="1825625"/>
            <a:ext cx="4775200" cy="4351338"/>
          </a:xfrm>
        </p:spPr>
        <p:txBody>
          <a:bodyPr>
            <a:normAutofit lnSpcReduction="10000"/>
          </a:bodyPr>
          <a:lstStyle/>
          <a:p>
            <a:pPr marL="0" indent="0">
              <a:buNone/>
            </a:pPr>
            <a:r>
              <a:rPr lang="en-GB" b="1" dirty="0"/>
              <a:t>Example: Punctuation </a:t>
            </a:r>
          </a:p>
          <a:p>
            <a:pPr marL="0" indent="0">
              <a:buNone/>
            </a:pPr>
            <a:r>
              <a:rPr lang="en-GB" sz="2400" u="sng" dirty="0" err="1"/>
              <a:t>r</a:t>
            </a:r>
            <a:r>
              <a:rPr lang="en-GB" sz="2400" dirty="0" err="1"/>
              <a:t>osie</a:t>
            </a:r>
            <a:r>
              <a:rPr lang="en-GB" sz="2400" dirty="0"/>
              <a:t> went to the park for a walk</a:t>
            </a:r>
            <a:r>
              <a:rPr lang="en-GB" sz="2400" u="sng" dirty="0"/>
              <a:t>_</a:t>
            </a:r>
          </a:p>
          <a:p>
            <a:pPr marL="0" indent="0">
              <a:buNone/>
            </a:pPr>
            <a:endParaRPr lang="en-GB" sz="2400" dirty="0"/>
          </a:p>
          <a:p>
            <a:pPr marL="0" indent="0">
              <a:buNone/>
            </a:pPr>
            <a:endParaRPr lang="en-GB" sz="2400" dirty="0"/>
          </a:p>
          <a:p>
            <a:pPr marL="0" indent="0">
              <a:buNone/>
            </a:pPr>
            <a:r>
              <a:rPr lang="en-GB" sz="2400" dirty="0"/>
              <a:t>holly and </a:t>
            </a:r>
            <a:r>
              <a:rPr lang="en-GB" sz="2400" dirty="0" err="1"/>
              <a:t>christy</a:t>
            </a:r>
            <a:r>
              <a:rPr lang="en-GB" sz="2400" dirty="0"/>
              <a:t> went for a walk in the park because it was a sunny day they were both very hot would you like to get an ice cream asked </a:t>
            </a:r>
            <a:r>
              <a:rPr lang="en-GB" sz="2400" dirty="0" err="1"/>
              <a:t>christy</a:t>
            </a:r>
            <a:r>
              <a:rPr lang="en-GB" sz="2400" dirty="0"/>
              <a:t> </a:t>
            </a:r>
          </a:p>
          <a:p>
            <a:pPr marL="0" indent="0">
              <a:buNone/>
            </a:pPr>
            <a:r>
              <a:rPr lang="en-GB" sz="2400" dirty="0"/>
              <a:t>yes that would be lovely replied holly</a:t>
            </a:r>
          </a:p>
          <a:p>
            <a:pPr marL="0" indent="0">
              <a:buNone/>
            </a:pPr>
            <a:r>
              <a:rPr lang="en-GB" sz="2400" dirty="0"/>
              <a:t>look there is an ice cream van over there by the river exclaimed </a:t>
            </a:r>
            <a:r>
              <a:rPr lang="en-GB" sz="2400" dirty="0" err="1"/>
              <a:t>christy</a:t>
            </a:r>
            <a:endParaRPr lang="en-GB" sz="2400" dirty="0"/>
          </a:p>
        </p:txBody>
      </p:sp>
      <p:sp>
        <p:nvSpPr>
          <p:cNvPr id="44" name="Content Placeholder 2">
            <a:extLst>
              <a:ext uri="{FF2B5EF4-FFF2-40B4-BE49-F238E27FC236}">
                <a16:creationId xmlns:a16="http://schemas.microsoft.com/office/drawing/2014/main" id="{2B9391D2-1B22-46BB-96EA-92E9F6EA0F3E}"/>
              </a:ext>
            </a:extLst>
          </p:cNvPr>
          <p:cNvSpPr txBox="1">
            <a:spLocks/>
          </p:cNvSpPr>
          <p:nvPr/>
        </p:nvSpPr>
        <p:spPr>
          <a:xfrm>
            <a:off x="6578602" y="1825625"/>
            <a:ext cx="49784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t>Example: Spelling</a:t>
            </a:r>
          </a:p>
          <a:p>
            <a:pPr marL="0" indent="0">
              <a:buNone/>
            </a:pPr>
            <a:r>
              <a:rPr lang="en-GB" sz="2400" dirty="0"/>
              <a:t>Holly and Christy went for a walk in the park </a:t>
            </a:r>
            <a:r>
              <a:rPr lang="en-GB" sz="2400" dirty="0" err="1"/>
              <a:t>becuase</a:t>
            </a:r>
            <a:r>
              <a:rPr lang="en-GB" sz="2400" dirty="0"/>
              <a:t> it was a </a:t>
            </a:r>
            <a:r>
              <a:rPr lang="en-GB" sz="2400" dirty="0" err="1"/>
              <a:t>suny</a:t>
            </a:r>
            <a:r>
              <a:rPr lang="en-GB" sz="2400" dirty="0"/>
              <a:t> day. They were both very hot.  “would you like to get an ice cream?” asked Christy. </a:t>
            </a:r>
          </a:p>
          <a:p>
            <a:pPr marL="0" indent="0">
              <a:buNone/>
            </a:pPr>
            <a:r>
              <a:rPr lang="en-GB" sz="2400" dirty="0"/>
              <a:t>“Yes that would be </a:t>
            </a:r>
            <a:r>
              <a:rPr lang="en-GB" sz="2400" dirty="0" err="1"/>
              <a:t>loveley</a:t>
            </a:r>
            <a:r>
              <a:rPr lang="en-GB" sz="2400" dirty="0"/>
              <a:t>.” replied Holly. </a:t>
            </a:r>
          </a:p>
          <a:p>
            <a:pPr marL="0" indent="0">
              <a:buNone/>
            </a:pPr>
            <a:r>
              <a:rPr lang="en-GB" sz="2400" dirty="0"/>
              <a:t>“Lock their is an ice scream van over there buy the river!” </a:t>
            </a:r>
            <a:r>
              <a:rPr lang="en-GB" sz="2400" dirty="0" err="1"/>
              <a:t>ecsclaimed</a:t>
            </a:r>
            <a:r>
              <a:rPr lang="en-GB" sz="2400" dirty="0"/>
              <a:t> Christy. </a:t>
            </a:r>
          </a:p>
          <a:p>
            <a:pPr marL="0" indent="0">
              <a:buFont typeface="Arial" panose="020B0604020202020204" pitchFamily="34" charset="0"/>
              <a:buNone/>
            </a:pPr>
            <a:endParaRPr lang="en-GB" dirty="0"/>
          </a:p>
        </p:txBody>
      </p:sp>
      <p:pic>
        <p:nvPicPr>
          <p:cNvPr id="5" name="Graphic 4" descr="Home with solid fill">
            <a:extLst>
              <a:ext uri="{FF2B5EF4-FFF2-40B4-BE49-F238E27FC236}">
                <a16:creationId xmlns:a16="http://schemas.microsoft.com/office/drawing/2014/main" id="{AD277C14-D174-4711-A84A-F8CA4E1FF75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6192551"/>
            <a:ext cx="623341" cy="623341"/>
          </a:xfrm>
          <a:prstGeom prst="rect">
            <a:avLst/>
          </a:prstGeom>
        </p:spPr>
      </p:pic>
      <p:sp>
        <p:nvSpPr>
          <p:cNvPr id="6" name="TextBox 5">
            <a:extLst>
              <a:ext uri="{FF2B5EF4-FFF2-40B4-BE49-F238E27FC236}">
                <a16:creationId xmlns:a16="http://schemas.microsoft.com/office/drawing/2014/main" id="{81405143-4972-407A-96B7-297493804F04}"/>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7" name="Rectangle 6">
            <a:extLst>
              <a:ext uri="{FF2B5EF4-FFF2-40B4-BE49-F238E27FC236}">
                <a16:creationId xmlns:a16="http://schemas.microsoft.com/office/drawing/2014/main" id="{8F3FB960-D13F-4B53-8248-D39474576E4E}"/>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4" action="ppaction://hlinksldjump"/>
            <a:extLst>
              <a:ext uri="{FF2B5EF4-FFF2-40B4-BE49-F238E27FC236}">
                <a16:creationId xmlns:a16="http://schemas.microsoft.com/office/drawing/2014/main" id="{44D57753-E0E0-4E58-9B0D-E2B8D0491621}"/>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0437706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363B1-6EC8-4F7B-81B0-84285D2332BC}"/>
              </a:ext>
            </a:extLst>
          </p:cNvPr>
          <p:cNvSpPr>
            <a:spLocks noGrp="1"/>
          </p:cNvSpPr>
          <p:nvPr>
            <p:ph type="title"/>
          </p:nvPr>
        </p:nvSpPr>
        <p:spPr/>
        <p:txBody>
          <a:bodyPr>
            <a:normAutofit/>
          </a:bodyPr>
          <a:lstStyle/>
          <a:p>
            <a:r>
              <a:rPr lang="en-GB" sz="3600" b="1" u="sng" dirty="0"/>
              <a:t>Finding mistakes in mine and other people’s work</a:t>
            </a:r>
          </a:p>
        </p:txBody>
      </p:sp>
      <p:sp>
        <p:nvSpPr>
          <p:cNvPr id="3" name="Content Placeholder 2">
            <a:extLst>
              <a:ext uri="{FF2B5EF4-FFF2-40B4-BE49-F238E27FC236}">
                <a16:creationId xmlns:a16="http://schemas.microsoft.com/office/drawing/2014/main" id="{C5A20B42-0327-4031-925D-99F54CD1BBA4}"/>
              </a:ext>
            </a:extLst>
          </p:cNvPr>
          <p:cNvSpPr>
            <a:spLocks noGrp="1"/>
          </p:cNvSpPr>
          <p:nvPr>
            <p:ph idx="1"/>
          </p:nvPr>
        </p:nvSpPr>
        <p:spPr>
          <a:xfrm>
            <a:off x="915202" y="2506662"/>
            <a:ext cx="4775200" cy="4351338"/>
          </a:xfrm>
        </p:spPr>
        <p:txBody>
          <a:bodyPr>
            <a:normAutofit/>
          </a:bodyPr>
          <a:lstStyle/>
          <a:p>
            <a:pPr marL="0" indent="0">
              <a:buNone/>
            </a:pPr>
            <a:r>
              <a:rPr lang="en-GB" dirty="0"/>
              <a:t>Scotland is the biggest country in the world and the capital of Scotland is Glasgow. The population of Scotland is 6000 people. In World War two Scotland was at war with England. The president of Scotland is David Tennant. </a:t>
            </a:r>
          </a:p>
        </p:txBody>
      </p:sp>
      <p:sp>
        <p:nvSpPr>
          <p:cNvPr id="5" name="Content Placeholder 2">
            <a:extLst>
              <a:ext uri="{FF2B5EF4-FFF2-40B4-BE49-F238E27FC236}">
                <a16:creationId xmlns:a16="http://schemas.microsoft.com/office/drawing/2014/main" id="{DCF89D7C-C0BD-4F47-9EDE-7718B4A457DD}"/>
              </a:ext>
            </a:extLst>
          </p:cNvPr>
          <p:cNvSpPr txBox="1">
            <a:spLocks/>
          </p:cNvSpPr>
          <p:nvPr/>
        </p:nvSpPr>
        <p:spPr>
          <a:xfrm>
            <a:off x="6827520" y="2510756"/>
            <a:ext cx="47752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The sun is the biggest planet.</a:t>
            </a:r>
          </a:p>
          <a:p>
            <a:r>
              <a:rPr lang="en-GB" dirty="0"/>
              <a:t>The sun is the biggest star. </a:t>
            </a:r>
          </a:p>
          <a:p>
            <a:r>
              <a:rPr lang="en-GB" dirty="0"/>
              <a:t>Baking soda and vinegar makes volcanoes erupt. </a:t>
            </a:r>
          </a:p>
          <a:p>
            <a:r>
              <a:rPr lang="en-GB" dirty="0"/>
              <a:t>Spiders are insects. </a:t>
            </a:r>
          </a:p>
          <a:p>
            <a:r>
              <a:rPr lang="en-GB" dirty="0"/>
              <a:t>Only birds lay eggs.  </a:t>
            </a:r>
          </a:p>
          <a:p>
            <a:pPr marL="0" indent="0">
              <a:buFont typeface="Arial" panose="020B0604020202020204" pitchFamily="34" charset="0"/>
              <a:buNone/>
            </a:pPr>
            <a:endParaRPr lang="en-GB" dirty="0"/>
          </a:p>
        </p:txBody>
      </p:sp>
      <p:sp>
        <p:nvSpPr>
          <p:cNvPr id="7" name="TextBox 6">
            <a:extLst>
              <a:ext uri="{FF2B5EF4-FFF2-40B4-BE49-F238E27FC236}">
                <a16:creationId xmlns:a16="http://schemas.microsoft.com/office/drawing/2014/main" id="{255A2127-5D50-4452-81AC-284FFBCDF694}"/>
              </a:ext>
            </a:extLst>
          </p:cNvPr>
          <p:cNvSpPr txBox="1"/>
          <p:nvPr/>
        </p:nvSpPr>
        <p:spPr>
          <a:xfrm>
            <a:off x="915202" y="1729343"/>
            <a:ext cx="9845842" cy="523220"/>
          </a:xfrm>
          <a:prstGeom prst="rect">
            <a:avLst/>
          </a:prstGeom>
          <a:noFill/>
        </p:spPr>
        <p:txBody>
          <a:bodyPr wrap="square">
            <a:spAutoFit/>
          </a:bodyPr>
          <a:lstStyle/>
          <a:p>
            <a:pPr marL="0" indent="0">
              <a:buNone/>
            </a:pPr>
            <a:r>
              <a:rPr lang="en-GB" sz="2800" b="1" dirty="0"/>
              <a:t>Example: Research, Fact Checking and misconceptions</a:t>
            </a:r>
          </a:p>
        </p:txBody>
      </p:sp>
      <p:pic>
        <p:nvPicPr>
          <p:cNvPr id="6" name="Graphic 5" descr="Home with solid fill">
            <a:extLst>
              <a:ext uri="{FF2B5EF4-FFF2-40B4-BE49-F238E27FC236}">
                <a16:creationId xmlns:a16="http://schemas.microsoft.com/office/drawing/2014/main" id="{C5AEAE3F-10CA-4616-83FE-07F2C464D15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6192551"/>
            <a:ext cx="623341" cy="623341"/>
          </a:xfrm>
          <a:prstGeom prst="rect">
            <a:avLst/>
          </a:prstGeom>
        </p:spPr>
      </p:pic>
      <p:sp>
        <p:nvSpPr>
          <p:cNvPr id="8" name="TextBox 7">
            <a:extLst>
              <a:ext uri="{FF2B5EF4-FFF2-40B4-BE49-F238E27FC236}">
                <a16:creationId xmlns:a16="http://schemas.microsoft.com/office/drawing/2014/main" id="{4E32E2C2-69D0-49E8-8182-04D083715A79}"/>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9" name="Rectangle 8">
            <a:extLst>
              <a:ext uri="{FF2B5EF4-FFF2-40B4-BE49-F238E27FC236}">
                <a16:creationId xmlns:a16="http://schemas.microsoft.com/office/drawing/2014/main" id="{66E57A83-36AF-4E75-8361-1D8AF20A9C29}"/>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hlinkClick r:id="rId4" action="ppaction://hlinksldjump"/>
            <a:extLst>
              <a:ext uri="{FF2B5EF4-FFF2-40B4-BE49-F238E27FC236}">
                <a16:creationId xmlns:a16="http://schemas.microsoft.com/office/drawing/2014/main" id="{E597925F-1C24-4136-A1FD-4FF871F3F843}"/>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5968313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363B1-6EC8-4F7B-81B0-84285D2332BC}"/>
              </a:ext>
            </a:extLst>
          </p:cNvPr>
          <p:cNvSpPr>
            <a:spLocks noGrp="1"/>
          </p:cNvSpPr>
          <p:nvPr>
            <p:ph type="title"/>
          </p:nvPr>
        </p:nvSpPr>
        <p:spPr/>
        <p:txBody>
          <a:bodyPr>
            <a:normAutofit/>
          </a:bodyPr>
          <a:lstStyle/>
          <a:p>
            <a:r>
              <a:rPr lang="en-GB" sz="3600" b="1" u="sng" dirty="0"/>
              <a:t>Finding mistakes in mine and other people’s work</a:t>
            </a:r>
          </a:p>
        </p:txBody>
      </p:sp>
      <p:sp>
        <p:nvSpPr>
          <p:cNvPr id="5" name="Content Placeholder 2">
            <a:extLst>
              <a:ext uri="{FF2B5EF4-FFF2-40B4-BE49-F238E27FC236}">
                <a16:creationId xmlns:a16="http://schemas.microsoft.com/office/drawing/2014/main" id="{DCF89D7C-C0BD-4F47-9EDE-7718B4A457DD}"/>
              </a:ext>
            </a:extLst>
          </p:cNvPr>
          <p:cNvSpPr txBox="1">
            <a:spLocks/>
          </p:cNvSpPr>
          <p:nvPr/>
        </p:nvSpPr>
        <p:spPr>
          <a:xfrm>
            <a:off x="838200" y="1595616"/>
            <a:ext cx="5429859" cy="419558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800" dirty="0"/>
              <a:t>As part of the design process pupils are encouraged to imagine and plan possible solutions to a problem. They should be encouraged to provide constructive feedback on each others ideas before deciding on the solution they want to take forward. </a:t>
            </a:r>
          </a:p>
          <a:p>
            <a:pPr marL="0" indent="0">
              <a:buNone/>
            </a:pPr>
            <a:endParaRPr lang="en-GB" sz="2800" dirty="0"/>
          </a:p>
          <a:p>
            <a:pPr marL="0" indent="0">
              <a:buNone/>
            </a:pPr>
            <a:r>
              <a:rPr lang="en-GB" sz="2800" dirty="0"/>
              <a:t>Similarly w</a:t>
            </a:r>
            <a:r>
              <a:rPr lang="en-GB" dirty="0"/>
              <a:t>hen testing their solutions pupils may find faults or problems that require the design must to be improved upon, members of the team should be encouraged to provide and accept constructive criticism.  </a:t>
            </a:r>
          </a:p>
        </p:txBody>
      </p:sp>
      <p:grpSp>
        <p:nvGrpSpPr>
          <p:cNvPr id="8" name="Group 7">
            <a:extLst>
              <a:ext uri="{FF2B5EF4-FFF2-40B4-BE49-F238E27FC236}">
                <a16:creationId xmlns:a16="http://schemas.microsoft.com/office/drawing/2014/main" id="{821CE465-6F46-4BE1-9BFA-AB9B18E2A735}"/>
              </a:ext>
            </a:extLst>
          </p:cNvPr>
          <p:cNvGrpSpPr/>
          <p:nvPr/>
        </p:nvGrpSpPr>
        <p:grpSpPr>
          <a:xfrm>
            <a:off x="5784110" y="1462424"/>
            <a:ext cx="6053639" cy="4328775"/>
            <a:chOff x="796830" y="-195948"/>
            <a:chExt cx="9784081" cy="6858000"/>
          </a:xfrm>
        </p:grpSpPr>
        <p:grpSp>
          <p:nvGrpSpPr>
            <p:cNvPr id="9" name="Group 8">
              <a:extLst>
                <a:ext uri="{FF2B5EF4-FFF2-40B4-BE49-F238E27FC236}">
                  <a16:creationId xmlns:a16="http://schemas.microsoft.com/office/drawing/2014/main" id="{8A3D244E-938D-433E-95A7-B9544F1D4873}"/>
                </a:ext>
              </a:extLst>
            </p:cNvPr>
            <p:cNvGrpSpPr/>
            <p:nvPr/>
          </p:nvGrpSpPr>
          <p:grpSpPr>
            <a:xfrm>
              <a:off x="796830" y="-195948"/>
              <a:ext cx="9784081" cy="6858000"/>
              <a:chOff x="796830" y="-195948"/>
              <a:chExt cx="9784081" cy="6858000"/>
            </a:xfrm>
          </p:grpSpPr>
          <p:graphicFrame>
            <p:nvGraphicFramePr>
              <p:cNvPr id="11" name="Diagram 10">
                <a:extLst>
                  <a:ext uri="{FF2B5EF4-FFF2-40B4-BE49-F238E27FC236}">
                    <a16:creationId xmlns:a16="http://schemas.microsoft.com/office/drawing/2014/main" id="{C6511F25-75DB-466E-9251-DBD0E43F9EA4}"/>
                  </a:ext>
                </a:extLst>
              </p:cNvPr>
              <p:cNvGraphicFramePr/>
              <p:nvPr/>
            </p:nvGraphicFramePr>
            <p:xfrm>
              <a:off x="796830" y="-195948"/>
              <a:ext cx="9784081"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Picture 11">
                <a:extLst>
                  <a:ext uri="{FF2B5EF4-FFF2-40B4-BE49-F238E27FC236}">
                    <a16:creationId xmlns:a16="http://schemas.microsoft.com/office/drawing/2014/main" id="{09ADCEDE-74B2-4DA0-9B8B-B95B9CA2BFC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333" b="94404" l="1698" r="95370">
                            <a14:foregroundMark x1="24074" y1="20766" x2="24074" y2="20766"/>
                            <a14:foregroundMark x1="35185" y1="8984" x2="35185" y2="8984"/>
                            <a14:foregroundMark x1="35802" y1="6480" x2="53241" y2="9278"/>
                            <a14:foregroundMark x1="38117" y1="8247" x2="19753" y2="28130"/>
                            <a14:foregroundMark x1="19753" y1="28130" x2="13735" y2="39175"/>
                            <a14:foregroundMark x1="13735" y1="39175" x2="13735" y2="52577"/>
                            <a14:foregroundMark x1="13735" y1="52577" x2="18827" y2="62297"/>
                            <a14:foregroundMark x1="5401" y1="32548" x2="22994" y2="13402"/>
                            <a14:foregroundMark x1="22994" y1="13402" x2="31103" y2="7973"/>
                            <a14:foregroundMark x1="34699" y1="6423" x2="36883" y2="6333"/>
                            <a14:foregroundMark x1="36883" y1="6333" x2="51080" y2="6186"/>
                            <a14:foregroundMark x1="51080" y1="6186" x2="76235" y2="19735"/>
                            <a14:foregroundMark x1="76235" y1="19735" x2="86728" y2="29013"/>
                            <a14:foregroundMark x1="86728" y1="29013" x2="92438" y2="40795"/>
                            <a14:foregroundMark x1="92438" y1="40795" x2="90895" y2="54786"/>
                            <a14:foregroundMark x1="90895" y1="54786" x2="81173" y2="65243"/>
                            <a14:foregroundMark x1="81173" y1="65243" x2="75617" y2="77761"/>
                            <a14:foregroundMark x1="75617" y1="77761" x2="66049" y2="86451"/>
                            <a14:foregroundMark x1="66049" y1="86451" x2="39043" y2="94404"/>
                            <a14:foregroundMark x1="39043" y1="94404" x2="19599" y2="73490"/>
                            <a14:foregroundMark x1="19599" y1="73490" x2="14352" y2="61414"/>
                            <a14:foregroundMark x1="14352" y1="61414" x2="12346" y2="47865"/>
                            <a14:foregroundMark x1="12346" y1="47865" x2="13426" y2="40501"/>
                            <a14:foregroundMark x1="51191" y1="3970" x2="89015" y2="24071"/>
                            <a14:foregroundMark x1="1698" y1="49779" x2="1698" y2="49779"/>
                            <a14:foregroundMark x1="95370" y1="51399" x2="95370" y2="51399"/>
                            <a14:backgroundMark x1="93981" y1="29750" x2="93981" y2="29750"/>
                            <a14:backgroundMark x1="94290" y1="30633" x2="94290" y2="30633"/>
                            <a14:backgroundMark x1="94290" y1="30633" x2="93981" y2="29308"/>
                            <a14:backgroundMark x1="92284" y1="27393" x2="92284" y2="27393"/>
                            <a14:backgroundMark x1="89660" y1="23711" x2="95370" y2="31959"/>
                            <a14:backgroundMark x1="32716" y1="6480" x2="32716" y2="6480"/>
                            <a14:backgroundMark x1="33179" y1="6038" x2="35494" y2="4860"/>
                            <a14:backgroundMark x1="32099" y1="6480" x2="33488" y2="6480"/>
                            <a14:backgroundMark x1="50926" y1="2504" x2="51543" y2="3829"/>
                          </a14:backgroundRemoval>
                        </a14:imgEffect>
                      </a14:imgLayer>
                    </a14:imgProps>
                  </a:ext>
                </a:extLst>
              </a:blip>
              <a:stretch>
                <a:fillRect/>
              </a:stretch>
            </p:blipFill>
            <p:spPr>
              <a:xfrm>
                <a:off x="4018543" y="1449021"/>
                <a:ext cx="3796635" cy="3978265"/>
              </a:xfrm>
              <a:prstGeom prst="rect">
                <a:avLst/>
              </a:prstGeom>
            </p:spPr>
          </p:pic>
        </p:grpSp>
        <p:sp>
          <p:nvSpPr>
            <p:cNvPr id="10" name="Oval 9">
              <a:extLst>
                <a:ext uri="{FF2B5EF4-FFF2-40B4-BE49-F238E27FC236}">
                  <a16:creationId xmlns:a16="http://schemas.microsoft.com/office/drawing/2014/main" id="{43A2AE52-FDED-402E-8E11-BD7458DD4868}"/>
                </a:ext>
              </a:extLst>
            </p:cNvPr>
            <p:cNvSpPr/>
            <p:nvPr/>
          </p:nvSpPr>
          <p:spPr>
            <a:xfrm>
              <a:off x="4087202" y="1611086"/>
              <a:ext cx="3619883" cy="3657600"/>
            </a:xfrm>
            <a:prstGeom prst="ellipse">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4" name="Graphic 13" descr="Home with solid fill">
            <a:extLst>
              <a:ext uri="{FF2B5EF4-FFF2-40B4-BE49-F238E27FC236}">
                <a16:creationId xmlns:a16="http://schemas.microsoft.com/office/drawing/2014/main" id="{A89ACE42-1BDB-4E4A-A2C4-47694523C66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0" y="6192551"/>
            <a:ext cx="623341" cy="623341"/>
          </a:xfrm>
          <a:prstGeom prst="rect">
            <a:avLst/>
          </a:prstGeom>
        </p:spPr>
      </p:pic>
      <p:sp>
        <p:nvSpPr>
          <p:cNvPr id="15" name="TextBox 14">
            <a:extLst>
              <a:ext uri="{FF2B5EF4-FFF2-40B4-BE49-F238E27FC236}">
                <a16:creationId xmlns:a16="http://schemas.microsoft.com/office/drawing/2014/main" id="{8AD89DDC-9C45-4895-9588-F95D98B1D8F0}"/>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17" name="Rectangle 16">
            <a:extLst>
              <a:ext uri="{FF2B5EF4-FFF2-40B4-BE49-F238E27FC236}">
                <a16:creationId xmlns:a16="http://schemas.microsoft.com/office/drawing/2014/main" id="{0700FDF4-E2D9-4DB5-B7DC-CE2855621622}"/>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hlinkClick r:id="rId11" action="ppaction://hlinksldjump"/>
            <a:extLst>
              <a:ext uri="{FF2B5EF4-FFF2-40B4-BE49-F238E27FC236}">
                <a16:creationId xmlns:a16="http://schemas.microsoft.com/office/drawing/2014/main" id="{A92F3DEB-C8B6-4541-9A72-654C6E2D90E7}"/>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2286403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363B1-6EC8-4F7B-81B0-84285D2332BC}"/>
              </a:ext>
            </a:extLst>
          </p:cNvPr>
          <p:cNvSpPr>
            <a:spLocks noGrp="1"/>
          </p:cNvSpPr>
          <p:nvPr>
            <p:ph type="title"/>
          </p:nvPr>
        </p:nvSpPr>
        <p:spPr>
          <a:xfrm>
            <a:off x="838200" y="365126"/>
            <a:ext cx="10515600" cy="640774"/>
          </a:xfrm>
        </p:spPr>
        <p:txBody>
          <a:bodyPr>
            <a:normAutofit/>
          </a:bodyPr>
          <a:lstStyle/>
          <a:p>
            <a:r>
              <a:rPr lang="en-GB" sz="3200" b="1" u="sng" dirty="0"/>
              <a:t>Thinking about the world around me and how it could be better</a:t>
            </a:r>
          </a:p>
        </p:txBody>
      </p:sp>
      <p:pic>
        <p:nvPicPr>
          <p:cNvPr id="2050" name="Picture 2" descr="If You Were An Engineer">
            <a:extLst>
              <a:ext uri="{FF2B5EF4-FFF2-40B4-BE49-F238E27FC236}">
                <a16:creationId xmlns:a16="http://schemas.microsoft.com/office/drawing/2014/main" id="{3EB5DA4B-3CD6-44DA-B307-05D4A97E47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9366" y="1291743"/>
            <a:ext cx="3063626" cy="9088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0C45772-6EE3-4CB5-91C9-9884DB70EE8C}"/>
              </a:ext>
            </a:extLst>
          </p:cNvPr>
          <p:cNvPicPr>
            <a:picLocks noChangeAspect="1"/>
          </p:cNvPicPr>
          <p:nvPr/>
        </p:nvPicPr>
        <p:blipFill rotWithShape="1">
          <a:blip r:embed="rId3"/>
          <a:srcRect t="15609"/>
          <a:stretch/>
        </p:blipFill>
        <p:spPr>
          <a:xfrm>
            <a:off x="1193276" y="2351741"/>
            <a:ext cx="4416543" cy="3333737"/>
          </a:xfrm>
          <a:prstGeom prst="rect">
            <a:avLst/>
          </a:prstGeom>
          <a:ln>
            <a:solidFill>
              <a:schemeClr val="tx1"/>
            </a:solidFill>
          </a:ln>
        </p:spPr>
      </p:pic>
      <p:sp>
        <p:nvSpPr>
          <p:cNvPr id="15" name="TextBox 14">
            <a:extLst>
              <a:ext uri="{FF2B5EF4-FFF2-40B4-BE49-F238E27FC236}">
                <a16:creationId xmlns:a16="http://schemas.microsoft.com/office/drawing/2014/main" id="{6CFF60FB-8125-4A51-9C1E-736DB2BE2A10}"/>
              </a:ext>
            </a:extLst>
          </p:cNvPr>
          <p:cNvSpPr txBox="1"/>
          <p:nvPr/>
        </p:nvSpPr>
        <p:spPr>
          <a:xfrm>
            <a:off x="2519366" y="5685478"/>
            <a:ext cx="3331778" cy="369332"/>
          </a:xfrm>
          <a:prstGeom prst="rect">
            <a:avLst/>
          </a:prstGeom>
          <a:noFill/>
        </p:spPr>
        <p:txBody>
          <a:bodyPr wrap="square">
            <a:spAutoFit/>
          </a:bodyPr>
          <a:lstStyle/>
          <a:p>
            <a:r>
              <a:rPr lang="en-GB" dirty="0">
                <a:hlinkClick r:id="rId4"/>
              </a:rPr>
              <a:t>Primary Engineer Leaders Award</a:t>
            </a:r>
            <a:endParaRPr lang="en-GB" dirty="0"/>
          </a:p>
        </p:txBody>
      </p:sp>
      <p:sp>
        <p:nvSpPr>
          <p:cNvPr id="7" name="Arrow: Right 6">
            <a:extLst>
              <a:ext uri="{FF2B5EF4-FFF2-40B4-BE49-F238E27FC236}">
                <a16:creationId xmlns:a16="http://schemas.microsoft.com/office/drawing/2014/main" id="{970365DF-D390-4E99-9844-206ACEA4604E}"/>
              </a:ext>
            </a:extLst>
          </p:cNvPr>
          <p:cNvSpPr/>
          <p:nvPr/>
        </p:nvSpPr>
        <p:spPr>
          <a:xfrm rot="13459127">
            <a:off x="5595204" y="5957766"/>
            <a:ext cx="306925" cy="2165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officeArt object">
            <a:extLst>
              <a:ext uri="{FF2B5EF4-FFF2-40B4-BE49-F238E27FC236}">
                <a16:creationId xmlns:a16="http://schemas.microsoft.com/office/drawing/2014/main" id="{8709AE20-3BA1-4A62-A18E-A7922CBBFEE0}"/>
              </a:ext>
            </a:extLst>
          </p:cNvPr>
          <p:cNvPicPr/>
          <p:nvPr/>
        </p:nvPicPr>
        <p:blipFill>
          <a:blip r:embed="rId5"/>
          <a:stretch>
            <a:fillRect/>
          </a:stretch>
        </p:blipFill>
        <p:spPr>
          <a:xfrm>
            <a:off x="7138954" y="1159219"/>
            <a:ext cx="3943376" cy="5403271"/>
          </a:xfrm>
          <a:prstGeom prst="rect">
            <a:avLst/>
          </a:prstGeom>
          <a:ln w="12700" cap="flat">
            <a:noFill/>
            <a:miter lim="400000"/>
          </a:ln>
          <a:effectLst/>
        </p:spPr>
      </p:pic>
      <p:pic>
        <p:nvPicPr>
          <p:cNvPr id="16" name="Graphic 15" descr="Home with solid fill">
            <a:extLst>
              <a:ext uri="{FF2B5EF4-FFF2-40B4-BE49-F238E27FC236}">
                <a16:creationId xmlns:a16="http://schemas.microsoft.com/office/drawing/2014/main" id="{91224BD8-5FBD-4BA4-AD97-63FF70A596F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6192551"/>
            <a:ext cx="623341" cy="623341"/>
          </a:xfrm>
          <a:prstGeom prst="rect">
            <a:avLst/>
          </a:prstGeom>
        </p:spPr>
      </p:pic>
      <p:sp>
        <p:nvSpPr>
          <p:cNvPr id="26" name="TextBox 25">
            <a:extLst>
              <a:ext uri="{FF2B5EF4-FFF2-40B4-BE49-F238E27FC236}">
                <a16:creationId xmlns:a16="http://schemas.microsoft.com/office/drawing/2014/main" id="{B95D8E81-4C83-405F-8F0E-665B74EE8190}"/>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27" name="Rectangle 26">
            <a:extLst>
              <a:ext uri="{FF2B5EF4-FFF2-40B4-BE49-F238E27FC236}">
                <a16:creationId xmlns:a16="http://schemas.microsoft.com/office/drawing/2014/main" id="{74B92D9A-B854-4A49-B52C-556DE6AC4BEA}"/>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hlinkClick r:id="rId8" action="ppaction://hlinksldjump"/>
            <a:extLst>
              <a:ext uri="{FF2B5EF4-FFF2-40B4-BE49-F238E27FC236}">
                <a16:creationId xmlns:a16="http://schemas.microsoft.com/office/drawing/2014/main" id="{343E271A-CCAF-4102-A3DF-AB071F257D85}"/>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7172832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FD883-A647-47F6-BF54-4A89961D9EC0}"/>
              </a:ext>
            </a:extLst>
          </p:cNvPr>
          <p:cNvSpPr>
            <a:spLocks noGrp="1"/>
          </p:cNvSpPr>
          <p:nvPr>
            <p:ph type="ctrTitle"/>
          </p:nvPr>
        </p:nvSpPr>
        <p:spPr>
          <a:xfrm>
            <a:off x="3373654" y="2692227"/>
            <a:ext cx="5444691" cy="924733"/>
          </a:xfrm>
        </p:spPr>
        <p:txBody>
          <a:bodyPr>
            <a:normAutofit/>
          </a:bodyPr>
          <a:lstStyle/>
          <a:p>
            <a:r>
              <a:rPr lang="en-GB" b="1" dirty="0"/>
              <a:t>Improving</a:t>
            </a:r>
          </a:p>
        </p:txBody>
      </p:sp>
      <p:sp>
        <p:nvSpPr>
          <p:cNvPr id="10" name="Rectangle 9">
            <a:extLst>
              <a:ext uri="{FF2B5EF4-FFF2-40B4-BE49-F238E27FC236}">
                <a16:creationId xmlns:a16="http://schemas.microsoft.com/office/drawing/2014/main" id="{6A6275FB-4071-486B-81AD-24F8ADF266B7}"/>
              </a:ext>
            </a:extLst>
          </p:cNvPr>
          <p:cNvSpPr/>
          <p:nvPr/>
        </p:nvSpPr>
        <p:spPr>
          <a:xfrm>
            <a:off x="9612086" y="5701471"/>
            <a:ext cx="2340428" cy="1100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D52B787B-7A1F-4688-951F-5ECAFFA06C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67897" y="6185927"/>
            <a:ext cx="1084617" cy="564535"/>
          </a:xfrm>
          <a:prstGeom prst="rect">
            <a:avLst/>
          </a:prstGeom>
        </p:spPr>
      </p:pic>
      <p:pic>
        <p:nvPicPr>
          <p:cNvPr id="5" name="Graphic 4" descr="Home with solid fill">
            <a:extLst>
              <a:ext uri="{FF2B5EF4-FFF2-40B4-BE49-F238E27FC236}">
                <a16:creationId xmlns:a16="http://schemas.microsoft.com/office/drawing/2014/main" id="{1743CA87-DE5C-4F74-A714-8704B7BA421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92551"/>
            <a:ext cx="623341" cy="623341"/>
          </a:xfrm>
          <a:prstGeom prst="rect">
            <a:avLst/>
          </a:prstGeom>
        </p:spPr>
      </p:pic>
      <p:sp>
        <p:nvSpPr>
          <p:cNvPr id="6" name="TextBox 5">
            <a:extLst>
              <a:ext uri="{FF2B5EF4-FFF2-40B4-BE49-F238E27FC236}">
                <a16:creationId xmlns:a16="http://schemas.microsoft.com/office/drawing/2014/main" id="{FC1420BF-DBD9-4EAC-B38B-C5A7E5FF5877}"/>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7" name="Rectangle 6">
            <a:hlinkClick r:id="rId5" action="ppaction://hlinksldjump"/>
            <a:extLst>
              <a:ext uri="{FF2B5EF4-FFF2-40B4-BE49-F238E27FC236}">
                <a16:creationId xmlns:a16="http://schemas.microsoft.com/office/drawing/2014/main" id="{506C4B17-C435-489F-93DF-F664EAA09216}"/>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5474604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28880-9D72-4C51-9DB3-C6BDEF2358D5}"/>
              </a:ext>
            </a:extLst>
          </p:cNvPr>
          <p:cNvSpPr>
            <a:spLocks noGrp="1"/>
          </p:cNvSpPr>
          <p:nvPr>
            <p:ph type="title"/>
          </p:nvPr>
        </p:nvSpPr>
        <p:spPr/>
        <p:txBody>
          <a:bodyPr/>
          <a:lstStyle/>
          <a:p>
            <a:r>
              <a:rPr lang="en-GB" dirty="0"/>
              <a:t>Improving: Overview </a:t>
            </a:r>
          </a:p>
        </p:txBody>
      </p:sp>
      <p:sp>
        <p:nvSpPr>
          <p:cNvPr id="3" name="Content Placeholder 2">
            <a:extLst>
              <a:ext uri="{FF2B5EF4-FFF2-40B4-BE49-F238E27FC236}">
                <a16:creationId xmlns:a16="http://schemas.microsoft.com/office/drawing/2014/main" id="{878285FA-5AE7-4AD9-92D9-C9247025FB2C}"/>
              </a:ext>
            </a:extLst>
          </p:cNvPr>
          <p:cNvSpPr>
            <a:spLocks noGrp="1"/>
          </p:cNvSpPr>
          <p:nvPr>
            <p:ph idx="1"/>
          </p:nvPr>
        </p:nvSpPr>
        <p:spPr>
          <a:xfrm>
            <a:off x="838201" y="1825625"/>
            <a:ext cx="4900448" cy="4351338"/>
          </a:xfrm>
        </p:spPr>
        <p:txBody>
          <a:bodyPr>
            <a:normAutofit fontScale="92500" lnSpcReduction="10000"/>
          </a:bodyPr>
          <a:lstStyle/>
          <a:p>
            <a:pPr marL="0" indent="0">
              <a:buNone/>
            </a:pPr>
            <a:r>
              <a:rPr lang="en-GB" b="1" i="1" dirty="0"/>
              <a:t>Improving</a:t>
            </a:r>
            <a:r>
              <a:rPr lang="en-GB" dirty="0"/>
              <a:t>, as defined by the Royal Academy of Engineering, involves: Making things better by experimenting, designing, sketching, guessing, conjecturing, thought-experimenting and  prototyping. The pupil friendly definition can be seen opposite. </a:t>
            </a:r>
          </a:p>
          <a:p>
            <a:pPr marL="0" indent="0">
              <a:buNone/>
            </a:pPr>
            <a:r>
              <a:rPr lang="en-GB" dirty="0"/>
              <a:t>The following slides provide some simple example of how the attributes of </a:t>
            </a:r>
            <a:r>
              <a:rPr lang="en-GB" b="1" i="1" dirty="0"/>
              <a:t>Improving</a:t>
            </a:r>
            <a:r>
              <a:rPr lang="en-GB" dirty="0"/>
              <a:t> can be developed across the curriculum. </a:t>
            </a:r>
          </a:p>
        </p:txBody>
      </p:sp>
      <p:pic>
        <p:nvPicPr>
          <p:cNvPr id="5" name="Picture 4">
            <a:extLst>
              <a:ext uri="{FF2B5EF4-FFF2-40B4-BE49-F238E27FC236}">
                <a16:creationId xmlns:a16="http://schemas.microsoft.com/office/drawing/2014/main" id="{7342E252-E91E-4CC0-8898-C4EA0B328F1C}"/>
              </a:ext>
            </a:extLst>
          </p:cNvPr>
          <p:cNvPicPr>
            <a:picLocks noChangeAspect="1"/>
          </p:cNvPicPr>
          <p:nvPr/>
        </p:nvPicPr>
        <p:blipFill>
          <a:blip r:embed="rId2"/>
          <a:stretch>
            <a:fillRect/>
          </a:stretch>
        </p:blipFill>
        <p:spPr>
          <a:xfrm>
            <a:off x="9583127" y="6311900"/>
            <a:ext cx="2074746" cy="384644"/>
          </a:xfrm>
          <a:prstGeom prst="rect">
            <a:avLst/>
          </a:prstGeom>
        </p:spPr>
      </p:pic>
      <p:pic>
        <p:nvPicPr>
          <p:cNvPr id="7" name="Graphic 6" descr="Home with solid fill">
            <a:extLst>
              <a:ext uri="{FF2B5EF4-FFF2-40B4-BE49-F238E27FC236}">
                <a16:creationId xmlns:a16="http://schemas.microsoft.com/office/drawing/2014/main" id="{08017D9D-97B8-4FAE-A0CF-31ABAE7B628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92551"/>
            <a:ext cx="623341" cy="623341"/>
          </a:xfrm>
          <a:prstGeom prst="rect">
            <a:avLst/>
          </a:prstGeom>
        </p:spPr>
      </p:pic>
      <p:sp>
        <p:nvSpPr>
          <p:cNvPr id="8" name="TextBox 7">
            <a:extLst>
              <a:ext uri="{FF2B5EF4-FFF2-40B4-BE49-F238E27FC236}">
                <a16:creationId xmlns:a16="http://schemas.microsoft.com/office/drawing/2014/main" id="{CF177721-1D67-4933-A96E-542BC23E8C9E}"/>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9" name="Rectangle 8">
            <a:extLst>
              <a:ext uri="{FF2B5EF4-FFF2-40B4-BE49-F238E27FC236}">
                <a16:creationId xmlns:a16="http://schemas.microsoft.com/office/drawing/2014/main" id="{8D597E66-D14E-4D5E-B5FF-6E0F300D2A59}"/>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hlinkClick r:id="rId5" action="ppaction://hlinksldjump"/>
            <a:extLst>
              <a:ext uri="{FF2B5EF4-FFF2-40B4-BE49-F238E27FC236}">
                <a16:creationId xmlns:a16="http://schemas.microsoft.com/office/drawing/2014/main" id="{A6E4FB12-4CD5-4591-A311-551FCA1599E7}"/>
              </a:ext>
            </a:extLst>
          </p:cNvPr>
          <p:cNvSpPr/>
          <p:nvPr/>
        </p:nvSpPr>
        <p:spPr>
          <a:xfrm>
            <a:off x="0" y="6195123"/>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a:extLst>
              <a:ext uri="{FF2B5EF4-FFF2-40B4-BE49-F238E27FC236}">
                <a16:creationId xmlns:a16="http://schemas.microsoft.com/office/drawing/2014/main" id="{D5534703-7DDF-4853-938B-7056CD999094}"/>
              </a:ext>
            </a:extLst>
          </p:cNvPr>
          <p:cNvPicPr>
            <a:picLocks noChangeAspect="1"/>
          </p:cNvPicPr>
          <p:nvPr/>
        </p:nvPicPr>
        <p:blipFill>
          <a:blip r:embed="rId6"/>
          <a:stretch>
            <a:fillRect/>
          </a:stretch>
        </p:blipFill>
        <p:spPr>
          <a:xfrm>
            <a:off x="6453353" y="1473519"/>
            <a:ext cx="5204520" cy="4497384"/>
          </a:xfrm>
          <a:prstGeom prst="rect">
            <a:avLst/>
          </a:prstGeom>
        </p:spPr>
      </p:pic>
    </p:spTree>
    <p:extLst>
      <p:ext uri="{BB962C8B-B14F-4D97-AF65-F5344CB8AC3E}">
        <p14:creationId xmlns:p14="http://schemas.microsoft.com/office/powerpoint/2010/main" val="3303580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C9A529B-2450-48E3-8758-D8B523685D7C}"/>
              </a:ext>
            </a:extLst>
          </p:cNvPr>
          <p:cNvGraphicFramePr>
            <a:graphicFrameLocks noGrp="1"/>
          </p:cNvGraphicFramePr>
          <p:nvPr/>
        </p:nvGraphicFramePr>
        <p:xfrm>
          <a:off x="1738510" y="161659"/>
          <a:ext cx="8778236" cy="4485640"/>
        </p:xfrm>
        <a:graphic>
          <a:graphicData uri="http://schemas.openxmlformats.org/drawingml/2006/table">
            <a:tbl>
              <a:tblPr firstRow="1" bandRow="1">
                <a:tableStyleId>{21E4AEA4-8DFA-4A89-87EB-49C32662AFE0}</a:tableStyleId>
              </a:tblPr>
              <a:tblGrid>
                <a:gridCol w="1645918">
                  <a:extLst>
                    <a:ext uri="{9D8B030D-6E8A-4147-A177-3AD203B41FA5}">
                      <a16:colId xmlns:a16="http://schemas.microsoft.com/office/drawing/2014/main" val="2233895718"/>
                    </a:ext>
                  </a:extLst>
                </a:gridCol>
                <a:gridCol w="1935479">
                  <a:extLst>
                    <a:ext uri="{9D8B030D-6E8A-4147-A177-3AD203B41FA5}">
                      <a16:colId xmlns:a16="http://schemas.microsoft.com/office/drawing/2014/main" val="1284286186"/>
                    </a:ext>
                  </a:extLst>
                </a:gridCol>
                <a:gridCol w="3002279">
                  <a:extLst>
                    <a:ext uri="{9D8B030D-6E8A-4147-A177-3AD203B41FA5}">
                      <a16:colId xmlns:a16="http://schemas.microsoft.com/office/drawing/2014/main" val="1562935449"/>
                    </a:ext>
                  </a:extLst>
                </a:gridCol>
                <a:gridCol w="2194560">
                  <a:extLst>
                    <a:ext uri="{9D8B030D-6E8A-4147-A177-3AD203B41FA5}">
                      <a16:colId xmlns:a16="http://schemas.microsoft.com/office/drawing/2014/main" val="2499228387"/>
                    </a:ext>
                  </a:extLst>
                </a:gridCol>
              </a:tblGrid>
              <a:tr h="370840">
                <a:tc>
                  <a:txBody>
                    <a:bodyPr/>
                    <a:lstStyle/>
                    <a:p>
                      <a:pPr lvl="0">
                        <a:buNone/>
                      </a:pPr>
                      <a:r>
                        <a:rPr lang="en-US" sz="1800" u="none" strike="noStrike" noProof="0" dirty="0"/>
                        <a:t>Level</a:t>
                      </a:r>
                      <a:endParaRPr lang="en-US" sz="1800" b="1" i="0" u="none" strike="noStrike" noProof="0" dirty="0">
                        <a:latin typeface="Calibri"/>
                      </a:endParaRPr>
                    </a:p>
                  </a:txBody>
                  <a:tcPr/>
                </a:tc>
                <a:tc>
                  <a:txBody>
                    <a:bodyPr/>
                    <a:lstStyle/>
                    <a:p>
                      <a:pPr lvl="0">
                        <a:buNone/>
                      </a:pPr>
                      <a:r>
                        <a:rPr lang="en-US" sz="1800" u="none" strike="noStrike" noProof="0" dirty="0"/>
                        <a:t>Es and </a:t>
                      </a:r>
                      <a:r>
                        <a:rPr lang="en-US" sz="1800" u="none" strike="noStrike" noProof="0" dirty="0" err="1"/>
                        <a:t>Os</a:t>
                      </a:r>
                      <a:endParaRPr lang="en-US" dirty="0" err="1"/>
                    </a:p>
                  </a:txBody>
                  <a:tcPr/>
                </a:tc>
                <a:tc>
                  <a:txBody>
                    <a:bodyPr/>
                    <a:lstStyle/>
                    <a:p>
                      <a:pPr lvl="0">
                        <a:buNone/>
                      </a:pPr>
                      <a:r>
                        <a:rPr lang="en-US" sz="1800" u="none" strike="noStrike" noProof="0" dirty="0"/>
                        <a:t>Learning Activities</a:t>
                      </a:r>
                      <a:endParaRPr lang="en-US" dirty="0"/>
                    </a:p>
                  </a:txBody>
                  <a:tcPr/>
                </a:tc>
                <a:tc>
                  <a:txBody>
                    <a:bodyPr/>
                    <a:lstStyle/>
                    <a:p>
                      <a:pPr lvl="0">
                        <a:buNone/>
                      </a:pPr>
                      <a:r>
                        <a:rPr lang="en-US" sz="1800" u="none" strike="noStrike" noProof="0" dirty="0"/>
                        <a:t>Stimulus</a:t>
                      </a:r>
                      <a:endParaRPr lang="en-US" dirty="0"/>
                    </a:p>
                  </a:txBody>
                  <a:tcPr/>
                </a:tc>
                <a:extLst>
                  <a:ext uri="{0D108BD9-81ED-4DB2-BD59-A6C34878D82A}">
                    <a16:rowId xmlns:a16="http://schemas.microsoft.com/office/drawing/2014/main" val="63266248"/>
                  </a:ext>
                </a:extLst>
              </a:tr>
              <a:tr h="370840">
                <a:tc>
                  <a:txBody>
                    <a:bodyPr/>
                    <a:lstStyle/>
                    <a:p>
                      <a:pPr lvl="0">
                        <a:buNone/>
                      </a:pPr>
                      <a:r>
                        <a:rPr lang="en-US" sz="1100" u="none" strike="noStrike" noProof="0" dirty="0"/>
                        <a:t>Early Level </a:t>
                      </a:r>
                      <a:endParaRPr lang="en-US" sz="1100" dirty="0" err="1"/>
                    </a:p>
                    <a:p>
                      <a:pPr lvl="0">
                        <a:buNone/>
                      </a:pPr>
                      <a:r>
                        <a:rPr lang="en-US" sz="1100" u="none" strike="noStrike" noProof="0" dirty="0"/>
                        <a:t>Theme: Systems Thinking</a:t>
                      </a:r>
                      <a:endParaRPr lang="en-US" sz="1100" dirty="0"/>
                    </a:p>
                  </a:txBody>
                  <a:tcPr/>
                </a:tc>
                <a:tc>
                  <a:txBody>
                    <a:bodyPr/>
                    <a:lstStyle/>
                    <a:p>
                      <a:r>
                        <a:rPr lang="en-GB" sz="1100" u="none" strike="noStrike" kern="1200" baseline="0" dirty="0"/>
                        <a:t>Through creative play, I explore different materials and can share my reasoning for selecting materials for different purposes. </a:t>
                      </a:r>
                      <a:br>
                        <a:rPr lang="en-GB" sz="1100" u="none" strike="noStrike" kern="1200" baseline="0" dirty="0"/>
                      </a:br>
                      <a:r>
                        <a:rPr lang="en-GB" sz="1100" b="1" u="none" strike="noStrike" kern="1200" baseline="0" dirty="0"/>
                        <a:t>SCN 0-15a </a:t>
                      </a:r>
                      <a:r>
                        <a:rPr lang="en-GB" sz="1100" u="none" strike="noStrike" kern="1200" baseline="0" dirty="0"/>
                        <a:t>	</a:t>
                      </a:r>
                    </a:p>
                    <a:p>
                      <a:pPr lvl="0">
                        <a:buNone/>
                      </a:pPr>
                      <a:endParaRPr lang="en-US" sz="1100" u="none" strike="noStrike" noProof="0" dirty="0"/>
                    </a:p>
                    <a:p>
                      <a:pPr lvl="0">
                        <a:buNone/>
                      </a:pPr>
                      <a:r>
                        <a:rPr lang="en-US" sz="1100" u="none" strike="noStrike" noProof="0" dirty="0"/>
                        <a:t>Extension Task: Create a graph</a:t>
                      </a:r>
                    </a:p>
                    <a:p>
                      <a:r>
                        <a:rPr lang="en-GB" sz="1100" u="none" strike="noStrike" kern="1200" baseline="0" dirty="0"/>
                        <a:t>I can collect objects and ask questions to gather information, organising and displaying my findings in different ways. </a:t>
                      </a:r>
                    </a:p>
                    <a:p>
                      <a:r>
                        <a:rPr lang="en-GB" sz="1100" b="1" u="none" strike="noStrike" kern="1200" baseline="0" dirty="0"/>
                        <a:t>MNU 0-20a </a:t>
                      </a:r>
                    </a:p>
                    <a:p>
                      <a:endParaRPr lang="en-GB" sz="1100" u="none" strike="noStrike" kern="1200" baseline="0" dirty="0"/>
                    </a:p>
                    <a:p>
                      <a:r>
                        <a:rPr lang="en-GB" sz="1100" u="none" strike="noStrike" kern="1200" baseline="0" dirty="0"/>
                        <a:t>I can match objects, and sort using my own and others’ criteria, sharing my ideas with others. </a:t>
                      </a:r>
                    </a:p>
                    <a:p>
                      <a:r>
                        <a:rPr lang="en-GB" sz="1100" b="1" u="none" strike="noStrike" kern="1200" baseline="0" dirty="0"/>
                        <a:t>MNU 0-20b </a:t>
                      </a:r>
                      <a:r>
                        <a:rPr lang="en-GB" sz="1100" u="none" strike="noStrike" kern="1200" baseline="0" dirty="0"/>
                        <a:t>	</a:t>
                      </a:r>
                    </a:p>
                    <a:p>
                      <a:pPr lvl="0">
                        <a:buNone/>
                      </a:pPr>
                      <a:endParaRPr lang="en-US" sz="1100" u="none" strike="noStrike" noProof="0" dirty="0"/>
                    </a:p>
                    <a:p>
                      <a:pPr lvl="0">
                        <a:buNone/>
                      </a:pPr>
                      <a:endParaRPr lang="en-US" sz="1100" u="none" strike="noStrike" noProof="0" dirty="0"/>
                    </a:p>
                    <a:p>
                      <a:pPr lvl="0">
                        <a:buNone/>
                      </a:pPr>
                      <a:endParaRPr lang="en-US" sz="1100" u="none" strike="noStrike" noProof="0" dirty="0"/>
                    </a:p>
                    <a:p>
                      <a:pPr lvl="0">
                        <a:buNone/>
                      </a:pPr>
                      <a:endParaRPr lang="en-US" sz="1100" b="1" i="0" u="none" strike="noStrike" noProof="0" dirty="0">
                        <a:latin typeface="Arial"/>
                      </a:endParaRPr>
                    </a:p>
                  </a:txBody>
                  <a:tcPr/>
                </a:tc>
                <a:tc>
                  <a:txBody>
                    <a:bodyPr/>
                    <a:lstStyle/>
                    <a:p>
                      <a:pPr lvl="0" algn="ctr">
                        <a:lnSpc>
                          <a:spcPct val="100000"/>
                        </a:lnSpc>
                        <a:spcBef>
                          <a:spcPts val="0"/>
                        </a:spcBef>
                        <a:spcAft>
                          <a:spcPts val="0"/>
                        </a:spcAft>
                        <a:buNone/>
                      </a:pPr>
                      <a:r>
                        <a:rPr lang="en-US" sz="1100" u="none" strike="noStrike" noProof="0" dirty="0"/>
                        <a:t>Sink or Float?</a:t>
                      </a:r>
                      <a:endParaRPr lang="en-US" sz="1100" dirty="0"/>
                    </a:p>
                    <a:p>
                      <a:pPr lvl="0" algn="ctr">
                        <a:lnSpc>
                          <a:spcPct val="100000"/>
                        </a:lnSpc>
                        <a:spcBef>
                          <a:spcPts val="0"/>
                        </a:spcBef>
                        <a:spcAft>
                          <a:spcPts val="0"/>
                        </a:spcAft>
                        <a:buNone/>
                      </a:pPr>
                      <a:r>
                        <a:rPr lang="en-US" sz="1100" u="none" strike="noStrike" noProof="0" dirty="0"/>
                        <a:t>  </a:t>
                      </a:r>
                      <a:endParaRPr lang="en-US" sz="1100" dirty="0"/>
                    </a:p>
                    <a:p>
                      <a:pPr lvl="0" algn="l">
                        <a:lnSpc>
                          <a:spcPct val="100000"/>
                        </a:lnSpc>
                        <a:spcBef>
                          <a:spcPts val="0"/>
                        </a:spcBef>
                        <a:spcAft>
                          <a:spcPts val="0"/>
                        </a:spcAft>
                        <a:buNone/>
                      </a:pPr>
                      <a:r>
                        <a:rPr lang="en-US" sz="1100" u="none" strike="noStrike" noProof="0" dirty="0"/>
                        <a:t>Resources: Basin of water, whiteboard</a:t>
                      </a:r>
                      <a:r>
                        <a:rPr lang="en-US" sz="1100" u="none" strike="noStrike" baseline="0" noProof="0" dirty="0"/>
                        <a:t> &amp; whiteboard pen, a range of different objects (e.g. stone, leaf, stick, ball, tinfoil ball, Lego brick…)</a:t>
                      </a:r>
                      <a:endParaRPr lang="en-US" sz="1100" dirty="0"/>
                    </a:p>
                    <a:p>
                      <a:pPr lvl="0" algn="l">
                        <a:lnSpc>
                          <a:spcPct val="100000"/>
                        </a:lnSpc>
                        <a:spcBef>
                          <a:spcPts val="0"/>
                        </a:spcBef>
                        <a:spcAft>
                          <a:spcPts val="0"/>
                        </a:spcAft>
                        <a:buNone/>
                      </a:pPr>
                      <a:r>
                        <a:rPr lang="en-US" sz="1100" u="none" strike="noStrike" noProof="0" dirty="0"/>
                        <a:t>  </a:t>
                      </a:r>
                      <a:endParaRPr lang="en-US" sz="1100" dirty="0"/>
                    </a:p>
                    <a:p>
                      <a:pPr lvl="0" algn="l">
                        <a:lnSpc>
                          <a:spcPct val="100000"/>
                        </a:lnSpc>
                        <a:spcBef>
                          <a:spcPts val="0"/>
                        </a:spcBef>
                        <a:spcAft>
                          <a:spcPts val="0"/>
                        </a:spcAft>
                        <a:buNone/>
                      </a:pPr>
                      <a:r>
                        <a:rPr lang="en-US" sz="1100" u="none" strike="noStrike" noProof="0" dirty="0"/>
                        <a:t>Key Questions: What are the properties</a:t>
                      </a:r>
                      <a:r>
                        <a:rPr lang="en-US" sz="1100" u="none" strike="noStrike" baseline="0" noProof="0" dirty="0"/>
                        <a:t> of the objects? Why do some objects float better than others? Can you identify any more objects around the classroom that might float or sink?</a:t>
                      </a:r>
                      <a:endParaRPr lang="en-US" sz="1100" dirty="0"/>
                    </a:p>
                    <a:p>
                      <a:pPr lvl="0" algn="l">
                        <a:lnSpc>
                          <a:spcPct val="100000"/>
                        </a:lnSpc>
                        <a:spcBef>
                          <a:spcPts val="0"/>
                        </a:spcBef>
                        <a:spcAft>
                          <a:spcPts val="0"/>
                        </a:spcAft>
                        <a:buNone/>
                      </a:pPr>
                      <a:endParaRPr lang="en-US" sz="1100" u="none" strike="noStrike" noProof="0" dirty="0"/>
                    </a:p>
                    <a:p>
                      <a:pPr lvl="0" algn="l">
                        <a:lnSpc>
                          <a:spcPct val="100000"/>
                        </a:lnSpc>
                        <a:spcBef>
                          <a:spcPts val="0"/>
                        </a:spcBef>
                        <a:spcAft>
                          <a:spcPts val="0"/>
                        </a:spcAft>
                        <a:buNone/>
                      </a:pPr>
                      <a:r>
                        <a:rPr lang="en-US" sz="1100" u="none" strike="noStrike" noProof="0" dirty="0"/>
                        <a:t>Systems</a:t>
                      </a:r>
                      <a:r>
                        <a:rPr lang="en-US" sz="1100" u="none" strike="noStrike" baseline="0" noProof="0" dirty="0"/>
                        <a:t> Thinking</a:t>
                      </a:r>
                      <a:r>
                        <a:rPr lang="en-US" sz="1100" u="none" strike="noStrike" noProof="0" dirty="0"/>
                        <a:t> Skill: Connecting</a:t>
                      </a:r>
                    </a:p>
                    <a:p>
                      <a:pPr lvl="0" algn="l">
                        <a:lnSpc>
                          <a:spcPct val="100000"/>
                        </a:lnSpc>
                        <a:spcBef>
                          <a:spcPts val="0"/>
                        </a:spcBef>
                        <a:spcAft>
                          <a:spcPts val="0"/>
                        </a:spcAft>
                        <a:buNone/>
                      </a:pPr>
                      <a:endParaRPr lang="en-US" sz="1100" u="none" strike="noStrike" noProof="0" dirty="0"/>
                    </a:p>
                    <a:p>
                      <a:pPr lvl="0" algn="l">
                        <a:lnSpc>
                          <a:spcPct val="100000"/>
                        </a:lnSpc>
                        <a:spcBef>
                          <a:spcPts val="0"/>
                        </a:spcBef>
                        <a:spcAft>
                          <a:spcPts val="0"/>
                        </a:spcAft>
                        <a:buNone/>
                      </a:pPr>
                      <a:endParaRPr lang="en-US" sz="1100" b="0" i="0" u="none" strike="noStrike" noProof="0" dirty="0">
                        <a:latin typeface="Arial"/>
                      </a:endParaRPr>
                    </a:p>
                  </a:txBody>
                  <a:tcPr/>
                </a:tc>
                <a:tc>
                  <a:txBody>
                    <a:bodyPr/>
                    <a:lstStyle/>
                    <a:p>
                      <a:r>
                        <a:rPr lang="en-US" sz="1100" dirty="0"/>
                        <a:t>Can use the following images</a:t>
                      </a:r>
                      <a:r>
                        <a:rPr lang="en-US" sz="1100" baseline="0" dirty="0"/>
                        <a:t> to prompt discussion:</a:t>
                      </a:r>
                    </a:p>
                    <a:p>
                      <a:endParaRPr lang="en-US" sz="1100" baseline="0" dirty="0"/>
                    </a:p>
                    <a:p>
                      <a:endParaRPr lang="en-US" sz="1100" baseline="0" dirty="0"/>
                    </a:p>
                    <a:p>
                      <a:endParaRPr lang="en-US" sz="1100" baseline="0" dirty="0"/>
                    </a:p>
                    <a:p>
                      <a:endParaRPr lang="en-US" sz="1100" dirty="0"/>
                    </a:p>
                  </a:txBody>
                  <a:tcPr/>
                </a:tc>
                <a:extLst>
                  <a:ext uri="{0D108BD9-81ED-4DB2-BD59-A6C34878D82A}">
                    <a16:rowId xmlns:a16="http://schemas.microsoft.com/office/drawing/2014/main" val="3652803016"/>
                  </a:ext>
                </a:extLst>
              </a:tr>
            </a:tbl>
          </a:graphicData>
        </a:graphic>
      </p:graphicFrame>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49226" y="2348880"/>
            <a:ext cx="1840427" cy="103524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9226" y="980728"/>
            <a:ext cx="1841791" cy="1228514"/>
          </a:xfrm>
          <a:prstGeom prst="rect">
            <a:avLst/>
          </a:prstGeom>
        </p:spPr>
      </p:pic>
      <p:pic>
        <p:nvPicPr>
          <p:cNvPr id="6" name="Graphic 5" descr="Home with solid fill">
            <a:extLst>
              <a:ext uri="{FF2B5EF4-FFF2-40B4-BE49-F238E27FC236}">
                <a16:creationId xmlns:a16="http://schemas.microsoft.com/office/drawing/2014/main" id="{0A7226E2-6762-4414-BFA9-736C8C6A518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92551"/>
            <a:ext cx="623341" cy="623341"/>
          </a:xfrm>
          <a:prstGeom prst="rect">
            <a:avLst/>
          </a:prstGeom>
        </p:spPr>
      </p:pic>
      <p:sp>
        <p:nvSpPr>
          <p:cNvPr id="7" name="TextBox 6">
            <a:extLst>
              <a:ext uri="{FF2B5EF4-FFF2-40B4-BE49-F238E27FC236}">
                <a16:creationId xmlns:a16="http://schemas.microsoft.com/office/drawing/2014/main" id="{6A1E29C5-BAC0-462E-9E51-72D147D71E56}"/>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8" name="Rectangle 7">
            <a:extLst>
              <a:ext uri="{FF2B5EF4-FFF2-40B4-BE49-F238E27FC236}">
                <a16:creationId xmlns:a16="http://schemas.microsoft.com/office/drawing/2014/main" id="{961D1BAD-1B10-4D5B-8006-90F5BEBE4E3A}"/>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hlinkClick r:id="rId6" action="ppaction://hlinksldjump"/>
            <a:extLst>
              <a:ext uri="{FF2B5EF4-FFF2-40B4-BE49-F238E27FC236}">
                <a16:creationId xmlns:a16="http://schemas.microsoft.com/office/drawing/2014/main" id="{CC2B2ED1-5BA1-4366-B5DA-8D332F1651DE}"/>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1545082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363B1-6EC8-4F7B-81B0-84285D2332BC}"/>
              </a:ext>
            </a:extLst>
          </p:cNvPr>
          <p:cNvSpPr>
            <a:spLocks noGrp="1"/>
          </p:cNvSpPr>
          <p:nvPr>
            <p:ph type="title"/>
          </p:nvPr>
        </p:nvSpPr>
        <p:spPr/>
        <p:txBody>
          <a:bodyPr>
            <a:normAutofit/>
          </a:bodyPr>
          <a:lstStyle/>
          <a:p>
            <a:r>
              <a:rPr lang="en-GB" sz="3600" b="1" u="sng" dirty="0"/>
              <a:t>Working hard and practising to get better even when it is tricky.  </a:t>
            </a:r>
          </a:p>
        </p:txBody>
      </p:sp>
      <p:sp>
        <p:nvSpPr>
          <p:cNvPr id="3" name="Content Placeholder 2">
            <a:extLst>
              <a:ext uri="{FF2B5EF4-FFF2-40B4-BE49-F238E27FC236}">
                <a16:creationId xmlns:a16="http://schemas.microsoft.com/office/drawing/2014/main" id="{C5A20B42-0327-4031-925D-99F54CD1BBA4}"/>
              </a:ext>
            </a:extLst>
          </p:cNvPr>
          <p:cNvSpPr>
            <a:spLocks noGrp="1"/>
          </p:cNvSpPr>
          <p:nvPr>
            <p:ph idx="1"/>
          </p:nvPr>
        </p:nvSpPr>
        <p:spPr>
          <a:xfrm>
            <a:off x="838200" y="1703311"/>
            <a:ext cx="4775200" cy="4351338"/>
          </a:xfrm>
        </p:spPr>
        <p:txBody>
          <a:bodyPr>
            <a:normAutofit/>
          </a:bodyPr>
          <a:lstStyle/>
          <a:p>
            <a:pPr marL="0" indent="0">
              <a:buNone/>
            </a:pPr>
            <a:r>
              <a:rPr lang="en-GB" b="1" dirty="0"/>
              <a:t>Example: Growth Mindset </a:t>
            </a:r>
          </a:p>
          <a:p>
            <a:pPr marL="0" indent="0">
              <a:buNone/>
            </a:pPr>
            <a:endParaRPr lang="en-GB" dirty="0"/>
          </a:p>
          <a:p>
            <a:pPr marL="0" indent="0">
              <a:buNone/>
            </a:pPr>
            <a:endParaRPr lang="en-GB" dirty="0"/>
          </a:p>
        </p:txBody>
      </p:sp>
      <p:pic>
        <p:nvPicPr>
          <p:cNvPr id="10" name="Graphic 9" descr="Home with solid fill">
            <a:extLst>
              <a:ext uri="{FF2B5EF4-FFF2-40B4-BE49-F238E27FC236}">
                <a16:creationId xmlns:a16="http://schemas.microsoft.com/office/drawing/2014/main" id="{87DA6EB6-FBDA-4F01-AF44-1DCBD340F7E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6192551"/>
            <a:ext cx="623341" cy="623341"/>
          </a:xfrm>
          <a:prstGeom prst="rect">
            <a:avLst/>
          </a:prstGeom>
        </p:spPr>
      </p:pic>
      <p:sp>
        <p:nvSpPr>
          <p:cNvPr id="11" name="TextBox 10">
            <a:extLst>
              <a:ext uri="{FF2B5EF4-FFF2-40B4-BE49-F238E27FC236}">
                <a16:creationId xmlns:a16="http://schemas.microsoft.com/office/drawing/2014/main" id="{91B8BE77-AA55-43C9-BB19-11F421343CE5}"/>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12" name="Rectangle 11">
            <a:extLst>
              <a:ext uri="{FF2B5EF4-FFF2-40B4-BE49-F238E27FC236}">
                <a16:creationId xmlns:a16="http://schemas.microsoft.com/office/drawing/2014/main" id="{93046B1D-BA74-4A84-A4EE-1F5148DA55EF}"/>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hlinkClick r:id="rId4" action="ppaction://hlinksldjump"/>
            <a:extLst>
              <a:ext uri="{FF2B5EF4-FFF2-40B4-BE49-F238E27FC236}">
                <a16:creationId xmlns:a16="http://schemas.microsoft.com/office/drawing/2014/main" id="{3232F0A4-4CBD-4B41-A08F-78E0CEAB88C9}"/>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Content Placeholder 2">
            <a:extLst>
              <a:ext uri="{FF2B5EF4-FFF2-40B4-BE49-F238E27FC236}">
                <a16:creationId xmlns:a16="http://schemas.microsoft.com/office/drawing/2014/main" id="{1C462369-B26E-408D-BC03-F636E23C1CB9}"/>
              </a:ext>
            </a:extLst>
          </p:cNvPr>
          <p:cNvSpPr txBox="1">
            <a:spLocks/>
          </p:cNvSpPr>
          <p:nvPr/>
        </p:nvSpPr>
        <p:spPr>
          <a:xfrm>
            <a:off x="6578602" y="1703311"/>
            <a:ext cx="47752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t>Example: Resilience</a:t>
            </a:r>
          </a:p>
          <a:p>
            <a:pPr marL="0" indent="0">
              <a:buFont typeface="Arial" panose="020B0604020202020204" pitchFamily="34" charset="0"/>
              <a:buNone/>
            </a:pPr>
            <a:endParaRPr lang="en-GB" dirty="0"/>
          </a:p>
          <a:p>
            <a:pPr marL="0" indent="0">
              <a:buFont typeface="Arial" panose="020B0604020202020204" pitchFamily="34" charset="0"/>
              <a:buNone/>
            </a:pPr>
            <a:endParaRPr lang="en-GB" dirty="0"/>
          </a:p>
        </p:txBody>
      </p:sp>
    </p:spTree>
    <p:extLst>
      <p:ext uri="{BB962C8B-B14F-4D97-AF65-F5344CB8AC3E}">
        <p14:creationId xmlns:p14="http://schemas.microsoft.com/office/powerpoint/2010/main" val="18151864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363B1-6EC8-4F7B-81B0-84285D2332BC}"/>
              </a:ext>
            </a:extLst>
          </p:cNvPr>
          <p:cNvSpPr>
            <a:spLocks noGrp="1"/>
          </p:cNvSpPr>
          <p:nvPr>
            <p:ph type="title"/>
          </p:nvPr>
        </p:nvSpPr>
        <p:spPr/>
        <p:txBody>
          <a:bodyPr>
            <a:normAutofit/>
          </a:bodyPr>
          <a:lstStyle/>
          <a:p>
            <a:r>
              <a:rPr lang="en-GB" sz="3600" b="1" u="sng" dirty="0"/>
              <a:t>Working out what I need to do to improve. </a:t>
            </a:r>
          </a:p>
        </p:txBody>
      </p:sp>
      <p:sp>
        <p:nvSpPr>
          <p:cNvPr id="3" name="Content Placeholder 2">
            <a:extLst>
              <a:ext uri="{FF2B5EF4-FFF2-40B4-BE49-F238E27FC236}">
                <a16:creationId xmlns:a16="http://schemas.microsoft.com/office/drawing/2014/main" id="{C5A20B42-0327-4031-925D-99F54CD1BBA4}"/>
              </a:ext>
            </a:extLst>
          </p:cNvPr>
          <p:cNvSpPr>
            <a:spLocks noGrp="1"/>
          </p:cNvSpPr>
          <p:nvPr>
            <p:ph idx="1"/>
          </p:nvPr>
        </p:nvSpPr>
        <p:spPr>
          <a:xfrm>
            <a:off x="838200" y="1703311"/>
            <a:ext cx="4775200" cy="4351338"/>
          </a:xfrm>
        </p:spPr>
        <p:txBody>
          <a:bodyPr>
            <a:normAutofit/>
          </a:bodyPr>
          <a:lstStyle/>
          <a:p>
            <a:pPr marL="0" indent="0">
              <a:buNone/>
            </a:pPr>
            <a:r>
              <a:rPr lang="en-GB" b="1" dirty="0"/>
              <a:t>Example: Self Assessment </a:t>
            </a:r>
            <a:endParaRPr lang="en-GB" dirty="0"/>
          </a:p>
          <a:p>
            <a:pPr marL="0" indent="0">
              <a:buNone/>
            </a:pPr>
            <a:endParaRPr lang="en-GB" dirty="0"/>
          </a:p>
        </p:txBody>
      </p:sp>
      <p:pic>
        <p:nvPicPr>
          <p:cNvPr id="10" name="Graphic 9" descr="Home with solid fill">
            <a:extLst>
              <a:ext uri="{FF2B5EF4-FFF2-40B4-BE49-F238E27FC236}">
                <a16:creationId xmlns:a16="http://schemas.microsoft.com/office/drawing/2014/main" id="{87DA6EB6-FBDA-4F01-AF44-1DCBD340F7E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6192551"/>
            <a:ext cx="623341" cy="623341"/>
          </a:xfrm>
          <a:prstGeom prst="rect">
            <a:avLst/>
          </a:prstGeom>
        </p:spPr>
      </p:pic>
      <p:sp>
        <p:nvSpPr>
          <p:cNvPr id="11" name="TextBox 10">
            <a:extLst>
              <a:ext uri="{FF2B5EF4-FFF2-40B4-BE49-F238E27FC236}">
                <a16:creationId xmlns:a16="http://schemas.microsoft.com/office/drawing/2014/main" id="{91B8BE77-AA55-43C9-BB19-11F421343CE5}"/>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12" name="Rectangle 11">
            <a:extLst>
              <a:ext uri="{FF2B5EF4-FFF2-40B4-BE49-F238E27FC236}">
                <a16:creationId xmlns:a16="http://schemas.microsoft.com/office/drawing/2014/main" id="{93046B1D-BA74-4A84-A4EE-1F5148DA55EF}"/>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hlinkClick r:id="rId4" action="ppaction://hlinksldjump"/>
            <a:extLst>
              <a:ext uri="{FF2B5EF4-FFF2-40B4-BE49-F238E27FC236}">
                <a16:creationId xmlns:a16="http://schemas.microsoft.com/office/drawing/2014/main" id="{3232F0A4-4CBD-4B41-A08F-78E0CEAB88C9}"/>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6707988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363B1-6EC8-4F7B-81B0-84285D2332BC}"/>
              </a:ext>
            </a:extLst>
          </p:cNvPr>
          <p:cNvSpPr>
            <a:spLocks noGrp="1"/>
          </p:cNvSpPr>
          <p:nvPr>
            <p:ph type="title"/>
          </p:nvPr>
        </p:nvSpPr>
        <p:spPr/>
        <p:txBody>
          <a:bodyPr>
            <a:normAutofit/>
          </a:bodyPr>
          <a:lstStyle/>
          <a:p>
            <a:r>
              <a:rPr lang="en-GB" sz="3600" b="1" u="sng" dirty="0"/>
              <a:t>Making what I have done better. </a:t>
            </a:r>
          </a:p>
        </p:txBody>
      </p:sp>
      <p:sp>
        <p:nvSpPr>
          <p:cNvPr id="3" name="Content Placeholder 2">
            <a:extLst>
              <a:ext uri="{FF2B5EF4-FFF2-40B4-BE49-F238E27FC236}">
                <a16:creationId xmlns:a16="http://schemas.microsoft.com/office/drawing/2014/main" id="{C5A20B42-0327-4031-925D-99F54CD1BBA4}"/>
              </a:ext>
            </a:extLst>
          </p:cNvPr>
          <p:cNvSpPr>
            <a:spLocks noGrp="1"/>
          </p:cNvSpPr>
          <p:nvPr>
            <p:ph idx="1"/>
          </p:nvPr>
        </p:nvSpPr>
        <p:spPr>
          <a:xfrm>
            <a:off x="838200" y="1703311"/>
            <a:ext cx="4775200" cy="4351338"/>
          </a:xfrm>
        </p:spPr>
        <p:txBody>
          <a:bodyPr>
            <a:normAutofit/>
          </a:bodyPr>
          <a:lstStyle/>
          <a:p>
            <a:pPr marL="0" indent="0">
              <a:buNone/>
            </a:pPr>
            <a:r>
              <a:rPr lang="en-GB" b="1" dirty="0"/>
              <a:t>Example: Rough sketching and concept drawing</a:t>
            </a:r>
          </a:p>
          <a:p>
            <a:pPr marL="0" indent="0">
              <a:buNone/>
            </a:pPr>
            <a:endParaRPr lang="en-GB" dirty="0"/>
          </a:p>
          <a:p>
            <a:pPr marL="0" indent="0">
              <a:buNone/>
            </a:pPr>
            <a:endParaRPr lang="en-GB" dirty="0"/>
          </a:p>
        </p:txBody>
      </p:sp>
      <p:pic>
        <p:nvPicPr>
          <p:cNvPr id="10" name="Graphic 9" descr="Home with solid fill">
            <a:extLst>
              <a:ext uri="{FF2B5EF4-FFF2-40B4-BE49-F238E27FC236}">
                <a16:creationId xmlns:a16="http://schemas.microsoft.com/office/drawing/2014/main" id="{87DA6EB6-FBDA-4F01-AF44-1DCBD340F7E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6192551"/>
            <a:ext cx="623341" cy="623341"/>
          </a:xfrm>
          <a:prstGeom prst="rect">
            <a:avLst/>
          </a:prstGeom>
        </p:spPr>
      </p:pic>
      <p:sp>
        <p:nvSpPr>
          <p:cNvPr id="11" name="TextBox 10">
            <a:extLst>
              <a:ext uri="{FF2B5EF4-FFF2-40B4-BE49-F238E27FC236}">
                <a16:creationId xmlns:a16="http://schemas.microsoft.com/office/drawing/2014/main" id="{91B8BE77-AA55-43C9-BB19-11F421343CE5}"/>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12" name="Rectangle 11">
            <a:extLst>
              <a:ext uri="{FF2B5EF4-FFF2-40B4-BE49-F238E27FC236}">
                <a16:creationId xmlns:a16="http://schemas.microsoft.com/office/drawing/2014/main" id="{93046B1D-BA74-4A84-A4EE-1F5148DA55EF}"/>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hlinkClick r:id="rId4" action="ppaction://hlinksldjump"/>
            <a:extLst>
              <a:ext uri="{FF2B5EF4-FFF2-40B4-BE49-F238E27FC236}">
                <a16:creationId xmlns:a16="http://schemas.microsoft.com/office/drawing/2014/main" id="{3232F0A4-4CBD-4B41-A08F-78E0CEAB88C9}"/>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Content Placeholder 2">
            <a:extLst>
              <a:ext uri="{FF2B5EF4-FFF2-40B4-BE49-F238E27FC236}">
                <a16:creationId xmlns:a16="http://schemas.microsoft.com/office/drawing/2014/main" id="{33D01CF6-B328-42A8-8217-C382C5138DF2}"/>
              </a:ext>
            </a:extLst>
          </p:cNvPr>
          <p:cNvSpPr txBox="1">
            <a:spLocks/>
          </p:cNvSpPr>
          <p:nvPr/>
        </p:nvSpPr>
        <p:spPr>
          <a:xfrm>
            <a:off x="6428821" y="1690688"/>
            <a:ext cx="5257800" cy="39020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b="1" dirty="0"/>
              <a:t>Example: Proof reading, editing and redrafting</a:t>
            </a:r>
            <a:endParaRPr lang="en-GB" sz="2400" dirty="0"/>
          </a:p>
          <a:p>
            <a:pPr marL="0" indent="0">
              <a:buFont typeface="Arial" panose="020B0604020202020204" pitchFamily="34" charset="0"/>
              <a:buNone/>
            </a:pPr>
            <a:endParaRPr lang="en-GB" sz="2400" dirty="0"/>
          </a:p>
          <a:p>
            <a:pPr marL="0" indent="0">
              <a:buFont typeface="Arial" panose="020B0604020202020204" pitchFamily="34" charset="0"/>
              <a:buNone/>
            </a:pPr>
            <a:r>
              <a:rPr lang="en-GB" sz="2400" dirty="0"/>
              <a:t>Rosie took the dog for a walk in the in the forest. </a:t>
            </a:r>
          </a:p>
          <a:p>
            <a:pPr marL="0" indent="0">
              <a:buFont typeface="Arial" panose="020B0604020202020204" pitchFamily="34" charset="0"/>
              <a:buNone/>
            </a:pPr>
            <a:endParaRPr lang="en-GB" dirty="0"/>
          </a:p>
          <a:p>
            <a:pPr marL="0" indent="0">
              <a:buFont typeface="Arial" panose="020B0604020202020204" pitchFamily="34" charset="0"/>
              <a:buNone/>
            </a:pPr>
            <a:endParaRPr lang="en-GB" dirty="0"/>
          </a:p>
        </p:txBody>
      </p:sp>
      <p:sp>
        <p:nvSpPr>
          <p:cNvPr id="9" name="TextBox 8">
            <a:extLst>
              <a:ext uri="{FF2B5EF4-FFF2-40B4-BE49-F238E27FC236}">
                <a16:creationId xmlns:a16="http://schemas.microsoft.com/office/drawing/2014/main" id="{6838ACBA-65D1-4EE2-9678-BADD808EAE7F}"/>
              </a:ext>
            </a:extLst>
          </p:cNvPr>
          <p:cNvSpPr txBox="1"/>
          <p:nvPr/>
        </p:nvSpPr>
        <p:spPr>
          <a:xfrm>
            <a:off x="6428821" y="3863105"/>
            <a:ext cx="5743074" cy="2862322"/>
          </a:xfrm>
          <a:prstGeom prst="rect">
            <a:avLst/>
          </a:prstGeom>
          <a:noFill/>
        </p:spPr>
        <p:txBody>
          <a:bodyPr wrap="square">
            <a:spAutoFit/>
          </a:bodyPr>
          <a:lstStyle/>
          <a:p>
            <a:pPr marL="0" indent="0">
              <a:buFont typeface="Arial" panose="020B0604020202020204" pitchFamily="34" charset="0"/>
              <a:buNone/>
            </a:pPr>
            <a:r>
              <a:rPr lang="en-GB" sz="2000" dirty="0">
                <a:latin typeface="Times New Roman" panose="02020603050405020304" pitchFamily="18" charset="0"/>
                <a:cs typeface="Times New Roman" panose="02020603050405020304" pitchFamily="18" charset="0"/>
              </a:rPr>
              <a:t>It was a beautiful summer morning and sunlight poured in the window waking Rosie from a deep sleep. Rosie got dressed and decided to take Bryn, her sprightly golden retriever, for a walk along the river. </a:t>
            </a:r>
          </a:p>
          <a:p>
            <a:pPr marL="0" indent="0">
              <a:buFont typeface="Arial" panose="020B0604020202020204" pitchFamily="34" charset="0"/>
              <a:buNone/>
            </a:pPr>
            <a:endParaRPr lang="en-GB" sz="2000" dirty="0">
              <a:latin typeface="Times New Roman" panose="02020603050405020304" pitchFamily="18" charset="0"/>
              <a:cs typeface="Times New Roman" panose="02020603050405020304" pitchFamily="18" charset="0"/>
            </a:endParaRPr>
          </a:p>
          <a:p>
            <a:r>
              <a:rPr lang="en-GB" sz="2000" dirty="0">
                <a:latin typeface="Times New Roman" panose="02020603050405020304" pitchFamily="18" charset="0"/>
                <a:cs typeface="Times New Roman" panose="02020603050405020304" pitchFamily="18" charset="0"/>
              </a:rPr>
              <a:t>As the walked they along the gravel path by the river, the water glittered like gold and there was barely a whisper of a breeze to rustle the leaves of the silver birches and oak trees that lined the path…</a:t>
            </a:r>
          </a:p>
        </p:txBody>
      </p:sp>
      <p:pic>
        <p:nvPicPr>
          <p:cNvPr id="5" name="Picture 4" descr="A person in a garment&#10;&#10;Description automatically generated with medium confidence">
            <a:extLst>
              <a:ext uri="{FF2B5EF4-FFF2-40B4-BE49-F238E27FC236}">
                <a16:creationId xmlns:a16="http://schemas.microsoft.com/office/drawing/2014/main" id="{2EC48E8B-D4BD-43E0-8676-421F1C1EA406}"/>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23341" y="2741474"/>
            <a:ext cx="2350952" cy="2654300"/>
          </a:xfrm>
          <a:prstGeom prst="rect">
            <a:avLst/>
          </a:prstGeom>
          <a:ln>
            <a:solidFill>
              <a:schemeClr val="tx1"/>
            </a:solidFill>
          </a:ln>
        </p:spPr>
      </p:pic>
      <p:pic>
        <p:nvPicPr>
          <p:cNvPr id="7" name="Picture 6" descr="A picture containing toy, doll&#10;&#10;Description automatically generated">
            <a:extLst>
              <a:ext uri="{FF2B5EF4-FFF2-40B4-BE49-F238E27FC236}">
                <a16:creationId xmlns:a16="http://schemas.microsoft.com/office/drawing/2014/main" id="{FB68411E-13BE-4785-831B-C84F90330738}"/>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061398" y="2743200"/>
            <a:ext cx="2693781" cy="2652574"/>
          </a:xfrm>
          <a:prstGeom prst="rect">
            <a:avLst/>
          </a:prstGeom>
          <a:ln>
            <a:solidFill>
              <a:schemeClr val="tx1"/>
            </a:solidFill>
          </a:ln>
        </p:spPr>
      </p:pic>
    </p:spTree>
    <p:extLst>
      <p:ext uri="{BB962C8B-B14F-4D97-AF65-F5344CB8AC3E}">
        <p14:creationId xmlns:p14="http://schemas.microsoft.com/office/powerpoint/2010/main" val="112822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363B1-6EC8-4F7B-81B0-84285D2332BC}"/>
              </a:ext>
            </a:extLst>
          </p:cNvPr>
          <p:cNvSpPr>
            <a:spLocks noGrp="1"/>
          </p:cNvSpPr>
          <p:nvPr>
            <p:ph type="title"/>
          </p:nvPr>
        </p:nvSpPr>
        <p:spPr/>
        <p:txBody>
          <a:bodyPr>
            <a:normAutofit/>
          </a:bodyPr>
          <a:lstStyle/>
          <a:p>
            <a:r>
              <a:rPr lang="en-GB" sz="3600" b="1" u="sng" dirty="0"/>
              <a:t>Making what I have done better. </a:t>
            </a:r>
          </a:p>
        </p:txBody>
      </p:sp>
      <p:sp>
        <p:nvSpPr>
          <p:cNvPr id="3" name="Content Placeholder 2">
            <a:extLst>
              <a:ext uri="{FF2B5EF4-FFF2-40B4-BE49-F238E27FC236}">
                <a16:creationId xmlns:a16="http://schemas.microsoft.com/office/drawing/2014/main" id="{C5A20B42-0327-4031-925D-99F54CD1BBA4}"/>
              </a:ext>
            </a:extLst>
          </p:cNvPr>
          <p:cNvSpPr>
            <a:spLocks noGrp="1"/>
          </p:cNvSpPr>
          <p:nvPr>
            <p:ph idx="1"/>
          </p:nvPr>
        </p:nvSpPr>
        <p:spPr>
          <a:xfrm>
            <a:off x="838200" y="1703311"/>
            <a:ext cx="5257800" cy="4351338"/>
          </a:xfrm>
        </p:spPr>
        <p:txBody>
          <a:bodyPr>
            <a:normAutofit/>
          </a:bodyPr>
          <a:lstStyle/>
          <a:p>
            <a:pPr marL="0" indent="0">
              <a:buNone/>
            </a:pPr>
            <a:r>
              <a:rPr lang="en-GB" b="1" dirty="0"/>
              <a:t>Example: Trial and error</a:t>
            </a:r>
          </a:p>
          <a:p>
            <a:pPr marL="0" indent="0">
              <a:buNone/>
            </a:pPr>
            <a:endParaRPr lang="en-GB" dirty="0"/>
          </a:p>
          <a:p>
            <a:pPr marL="0" indent="0">
              <a:buNone/>
            </a:pPr>
            <a:endParaRPr lang="en-GB" dirty="0"/>
          </a:p>
        </p:txBody>
      </p:sp>
      <p:pic>
        <p:nvPicPr>
          <p:cNvPr id="10" name="Graphic 9" descr="Home with solid fill">
            <a:extLst>
              <a:ext uri="{FF2B5EF4-FFF2-40B4-BE49-F238E27FC236}">
                <a16:creationId xmlns:a16="http://schemas.microsoft.com/office/drawing/2014/main" id="{87DA6EB6-FBDA-4F01-AF44-1DCBD340F7E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6192551"/>
            <a:ext cx="623341" cy="623341"/>
          </a:xfrm>
          <a:prstGeom prst="rect">
            <a:avLst/>
          </a:prstGeom>
        </p:spPr>
      </p:pic>
      <p:sp>
        <p:nvSpPr>
          <p:cNvPr id="11" name="TextBox 10">
            <a:extLst>
              <a:ext uri="{FF2B5EF4-FFF2-40B4-BE49-F238E27FC236}">
                <a16:creationId xmlns:a16="http://schemas.microsoft.com/office/drawing/2014/main" id="{91B8BE77-AA55-43C9-BB19-11F421343CE5}"/>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12" name="Rectangle 11">
            <a:extLst>
              <a:ext uri="{FF2B5EF4-FFF2-40B4-BE49-F238E27FC236}">
                <a16:creationId xmlns:a16="http://schemas.microsoft.com/office/drawing/2014/main" id="{93046B1D-BA74-4A84-A4EE-1F5148DA55EF}"/>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hlinkClick r:id="rId4" action="ppaction://hlinksldjump"/>
            <a:extLst>
              <a:ext uri="{FF2B5EF4-FFF2-40B4-BE49-F238E27FC236}">
                <a16:creationId xmlns:a16="http://schemas.microsoft.com/office/drawing/2014/main" id="{3232F0A4-4CBD-4B41-A08F-78E0CEAB88C9}"/>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Content Placeholder 2">
            <a:extLst>
              <a:ext uri="{FF2B5EF4-FFF2-40B4-BE49-F238E27FC236}">
                <a16:creationId xmlns:a16="http://schemas.microsoft.com/office/drawing/2014/main" id="{48FC207A-5E85-4233-B349-DA5C189A7920}"/>
              </a:ext>
            </a:extLst>
          </p:cNvPr>
          <p:cNvSpPr txBox="1">
            <a:spLocks/>
          </p:cNvSpPr>
          <p:nvPr/>
        </p:nvSpPr>
        <p:spPr>
          <a:xfrm>
            <a:off x="6934200" y="1703311"/>
            <a:ext cx="5257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t>Example: Testing and improving</a:t>
            </a:r>
          </a:p>
          <a:p>
            <a:pPr marL="0" indent="0">
              <a:buFont typeface="Arial" panose="020B0604020202020204" pitchFamily="34" charset="0"/>
              <a:buNone/>
            </a:pPr>
            <a:endParaRPr lang="en-GB" dirty="0"/>
          </a:p>
          <a:p>
            <a:pPr marL="0" indent="0">
              <a:buFont typeface="Arial" panose="020B0604020202020204" pitchFamily="34" charset="0"/>
              <a:buNone/>
            </a:pPr>
            <a:endParaRPr lang="en-GB" dirty="0"/>
          </a:p>
        </p:txBody>
      </p:sp>
      <p:pic>
        <p:nvPicPr>
          <p:cNvPr id="15" name="Picture 2" descr="Slime in a hand">
            <a:extLst>
              <a:ext uri="{FF2B5EF4-FFF2-40B4-BE49-F238E27FC236}">
                <a16:creationId xmlns:a16="http://schemas.microsoft.com/office/drawing/2014/main" id="{22101C75-C7BB-452A-94C6-D2A82E34338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7327" y="2309938"/>
            <a:ext cx="3413874" cy="184886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Table 15">
            <a:extLst>
              <a:ext uri="{FF2B5EF4-FFF2-40B4-BE49-F238E27FC236}">
                <a16:creationId xmlns:a16="http://schemas.microsoft.com/office/drawing/2014/main" id="{E416C65C-2120-40E5-B89B-02FCBB54BB43}"/>
              </a:ext>
            </a:extLst>
          </p:cNvPr>
          <p:cNvGraphicFramePr>
            <a:graphicFrameLocks noGrp="1"/>
          </p:cNvGraphicFramePr>
          <p:nvPr>
            <p:extLst>
              <p:ext uri="{D42A27DB-BD31-4B8C-83A1-F6EECF244321}">
                <p14:modId xmlns:p14="http://schemas.microsoft.com/office/powerpoint/2010/main" val="1418796455"/>
              </p:ext>
            </p:extLst>
          </p:nvPr>
        </p:nvGraphicFramePr>
        <p:xfrm>
          <a:off x="7457327" y="4613730"/>
          <a:ext cx="3413875" cy="2090490"/>
        </p:xfrm>
        <a:graphic>
          <a:graphicData uri="http://schemas.openxmlformats.org/drawingml/2006/table">
            <a:tbl>
              <a:tblPr firstRow="1" bandRow="1">
                <a:tableStyleId>{5C22544A-7EE6-4342-B048-85BDC9FD1C3A}</a:tableStyleId>
              </a:tblPr>
              <a:tblGrid>
                <a:gridCol w="808419">
                  <a:extLst>
                    <a:ext uri="{9D8B030D-6E8A-4147-A177-3AD203B41FA5}">
                      <a16:colId xmlns:a16="http://schemas.microsoft.com/office/drawing/2014/main" val="20000"/>
                    </a:ext>
                  </a:extLst>
                </a:gridCol>
                <a:gridCol w="2605456">
                  <a:extLst>
                    <a:ext uri="{9D8B030D-6E8A-4147-A177-3AD203B41FA5}">
                      <a16:colId xmlns:a16="http://schemas.microsoft.com/office/drawing/2014/main" val="20001"/>
                    </a:ext>
                  </a:extLst>
                </a:gridCol>
              </a:tblGrid>
              <a:tr h="521064">
                <a:tc>
                  <a:txBody>
                    <a:bodyPr/>
                    <a:lstStyle/>
                    <a:p>
                      <a:endParaRPr lang="en-GB" sz="1200"/>
                    </a:p>
                  </a:txBody>
                  <a:tcPr/>
                </a:tc>
                <a:tc>
                  <a:txBody>
                    <a:bodyPr/>
                    <a:lstStyle/>
                    <a:p>
                      <a:r>
                        <a:rPr lang="en-GB" sz="1200"/>
                        <a:t>Length stretched</a:t>
                      </a:r>
                      <a:r>
                        <a:rPr lang="en-GB" sz="1200" baseline="0"/>
                        <a:t> before breaking</a:t>
                      </a:r>
                      <a:endParaRPr lang="en-GB" sz="1200"/>
                    </a:p>
                  </a:txBody>
                  <a:tcPr/>
                </a:tc>
                <a:extLst>
                  <a:ext uri="{0D108BD9-81ED-4DB2-BD59-A6C34878D82A}">
                    <a16:rowId xmlns:a16="http://schemas.microsoft.com/office/drawing/2014/main" val="10000"/>
                  </a:ext>
                </a:extLst>
              </a:tr>
              <a:tr h="523142">
                <a:tc>
                  <a:txBody>
                    <a:bodyPr/>
                    <a:lstStyle/>
                    <a:p>
                      <a:r>
                        <a:rPr lang="en-GB" sz="1200" dirty="0"/>
                        <a:t>Attempt 1 </a:t>
                      </a:r>
                    </a:p>
                  </a:txBody>
                  <a:tcPr/>
                </a:tc>
                <a:tc>
                  <a:txBody>
                    <a:bodyPr/>
                    <a:lstStyle/>
                    <a:p>
                      <a:r>
                        <a:rPr lang="en-GB" sz="1200" dirty="0"/>
                        <a:t>16cm</a:t>
                      </a:r>
                    </a:p>
                  </a:txBody>
                  <a:tcPr/>
                </a:tc>
                <a:extLst>
                  <a:ext uri="{0D108BD9-81ED-4DB2-BD59-A6C34878D82A}">
                    <a16:rowId xmlns:a16="http://schemas.microsoft.com/office/drawing/2014/main" val="10001"/>
                  </a:ext>
                </a:extLst>
              </a:tr>
              <a:tr h="523142">
                <a:tc>
                  <a:txBody>
                    <a:bodyPr/>
                    <a:lstStyle/>
                    <a:p>
                      <a:r>
                        <a:rPr lang="en-GB" sz="1200" dirty="0"/>
                        <a:t>Attempt 2 </a:t>
                      </a:r>
                    </a:p>
                  </a:txBody>
                  <a:tcPr/>
                </a:tc>
                <a:tc>
                  <a:txBody>
                    <a:bodyPr/>
                    <a:lstStyle/>
                    <a:p>
                      <a:r>
                        <a:rPr lang="en-GB" sz="1200" dirty="0"/>
                        <a:t>20cm </a:t>
                      </a:r>
                    </a:p>
                  </a:txBody>
                  <a:tcPr/>
                </a:tc>
                <a:extLst>
                  <a:ext uri="{0D108BD9-81ED-4DB2-BD59-A6C34878D82A}">
                    <a16:rowId xmlns:a16="http://schemas.microsoft.com/office/drawing/2014/main" val="10002"/>
                  </a:ext>
                </a:extLst>
              </a:tr>
              <a:tr h="523142">
                <a:tc>
                  <a:txBody>
                    <a:bodyPr/>
                    <a:lstStyle/>
                    <a:p>
                      <a:r>
                        <a:rPr lang="en-GB" sz="1200" dirty="0"/>
                        <a:t>Attempt 3</a:t>
                      </a:r>
                    </a:p>
                  </a:txBody>
                  <a:tcPr/>
                </a:tc>
                <a:tc>
                  <a:txBody>
                    <a:bodyPr/>
                    <a:lstStyle/>
                    <a:p>
                      <a:r>
                        <a:rPr lang="en-GB" sz="1200" dirty="0"/>
                        <a:t>29cm</a:t>
                      </a:r>
                    </a:p>
                  </a:txBody>
                  <a:tcPr/>
                </a:tc>
                <a:extLst>
                  <a:ext uri="{0D108BD9-81ED-4DB2-BD59-A6C34878D82A}">
                    <a16:rowId xmlns:a16="http://schemas.microsoft.com/office/drawing/2014/main" val="10003"/>
                  </a:ext>
                </a:extLst>
              </a:tr>
            </a:tbl>
          </a:graphicData>
        </a:graphic>
      </p:graphicFrame>
      <p:sp>
        <p:nvSpPr>
          <p:cNvPr id="17" name="TextBox 16">
            <a:extLst>
              <a:ext uri="{FF2B5EF4-FFF2-40B4-BE49-F238E27FC236}">
                <a16:creationId xmlns:a16="http://schemas.microsoft.com/office/drawing/2014/main" id="{E8CD1396-9E55-49F0-A00E-8549C28C5A85}"/>
              </a:ext>
            </a:extLst>
          </p:cNvPr>
          <p:cNvSpPr txBox="1"/>
          <p:nvPr/>
        </p:nvSpPr>
        <p:spPr>
          <a:xfrm>
            <a:off x="8245334" y="4244398"/>
            <a:ext cx="1886414" cy="369332"/>
          </a:xfrm>
          <a:prstGeom prst="rect">
            <a:avLst/>
          </a:prstGeom>
          <a:noFill/>
        </p:spPr>
        <p:txBody>
          <a:bodyPr wrap="none" rtlCol="0">
            <a:spAutoFit/>
          </a:bodyPr>
          <a:lstStyle/>
          <a:p>
            <a:r>
              <a:rPr lang="en-GB" dirty="0"/>
              <a:t>Slime Stretchiness</a:t>
            </a:r>
          </a:p>
        </p:txBody>
      </p:sp>
      <p:pic>
        <p:nvPicPr>
          <p:cNvPr id="18" name="Picture 17" descr="A screenshot of a video game&#10;&#10;Description automatically generated with low confidence">
            <a:extLst>
              <a:ext uri="{FF2B5EF4-FFF2-40B4-BE49-F238E27FC236}">
                <a16:creationId xmlns:a16="http://schemas.microsoft.com/office/drawing/2014/main" id="{A3472358-9209-4B1F-803A-97C58923FE73}"/>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38200" y="3430611"/>
            <a:ext cx="4076277" cy="2228364"/>
          </a:xfrm>
          <a:prstGeom prst="rect">
            <a:avLst/>
          </a:prstGeom>
        </p:spPr>
      </p:pic>
      <p:sp>
        <p:nvSpPr>
          <p:cNvPr id="20" name="Content Placeholder 2">
            <a:extLst>
              <a:ext uri="{FF2B5EF4-FFF2-40B4-BE49-F238E27FC236}">
                <a16:creationId xmlns:a16="http://schemas.microsoft.com/office/drawing/2014/main" id="{DDF72177-92F2-4939-866B-22A949C35A89}"/>
              </a:ext>
            </a:extLst>
          </p:cNvPr>
          <p:cNvSpPr txBox="1">
            <a:spLocks/>
          </p:cNvSpPr>
          <p:nvPr/>
        </p:nvSpPr>
        <p:spPr>
          <a:xfrm>
            <a:off x="838200" y="2714701"/>
            <a:ext cx="5257800" cy="12259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dirty="0"/>
              <a:t>Find the shortest route: </a:t>
            </a:r>
          </a:p>
          <a:p>
            <a:pPr marL="0" indent="0">
              <a:buFont typeface="Arial" panose="020B0604020202020204" pitchFamily="34" charset="0"/>
              <a:buNone/>
            </a:pPr>
            <a:endParaRPr lang="en-GB" dirty="0"/>
          </a:p>
          <a:p>
            <a:pPr marL="0" indent="0">
              <a:buFont typeface="Arial" panose="020B0604020202020204" pitchFamily="34" charset="0"/>
              <a:buNone/>
            </a:pPr>
            <a:endParaRPr lang="en-GB" dirty="0"/>
          </a:p>
        </p:txBody>
      </p:sp>
    </p:spTree>
    <p:extLst>
      <p:ext uri="{BB962C8B-B14F-4D97-AF65-F5344CB8AC3E}">
        <p14:creationId xmlns:p14="http://schemas.microsoft.com/office/powerpoint/2010/main" val="309892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363B1-6EC8-4F7B-81B0-84285D2332BC}"/>
              </a:ext>
            </a:extLst>
          </p:cNvPr>
          <p:cNvSpPr>
            <a:spLocks noGrp="1"/>
          </p:cNvSpPr>
          <p:nvPr>
            <p:ph type="title"/>
          </p:nvPr>
        </p:nvSpPr>
        <p:spPr/>
        <p:txBody>
          <a:bodyPr>
            <a:normAutofit/>
          </a:bodyPr>
          <a:lstStyle/>
          <a:p>
            <a:r>
              <a:rPr lang="en-GB" sz="3600" b="1" u="sng" dirty="0"/>
              <a:t>Making what I have done better. </a:t>
            </a:r>
          </a:p>
        </p:txBody>
      </p:sp>
      <p:sp>
        <p:nvSpPr>
          <p:cNvPr id="3" name="Content Placeholder 2">
            <a:extLst>
              <a:ext uri="{FF2B5EF4-FFF2-40B4-BE49-F238E27FC236}">
                <a16:creationId xmlns:a16="http://schemas.microsoft.com/office/drawing/2014/main" id="{C5A20B42-0327-4031-925D-99F54CD1BBA4}"/>
              </a:ext>
            </a:extLst>
          </p:cNvPr>
          <p:cNvSpPr>
            <a:spLocks noGrp="1"/>
          </p:cNvSpPr>
          <p:nvPr>
            <p:ph idx="1"/>
          </p:nvPr>
        </p:nvSpPr>
        <p:spPr>
          <a:xfrm>
            <a:off x="838200" y="1703311"/>
            <a:ext cx="5257800" cy="4351338"/>
          </a:xfrm>
        </p:spPr>
        <p:txBody>
          <a:bodyPr>
            <a:normAutofit/>
          </a:bodyPr>
          <a:lstStyle/>
          <a:p>
            <a:pPr marL="0" indent="0">
              <a:buNone/>
            </a:pPr>
            <a:r>
              <a:rPr lang="en-GB" b="1" dirty="0"/>
              <a:t>Example: Scientific Enquiry Skills </a:t>
            </a:r>
          </a:p>
          <a:p>
            <a:pPr marL="0" indent="0">
              <a:buNone/>
            </a:pPr>
            <a:endParaRPr lang="en-GB" dirty="0"/>
          </a:p>
          <a:p>
            <a:pPr marL="0" indent="0">
              <a:buNone/>
            </a:pPr>
            <a:endParaRPr lang="en-GB" dirty="0"/>
          </a:p>
        </p:txBody>
      </p:sp>
      <p:pic>
        <p:nvPicPr>
          <p:cNvPr id="10" name="Graphic 9" descr="Home with solid fill">
            <a:extLst>
              <a:ext uri="{FF2B5EF4-FFF2-40B4-BE49-F238E27FC236}">
                <a16:creationId xmlns:a16="http://schemas.microsoft.com/office/drawing/2014/main" id="{87DA6EB6-FBDA-4F01-AF44-1DCBD340F7E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6192551"/>
            <a:ext cx="623341" cy="623341"/>
          </a:xfrm>
          <a:prstGeom prst="rect">
            <a:avLst/>
          </a:prstGeom>
        </p:spPr>
      </p:pic>
      <p:sp>
        <p:nvSpPr>
          <p:cNvPr id="11" name="TextBox 10">
            <a:extLst>
              <a:ext uri="{FF2B5EF4-FFF2-40B4-BE49-F238E27FC236}">
                <a16:creationId xmlns:a16="http://schemas.microsoft.com/office/drawing/2014/main" id="{91B8BE77-AA55-43C9-BB19-11F421343CE5}"/>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12" name="Rectangle 11">
            <a:extLst>
              <a:ext uri="{FF2B5EF4-FFF2-40B4-BE49-F238E27FC236}">
                <a16:creationId xmlns:a16="http://schemas.microsoft.com/office/drawing/2014/main" id="{93046B1D-BA74-4A84-A4EE-1F5148DA55EF}"/>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hlinkClick r:id="rId4" action="ppaction://hlinksldjump"/>
            <a:extLst>
              <a:ext uri="{FF2B5EF4-FFF2-40B4-BE49-F238E27FC236}">
                <a16:creationId xmlns:a16="http://schemas.microsoft.com/office/drawing/2014/main" id="{3232F0A4-4CBD-4B41-A08F-78E0CEAB88C9}"/>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7B1A06AB-4A00-44F7-9A35-5B1BA40A65EA}"/>
              </a:ext>
            </a:extLst>
          </p:cNvPr>
          <p:cNvPicPr>
            <a:picLocks noChangeAspect="1"/>
          </p:cNvPicPr>
          <p:nvPr/>
        </p:nvPicPr>
        <p:blipFill rotWithShape="1">
          <a:blip r:embed="rId5"/>
          <a:srcRect t="2538" b="2423"/>
          <a:stretch/>
        </p:blipFill>
        <p:spPr>
          <a:xfrm>
            <a:off x="1366753" y="2837580"/>
            <a:ext cx="3110557" cy="2082800"/>
          </a:xfrm>
          <a:prstGeom prst="rect">
            <a:avLst/>
          </a:prstGeom>
        </p:spPr>
      </p:pic>
    </p:spTree>
    <p:extLst>
      <p:ext uri="{BB962C8B-B14F-4D97-AF65-F5344CB8AC3E}">
        <p14:creationId xmlns:p14="http://schemas.microsoft.com/office/powerpoint/2010/main" val="4310522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363B1-6EC8-4F7B-81B0-84285D2332BC}"/>
              </a:ext>
            </a:extLst>
          </p:cNvPr>
          <p:cNvSpPr>
            <a:spLocks noGrp="1"/>
          </p:cNvSpPr>
          <p:nvPr>
            <p:ph type="title"/>
          </p:nvPr>
        </p:nvSpPr>
        <p:spPr/>
        <p:txBody>
          <a:bodyPr>
            <a:normAutofit/>
          </a:bodyPr>
          <a:lstStyle/>
          <a:p>
            <a:r>
              <a:rPr lang="en-GB" sz="3600" b="1" u="sng" dirty="0"/>
              <a:t>Experimenting with things just to see what happens. </a:t>
            </a:r>
          </a:p>
        </p:txBody>
      </p:sp>
      <p:sp>
        <p:nvSpPr>
          <p:cNvPr id="3" name="Content Placeholder 2">
            <a:extLst>
              <a:ext uri="{FF2B5EF4-FFF2-40B4-BE49-F238E27FC236}">
                <a16:creationId xmlns:a16="http://schemas.microsoft.com/office/drawing/2014/main" id="{C5A20B42-0327-4031-925D-99F54CD1BBA4}"/>
              </a:ext>
            </a:extLst>
          </p:cNvPr>
          <p:cNvSpPr>
            <a:spLocks noGrp="1"/>
          </p:cNvSpPr>
          <p:nvPr>
            <p:ph idx="1"/>
          </p:nvPr>
        </p:nvSpPr>
        <p:spPr>
          <a:xfrm>
            <a:off x="1066310" y="1494781"/>
            <a:ext cx="4181571" cy="4351338"/>
          </a:xfrm>
        </p:spPr>
        <p:txBody>
          <a:bodyPr>
            <a:normAutofit/>
          </a:bodyPr>
          <a:lstStyle/>
          <a:p>
            <a:pPr marL="0" indent="0">
              <a:buNone/>
            </a:pPr>
            <a:r>
              <a:rPr lang="en-GB" b="1" dirty="0"/>
              <a:t>Example: Experimenting with natural indicators </a:t>
            </a:r>
          </a:p>
          <a:p>
            <a:pPr marL="0" indent="0">
              <a:buNone/>
            </a:pPr>
            <a:endParaRPr lang="en-GB" dirty="0"/>
          </a:p>
          <a:p>
            <a:pPr marL="0" indent="0">
              <a:buNone/>
            </a:pPr>
            <a:endParaRPr lang="en-GB" dirty="0"/>
          </a:p>
        </p:txBody>
      </p:sp>
      <p:pic>
        <p:nvPicPr>
          <p:cNvPr id="10" name="Graphic 9" descr="Home with solid fill">
            <a:extLst>
              <a:ext uri="{FF2B5EF4-FFF2-40B4-BE49-F238E27FC236}">
                <a16:creationId xmlns:a16="http://schemas.microsoft.com/office/drawing/2014/main" id="{87DA6EB6-FBDA-4F01-AF44-1DCBD340F7E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6192551"/>
            <a:ext cx="623341" cy="623341"/>
          </a:xfrm>
          <a:prstGeom prst="rect">
            <a:avLst/>
          </a:prstGeom>
        </p:spPr>
      </p:pic>
      <p:sp>
        <p:nvSpPr>
          <p:cNvPr id="11" name="TextBox 10">
            <a:extLst>
              <a:ext uri="{FF2B5EF4-FFF2-40B4-BE49-F238E27FC236}">
                <a16:creationId xmlns:a16="http://schemas.microsoft.com/office/drawing/2014/main" id="{91B8BE77-AA55-43C9-BB19-11F421343CE5}"/>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12" name="Rectangle 11">
            <a:extLst>
              <a:ext uri="{FF2B5EF4-FFF2-40B4-BE49-F238E27FC236}">
                <a16:creationId xmlns:a16="http://schemas.microsoft.com/office/drawing/2014/main" id="{93046B1D-BA74-4A84-A4EE-1F5148DA55EF}"/>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hlinkClick r:id="rId4" action="ppaction://hlinksldjump"/>
            <a:extLst>
              <a:ext uri="{FF2B5EF4-FFF2-40B4-BE49-F238E27FC236}">
                <a16:creationId xmlns:a16="http://schemas.microsoft.com/office/drawing/2014/main" id="{3232F0A4-4CBD-4B41-A08F-78E0CEAB88C9}"/>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5" descr="Diagram, letter, timeline&#10;&#10;Description automatically generated">
            <a:extLst>
              <a:ext uri="{FF2B5EF4-FFF2-40B4-BE49-F238E27FC236}">
                <a16:creationId xmlns:a16="http://schemas.microsoft.com/office/drawing/2014/main" id="{98C0A850-DD1D-4D16-AC94-245D467C5C01}"/>
              </a:ext>
            </a:extLst>
          </p:cNvPr>
          <p:cNvPicPr>
            <a:picLocks noChangeAspect="1"/>
          </p:cNvPicPr>
          <p:nvPr/>
        </p:nvPicPr>
        <p:blipFill rotWithShape="1">
          <a:blip r:embed="rId5"/>
          <a:srcRect l="3417" t="31611" r="911" b="16717"/>
          <a:stretch/>
        </p:blipFill>
        <p:spPr>
          <a:xfrm>
            <a:off x="1964809" y="3781526"/>
            <a:ext cx="2624458" cy="1063091"/>
          </a:xfrm>
          <a:prstGeom prst="rect">
            <a:avLst/>
          </a:prstGeom>
          <a:ln>
            <a:solidFill>
              <a:schemeClr val="tx1"/>
            </a:solidFill>
          </a:ln>
        </p:spPr>
      </p:pic>
      <p:pic>
        <p:nvPicPr>
          <p:cNvPr id="9" name="Picture 8" descr="Timeline&#10;&#10;Description automatically generated">
            <a:extLst>
              <a:ext uri="{FF2B5EF4-FFF2-40B4-BE49-F238E27FC236}">
                <a16:creationId xmlns:a16="http://schemas.microsoft.com/office/drawing/2014/main" id="{8A08E58B-F2B9-4614-B228-A0686B05058A}"/>
              </a:ext>
            </a:extLst>
          </p:cNvPr>
          <p:cNvPicPr>
            <a:picLocks noChangeAspect="1"/>
          </p:cNvPicPr>
          <p:nvPr/>
        </p:nvPicPr>
        <p:blipFill rotWithShape="1">
          <a:blip r:embed="rId6"/>
          <a:srcRect l="971" t="30395" r="3417" b="15501"/>
          <a:stretch/>
        </p:blipFill>
        <p:spPr>
          <a:xfrm>
            <a:off x="1966445" y="5040573"/>
            <a:ext cx="2622822" cy="1113114"/>
          </a:xfrm>
          <a:prstGeom prst="rect">
            <a:avLst/>
          </a:prstGeom>
          <a:ln>
            <a:solidFill>
              <a:schemeClr val="tx1"/>
            </a:solidFill>
          </a:ln>
        </p:spPr>
      </p:pic>
      <p:sp>
        <p:nvSpPr>
          <p:cNvPr id="14" name="TextBox 13">
            <a:extLst>
              <a:ext uri="{FF2B5EF4-FFF2-40B4-BE49-F238E27FC236}">
                <a16:creationId xmlns:a16="http://schemas.microsoft.com/office/drawing/2014/main" id="{0EF4B41C-B553-4A30-A33D-AB4336A213DF}"/>
              </a:ext>
            </a:extLst>
          </p:cNvPr>
          <p:cNvSpPr txBox="1"/>
          <p:nvPr/>
        </p:nvSpPr>
        <p:spPr>
          <a:xfrm>
            <a:off x="4587632" y="414878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cs typeface="Calibri"/>
              </a:rPr>
              <a:t>Lily</a:t>
            </a:r>
          </a:p>
        </p:txBody>
      </p:sp>
      <p:sp>
        <p:nvSpPr>
          <p:cNvPr id="15" name="TextBox 14">
            <a:extLst>
              <a:ext uri="{FF2B5EF4-FFF2-40B4-BE49-F238E27FC236}">
                <a16:creationId xmlns:a16="http://schemas.microsoft.com/office/drawing/2014/main" id="{D05AEE12-3319-4470-AF7A-747BF4B32060}"/>
              </a:ext>
            </a:extLst>
          </p:cNvPr>
          <p:cNvSpPr txBox="1"/>
          <p:nvPr/>
        </p:nvSpPr>
        <p:spPr>
          <a:xfrm>
            <a:off x="4587632" y="536579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cs typeface="Calibri"/>
              </a:rPr>
              <a:t>Orchid</a:t>
            </a:r>
            <a:endParaRPr lang="en-US" dirty="0"/>
          </a:p>
        </p:txBody>
      </p:sp>
      <p:pic>
        <p:nvPicPr>
          <p:cNvPr id="16" name="Picture 13">
            <a:extLst>
              <a:ext uri="{FF2B5EF4-FFF2-40B4-BE49-F238E27FC236}">
                <a16:creationId xmlns:a16="http://schemas.microsoft.com/office/drawing/2014/main" id="{575A6F1B-B16F-4A9B-85EF-8925BFD252A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4338" b="24796"/>
          <a:stretch/>
        </p:blipFill>
        <p:spPr>
          <a:xfrm>
            <a:off x="1963174" y="2403557"/>
            <a:ext cx="2624458" cy="1196112"/>
          </a:xfrm>
          <a:prstGeom prst="rect">
            <a:avLst/>
          </a:prstGeom>
          <a:ln>
            <a:solidFill>
              <a:schemeClr val="tx1"/>
            </a:solidFill>
          </a:ln>
        </p:spPr>
      </p:pic>
      <p:sp>
        <p:nvSpPr>
          <p:cNvPr id="17" name="TextBox 16">
            <a:extLst>
              <a:ext uri="{FF2B5EF4-FFF2-40B4-BE49-F238E27FC236}">
                <a16:creationId xmlns:a16="http://schemas.microsoft.com/office/drawing/2014/main" id="{5B6FDD0E-746C-4008-9882-97484B0CB54F}"/>
              </a:ext>
            </a:extLst>
          </p:cNvPr>
          <p:cNvSpPr txBox="1"/>
          <p:nvPr/>
        </p:nvSpPr>
        <p:spPr>
          <a:xfrm>
            <a:off x="4587632" y="281821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cs typeface="Calibri"/>
              </a:rPr>
              <a:t>Red cabbage</a:t>
            </a:r>
          </a:p>
        </p:txBody>
      </p:sp>
      <p:pic>
        <p:nvPicPr>
          <p:cNvPr id="18" name="Picture 17" descr="A picture containing person, indoor, red&#10;&#10;Description automatically generated">
            <a:extLst>
              <a:ext uri="{FF2B5EF4-FFF2-40B4-BE49-F238E27FC236}">
                <a16:creationId xmlns:a16="http://schemas.microsoft.com/office/drawing/2014/main" id="{47640DF2-D86B-43DB-BF28-9BA46F38FE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6983047" y="2870852"/>
            <a:ext cx="3738356" cy="2803767"/>
          </a:xfrm>
          <a:prstGeom prst="rect">
            <a:avLst/>
          </a:prstGeom>
          <a:ln>
            <a:solidFill>
              <a:schemeClr val="tx1"/>
            </a:solidFill>
          </a:ln>
        </p:spPr>
      </p:pic>
      <p:sp>
        <p:nvSpPr>
          <p:cNvPr id="19" name="Content Placeholder 2">
            <a:extLst>
              <a:ext uri="{FF2B5EF4-FFF2-40B4-BE49-F238E27FC236}">
                <a16:creationId xmlns:a16="http://schemas.microsoft.com/office/drawing/2014/main" id="{364204A5-EE47-4884-B19F-531E7ED6555B}"/>
              </a:ext>
            </a:extLst>
          </p:cNvPr>
          <p:cNvSpPr txBox="1">
            <a:spLocks/>
          </p:cNvSpPr>
          <p:nvPr/>
        </p:nvSpPr>
        <p:spPr>
          <a:xfrm>
            <a:off x="7330832" y="1441184"/>
            <a:ext cx="346937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t>Example: Mixing safe kitchen chemicals </a:t>
            </a:r>
          </a:p>
          <a:p>
            <a:pPr marL="0" indent="0">
              <a:buFont typeface="Arial" panose="020B0604020202020204" pitchFamily="34" charset="0"/>
              <a:buNone/>
            </a:pPr>
            <a:endParaRPr lang="en-GB" dirty="0"/>
          </a:p>
          <a:p>
            <a:pPr marL="0" indent="0">
              <a:buFont typeface="Arial" panose="020B0604020202020204" pitchFamily="34" charset="0"/>
              <a:buNone/>
            </a:pPr>
            <a:endParaRPr lang="en-GB" dirty="0"/>
          </a:p>
        </p:txBody>
      </p:sp>
    </p:spTree>
    <p:extLst>
      <p:ext uri="{BB962C8B-B14F-4D97-AF65-F5344CB8AC3E}">
        <p14:creationId xmlns:p14="http://schemas.microsoft.com/office/powerpoint/2010/main" val="38278699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363B1-6EC8-4F7B-81B0-84285D2332BC}"/>
              </a:ext>
            </a:extLst>
          </p:cNvPr>
          <p:cNvSpPr>
            <a:spLocks noGrp="1"/>
          </p:cNvSpPr>
          <p:nvPr>
            <p:ph type="title"/>
          </p:nvPr>
        </p:nvSpPr>
        <p:spPr/>
        <p:txBody>
          <a:bodyPr>
            <a:normAutofit/>
          </a:bodyPr>
          <a:lstStyle/>
          <a:p>
            <a:r>
              <a:rPr lang="en-GB" sz="3600" b="1" u="sng" dirty="0"/>
              <a:t>Experimenting with things just to see what happens. </a:t>
            </a:r>
          </a:p>
        </p:txBody>
      </p:sp>
      <p:sp>
        <p:nvSpPr>
          <p:cNvPr id="3" name="Content Placeholder 2">
            <a:extLst>
              <a:ext uri="{FF2B5EF4-FFF2-40B4-BE49-F238E27FC236}">
                <a16:creationId xmlns:a16="http://schemas.microsoft.com/office/drawing/2014/main" id="{C5A20B42-0327-4031-925D-99F54CD1BBA4}"/>
              </a:ext>
            </a:extLst>
          </p:cNvPr>
          <p:cNvSpPr>
            <a:spLocks noGrp="1"/>
          </p:cNvSpPr>
          <p:nvPr>
            <p:ph idx="1"/>
          </p:nvPr>
        </p:nvSpPr>
        <p:spPr>
          <a:xfrm>
            <a:off x="997974" y="1441184"/>
            <a:ext cx="4181571" cy="4351338"/>
          </a:xfrm>
        </p:spPr>
        <p:txBody>
          <a:bodyPr>
            <a:normAutofit/>
          </a:bodyPr>
          <a:lstStyle/>
          <a:p>
            <a:pPr marL="0" indent="0">
              <a:buNone/>
            </a:pPr>
            <a:r>
              <a:rPr lang="en-GB" b="1" dirty="0"/>
              <a:t>Example: Forming a hypothesis </a:t>
            </a:r>
          </a:p>
          <a:p>
            <a:pPr marL="0" indent="0">
              <a:buNone/>
            </a:pPr>
            <a:endParaRPr lang="en-GB" dirty="0"/>
          </a:p>
          <a:p>
            <a:pPr marL="0" indent="0">
              <a:buNone/>
            </a:pPr>
            <a:endParaRPr lang="en-GB" dirty="0"/>
          </a:p>
        </p:txBody>
      </p:sp>
      <p:pic>
        <p:nvPicPr>
          <p:cNvPr id="10" name="Graphic 9" descr="Home with solid fill">
            <a:extLst>
              <a:ext uri="{FF2B5EF4-FFF2-40B4-BE49-F238E27FC236}">
                <a16:creationId xmlns:a16="http://schemas.microsoft.com/office/drawing/2014/main" id="{87DA6EB6-FBDA-4F01-AF44-1DCBD340F7E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6192551"/>
            <a:ext cx="623341" cy="623341"/>
          </a:xfrm>
          <a:prstGeom prst="rect">
            <a:avLst/>
          </a:prstGeom>
        </p:spPr>
      </p:pic>
      <p:sp>
        <p:nvSpPr>
          <p:cNvPr id="11" name="TextBox 10">
            <a:extLst>
              <a:ext uri="{FF2B5EF4-FFF2-40B4-BE49-F238E27FC236}">
                <a16:creationId xmlns:a16="http://schemas.microsoft.com/office/drawing/2014/main" id="{91B8BE77-AA55-43C9-BB19-11F421343CE5}"/>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12" name="Rectangle 11">
            <a:extLst>
              <a:ext uri="{FF2B5EF4-FFF2-40B4-BE49-F238E27FC236}">
                <a16:creationId xmlns:a16="http://schemas.microsoft.com/office/drawing/2014/main" id="{93046B1D-BA74-4A84-A4EE-1F5148DA55EF}"/>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hlinkClick r:id="rId4" action="ppaction://hlinksldjump"/>
            <a:extLst>
              <a:ext uri="{FF2B5EF4-FFF2-40B4-BE49-F238E27FC236}">
                <a16:creationId xmlns:a16="http://schemas.microsoft.com/office/drawing/2014/main" id="{3232F0A4-4CBD-4B41-A08F-78E0CEAB88C9}"/>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Content Placeholder 2">
            <a:extLst>
              <a:ext uri="{FF2B5EF4-FFF2-40B4-BE49-F238E27FC236}">
                <a16:creationId xmlns:a16="http://schemas.microsoft.com/office/drawing/2014/main" id="{364204A5-EE47-4884-B19F-531E7ED6555B}"/>
              </a:ext>
            </a:extLst>
          </p:cNvPr>
          <p:cNvSpPr txBox="1">
            <a:spLocks/>
          </p:cNvSpPr>
          <p:nvPr/>
        </p:nvSpPr>
        <p:spPr>
          <a:xfrm>
            <a:off x="7330832" y="1441184"/>
            <a:ext cx="346937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t>Example: Predicting and testing</a:t>
            </a:r>
            <a:endParaRPr lang="en-GB" dirty="0"/>
          </a:p>
          <a:p>
            <a:pPr marL="0" indent="0">
              <a:buFont typeface="Arial" panose="020B0604020202020204" pitchFamily="34" charset="0"/>
              <a:buNone/>
            </a:pPr>
            <a:endParaRPr lang="en-GB" dirty="0"/>
          </a:p>
        </p:txBody>
      </p:sp>
      <p:grpSp>
        <p:nvGrpSpPr>
          <p:cNvPr id="20" name="Group 19">
            <a:extLst>
              <a:ext uri="{FF2B5EF4-FFF2-40B4-BE49-F238E27FC236}">
                <a16:creationId xmlns:a16="http://schemas.microsoft.com/office/drawing/2014/main" id="{85DD24B0-214A-4922-BE46-7B732E68EE36}"/>
              </a:ext>
            </a:extLst>
          </p:cNvPr>
          <p:cNvGrpSpPr/>
          <p:nvPr/>
        </p:nvGrpSpPr>
        <p:grpSpPr>
          <a:xfrm>
            <a:off x="838201" y="2683979"/>
            <a:ext cx="5562600" cy="3108543"/>
            <a:chOff x="5746194" y="868308"/>
            <a:chExt cx="6191807" cy="3108543"/>
          </a:xfrm>
        </p:grpSpPr>
        <p:sp>
          <p:nvSpPr>
            <p:cNvPr id="22" name="TextBox 21">
              <a:extLst>
                <a:ext uri="{FF2B5EF4-FFF2-40B4-BE49-F238E27FC236}">
                  <a16:creationId xmlns:a16="http://schemas.microsoft.com/office/drawing/2014/main" id="{A45AC250-E36D-448A-9D78-EFCEB3F96F46}"/>
                </a:ext>
              </a:extLst>
            </p:cNvPr>
            <p:cNvSpPr txBox="1"/>
            <p:nvPr/>
          </p:nvSpPr>
          <p:spPr>
            <a:xfrm>
              <a:off x="5871998" y="868308"/>
              <a:ext cx="6066003" cy="3108543"/>
            </a:xfrm>
            <a:prstGeom prst="rect">
              <a:avLst/>
            </a:prstGeom>
            <a:noFill/>
          </p:spPr>
          <p:txBody>
            <a:bodyPr wrap="square" lIns="91440" tIns="45720" rIns="91440" bIns="45720" rtlCol="0" anchor="t">
              <a:spAutoFit/>
            </a:bodyPr>
            <a:lstStyle/>
            <a:p>
              <a:r>
                <a:rPr lang="en-GB" sz="2400" dirty="0"/>
                <a:t>Hypothesis: </a:t>
              </a:r>
              <a:r>
                <a:rPr lang="en-GB" sz="2400" dirty="0">
                  <a:latin typeface="Bradley Hand ITC" panose="03070402050302030203" pitchFamily="66" charset="0"/>
                </a:rPr>
                <a:t>I think the steepest ramp will make the car travel the furthest. </a:t>
              </a:r>
            </a:p>
            <a:p>
              <a:endParaRPr lang="en-GB" sz="2800" dirty="0"/>
            </a:p>
            <a:p>
              <a:r>
                <a:rPr lang="en-GB" sz="2400" dirty="0"/>
                <a:t>Diagram: </a:t>
              </a:r>
            </a:p>
            <a:p>
              <a:endParaRPr lang="en-GB" sz="2400" dirty="0"/>
            </a:p>
            <a:p>
              <a:endParaRPr lang="en-GB" sz="2400" dirty="0"/>
            </a:p>
            <a:p>
              <a:endParaRPr lang="en-GB" sz="2400" dirty="0"/>
            </a:p>
            <a:p>
              <a:endParaRPr lang="en-GB" sz="2400" dirty="0"/>
            </a:p>
          </p:txBody>
        </p:sp>
        <p:sp>
          <p:nvSpPr>
            <p:cNvPr id="23" name="Isosceles Triangle 22">
              <a:extLst>
                <a:ext uri="{FF2B5EF4-FFF2-40B4-BE49-F238E27FC236}">
                  <a16:creationId xmlns:a16="http://schemas.microsoft.com/office/drawing/2014/main" id="{ADADF73B-6479-4ABD-9AE7-1EF9775C6381}"/>
                </a:ext>
              </a:extLst>
            </p:cNvPr>
            <p:cNvSpPr/>
            <p:nvPr/>
          </p:nvSpPr>
          <p:spPr>
            <a:xfrm>
              <a:off x="6197600" y="3014516"/>
              <a:ext cx="1904979" cy="756141"/>
            </a:xfrm>
            <a:prstGeom prst="triangle">
              <a:avLst>
                <a:gd name="adj" fmla="val 0"/>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Bradley Hand ITC" panose="03070402050302030203" pitchFamily="66" charset="0"/>
              </a:endParaRPr>
            </a:p>
          </p:txBody>
        </p:sp>
        <p:sp>
          <p:nvSpPr>
            <p:cNvPr id="24" name="Isosceles Triangle 23">
              <a:extLst>
                <a:ext uri="{FF2B5EF4-FFF2-40B4-BE49-F238E27FC236}">
                  <a16:creationId xmlns:a16="http://schemas.microsoft.com/office/drawing/2014/main" id="{5EA65E0E-F90A-43BD-B421-D92B4FE2E3AA}"/>
                </a:ext>
              </a:extLst>
            </p:cNvPr>
            <p:cNvSpPr/>
            <p:nvPr/>
          </p:nvSpPr>
          <p:spPr>
            <a:xfrm>
              <a:off x="6197600" y="3395516"/>
              <a:ext cx="2281382" cy="375140"/>
            </a:xfrm>
            <a:prstGeom prst="triangle">
              <a:avLst>
                <a:gd name="adj" fmla="val 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Isosceles Triangle 24">
              <a:extLst>
                <a:ext uri="{FF2B5EF4-FFF2-40B4-BE49-F238E27FC236}">
                  <a16:creationId xmlns:a16="http://schemas.microsoft.com/office/drawing/2014/main" id="{136E2D95-BD93-4DAE-A069-9AF96D85B649}"/>
                </a:ext>
              </a:extLst>
            </p:cNvPr>
            <p:cNvSpPr/>
            <p:nvPr/>
          </p:nvSpPr>
          <p:spPr>
            <a:xfrm>
              <a:off x="6197600" y="2570016"/>
              <a:ext cx="1657928" cy="1200641"/>
            </a:xfrm>
            <a:prstGeom prst="triangle">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Bradley Hand ITC" panose="03070402050302030203" pitchFamily="66" charset="0"/>
              </a:endParaRPr>
            </a:p>
          </p:txBody>
        </p:sp>
        <p:sp>
          <p:nvSpPr>
            <p:cNvPr id="26" name="TextBox 25">
              <a:extLst>
                <a:ext uri="{FF2B5EF4-FFF2-40B4-BE49-F238E27FC236}">
                  <a16:creationId xmlns:a16="http://schemas.microsoft.com/office/drawing/2014/main" id="{3E076CF6-9DEE-4AF3-8250-B5A057FB6E0B}"/>
                </a:ext>
              </a:extLst>
            </p:cNvPr>
            <p:cNvSpPr txBox="1"/>
            <p:nvPr/>
          </p:nvSpPr>
          <p:spPr>
            <a:xfrm>
              <a:off x="5746194" y="3261781"/>
              <a:ext cx="506870" cy="261610"/>
            </a:xfrm>
            <a:prstGeom prst="rect">
              <a:avLst/>
            </a:prstGeom>
            <a:noFill/>
          </p:spPr>
          <p:txBody>
            <a:bodyPr wrap="none" rtlCol="0">
              <a:spAutoFit/>
            </a:bodyPr>
            <a:lstStyle/>
            <a:p>
              <a:r>
                <a:rPr lang="en-GB" sz="1100">
                  <a:solidFill>
                    <a:srgbClr val="FF0000"/>
                  </a:solidFill>
                  <a:latin typeface="Bradley Hand ITC" panose="03070402050302030203" pitchFamily="66" charset="0"/>
                </a:rPr>
                <a:t>10cm</a:t>
              </a:r>
            </a:p>
          </p:txBody>
        </p:sp>
        <p:sp>
          <p:nvSpPr>
            <p:cNvPr id="27" name="TextBox 26">
              <a:extLst>
                <a:ext uri="{FF2B5EF4-FFF2-40B4-BE49-F238E27FC236}">
                  <a16:creationId xmlns:a16="http://schemas.microsoft.com/office/drawing/2014/main" id="{953AE1A8-E8E0-4811-B16A-130ADEF9264C}"/>
                </a:ext>
              </a:extLst>
            </p:cNvPr>
            <p:cNvSpPr txBox="1"/>
            <p:nvPr/>
          </p:nvSpPr>
          <p:spPr>
            <a:xfrm>
              <a:off x="5746194" y="2897940"/>
              <a:ext cx="518091" cy="261610"/>
            </a:xfrm>
            <a:prstGeom prst="rect">
              <a:avLst/>
            </a:prstGeom>
            <a:noFill/>
          </p:spPr>
          <p:txBody>
            <a:bodyPr wrap="none" rtlCol="0">
              <a:spAutoFit/>
            </a:bodyPr>
            <a:lstStyle/>
            <a:p>
              <a:r>
                <a:rPr lang="en-GB" sz="1100">
                  <a:solidFill>
                    <a:srgbClr val="00B050"/>
                  </a:solidFill>
                  <a:latin typeface="Bradley Hand ITC" panose="03070402050302030203" pitchFamily="66" charset="0"/>
                </a:rPr>
                <a:t>20cm</a:t>
              </a:r>
            </a:p>
          </p:txBody>
        </p:sp>
        <p:sp>
          <p:nvSpPr>
            <p:cNvPr id="28" name="TextBox 27">
              <a:extLst>
                <a:ext uri="{FF2B5EF4-FFF2-40B4-BE49-F238E27FC236}">
                  <a16:creationId xmlns:a16="http://schemas.microsoft.com/office/drawing/2014/main" id="{602679B3-B184-4B99-BC5A-E155766A76E6}"/>
                </a:ext>
              </a:extLst>
            </p:cNvPr>
            <p:cNvSpPr txBox="1"/>
            <p:nvPr/>
          </p:nvSpPr>
          <p:spPr>
            <a:xfrm>
              <a:off x="5746194" y="2464356"/>
              <a:ext cx="518091" cy="261610"/>
            </a:xfrm>
            <a:prstGeom prst="rect">
              <a:avLst/>
            </a:prstGeom>
            <a:noFill/>
          </p:spPr>
          <p:txBody>
            <a:bodyPr wrap="none" rtlCol="0">
              <a:spAutoFit/>
            </a:bodyPr>
            <a:lstStyle/>
            <a:p>
              <a:r>
                <a:rPr lang="en-GB" sz="1100">
                  <a:solidFill>
                    <a:srgbClr val="0070C0"/>
                  </a:solidFill>
                  <a:latin typeface="Bradley Hand ITC" panose="03070402050302030203" pitchFamily="66" charset="0"/>
                </a:rPr>
                <a:t>30cm</a:t>
              </a:r>
            </a:p>
          </p:txBody>
        </p:sp>
        <p:sp>
          <p:nvSpPr>
            <p:cNvPr id="29" name="Rectangle 28">
              <a:extLst>
                <a:ext uri="{FF2B5EF4-FFF2-40B4-BE49-F238E27FC236}">
                  <a16:creationId xmlns:a16="http://schemas.microsoft.com/office/drawing/2014/main" id="{F5D5B12E-14A9-4B60-8E8F-74E853034F09}"/>
                </a:ext>
              </a:extLst>
            </p:cNvPr>
            <p:cNvSpPr/>
            <p:nvPr/>
          </p:nvSpPr>
          <p:spPr>
            <a:xfrm rot="2039457">
              <a:off x="6323355" y="2558839"/>
              <a:ext cx="325582" cy="936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Bradley Hand ITC" panose="03070402050302030203" pitchFamily="66" charset="0"/>
              </a:endParaRPr>
            </a:p>
          </p:txBody>
        </p:sp>
        <p:sp>
          <p:nvSpPr>
            <p:cNvPr id="30" name="Oval 29">
              <a:extLst>
                <a:ext uri="{FF2B5EF4-FFF2-40B4-BE49-F238E27FC236}">
                  <a16:creationId xmlns:a16="http://schemas.microsoft.com/office/drawing/2014/main" id="{3969CD7A-CACE-4D27-A687-D3173721504C}"/>
                </a:ext>
              </a:extLst>
            </p:cNvPr>
            <p:cNvSpPr/>
            <p:nvPr/>
          </p:nvSpPr>
          <p:spPr>
            <a:xfrm rot="2039457">
              <a:off x="6303891" y="2546880"/>
              <a:ext cx="109085" cy="10908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Bradley Hand ITC" panose="03070402050302030203" pitchFamily="66" charset="0"/>
              </a:endParaRPr>
            </a:p>
          </p:txBody>
        </p:sp>
        <p:sp>
          <p:nvSpPr>
            <p:cNvPr id="31" name="Oval 30">
              <a:extLst>
                <a:ext uri="{FF2B5EF4-FFF2-40B4-BE49-F238E27FC236}">
                  <a16:creationId xmlns:a16="http://schemas.microsoft.com/office/drawing/2014/main" id="{F887CB64-E288-405A-828C-574201C302FC}"/>
                </a:ext>
              </a:extLst>
            </p:cNvPr>
            <p:cNvSpPr/>
            <p:nvPr/>
          </p:nvSpPr>
          <p:spPr>
            <a:xfrm rot="2039457">
              <a:off x="6493150" y="2678227"/>
              <a:ext cx="109085" cy="10908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Bradley Hand ITC" panose="03070402050302030203" pitchFamily="66" charset="0"/>
              </a:endParaRPr>
            </a:p>
          </p:txBody>
        </p:sp>
        <p:sp>
          <p:nvSpPr>
            <p:cNvPr id="32" name="Rectangle 31">
              <a:extLst>
                <a:ext uri="{FF2B5EF4-FFF2-40B4-BE49-F238E27FC236}">
                  <a16:creationId xmlns:a16="http://schemas.microsoft.com/office/drawing/2014/main" id="{105CF190-51A5-4F0E-9DAB-9B7E39C7C940}"/>
                </a:ext>
              </a:extLst>
            </p:cNvPr>
            <p:cNvSpPr/>
            <p:nvPr/>
          </p:nvSpPr>
          <p:spPr>
            <a:xfrm rot="1312209">
              <a:off x="6239068" y="2893617"/>
              <a:ext cx="325582" cy="936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Bradley Hand ITC" panose="03070402050302030203" pitchFamily="66" charset="0"/>
              </a:endParaRPr>
            </a:p>
          </p:txBody>
        </p:sp>
        <p:sp>
          <p:nvSpPr>
            <p:cNvPr id="33" name="Oval 32">
              <a:extLst>
                <a:ext uri="{FF2B5EF4-FFF2-40B4-BE49-F238E27FC236}">
                  <a16:creationId xmlns:a16="http://schemas.microsoft.com/office/drawing/2014/main" id="{CA4A5EA7-F575-44BA-8C6A-3322B09864A4}"/>
                </a:ext>
              </a:extLst>
            </p:cNvPr>
            <p:cNvSpPr/>
            <p:nvPr/>
          </p:nvSpPr>
          <p:spPr>
            <a:xfrm rot="1312209">
              <a:off x="6221565" y="2908568"/>
              <a:ext cx="109085" cy="10908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Bradley Hand ITC" panose="03070402050302030203" pitchFamily="66" charset="0"/>
              </a:endParaRPr>
            </a:p>
          </p:txBody>
        </p:sp>
        <p:sp>
          <p:nvSpPr>
            <p:cNvPr id="34" name="Oval 33">
              <a:extLst>
                <a:ext uri="{FF2B5EF4-FFF2-40B4-BE49-F238E27FC236}">
                  <a16:creationId xmlns:a16="http://schemas.microsoft.com/office/drawing/2014/main" id="{8B11816F-0902-4172-B2CE-B555313A142E}"/>
                </a:ext>
              </a:extLst>
            </p:cNvPr>
            <p:cNvSpPr/>
            <p:nvPr/>
          </p:nvSpPr>
          <p:spPr>
            <a:xfrm rot="1312209">
              <a:off x="6434185" y="2997247"/>
              <a:ext cx="109085" cy="10908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Bradley Hand ITC" panose="03070402050302030203" pitchFamily="66" charset="0"/>
              </a:endParaRPr>
            </a:p>
          </p:txBody>
        </p:sp>
        <p:sp>
          <p:nvSpPr>
            <p:cNvPr id="35" name="Rectangle 34">
              <a:extLst>
                <a:ext uri="{FF2B5EF4-FFF2-40B4-BE49-F238E27FC236}">
                  <a16:creationId xmlns:a16="http://schemas.microsoft.com/office/drawing/2014/main" id="{1848A953-FC00-4CDC-B1C0-555DE2F61224}"/>
                </a:ext>
              </a:extLst>
            </p:cNvPr>
            <p:cNvSpPr/>
            <p:nvPr/>
          </p:nvSpPr>
          <p:spPr>
            <a:xfrm rot="713977">
              <a:off x="6256340" y="3241538"/>
              <a:ext cx="325582" cy="936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Bradley Hand ITC" panose="03070402050302030203" pitchFamily="66" charset="0"/>
              </a:endParaRPr>
            </a:p>
          </p:txBody>
        </p:sp>
        <p:sp>
          <p:nvSpPr>
            <p:cNvPr id="36" name="Oval 35">
              <a:extLst>
                <a:ext uri="{FF2B5EF4-FFF2-40B4-BE49-F238E27FC236}">
                  <a16:creationId xmlns:a16="http://schemas.microsoft.com/office/drawing/2014/main" id="{17A2DC8A-CEE8-457B-B31F-2132BBFA69BA}"/>
                </a:ext>
              </a:extLst>
            </p:cNvPr>
            <p:cNvSpPr/>
            <p:nvPr/>
          </p:nvSpPr>
          <p:spPr>
            <a:xfrm rot="713977">
              <a:off x="6244666" y="3277919"/>
              <a:ext cx="109085" cy="10908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Bradley Hand ITC" panose="03070402050302030203" pitchFamily="66" charset="0"/>
              </a:endParaRPr>
            </a:p>
          </p:txBody>
        </p:sp>
        <p:sp>
          <p:nvSpPr>
            <p:cNvPr id="37" name="Oval 36">
              <a:extLst>
                <a:ext uri="{FF2B5EF4-FFF2-40B4-BE49-F238E27FC236}">
                  <a16:creationId xmlns:a16="http://schemas.microsoft.com/office/drawing/2014/main" id="{F17938B3-0A18-4D2C-A2D2-C14709782E59}"/>
                </a:ext>
              </a:extLst>
            </p:cNvPr>
            <p:cNvSpPr/>
            <p:nvPr/>
          </p:nvSpPr>
          <p:spPr>
            <a:xfrm rot="713977">
              <a:off x="6469428" y="3328445"/>
              <a:ext cx="109085" cy="10908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Bradley Hand ITC" panose="03070402050302030203" pitchFamily="66" charset="0"/>
              </a:endParaRPr>
            </a:p>
          </p:txBody>
        </p:sp>
        <p:sp>
          <p:nvSpPr>
            <p:cNvPr id="38" name="Rectangle 37">
              <a:extLst>
                <a:ext uri="{FF2B5EF4-FFF2-40B4-BE49-F238E27FC236}">
                  <a16:creationId xmlns:a16="http://schemas.microsoft.com/office/drawing/2014/main" id="{45C952A0-066D-4B99-BF61-0C179D156328}"/>
                </a:ext>
              </a:extLst>
            </p:cNvPr>
            <p:cNvSpPr/>
            <p:nvPr/>
          </p:nvSpPr>
          <p:spPr>
            <a:xfrm>
              <a:off x="8559779" y="3660131"/>
              <a:ext cx="3228109" cy="1224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latin typeface="Bradley Hand ITC" panose="03070402050302030203" pitchFamily="66" charset="0"/>
                </a:rPr>
                <a:t>MEASURING TAPE</a:t>
              </a:r>
            </a:p>
          </p:txBody>
        </p:sp>
        <p:sp>
          <p:nvSpPr>
            <p:cNvPr id="39" name="TextBox 38">
              <a:extLst>
                <a:ext uri="{FF2B5EF4-FFF2-40B4-BE49-F238E27FC236}">
                  <a16:creationId xmlns:a16="http://schemas.microsoft.com/office/drawing/2014/main" id="{FD187A99-4B35-4381-B66E-DE4520777AD2}"/>
                </a:ext>
              </a:extLst>
            </p:cNvPr>
            <p:cNvSpPr txBox="1"/>
            <p:nvPr/>
          </p:nvSpPr>
          <p:spPr>
            <a:xfrm>
              <a:off x="6703692" y="2431516"/>
              <a:ext cx="559654" cy="276999"/>
            </a:xfrm>
            <a:prstGeom prst="rect">
              <a:avLst/>
            </a:prstGeom>
            <a:noFill/>
          </p:spPr>
          <p:txBody>
            <a:bodyPr wrap="square" rtlCol="0">
              <a:spAutoFit/>
            </a:bodyPr>
            <a:lstStyle/>
            <a:p>
              <a:r>
                <a:rPr lang="en-GB" sz="1200">
                  <a:latin typeface="Bradley Hand ITC" panose="03070402050302030203" pitchFamily="66" charset="0"/>
                </a:rPr>
                <a:t>car</a:t>
              </a:r>
            </a:p>
          </p:txBody>
        </p:sp>
        <p:sp>
          <p:nvSpPr>
            <p:cNvPr id="40" name="TextBox 39">
              <a:extLst>
                <a:ext uri="{FF2B5EF4-FFF2-40B4-BE49-F238E27FC236}">
                  <a16:creationId xmlns:a16="http://schemas.microsoft.com/office/drawing/2014/main" id="{B243F51F-AF7E-42BB-B38B-17DE413F53F8}"/>
                </a:ext>
              </a:extLst>
            </p:cNvPr>
            <p:cNvSpPr txBox="1"/>
            <p:nvPr/>
          </p:nvSpPr>
          <p:spPr>
            <a:xfrm>
              <a:off x="7283570" y="3190149"/>
              <a:ext cx="1004318" cy="276999"/>
            </a:xfrm>
            <a:prstGeom prst="rect">
              <a:avLst/>
            </a:prstGeom>
            <a:noFill/>
          </p:spPr>
          <p:txBody>
            <a:bodyPr wrap="square" rtlCol="0">
              <a:spAutoFit/>
            </a:bodyPr>
            <a:lstStyle/>
            <a:p>
              <a:r>
                <a:rPr lang="en-GB" sz="1200">
                  <a:latin typeface="Bradley Hand ITC" panose="03070402050302030203" pitchFamily="66" charset="0"/>
                </a:rPr>
                <a:t>ramp</a:t>
              </a:r>
            </a:p>
          </p:txBody>
        </p:sp>
      </p:grpSp>
      <p:graphicFrame>
        <p:nvGraphicFramePr>
          <p:cNvPr id="41" name="Table 10">
            <a:extLst>
              <a:ext uri="{FF2B5EF4-FFF2-40B4-BE49-F238E27FC236}">
                <a16:creationId xmlns:a16="http://schemas.microsoft.com/office/drawing/2014/main" id="{8BBC8FA4-E631-4A5F-855D-01439FDBC0AF}"/>
              </a:ext>
            </a:extLst>
          </p:cNvPr>
          <p:cNvGraphicFramePr>
            <a:graphicFrameLocks noGrp="1"/>
          </p:cNvGraphicFramePr>
          <p:nvPr>
            <p:extLst>
              <p:ext uri="{D42A27DB-BD31-4B8C-83A1-F6EECF244321}">
                <p14:modId xmlns:p14="http://schemas.microsoft.com/office/powerpoint/2010/main" val="201445533"/>
              </p:ext>
            </p:extLst>
          </p:nvPr>
        </p:nvGraphicFramePr>
        <p:xfrm>
          <a:off x="7330832" y="2695044"/>
          <a:ext cx="4308318" cy="1483360"/>
        </p:xfrm>
        <a:graphic>
          <a:graphicData uri="http://schemas.openxmlformats.org/drawingml/2006/table">
            <a:tbl>
              <a:tblPr firstRow="1" bandRow="1">
                <a:tableStyleId>{5C22544A-7EE6-4342-B048-85BDC9FD1C3A}</a:tableStyleId>
              </a:tblPr>
              <a:tblGrid>
                <a:gridCol w="1436106">
                  <a:extLst>
                    <a:ext uri="{9D8B030D-6E8A-4147-A177-3AD203B41FA5}">
                      <a16:colId xmlns:a16="http://schemas.microsoft.com/office/drawing/2014/main" val="4020595545"/>
                    </a:ext>
                  </a:extLst>
                </a:gridCol>
                <a:gridCol w="1436106">
                  <a:extLst>
                    <a:ext uri="{9D8B030D-6E8A-4147-A177-3AD203B41FA5}">
                      <a16:colId xmlns:a16="http://schemas.microsoft.com/office/drawing/2014/main" val="256123979"/>
                    </a:ext>
                  </a:extLst>
                </a:gridCol>
                <a:gridCol w="1436106">
                  <a:extLst>
                    <a:ext uri="{9D8B030D-6E8A-4147-A177-3AD203B41FA5}">
                      <a16:colId xmlns:a16="http://schemas.microsoft.com/office/drawing/2014/main" val="1526680558"/>
                    </a:ext>
                  </a:extLst>
                </a:gridCol>
              </a:tblGrid>
              <a:tr h="370840">
                <a:tc>
                  <a:txBody>
                    <a:bodyPr/>
                    <a:lstStyle/>
                    <a:p>
                      <a:r>
                        <a:rPr lang="en-US"/>
                        <a:t>Solid</a:t>
                      </a:r>
                    </a:p>
                  </a:txBody>
                  <a:tcPr/>
                </a:tc>
                <a:tc>
                  <a:txBody>
                    <a:bodyPr/>
                    <a:lstStyle/>
                    <a:p>
                      <a:r>
                        <a:rPr lang="en-US" dirty="0"/>
                        <a:t>Prediction </a:t>
                      </a:r>
                    </a:p>
                  </a:txBody>
                  <a:tcPr/>
                </a:tc>
                <a:tc>
                  <a:txBody>
                    <a:bodyPr/>
                    <a:lstStyle/>
                    <a:p>
                      <a:r>
                        <a:rPr lang="en-US"/>
                        <a:t>Test</a:t>
                      </a:r>
                    </a:p>
                  </a:txBody>
                  <a:tcPr/>
                </a:tc>
                <a:extLst>
                  <a:ext uri="{0D108BD9-81ED-4DB2-BD59-A6C34878D82A}">
                    <a16:rowId xmlns:a16="http://schemas.microsoft.com/office/drawing/2014/main" val="2226590144"/>
                  </a:ext>
                </a:extLst>
              </a:tr>
              <a:tr h="370840">
                <a:tc>
                  <a:txBody>
                    <a:bodyPr/>
                    <a:lstStyle/>
                    <a:p>
                      <a:r>
                        <a:rPr lang="en-US"/>
                        <a:t>Salt </a:t>
                      </a:r>
                    </a:p>
                  </a:txBody>
                  <a:tcPr/>
                </a:tc>
                <a:tc>
                  <a:txBody>
                    <a:bodyPr/>
                    <a:lstStyle/>
                    <a:p>
                      <a:r>
                        <a:rPr lang="en-US"/>
                        <a:t>Soluble </a:t>
                      </a:r>
                    </a:p>
                  </a:txBody>
                  <a:tcPr/>
                </a:tc>
                <a:tc>
                  <a:txBody>
                    <a:bodyPr/>
                    <a:lstStyle/>
                    <a:p>
                      <a:pPr lvl="0">
                        <a:buNone/>
                      </a:pPr>
                      <a:r>
                        <a:rPr lang="en-US" sz="1800" b="0" i="0" u="none" strike="noStrike" noProof="0">
                          <a:latin typeface="Calibri"/>
                        </a:rPr>
                        <a:t>Soluble</a:t>
                      </a:r>
                      <a:endParaRPr lang="en-US"/>
                    </a:p>
                  </a:txBody>
                  <a:tcPr/>
                </a:tc>
                <a:extLst>
                  <a:ext uri="{0D108BD9-81ED-4DB2-BD59-A6C34878D82A}">
                    <a16:rowId xmlns:a16="http://schemas.microsoft.com/office/drawing/2014/main" val="1142253442"/>
                  </a:ext>
                </a:extLst>
              </a:tr>
              <a:tr h="370840">
                <a:tc>
                  <a:txBody>
                    <a:bodyPr/>
                    <a:lstStyle/>
                    <a:p>
                      <a:r>
                        <a:rPr lang="en-US"/>
                        <a:t>Sand</a:t>
                      </a:r>
                    </a:p>
                  </a:txBody>
                  <a:tcPr/>
                </a:tc>
                <a:tc>
                  <a:txBody>
                    <a:bodyPr/>
                    <a:lstStyle/>
                    <a:p>
                      <a:r>
                        <a:rPr lang="en-US"/>
                        <a:t>Insoluble</a:t>
                      </a:r>
                    </a:p>
                  </a:txBody>
                  <a:tcPr/>
                </a:tc>
                <a:tc>
                  <a:txBody>
                    <a:bodyPr/>
                    <a:lstStyle/>
                    <a:p>
                      <a:r>
                        <a:rPr lang="en-US"/>
                        <a:t>Insoluble</a:t>
                      </a:r>
                    </a:p>
                  </a:txBody>
                  <a:tcPr/>
                </a:tc>
                <a:extLst>
                  <a:ext uri="{0D108BD9-81ED-4DB2-BD59-A6C34878D82A}">
                    <a16:rowId xmlns:a16="http://schemas.microsoft.com/office/drawing/2014/main" val="123689873"/>
                  </a:ext>
                </a:extLst>
              </a:tr>
              <a:tr h="370840">
                <a:tc>
                  <a:txBody>
                    <a:bodyPr/>
                    <a:lstStyle/>
                    <a:p>
                      <a:r>
                        <a:rPr lang="en-US"/>
                        <a:t>Flour</a:t>
                      </a:r>
                    </a:p>
                  </a:txBody>
                  <a:tcPr/>
                </a:tc>
                <a:tc>
                  <a:txBody>
                    <a:bodyPr/>
                    <a:lstStyle/>
                    <a:p>
                      <a:pPr lvl="0">
                        <a:buNone/>
                      </a:pPr>
                      <a:r>
                        <a:rPr lang="en-US" sz="1800" b="0" i="0" u="none" strike="noStrike" noProof="0" dirty="0">
                          <a:latin typeface="Calibri"/>
                        </a:rPr>
                        <a:t>Soluble</a:t>
                      </a:r>
                      <a:endParaRPr lang="en-US" dirty="0"/>
                    </a:p>
                  </a:txBody>
                  <a:tcPr/>
                </a:tc>
                <a:tc>
                  <a:txBody>
                    <a:bodyPr/>
                    <a:lstStyle/>
                    <a:p>
                      <a:pPr lvl="0">
                        <a:buNone/>
                      </a:pPr>
                      <a:r>
                        <a:rPr lang="en-US" sz="1800" b="0" i="0" u="none" strike="noStrike" noProof="0" dirty="0">
                          <a:latin typeface="Calibri"/>
                        </a:rPr>
                        <a:t>Insoluble</a:t>
                      </a:r>
                      <a:endParaRPr lang="en-US" dirty="0"/>
                    </a:p>
                  </a:txBody>
                  <a:tcPr/>
                </a:tc>
                <a:extLst>
                  <a:ext uri="{0D108BD9-81ED-4DB2-BD59-A6C34878D82A}">
                    <a16:rowId xmlns:a16="http://schemas.microsoft.com/office/drawing/2014/main" val="1260403279"/>
                  </a:ext>
                </a:extLst>
              </a:tr>
            </a:tbl>
          </a:graphicData>
        </a:graphic>
      </p:graphicFrame>
    </p:spTree>
    <p:extLst>
      <p:ext uri="{BB962C8B-B14F-4D97-AF65-F5344CB8AC3E}">
        <p14:creationId xmlns:p14="http://schemas.microsoft.com/office/powerpoint/2010/main" val="71367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363B1-6EC8-4F7B-81B0-84285D2332BC}"/>
              </a:ext>
            </a:extLst>
          </p:cNvPr>
          <p:cNvSpPr>
            <a:spLocks noGrp="1"/>
          </p:cNvSpPr>
          <p:nvPr>
            <p:ph type="title"/>
          </p:nvPr>
        </p:nvSpPr>
        <p:spPr/>
        <p:txBody>
          <a:bodyPr>
            <a:normAutofit/>
          </a:bodyPr>
          <a:lstStyle/>
          <a:p>
            <a:r>
              <a:rPr lang="en-GB" sz="3600" b="1" u="sng" dirty="0"/>
              <a:t>Sticking at doing something until it is the best it can be.  </a:t>
            </a:r>
            <a:endParaRPr lang="en-GB" sz="3600" b="1" i="1" u="sng" dirty="0"/>
          </a:p>
        </p:txBody>
      </p:sp>
      <p:sp>
        <p:nvSpPr>
          <p:cNvPr id="3" name="Content Placeholder 2">
            <a:extLst>
              <a:ext uri="{FF2B5EF4-FFF2-40B4-BE49-F238E27FC236}">
                <a16:creationId xmlns:a16="http://schemas.microsoft.com/office/drawing/2014/main" id="{C5A20B42-0327-4031-925D-99F54CD1BBA4}"/>
              </a:ext>
            </a:extLst>
          </p:cNvPr>
          <p:cNvSpPr>
            <a:spLocks noGrp="1"/>
          </p:cNvSpPr>
          <p:nvPr>
            <p:ph idx="1"/>
          </p:nvPr>
        </p:nvSpPr>
        <p:spPr>
          <a:xfrm>
            <a:off x="838200" y="1703311"/>
            <a:ext cx="4775200" cy="4351338"/>
          </a:xfrm>
        </p:spPr>
        <p:txBody>
          <a:bodyPr>
            <a:normAutofit/>
          </a:bodyPr>
          <a:lstStyle/>
          <a:p>
            <a:pPr marL="0" indent="0">
              <a:buNone/>
            </a:pPr>
            <a:r>
              <a:rPr lang="en-GB" b="1" dirty="0"/>
              <a:t>Example: </a:t>
            </a:r>
          </a:p>
          <a:p>
            <a:pPr marL="0" indent="0">
              <a:buNone/>
            </a:pPr>
            <a:endParaRPr lang="en-GB" dirty="0"/>
          </a:p>
          <a:p>
            <a:pPr marL="0" indent="0">
              <a:buNone/>
            </a:pPr>
            <a:endParaRPr lang="en-GB" dirty="0"/>
          </a:p>
        </p:txBody>
      </p:sp>
      <p:pic>
        <p:nvPicPr>
          <p:cNvPr id="10" name="Graphic 9" descr="Home with solid fill">
            <a:extLst>
              <a:ext uri="{FF2B5EF4-FFF2-40B4-BE49-F238E27FC236}">
                <a16:creationId xmlns:a16="http://schemas.microsoft.com/office/drawing/2014/main" id="{87DA6EB6-FBDA-4F01-AF44-1DCBD340F7E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6192551"/>
            <a:ext cx="623341" cy="623341"/>
          </a:xfrm>
          <a:prstGeom prst="rect">
            <a:avLst/>
          </a:prstGeom>
        </p:spPr>
      </p:pic>
      <p:sp>
        <p:nvSpPr>
          <p:cNvPr id="11" name="TextBox 10">
            <a:extLst>
              <a:ext uri="{FF2B5EF4-FFF2-40B4-BE49-F238E27FC236}">
                <a16:creationId xmlns:a16="http://schemas.microsoft.com/office/drawing/2014/main" id="{91B8BE77-AA55-43C9-BB19-11F421343CE5}"/>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12" name="Rectangle 11">
            <a:extLst>
              <a:ext uri="{FF2B5EF4-FFF2-40B4-BE49-F238E27FC236}">
                <a16:creationId xmlns:a16="http://schemas.microsoft.com/office/drawing/2014/main" id="{93046B1D-BA74-4A84-A4EE-1F5148DA55EF}"/>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hlinkClick r:id="rId4" action="ppaction://hlinksldjump"/>
            <a:extLst>
              <a:ext uri="{FF2B5EF4-FFF2-40B4-BE49-F238E27FC236}">
                <a16:creationId xmlns:a16="http://schemas.microsoft.com/office/drawing/2014/main" id="{3232F0A4-4CBD-4B41-A08F-78E0CEAB88C9}"/>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25054887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504" y="116632"/>
            <a:ext cx="8928992" cy="6552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723092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504" y="116632"/>
            <a:ext cx="8928992"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3068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DDE6B4-B315-4B42-A43A-8E39C092A0F5}"/>
              </a:ext>
            </a:extLst>
          </p:cNvPr>
          <p:cNvSpPr>
            <a:spLocks noGrp="1"/>
          </p:cNvSpPr>
          <p:nvPr>
            <p:ph idx="1"/>
          </p:nvPr>
        </p:nvSpPr>
        <p:spPr>
          <a:xfrm>
            <a:off x="1708032" y="104956"/>
            <a:ext cx="8775939" cy="6754453"/>
          </a:xfrm>
        </p:spPr>
        <p:txBody>
          <a:bodyPr vert="horz" lIns="91440" tIns="45720" rIns="91440" bIns="45720" rtlCol="0" anchor="t">
            <a:normAutofit/>
          </a:bodyPr>
          <a:lstStyle/>
          <a:p>
            <a:pPr marL="0" indent="0" algn="ctr">
              <a:buNone/>
            </a:pPr>
            <a:r>
              <a:rPr lang="en-US" sz="3600" b="1" dirty="0">
                <a:cs typeface="Calibri"/>
              </a:rPr>
              <a:t>Sink or Float?</a:t>
            </a:r>
          </a:p>
          <a:p>
            <a:pPr marL="0" indent="0">
              <a:buNone/>
            </a:pPr>
            <a:endParaRPr lang="en-US" sz="1400" b="1" dirty="0">
              <a:ea typeface="+mn-lt"/>
              <a:cs typeface="+mn-lt"/>
            </a:endParaRPr>
          </a:p>
          <a:p>
            <a:pPr marL="0" indent="0">
              <a:buNone/>
            </a:pPr>
            <a:r>
              <a:rPr lang="en-US" sz="1800" b="1" dirty="0">
                <a:ea typeface="+mn-lt"/>
                <a:cs typeface="+mn-lt"/>
              </a:rPr>
              <a:t>You will need: </a:t>
            </a:r>
            <a:r>
              <a:rPr lang="en-US" sz="1800" dirty="0">
                <a:ea typeface="+mn-lt"/>
                <a:cs typeface="+mn-lt"/>
              </a:rPr>
              <a:t>Basin half filled with water, recording equipment (e.g. whiteboard &amp; whiteboard pen) and an assortment of objects (e.g. </a:t>
            </a:r>
          </a:p>
          <a:p>
            <a:pPr marL="0" indent="0">
              <a:buNone/>
            </a:pPr>
            <a:endParaRPr lang="en-US" sz="1800" b="1" dirty="0">
              <a:ea typeface="+mn-lt"/>
              <a:cs typeface="+mn-lt"/>
            </a:endParaRPr>
          </a:p>
          <a:p>
            <a:pPr marL="0" indent="0">
              <a:buNone/>
            </a:pPr>
            <a:r>
              <a:rPr lang="en-US" sz="1800" b="1" dirty="0">
                <a:ea typeface="+mn-lt"/>
                <a:cs typeface="+mn-lt"/>
              </a:rPr>
              <a:t>Activity</a:t>
            </a:r>
            <a:r>
              <a:rPr lang="en-US" sz="1800" dirty="0">
                <a:ea typeface="+mn-lt"/>
                <a:cs typeface="+mn-lt"/>
              </a:rPr>
              <a:t>: Can pupils determine whether an object will float or sink?</a:t>
            </a:r>
          </a:p>
          <a:p>
            <a:pPr marL="0" indent="0">
              <a:buNone/>
            </a:pPr>
            <a:endParaRPr lang="en-US" sz="1800" dirty="0">
              <a:cs typeface="Calibri"/>
            </a:endParaRPr>
          </a:p>
          <a:p>
            <a:pPr marL="0" indent="0">
              <a:buNone/>
            </a:pPr>
            <a:r>
              <a:rPr lang="en-US" sz="1800" b="1" dirty="0">
                <a:ea typeface="+mn-lt"/>
                <a:cs typeface="+mn-lt"/>
              </a:rPr>
              <a:t>Time to Think: </a:t>
            </a:r>
            <a:r>
              <a:rPr lang="en-US" sz="1800" dirty="0">
                <a:ea typeface="+mn-lt"/>
                <a:cs typeface="+mn-lt"/>
              </a:rPr>
              <a:t>Use stimulus pictures to prompt discussions. Why do learners think some objects float better than others?</a:t>
            </a:r>
            <a:endParaRPr lang="en-US" sz="1800" b="1" dirty="0">
              <a:ea typeface="+mn-lt"/>
              <a:cs typeface="+mn-lt"/>
            </a:endParaRPr>
          </a:p>
          <a:p>
            <a:pPr marL="0" indent="0">
              <a:buNone/>
            </a:pPr>
            <a:endParaRPr lang="en-US" sz="1800" b="1" dirty="0">
              <a:cs typeface="Calibri"/>
            </a:endParaRPr>
          </a:p>
          <a:p>
            <a:pPr marL="0" indent="0">
              <a:buNone/>
            </a:pPr>
            <a:r>
              <a:rPr lang="en-US" sz="1800" b="1" dirty="0">
                <a:ea typeface="+mn-lt"/>
                <a:cs typeface="+mn-lt"/>
              </a:rPr>
              <a:t>Time to Test: </a:t>
            </a:r>
            <a:r>
              <a:rPr lang="en-US" sz="1800" dirty="0">
                <a:ea typeface="+mn-lt"/>
                <a:cs typeface="+mn-lt"/>
              </a:rPr>
              <a:t>Pupils to test objects one at a time to determine whether they sink or float. Allow time for discussion as to why they think certain objects float and others don’t. If required give pupils prompts such as: </a:t>
            </a:r>
            <a:r>
              <a:rPr lang="en-US" sz="1800" i="1" dirty="0">
                <a:ea typeface="+mn-lt"/>
                <a:cs typeface="+mn-lt"/>
              </a:rPr>
              <a:t>Do you think  it is to do with the size? Is it to do with the weight? Is it to do with the volume?</a:t>
            </a:r>
          </a:p>
          <a:p>
            <a:pPr marL="0" indent="0">
              <a:buNone/>
            </a:pPr>
            <a:r>
              <a:rPr lang="en-US" sz="1800" b="1" dirty="0">
                <a:ea typeface="+mn-lt"/>
                <a:cs typeface="+mn-lt"/>
              </a:rPr>
              <a:t> </a:t>
            </a:r>
            <a:endParaRPr lang="en-US" sz="1800" b="1" dirty="0">
              <a:cs typeface="Calibri"/>
            </a:endParaRPr>
          </a:p>
          <a:p>
            <a:pPr marL="0" indent="0">
              <a:buNone/>
            </a:pPr>
            <a:r>
              <a:rPr lang="en-US" sz="1800" b="1" dirty="0">
                <a:ea typeface="+mn-lt"/>
                <a:cs typeface="+mn-lt"/>
              </a:rPr>
              <a:t>Rules/Suggestions </a:t>
            </a:r>
          </a:p>
          <a:p>
            <a:r>
              <a:rPr lang="en-US" sz="1800" dirty="0">
                <a:ea typeface="+mn-lt"/>
                <a:cs typeface="+mn-lt"/>
              </a:rPr>
              <a:t>Have pupils make all their predictions before they begin testing any of the objects</a:t>
            </a:r>
          </a:p>
          <a:p>
            <a:r>
              <a:rPr lang="en-US" sz="1800" dirty="0">
                <a:ea typeface="+mn-lt"/>
                <a:cs typeface="+mn-lt"/>
              </a:rPr>
              <a:t>Extension: Create a physical graph with the objects showing if they sink or float</a:t>
            </a:r>
            <a:endParaRPr lang="en-US" sz="1800" dirty="0">
              <a:solidFill>
                <a:srgbClr val="0070C0"/>
              </a:solidFill>
              <a:ea typeface="+mn-lt"/>
              <a:cs typeface="+mn-lt"/>
            </a:endParaRPr>
          </a:p>
        </p:txBody>
      </p:sp>
      <p:pic>
        <p:nvPicPr>
          <p:cNvPr id="4" name="Graphic 3" descr="Home with solid fill">
            <a:extLst>
              <a:ext uri="{FF2B5EF4-FFF2-40B4-BE49-F238E27FC236}">
                <a16:creationId xmlns:a16="http://schemas.microsoft.com/office/drawing/2014/main" id="{E9DC8FCD-B8DE-48CA-B305-02930E68156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6192551"/>
            <a:ext cx="623341" cy="623341"/>
          </a:xfrm>
          <a:prstGeom prst="rect">
            <a:avLst/>
          </a:prstGeom>
        </p:spPr>
      </p:pic>
      <p:sp>
        <p:nvSpPr>
          <p:cNvPr id="5" name="TextBox 4">
            <a:extLst>
              <a:ext uri="{FF2B5EF4-FFF2-40B4-BE49-F238E27FC236}">
                <a16:creationId xmlns:a16="http://schemas.microsoft.com/office/drawing/2014/main" id="{8B16C915-3FDB-4DCD-A5DB-32DABAF09974}"/>
              </a:ext>
            </a:extLst>
          </p:cNvPr>
          <p:cNvSpPr txBox="1"/>
          <p:nvPr/>
        </p:nvSpPr>
        <p:spPr>
          <a:xfrm>
            <a:off x="534127" y="6446560"/>
            <a:ext cx="3824252" cy="369332"/>
          </a:xfrm>
          <a:prstGeom prst="rect">
            <a:avLst/>
          </a:prstGeom>
          <a:noFill/>
        </p:spPr>
        <p:txBody>
          <a:bodyPr wrap="none" rtlCol="0">
            <a:spAutoFit/>
          </a:bodyPr>
          <a:lstStyle/>
          <a:p>
            <a:r>
              <a:rPr lang="en-GB" dirty="0"/>
              <a:t>Click here to return to the home page.</a:t>
            </a:r>
          </a:p>
        </p:txBody>
      </p:sp>
      <p:sp>
        <p:nvSpPr>
          <p:cNvPr id="6" name="Rectangle 5">
            <a:extLst>
              <a:ext uri="{FF2B5EF4-FFF2-40B4-BE49-F238E27FC236}">
                <a16:creationId xmlns:a16="http://schemas.microsoft.com/office/drawing/2014/main" id="{2E6AD8A7-7392-4A49-B5E6-8B8BAE060CC6}"/>
              </a:ext>
            </a:extLst>
          </p:cNvPr>
          <p:cNvSpPr/>
          <p:nvPr/>
        </p:nvSpPr>
        <p:spPr>
          <a:xfrm>
            <a:off x="0" y="6234659"/>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hlinkClick r:id="rId4" action="ppaction://hlinksldjump"/>
            <a:extLst>
              <a:ext uri="{FF2B5EF4-FFF2-40B4-BE49-F238E27FC236}">
                <a16:creationId xmlns:a16="http://schemas.microsoft.com/office/drawing/2014/main" id="{78D7DB75-94E5-4D2B-BEC6-9662EF3DDDBC}"/>
              </a:ext>
            </a:extLst>
          </p:cNvPr>
          <p:cNvSpPr/>
          <p:nvPr/>
        </p:nvSpPr>
        <p:spPr>
          <a:xfrm>
            <a:off x="48788" y="6160717"/>
            <a:ext cx="623341" cy="62334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277422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3565"/>
            <a:ext cx="9144000" cy="6824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15509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8486</TotalTime>
  <Words>14574</Words>
  <Application>Microsoft Office PowerPoint</Application>
  <PresentationFormat>Widescreen</PresentationFormat>
  <Paragraphs>1601</Paragraphs>
  <Slides>90</Slides>
  <Notes>1</Notes>
  <HiddenSlides>5</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90</vt:i4>
      </vt:variant>
    </vt:vector>
  </HeadingPairs>
  <TitlesOfParts>
    <vt:vector size="98" baseType="lpstr">
      <vt:lpstr>Arial</vt:lpstr>
      <vt:lpstr>Arial,Sans-Serif</vt:lpstr>
      <vt:lpstr>Bradley Hand ITC</vt:lpstr>
      <vt:lpstr>Calibri</vt:lpstr>
      <vt:lpstr>Calibri Light</vt:lpstr>
      <vt:lpstr>Comic Sans MS</vt:lpstr>
      <vt:lpstr>Times New Roman</vt:lpstr>
      <vt:lpstr>Office Theme</vt:lpstr>
      <vt:lpstr>Engineering Habits of Mind Toolkit</vt:lpstr>
      <vt:lpstr>Engineering Habits of Mind: Overview </vt:lpstr>
      <vt:lpstr>PowerPoint Presentation</vt:lpstr>
      <vt:lpstr>Systems Thinking</vt:lpstr>
      <vt:lpstr>Systems Thinking: Overview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Adapting</vt:lpstr>
      <vt:lpstr>Adapting: Overview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Creative Problem Solving</vt:lpstr>
      <vt:lpstr>Creative Problem Solving: Overview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Visualising</vt:lpstr>
      <vt:lpstr>Visualising: Overview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Problem Finding</vt:lpstr>
      <vt:lpstr>Problem Finding: Overview </vt:lpstr>
      <vt:lpstr>Asking lots of questions to make sure I understand</vt:lpstr>
      <vt:lpstr>Finding out why something doesn’t work (Debugging)</vt:lpstr>
      <vt:lpstr>Finding out why something doesn’t work (Debugging)</vt:lpstr>
      <vt:lpstr>Finding out why something doesn’t work (Debugging)</vt:lpstr>
      <vt:lpstr>Finding out why something doesn’t work (Debugging)</vt:lpstr>
      <vt:lpstr>Finding out why something doesn’t work (Debugging)</vt:lpstr>
      <vt:lpstr>Finding out why something doesn’t work (Debugging)</vt:lpstr>
      <vt:lpstr>Finding out why something doesn’t work (Debugging)</vt:lpstr>
      <vt:lpstr>Finding out why something doesn’t work (Debugging)</vt:lpstr>
      <vt:lpstr>Checking and checking again until I am happy </vt:lpstr>
      <vt:lpstr>Checking and checking again until I am happy</vt:lpstr>
      <vt:lpstr>Checking and checking again until I am happy</vt:lpstr>
      <vt:lpstr>Finding mistakes in mine and other people’s work</vt:lpstr>
      <vt:lpstr>Finding mistakes in mine and other people’s work</vt:lpstr>
      <vt:lpstr>Finding mistakes in mine and other people’s work</vt:lpstr>
      <vt:lpstr>Thinking about the world around me and how it could be better</vt:lpstr>
      <vt:lpstr>Improving</vt:lpstr>
      <vt:lpstr>Improving: Overview </vt:lpstr>
      <vt:lpstr>Working hard and practising to get better even when it is tricky.  </vt:lpstr>
      <vt:lpstr>Working out what I need to do to improve. </vt:lpstr>
      <vt:lpstr>Making what I have done better. </vt:lpstr>
      <vt:lpstr>Making what I have done better. </vt:lpstr>
      <vt:lpstr>Making what I have done better. </vt:lpstr>
      <vt:lpstr>Experimenting with things just to see what happens. </vt:lpstr>
      <vt:lpstr>Experimenting with things just to see what happens. </vt:lpstr>
      <vt:lpstr>Sticking at doing something until it is the best it can be.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Engineering Habits of Mind Exemplification</dc:title>
  <dc:creator>Colin Dorman</dc:creator>
  <cp:lastModifiedBy>Laura McCafferty</cp:lastModifiedBy>
  <cp:revision>50</cp:revision>
  <dcterms:created xsi:type="dcterms:W3CDTF">2022-02-03T18:32:48Z</dcterms:created>
  <dcterms:modified xsi:type="dcterms:W3CDTF">2022-04-25T15:32:50Z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c381991-eab8-4fff-8f2f-4f88109aa1cd_Enabled">
    <vt:lpwstr>true</vt:lpwstr>
  </property>
  <property fmtid="{D5CDD505-2E9C-101B-9397-08002B2CF9AE}" pid="3" name="MSIP_Label_3c381991-eab8-4fff-8f2f-4f88109aa1cd_SetDate">
    <vt:lpwstr>2022-02-03T18:32:48Z</vt:lpwstr>
  </property>
  <property fmtid="{D5CDD505-2E9C-101B-9397-08002B2CF9AE}" pid="4" name="MSIP_Label_3c381991-eab8-4fff-8f2f-4f88109aa1cd_Method">
    <vt:lpwstr>Standard</vt:lpwstr>
  </property>
  <property fmtid="{D5CDD505-2E9C-101B-9397-08002B2CF9AE}" pid="5" name="MSIP_Label_3c381991-eab8-4fff-8f2f-4f88109aa1cd_Name">
    <vt:lpwstr>Official</vt:lpwstr>
  </property>
  <property fmtid="{D5CDD505-2E9C-101B-9397-08002B2CF9AE}" pid="6" name="MSIP_Label_3c381991-eab8-4fff-8f2f-4f88109aa1cd_SiteId">
    <vt:lpwstr>a98f953b-d618-4b43-8a65-0382681bd283</vt:lpwstr>
  </property>
  <property fmtid="{D5CDD505-2E9C-101B-9397-08002B2CF9AE}" pid="7" name="MSIP_Label_3c381991-eab8-4fff-8f2f-4f88109aa1cd_ActionId">
    <vt:lpwstr>60cc5d78-b1eb-464a-b70b-ace465703b8b</vt:lpwstr>
  </property>
  <property fmtid="{D5CDD505-2E9C-101B-9397-08002B2CF9AE}" pid="8" name="MSIP_Label_3c381991-eab8-4fff-8f2f-4f88109aa1cd_ContentBits">
    <vt:lpwstr>0</vt:lpwstr>
  </property>
</Properties>
</file>