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73" r:id="rId7"/>
    <p:sldId id="279" r:id="rId8"/>
    <p:sldId id="260" r:id="rId9"/>
    <p:sldId id="274" r:id="rId10"/>
    <p:sldId id="280" r:id="rId11"/>
    <p:sldId id="261" r:id="rId12"/>
    <p:sldId id="275" r:id="rId13"/>
    <p:sldId id="281" r:id="rId14"/>
    <p:sldId id="262" r:id="rId15"/>
    <p:sldId id="263" r:id="rId16"/>
    <p:sldId id="264" r:id="rId17"/>
    <p:sldId id="265" r:id="rId18"/>
    <p:sldId id="266" r:id="rId19"/>
    <p:sldId id="267" r:id="rId20"/>
    <p:sldId id="268" r:id="rId21"/>
    <p:sldId id="269" r:id="rId22"/>
    <p:sldId id="270" r:id="rId23"/>
    <p:sldId id="271" r:id="rId24"/>
    <p:sldId id="272" r:id="rId25"/>
    <p:sldId id="276"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10"/>
    <a:srgbClr val="E8E31D"/>
    <a:srgbClr val="FF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86"/>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lly, Gillian" userId="b644f70d-0652-4a76-bbbc-a2432cd434c6" providerId="ADAL" clId="{2D4CC58D-8A16-43A6-BAE0-7AE710A5C77F}"/>
    <pc:docChg chg="modSld">
      <pc:chgData name="Reilly, Gillian" userId="b644f70d-0652-4a76-bbbc-a2432cd434c6" providerId="ADAL" clId="{2D4CC58D-8A16-43A6-BAE0-7AE710A5C77F}" dt="2026-04-22T08:19:32.044" v="7" actId="20577"/>
      <pc:docMkLst>
        <pc:docMk/>
      </pc:docMkLst>
      <pc:sldChg chg="addSp modSp mod">
        <pc:chgData name="Reilly, Gillian" userId="b644f70d-0652-4a76-bbbc-a2432cd434c6" providerId="ADAL" clId="{2D4CC58D-8A16-43A6-BAE0-7AE710A5C77F}" dt="2026-04-22T08:19:32.044" v="7" actId="20577"/>
        <pc:sldMkLst>
          <pc:docMk/>
          <pc:sldMk cId="1921037407" sldId="278"/>
        </pc:sldMkLst>
        <pc:spChg chg="mod">
          <ac:chgData name="Reilly, Gillian" userId="b644f70d-0652-4a76-bbbc-a2432cd434c6" providerId="ADAL" clId="{2D4CC58D-8A16-43A6-BAE0-7AE710A5C77F}" dt="2026-04-22T08:19:32.044" v="7" actId="20577"/>
          <ac:spMkLst>
            <pc:docMk/>
            <pc:sldMk cId="1921037407" sldId="278"/>
            <ac:spMk id="4" creationId="{99B081F8-41EC-9365-FD86-A3E12EE0410C}"/>
          </ac:spMkLst>
        </pc:spChg>
        <pc:picChg chg="add mod">
          <ac:chgData name="Reilly, Gillian" userId="b644f70d-0652-4a76-bbbc-a2432cd434c6" providerId="ADAL" clId="{2D4CC58D-8A16-43A6-BAE0-7AE710A5C77F}" dt="2026-04-22T08:19:15.223" v="6" actId="1076"/>
          <ac:picMkLst>
            <pc:docMk/>
            <pc:sldMk cId="1921037407" sldId="278"/>
            <ac:picMk id="8" creationId="{1D651E4E-1B48-2A19-A3D2-6075775C6C9B}"/>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E163-F111-4879-895D-019C6BFAC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95DE32-C8D9-4D7C-A810-47B4460137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EE5C6C-6817-452C-9A3D-58CA2D0D428D}"/>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5" name="Footer Placeholder 4">
            <a:extLst>
              <a:ext uri="{FF2B5EF4-FFF2-40B4-BE49-F238E27FC236}">
                <a16:creationId xmlns:a16="http://schemas.microsoft.com/office/drawing/2014/main" id="{DEA065BD-064C-4D6D-AD95-9BBC3875B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7A019-D5C2-47A4-928D-C42FE73FF6C5}"/>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777140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13D2-08FF-4FCF-A242-18CE4E97C0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296CC7-BAB1-412A-A647-E03225DD9F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6BE7DD-549A-4B55-8A10-DD3DEF9CA934}"/>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5" name="Footer Placeholder 4">
            <a:extLst>
              <a:ext uri="{FF2B5EF4-FFF2-40B4-BE49-F238E27FC236}">
                <a16:creationId xmlns:a16="http://schemas.microsoft.com/office/drawing/2014/main" id="{7CE47727-7F0D-4FFB-8981-B7F85919D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53484-063F-4365-B080-F0940B2110B8}"/>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35762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1BCF8-B21D-494B-B516-C922C9024E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F3AED0-43E8-4FD1-BA01-A506276E5A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8CB4D-4ABA-4954-9E27-B4ED852BCBA1}"/>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5" name="Footer Placeholder 4">
            <a:extLst>
              <a:ext uri="{FF2B5EF4-FFF2-40B4-BE49-F238E27FC236}">
                <a16:creationId xmlns:a16="http://schemas.microsoft.com/office/drawing/2014/main" id="{E5713CF2-1EF9-4971-8E7A-917F9E4AEF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C9E1EF-1617-483C-BF7C-CCBC29195CC5}"/>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56510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720E5-CD2F-4648-8446-801173E6AE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C024FF-F2AB-4CEF-8E03-DB42283E2B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ACFFCD-548F-4F58-8749-AC9A8AE1579E}"/>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5" name="Footer Placeholder 4">
            <a:extLst>
              <a:ext uri="{FF2B5EF4-FFF2-40B4-BE49-F238E27FC236}">
                <a16:creationId xmlns:a16="http://schemas.microsoft.com/office/drawing/2014/main" id="{95F6715E-A70D-4F27-AA24-F37164607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44F8E-9585-43E3-A819-96B46C5E16E1}"/>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43533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CF2B-3A5E-40A1-A6D6-01F4BD7251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9FBA45-E2C3-40F4-B9D8-A16220C922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69CAED-6401-42F1-8E53-ABDD0E0910A9}"/>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5" name="Footer Placeholder 4">
            <a:extLst>
              <a:ext uri="{FF2B5EF4-FFF2-40B4-BE49-F238E27FC236}">
                <a16:creationId xmlns:a16="http://schemas.microsoft.com/office/drawing/2014/main" id="{A9BF2E57-8500-44BF-B416-B41B34C3E1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8562C8-6F77-43B4-B8C4-D5F8AEDE7BDE}"/>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07688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6E71-F459-46CD-A729-B1D13D483F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55BCB8-5739-408F-A5B2-70E925229D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3C514F-4653-4CDA-8A48-E9F99B967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56D83A-1E2E-47B8-B89E-7667EA9E669E}"/>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6" name="Footer Placeholder 5">
            <a:extLst>
              <a:ext uri="{FF2B5EF4-FFF2-40B4-BE49-F238E27FC236}">
                <a16:creationId xmlns:a16="http://schemas.microsoft.com/office/drawing/2014/main" id="{09B72C0C-9AEF-42F1-A712-2FCF4FD440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FC8462-7092-4450-A339-024440E1AE8B}"/>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605873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E43A-9443-463A-A194-FBBF6AAAED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4EC54D-FA35-44C3-B8CC-31B5E47147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63EB1-A08C-42CF-A67F-8B40685009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7AFE81-E192-4BC4-8F02-FA17DA8D94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07D1-6D71-4501-AC33-92EDED053D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EC1C57-F50F-4ADC-ABF2-ADDACFF1DD8F}"/>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8" name="Footer Placeholder 7">
            <a:extLst>
              <a:ext uri="{FF2B5EF4-FFF2-40B4-BE49-F238E27FC236}">
                <a16:creationId xmlns:a16="http://schemas.microsoft.com/office/drawing/2014/main" id="{7E9D3614-ABC8-4E3E-AD91-0DAB0C9E3A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476D8B-2DD1-4A99-A49B-693DED69B0C6}"/>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0308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98FD-088E-4D30-9F2E-1930CD26F6D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5663C7C-CCF3-4A65-9E0C-10C1F633BCF4}"/>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4" name="Footer Placeholder 3">
            <a:extLst>
              <a:ext uri="{FF2B5EF4-FFF2-40B4-BE49-F238E27FC236}">
                <a16:creationId xmlns:a16="http://schemas.microsoft.com/office/drawing/2014/main" id="{236DF857-750F-46A0-8178-CDB369C4E1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7E8837-5A18-401F-A776-4D376AD10ADE}"/>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374017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61FEE-3BF4-4F60-9138-A80CB3633678}"/>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3" name="Footer Placeholder 2">
            <a:extLst>
              <a:ext uri="{FF2B5EF4-FFF2-40B4-BE49-F238E27FC236}">
                <a16:creationId xmlns:a16="http://schemas.microsoft.com/office/drawing/2014/main" id="{303CC0B0-BE81-4CC0-A683-A31209D0EE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A5B8F6-B230-4373-AD00-158E934D7E28}"/>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259516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DDFB3-349C-4942-8F99-8C0971CC6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D0F3FE-EC98-424A-B81E-BFE85CC062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80B12A-6D14-4AE1-8BB5-F7E2B4C85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9D254-6CC3-4740-B75C-8E5B88CAE47F}"/>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6" name="Footer Placeholder 5">
            <a:extLst>
              <a:ext uri="{FF2B5EF4-FFF2-40B4-BE49-F238E27FC236}">
                <a16:creationId xmlns:a16="http://schemas.microsoft.com/office/drawing/2014/main" id="{948A00CD-107D-46EB-8E8D-2E96D6F5D9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B7244-EF7C-44E7-896C-1E77859D2B4B}"/>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350563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68B9-209F-4EBF-B7C1-8F1FBAC59F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33637A-782C-4B2C-9CE4-1C83E65A43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1878A8-E7AF-43B1-96CC-470A2AE1E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005456-0DF8-4767-B5C5-1951C2B6B76B}"/>
              </a:ext>
            </a:extLst>
          </p:cNvPr>
          <p:cNvSpPr>
            <a:spLocks noGrp="1"/>
          </p:cNvSpPr>
          <p:nvPr>
            <p:ph type="dt" sz="half" idx="10"/>
          </p:nvPr>
        </p:nvSpPr>
        <p:spPr/>
        <p:txBody>
          <a:bodyPr/>
          <a:lstStyle/>
          <a:p>
            <a:fld id="{9556CED6-5F6C-4D57-85E8-EDFCC8AB0FD0}" type="datetimeFigureOut">
              <a:rPr lang="en-GB" smtClean="0"/>
              <a:t>22/04/2026</a:t>
            </a:fld>
            <a:endParaRPr lang="en-GB"/>
          </a:p>
        </p:txBody>
      </p:sp>
      <p:sp>
        <p:nvSpPr>
          <p:cNvPr id="6" name="Footer Placeholder 5">
            <a:extLst>
              <a:ext uri="{FF2B5EF4-FFF2-40B4-BE49-F238E27FC236}">
                <a16:creationId xmlns:a16="http://schemas.microsoft.com/office/drawing/2014/main" id="{DA943DC3-B673-4602-A3B7-36447AABFB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520BB9-6101-4668-89FD-58B5B0768F3C}"/>
              </a:ext>
            </a:extLst>
          </p:cNvPr>
          <p:cNvSpPr>
            <a:spLocks noGrp="1"/>
          </p:cNvSpPr>
          <p:nvPr>
            <p:ph type="sldNum" sz="quarter" idx="12"/>
          </p:nvPr>
        </p:nvSpPr>
        <p:spPr/>
        <p:txBody>
          <a:bodyPr/>
          <a:lstStyle/>
          <a:p>
            <a:fld id="{E0292301-98E3-45A9-883B-7D6C2F05810A}" type="slidenum">
              <a:rPr lang="en-GB" smtClean="0"/>
              <a:t>‹#›</a:t>
            </a:fld>
            <a:endParaRPr lang="en-GB"/>
          </a:p>
        </p:txBody>
      </p:sp>
    </p:spTree>
    <p:extLst>
      <p:ext uri="{BB962C8B-B14F-4D97-AF65-F5344CB8AC3E}">
        <p14:creationId xmlns:p14="http://schemas.microsoft.com/office/powerpoint/2010/main" val="152280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ED2BE-04CF-4107-9244-A3A150ABA5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69364D-2785-417B-8A5B-217787374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FA129-3850-4A5C-9241-129397156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6CED6-5F6C-4D57-85E8-EDFCC8AB0FD0}" type="datetimeFigureOut">
              <a:rPr lang="en-GB" smtClean="0"/>
              <a:t>22/04/2026</a:t>
            </a:fld>
            <a:endParaRPr lang="en-GB"/>
          </a:p>
        </p:txBody>
      </p:sp>
      <p:sp>
        <p:nvSpPr>
          <p:cNvPr id="5" name="Footer Placeholder 4">
            <a:extLst>
              <a:ext uri="{FF2B5EF4-FFF2-40B4-BE49-F238E27FC236}">
                <a16:creationId xmlns:a16="http://schemas.microsoft.com/office/drawing/2014/main" id="{3A6D57BF-2BD8-40A0-A070-56DB8E954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A827FE-39D9-4683-A257-7F3F3BD13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292301-98E3-45A9-883B-7D6C2F05810A}" type="slidenum">
              <a:rPr lang="en-GB" smtClean="0"/>
              <a:t>‹#›</a:t>
            </a:fld>
            <a:endParaRPr lang="en-GB"/>
          </a:p>
        </p:txBody>
      </p:sp>
    </p:spTree>
    <p:extLst>
      <p:ext uri="{BB962C8B-B14F-4D97-AF65-F5344CB8AC3E}">
        <p14:creationId xmlns:p14="http://schemas.microsoft.com/office/powerpoint/2010/main" val="261145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linktr.ee/SLC_RAiSE"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hyperlink" Target="https://drive.google.com/drive/folders/1VHLtzmCG7Lxh3OFgNtMRNjvKs7QviIQo" TargetMode="External"/><Relationship Id="rId18" Type="http://schemas.openxmlformats.org/officeDocument/2006/relationships/hyperlink" Target="https://drive.google.com/drive/folders/1YNY05MpMqg2P3fsUieDcv7VnHXni-r26" TargetMode="External"/><Relationship Id="rId26" Type="http://schemas.openxmlformats.org/officeDocument/2006/relationships/hyperlink" Target="https://drive.google.com/drive/folders/1OHl9yBU9y6da8R2-DggwBkyS794KSCm2" TargetMode="External"/><Relationship Id="rId39" Type="http://schemas.openxmlformats.org/officeDocument/2006/relationships/image" Target="../media/image46.png"/><Relationship Id="rId21" Type="http://schemas.openxmlformats.org/officeDocument/2006/relationships/hyperlink" Target="https://drive.google.com/drive/folders/1StqwO-55Wyl5tEhV4spm7NgoP2MTr9Cs" TargetMode="External"/><Relationship Id="rId34" Type="http://schemas.openxmlformats.org/officeDocument/2006/relationships/hyperlink" Target="https://scotdec.org.uk/resources/explore-the-global-goals-17-activities-for-primary-schools/" TargetMode="External"/><Relationship Id="rId42" Type="http://schemas.openxmlformats.org/officeDocument/2006/relationships/hyperlink" Target="https://www.bbc.co.uk/bitesize/guides/zvpd8hv/revision/1" TargetMode="External"/><Relationship Id="rId47" Type="http://schemas.openxmlformats.org/officeDocument/2006/relationships/image" Target="../media/image72.png"/><Relationship Id="rId50" Type="http://schemas.openxmlformats.org/officeDocument/2006/relationships/hyperlink" Target="https://www.bbc.co.uk/bitesize/guides/z3gt6g8/revision/1" TargetMode="External"/><Relationship Id="rId55" Type="http://schemas.openxmlformats.org/officeDocument/2006/relationships/hyperlink" Target="https://www.bbc.co.uk/bitesize/guides/z7x94xs/revision/1" TargetMode="External"/><Relationship Id="rId63" Type="http://schemas.openxmlformats.org/officeDocument/2006/relationships/hyperlink" Target="https://www.jacobs.com/steam/butterfly-effect" TargetMode="External"/><Relationship Id="rId68" Type="http://schemas.openxmlformats.org/officeDocument/2006/relationships/hyperlink" Target="https://blogs.glowscotland.org.uk/sl/public/primaryscience/uploads/sites/13996/2024/03/01131134/Theme-Planner-Biodiversity.pdf" TargetMode="External"/><Relationship Id="rId7" Type="http://schemas.openxmlformats.org/officeDocument/2006/relationships/hyperlink" Target="https://drive.google.com/drive/folders/1ibE42bJt2AReueVmhwyG403qhC4Qu9f0" TargetMode="External"/><Relationship Id="rId2" Type="http://schemas.openxmlformats.org/officeDocument/2006/relationships/image" Target="../media/image10.png"/><Relationship Id="rId16" Type="http://schemas.openxmlformats.org/officeDocument/2006/relationships/hyperlink" Target="https://drive.google.com/drive/folders/10ZhTfE83m7p1I45_6netSBtgJPvR6-_3" TargetMode="External"/><Relationship Id="rId29" Type="http://schemas.openxmlformats.org/officeDocument/2006/relationships/hyperlink" Target="https://drive.google.com/drive/folders/1FEgYZi3D862jdSJy3qAd3hcdxeABzEVr" TargetMode="External"/><Relationship Id="rId1" Type="http://schemas.openxmlformats.org/officeDocument/2006/relationships/slideLayout" Target="../slideLayouts/slideLayout7.xml"/><Relationship Id="rId6" Type="http://schemas.openxmlformats.org/officeDocument/2006/relationships/hyperlink" Target="https://drive.google.com/drive/folders/17peHvPNn43zKoMYTKQ1eGVwpeDXwUaWi" TargetMode="External"/><Relationship Id="rId11" Type="http://schemas.openxmlformats.org/officeDocument/2006/relationships/hyperlink" Target="https://drive.google.com/drive/folders/121wkrOm4cZHsL8dXplyLfmWXHZQtu3I-" TargetMode="External"/><Relationship Id="rId24" Type="http://schemas.openxmlformats.org/officeDocument/2006/relationships/hyperlink" Target="https://drive.google.com/drive/folders/1Bo_FhpiirYjJ-Jf09_mOb6F-FmCE76Ch" TargetMode="External"/><Relationship Id="rId32" Type="http://schemas.openxmlformats.org/officeDocument/2006/relationships/slide" Target="slide1.xml"/><Relationship Id="rId37" Type="http://schemas.openxmlformats.org/officeDocument/2006/relationships/image" Target="../media/image45.png"/><Relationship Id="rId40" Type="http://schemas.openxmlformats.org/officeDocument/2006/relationships/hyperlink" Target="https://www.bbc.co.uk/bitesize/guides/zkx94xs/revision/1" TargetMode="External"/><Relationship Id="rId45" Type="http://schemas.openxmlformats.org/officeDocument/2006/relationships/image" Target="../media/image70.png"/><Relationship Id="rId53" Type="http://schemas.openxmlformats.org/officeDocument/2006/relationships/hyperlink" Target="https://www.bbc.co.uk/bitesize/guides/z6694xs/revision/1" TargetMode="External"/><Relationship Id="rId58" Type="http://schemas.openxmlformats.org/officeDocument/2006/relationships/image" Target="../media/image29.png"/><Relationship Id="rId66" Type="http://schemas.openxmlformats.org/officeDocument/2006/relationships/hyperlink" Target="https://blogs.glowscotland.org.uk/sl/public/primaryscience/uploads/sites/13996/2024/03/01131300/Theme-Planner-Plastic.pdf" TargetMode="External"/><Relationship Id="rId5" Type="http://schemas.openxmlformats.org/officeDocument/2006/relationships/hyperlink" Target="https://drive.google.com/drive/folders/1tn1OxzLZqdAPTLWCrn8JxONyGoSTf8sR" TargetMode="External"/><Relationship Id="rId15" Type="http://schemas.openxmlformats.org/officeDocument/2006/relationships/hyperlink" Target="https://drive.google.com/drive/folders/18zKGQtJlhHXx5K3BAn6JpYjIhmPqACaq" TargetMode="External"/><Relationship Id="rId23" Type="http://schemas.openxmlformats.org/officeDocument/2006/relationships/hyperlink" Target="https://drive.google.com/drive/folders/1J9rMWJPVoWF8pSus7mTIKWexl0RRIlrP" TargetMode="External"/><Relationship Id="rId28" Type="http://schemas.openxmlformats.org/officeDocument/2006/relationships/hyperlink" Target="https://drive.google.com/drive/folders/1NDn6WFtVkxc2_tAJdcqlt-TDZQqYWR0m" TargetMode="External"/><Relationship Id="rId36" Type="http://schemas.openxmlformats.org/officeDocument/2006/relationships/hyperlink" Target="https://www.bbc.co.uk/bitesize/guides/zv2cr2p/revision/1" TargetMode="External"/><Relationship Id="rId49" Type="http://schemas.openxmlformats.org/officeDocument/2006/relationships/image" Target="../media/image26.png"/><Relationship Id="rId57" Type="http://schemas.openxmlformats.org/officeDocument/2006/relationships/hyperlink" Target="https://www.bbc.co.uk/bitesize/guides/z8rt6g8/revision/1" TargetMode="External"/><Relationship Id="rId61" Type="http://schemas.openxmlformats.org/officeDocument/2006/relationships/hyperlink" Target="https://www.keepscotlandbeautiful.org/media/1559814/introduction-to-the-goals.pdf" TargetMode="External"/><Relationship Id="rId10" Type="http://schemas.openxmlformats.org/officeDocument/2006/relationships/hyperlink" Target="https://drive.google.com/drive/folders/1fJEnZpB4HWGTXsTyLCkZWEsUQlB5f8fl" TargetMode="External"/><Relationship Id="rId19" Type="http://schemas.openxmlformats.org/officeDocument/2006/relationships/hyperlink" Target="https://drive.google.com/drive/folders/1ydMhtBJIqenT3k2xWwzhmghmQkrGqf3X" TargetMode="External"/><Relationship Id="rId31" Type="http://schemas.openxmlformats.org/officeDocument/2006/relationships/image" Target="../media/image14.png"/><Relationship Id="rId44" Type="http://schemas.openxmlformats.org/officeDocument/2006/relationships/image" Target="../media/image69.png"/><Relationship Id="rId52" Type="http://schemas.openxmlformats.org/officeDocument/2006/relationships/image" Target="../media/image19.png"/><Relationship Id="rId60" Type="http://schemas.openxmlformats.org/officeDocument/2006/relationships/image" Target="../media/image73.png"/><Relationship Id="rId65" Type="http://schemas.openxmlformats.org/officeDocument/2006/relationships/hyperlink" Target="https://blogs.glowscotland.org.uk/sl/public/primaryscience/uploads/sites/13996/2024/03/01131228/Theme-Planner-Human-Rights-and-Lives.pdf" TargetMode="External"/><Relationship Id="rId4" Type="http://schemas.openxmlformats.org/officeDocument/2006/relationships/hyperlink" Target="https://drive.google.com/drive/folders/14ZDMpm2QZNRf35pdRkVIqepDOHu5v_3r" TargetMode="External"/><Relationship Id="rId9" Type="http://schemas.openxmlformats.org/officeDocument/2006/relationships/hyperlink" Target="https://drive.google.com/drive/folders/11o1cvTE4CSvvRHelAiDWhahgI_W_9JOG" TargetMode="External"/><Relationship Id="rId14" Type="http://schemas.openxmlformats.org/officeDocument/2006/relationships/hyperlink" Target="https://drive.google.com/drive/folders/16nkgjuyvi2Gy3FjQyFQvhP_pU84EbAzN" TargetMode="External"/><Relationship Id="rId22" Type="http://schemas.openxmlformats.org/officeDocument/2006/relationships/hyperlink" Target="https://drive.google.com/drive/folders/1kiu2lv1P-VmXSTuL8CcSiKMzlutaaph-" TargetMode="External"/><Relationship Id="rId27" Type="http://schemas.openxmlformats.org/officeDocument/2006/relationships/hyperlink" Target="https://drive.google.com/drive/folders/1Bc1tvMgREArKBZaVwPeLOGIzAaNT_Af0" TargetMode="External"/><Relationship Id="rId30" Type="http://schemas.openxmlformats.org/officeDocument/2006/relationships/hyperlink" Target="https://blogs.glowscotland.org.uk/sl/public/primaryscience/uploads/sites/13996/2024/03/01101838/My-Second-Level-Skills-Passport.pdf" TargetMode="External"/><Relationship Id="rId35" Type="http://schemas.openxmlformats.org/officeDocument/2006/relationships/image" Target="../media/image42.png"/><Relationship Id="rId43" Type="http://schemas.openxmlformats.org/officeDocument/2006/relationships/image" Target="../media/image48.png"/><Relationship Id="rId48" Type="http://schemas.openxmlformats.org/officeDocument/2006/relationships/hyperlink" Target="https://www.bbc.co.uk/bitesize/guides/zffqjsg/revision/1" TargetMode="External"/><Relationship Id="rId56" Type="http://schemas.openxmlformats.org/officeDocument/2006/relationships/image" Target="../media/image51.png"/><Relationship Id="rId64" Type="http://schemas.openxmlformats.org/officeDocument/2006/relationships/image" Target="../media/image34.png"/><Relationship Id="rId69" Type="http://schemas.openxmlformats.org/officeDocument/2006/relationships/hyperlink" Target="https://blogs.glowscotland.org.uk/sl/public/primaryscience/uploads/sites/13996/2024/03/01150015/Theme-Planner-Water-1.pdf" TargetMode="External"/><Relationship Id="rId8" Type="http://schemas.openxmlformats.org/officeDocument/2006/relationships/hyperlink" Target="https://drive.google.com/drive/folders/1U_sjo6rPzPx2rPrzD3FENzA16hP5VywN" TargetMode="External"/><Relationship Id="rId51" Type="http://schemas.openxmlformats.org/officeDocument/2006/relationships/image" Target="../media/image27.png"/><Relationship Id="rId3" Type="http://schemas.openxmlformats.org/officeDocument/2006/relationships/hyperlink" Target="https://drive.google.com/drive/folders/1KqXlFzCMk3w7S-irsbOvV-ukCnVL3r7t" TargetMode="External"/><Relationship Id="rId12" Type="http://schemas.openxmlformats.org/officeDocument/2006/relationships/hyperlink" Target="https://drive.google.com/drive/folders/11eEGZwMp9jewoH23KnvN8yPBt0-9onc2" TargetMode="External"/><Relationship Id="rId17" Type="http://schemas.openxmlformats.org/officeDocument/2006/relationships/hyperlink" Target="https://drive.google.com/drive/folders/11_ZDXHTubHfmW6kdHaqee9fb5oaVL4UU" TargetMode="External"/><Relationship Id="rId25" Type="http://schemas.openxmlformats.org/officeDocument/2006/relationships/hyperlink" Target="https://drive.google.com/drive/folders/1-ZzrMmKg8FSjNU9ef21P0aWdbp-O3urJ" TargetMode="External"/><Relationship Id="rId33" Type="http://schemas.openxmlformats.org/officeDocument/2006/relationships/image" Target="../media/image12.png"/><Relationship Id="rId38" Type="http://schemas.openxmlformats.org/officeDocument/2006/relationships/hyperlink" Target="https://www.bbc.co.uk/bitesize/guides/z8x94xs/revision/1" TargetMode="External"/><Relationship Id="rId46" Type="http://schemas.openxmlformats.org/officeDocument/2006/relationships/image" Target="../media/image71.png"/><Relationship Id="rId59" Type="http://schemas.openxmlformats.org/officeDocument/2006/relationships/image" Target="../media/image22.png"/><Relationship Id="rId67" Type="http://schemas.openxmlformats.org/officeDocument/2006/relationships/hyperlink" Target="https://blogs.glowscotland.org.uk/sl/public/primaryscience/uploads/sites/13996/2024/03/01131149/Theme-Planner-Carbon.pdf" TargetMode="External"/><Relationship Id="rId20" Type="http://schemas.openxmlformats.org/officeDocument/2006/relationships/hyperlink" Target="https://drive.google.com/drive/folders/1BpjV6SFikqyZDCezgnhVp0-v9lPSBZIZ" TargetMode="External"/><Relationship Id="rId41" Type="http://schemas.openxmlformats.org/officeDocument/2006/relationships/image" Target="../media/image47.png"/><Relationship Id="rId54" Type="http://schemas.openxmlformats.org/officeDocument/2006/relationships/image" Target="../media/image50.png"/><Relationship Id="rId62"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hyperlink" Target="https://taps.pstt.org.uk/" TargetMode="External"/><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hyperlink" Target="https://docs.google.com/document/d/1tGqSIXGngKml7anwWcdmMm9Co6Wqscp1/edit" TargetMode="External"/><Relationship Id="rId13" Type="http://schemas.openxmlformats.org/officeDocument/2006/relationships/hyperlink" Target="https://blogs.glowscotland.org.uk/sl/public/primaryscience/uploads/sites/13996/2024/03/01094246/Towers-and-supporting-a-weight.pdf" TargetMode="External"/><Relationship Id="rId18" Type="http://schemas.openxmlformats.org/officeDocument/2006/relationships/hyperlink" Target="https://blogs.glowscotland.org.uk/sl/public/primaryscience/uploads/sites/13996/2024/03/01094603/Vertical-marble-runs.pdf" TargetMode="External"/><Relationship Id="rId26" Type="http://schemas.openxmlformats.org/officeDocument/2006/relationships/hyperlink" Target="https://blogs.glowscotland.org.uk/sl/public/primaryscience/uploads/sites/13996/2024/03/01094740/Viewing-platforms.pdf" TargetMode="External"/><Relationship Id="rId3" Type="http://schemas.openxmlformats.org/officeDocument/2006/relationships/image" Target="../media/image14.png"/><Relationship Id="rId21" Type="http://schemas.openxmlformats.org/officeDocument/2006/relationships/hyperlink" Target="https://blogs.glowscotland.org.uk/sl/public/primaryscience/uploads/sites/13996/2024/03/01094623/Mars-landers-with-parachute.pdf" TargetMode="External"/><Relationship Id="rId7" Type="http://schemas.openxmlformats.org/officeDocument/2006/relationships/hyperlink" Target="https://blogs.glowscotland.org.uk/sl/public/primaryscience/uploads/sites/13996/2024/03/01094039/Perfect-pillars-and-bridge.pdf" TargetMode="External"/><Relationship Id="rId12" Type="http://schemas.openxmlformats.org/officeDocument/2006/relationships/hyperlink" Target="https://blogs.glowscotland.org.uk/sl/public/primaryscience/uploads/sites/13996/2024/03/01094228/Rafts.pdf" TargetMode="External"/><Relationship Id="rId17" Type="http://schemas.openxmlformats.org/officeDocument/2006/relationships/hyperlink" Target="https://blogs.glowscotland.org.uk/sl/public/primaryscience/uploads/sites/13996/2024/03/01094403/Getting-down-safely-slide-and-parachute.pdf" TargetMode="External"/><Relationship Id="rId25" Type="http://schemas.openxmlformats.org/officeDocument/2006/relationships/hyperlink" Target="https://blogs.glowscotland.org.uk/sl/public/primaryscience/uploads/sites/13996/2024/03/01094726/Marble-mazes.pdf" TargetMode="External"/><Relationship Id="rId2" Type="http://schemas.openxmlformats.org/officeDocument/2006/relationships/image" Target="../media/image10.png"/><Relationship Id="rId16" Type="http://schemas.openxmlformats.org/officeDocument/2006/relationships/hyperlink" Target="https://blogs.glowscotland.org.uk/sl/public/primaryscience/uploads/sites/13996/2024/03/01094347/Stationery-holders.pdf" TargetMode="External"/><Relationship Id="rId20" Type="http://schemas.openxmlformats.org/officeDocument/2006/relationships/hyperlink" Target="https://blogs.glowscotland.org.uk/sl/public/primaryscience/uploads/sites/13996/2024/03/01101838/My-Second-Level-Skills-Passport.pdf" TargetMode="External"/><Relationship Id="rId29" Type="http://schemas.openxmlformats.org/officeDocument/2006/relationships/hyperlink" Target="https://blogs.glowscotland.org.uk/sl/primaryscience/slc-stem-challenge-progression/" TargetMode="External"/><Relationship Id="rId1" Type="http://schemas.openxmlformats.org/officeDocument/2006/relationships/slideLayout" Target="../slideLayouts/slideLayout7.xml"/><Relationship Id="rId6" Type="http://schemas.openxmlformats.org/officeDocument/2006/relationships/hyperlink" Target="https://blogs.glowscotland.org.uk/sl/public/primaryscience/uploads/sites/13996/2024/03/01101809/My-Early-Level-Skills-Passport.pdf" TargetMode="External"/><Relationship Id="rId11" Type="http://schemas.openxmlformats.org/officeDocument/2006/relationships/hyperlink" Target="https://blogs.glowscotland.org.uk/sl/public/primaryscience/uploads/sites/13996/2024/03/01094208/Lifting-weights-simple-pulley-and-lift.pdf" TargetMode="External"/><Relationship Id="rId24" Type="http://schemas.openxmlformats.org/officeDocument/2006/relationships/hyperlink" Target="https://blogs.glowscotland.org.uk/sl/public/primaryscience/uploads/sites/13996/2024/03/01094711/Chain-reaction-machines.pdf" TargetMode="External"/><Relationship Id="rId5" Type="http://schemas.openxmlformats.org/officeDocument/2006/relationships/image" Target="../media/image12.png"/><Relationship Id="rId15" Type="http://schemas.openxmlformats.org/officeDocument/2006/relationships/hyperlink" Target="https://blogs.glowscotland.org.uk/sl/public/primaryscience/uploads/sites/13996/2024/03/01094330/Foil-boats.pdf" TargetMode="External"/><Relationship Id="rId23" Type="http://schemas.openxmlformats.org/officeDocument/2006/relationships/hyperlink" Target="https://blogs.glowscotland.org.uk/sl/public/primaryscience/uploads/sites/13996/2024/03/01094655/Balloon-powered-rafts.pdf" TargetMode="External"/><Relationship Id="rId28" Type="http://schemas.openxmlformats.org/officeDocument/2006/relationships/hyperlink" Target="https://blogs.glowscotland.org.uk/sl/public/primaryscience/uploads/sites/13996/2024/03/01094811/Aqueducts.pdf" TargetMode="External"/><Relationship Id="rId10" Type="http://schemas.openxmlformats.org/officeDocument/2006/relationships/hyperlink" Target="https://blogs.glowscotland.org.uk/sl/public/primaryscience/uploads/sites/13996/2024/03/01094145/Mars-landers.pdf" TargetMode="External"/><Relationship Id="rId19" Type="http://schemas.openxmlformats.org/officeDocument/2006/relationships/hyperlink" Target="https://docs.google.com/document/d/1T2zmaCQ62__DnyVG-9NJuzFQ-YECVaMu/edit" TargetMode="External"/><Relationship Id="rId4" Type="http://schemas.openxmlformats.org/officeDocument/2006/relationships/slide" Target="slide1.xml"/><Relationship Id="rId9" Type="http://schemas.openxmlformats.org/officeDocument/2006/relationships/hyperlink" Target="https://blogs.glowscotland.org.uk/sl/public/primaryscience/uploads/sites/13996/2024/03/01101823/My-First-Level-Skills-Passport.pdf" TargetMode="External"/><Relationship Id="rId14" Type="http://schemas.openxmlformats.org/officeDocument/2006/relationships/hyperlink" Target="https://blogs.glowscotland.org.uk/sl/public/primaryscience/uploads/sites/13996/2024/03/01094312/Teepees.pdf" TargetMode="External"/><Relationship Id="rId22" Type="http://schemas.openxmlformats.org/officeDocument/2006/relationships/hyperlink" Target="https://blogs.glowscotland.org.uk/sl/public/primaryscience/uploads/sites/13996/2024/03/01094639/Winding-mechanisms-drawbridge-and-well.pdf" TargetMode="External"/><Relationship Id="rId27" Type="http://schemas.openxmlformats.org/officeDocument/2006/relationships/hyperlink" Target="https://blogs.glowscotland.org.uk/sl/public/primaryscience/uploads/sites/13996/2024/03/01094756/Zip-wires.pdf" TargetMode="External"/><Relationship Id="rId30"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hyperlink" Target="https://www.tigtagjunior.com/mindmap/#/lessons/CLASS00611" TargetMode="External"/><Relationship Id="rId18" Type="http://schemas.openxmlformats.org/officeDocument/2006/relationships/hyperlink" Target="https://drive.google.com/drive/folders/1DgPx6wMmSuXFEDiznz0sehjPD-uW-c9m" TargetMode="External"/><Relationship Id="rId26" Type="http://schemas.openxmlformats.org/officeDocument/2006/relationships/hyperlink" Target="https://www.tigtagjunior.com/mindmap/#/lessons/CLASS00608" TargetMode="External"/><Relationship Id="rId39" Type="http://schemas.openxmlformats.org/officeDocument/2006/relationships/hyperlink" Target="https://blogs.glowscotland.org.uk/sl/public/primaryscience/uploads/sites/13996/2024/03/01111212/Rplan_Materials_-_Frozen_balloons-2-1.pdf" TargetMode="External"/><Relationship Id="rId3" Type="http://schemas.openxmlformats.org/officeDocument/2006/relationships/hyperlink" Target="https://drive.google.com/drive/folders/1G--Kty1tjRMvG5FuJjSCg1oXg7RtvhFx" TargetMode="External"/><Relationship Id="rId21" Type="http://schemas.openxmlformats.org/officeDocument/2006/relationships/hyperlink" Target="https://www.tigtagjunior.com/mindmap/#/lessons/CLASS00615" TargetMode="External"/><Relationship Id="rId34" Type="http://schemas.openxmlformats.org/officeDocument/2006/relationships/image" Target="../media/image15.png"/><Relationship Id="rId42" Type="http://schemas.openxmlformats.org/officeDocument/2006/relationships/hyperlink" Target="https://blogs.glowscotland.org.uk/sl/public/primaryscience/uploads/sites/13996/2024/03/01111347/P1-2_Taste_Test_-_Evaln-1-1-1.pdf" TargetMode="External"/><Relationship Id="rId7" Type="http://schemas.openxmlformats.org/officeDocument/2006/relationships/hyperlink" Target="https://drive.google.com/drive/folders/1zwiX9AdFO6KCxhT3SzSOJVy5Xlq708q_" TargetMode="External"/><Relationship Id="rId12" Type="http://schemas.openxmlformats.org/officeDocument/2006/relationships/image" Target="../media/image13.png"/><Relationship Id="rId17" Type="http://schemas.openxmlformats.org/officeDocument/2006/relationships/hyperlink" Target="https://drive.google.com/drive/folders/1ZFXk6eW3RMGKlA4gF2s1i-HJp16ymVNd" TargetMode="External"/><Relationship Id="rId25" Type="http://schemas.openxmlformats.org/officeDocument/2006/relationships/hyperlink" Target="https://drive.google.com/drive/folders/11c8mlpBteb9e-J7FE5qpLA1e_0ApyUc0" TargetMode="External"/><Relationship Id="rId33" Type="http://schemas.openxmlformats.org/officeDocument/2006/relationships/hyperlink" Target="https://blogs.glowscotland.org.uk/sl/public/primaryscience/uploads/sites/13996/2024/03/01111007/P1-2_Brown_apples_-_Predict-5-1.pdf" TargetMode="External"/><Relationship Id="rId38" Type="http://schemas.openxmlformats.org/officeDocument/2006/relationships/hyperlink" Target="https://blogs.glowscotland.org.uk/sl/public/primaryscience/uploads/sites/13996/2024/03/01111147/Rplan_SciDT_-_Incy_Shelter-1-1-1.pdf" TargetMode="External"/><Relationship Id="rId2" Type="http://schemas.openxmlformats.org/officeDocument/2006/relationships/image" Target="../media/image10.png"/><Relationship Id="rId16" Type="http://schemas.openxmlformats.org/officeDocument/2006/relationships/hyperlink" Target="https://www.tigtagjunior.com/mindmap/#/topics/CLASS00568" TargetMode="External"/><Relationship Id="rId20" Type="http://schemas.openxmlformats.org/officeDocument/2006/relationships/hyperlink" Target="https://drive.google.com/drive/folders/1ajBUNSMJL5PUZu2kcZQ13wyVOILoPcCe" TargetMode="External"/><Relationship Id="rId29" Type="http://schemas.openxmlformats.org/officeDocument/2006/relationships/hyperlink" Target="https://blogs.glowscotland.org.uk/sl/public/primaryscience/uploads/sites/13996/2022/01/18120722/My-Early-Level-Skills-Passport-1.pdf" TargetMode="External"/><Relationship Id="rId41" Type="http://schemas.openxmlformats.org/officeDocument/2006/relationships/hyperlink" Target="https://blogs.glowscotland.org.uk/sl/public/primaryscience/uploads/sites/13996/2024/03/01111325/P1_Forensic_footprints-15-1-1.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CZIWHOqwELyiaf6eclrJjBbwPbtOz4Qx" TargetMode="External"/><Relationship Id="rId11" Type="http://schemas.openxmlformats.org/officeDocument/2006/relationships/hyperlink" Target="https://www.tigtagjunior.com/mindmap/#/lessons/CLASS00595" TargetMode="External"/><Relationship Id="rId24" Type="http://schemas.openxmlformats.org/officeDocument/2006/relationships/hyperlink" Target="https://drive.google.com/drive/folders/1wdi0LQ7QivpYmWroGo3j4aWExgLpFhcn" TargetMode="External"/><Relationship Id="rId32" Type="http://schemas.openxmlformats.org/officeDocument/2006/relationships/image" Target="../media/image12.png"/><Relationship Id="rId37" Type="http://schemas.openxmlformats.org/officeDocument/2006/relationships/hyperlink" Target="https://blogs.glowscotland.org.uk/sl/public/primaryscience/uploads/sites/13996/2024/03/01111117/P1_Scooping_sounds-1-1-1.pdf" TargetMode="External"/><Relationship Id="rId40" Type="http://schemas.openxmlformats.org/officeDocument/2006/relationships/hyperlink" Target="https://blogs.glowscotland.org.uk/sl/public/primaryscience/uploads/sites/13996/2024/03/01111236/R-Y1_Senses_walk-2-1.pdf" TargetMode="External"/><Relationship Id="rId5" Type="http://schemas.openxmlformats.org/officeDocument/2006/relationships/hyperlink" Target="https://drive.google.com/drive/folders/1yte3tXTR52cBAm4N2OluQPDjplkYOc95" TargetMode="External"/><Relationship Id="rId15" Type="http://schemas.openxmlformats.org/officeDocument/2006/relationships/hyperlink" Target="https://www.tigtagjunior.com/mindmap/#/lessons/CLASS00613" TargetMode="External"/><Relationship Id="rId23" Type="http://schemas.openxmlformats.org/officeDocument/2006/relationships/hyperlink" Target="https://www.tigtagjunior.com/mindmap/#/lessons/CLASS00607" TargetMode="External"/><Relationship Id="rId28" Type="http://schemas.openxmlformats.org/officeDocument/2006/relationships/hyperlink" Target="https://blogs.glowscotland.org.uk/sl/public/primaryscience/uploads/sites/13996/2024/03/01101809/My-Early-Level-Skills-Passport.pdf" TargetMode="External"/><Relationship Id="rId36" Type="http://schemas.openxmlformats.org/officeDocument/2006/relationships/image" Target="../media/image16.png"/><Relationship Id="rId10" Type="http://schemas.openxmlformats.org/officeDocument/2006/relationships/slide" Target="slide12.xml"/><Relationship Id="rId19" Type="http://schemas.openxmlformats.org/officeDocument/2006/relationships/hyperlink" Target="https://www.tigtagjunior.com/mindmap/#/lessons/CLASS00587" TargetMode="External"/><Relationship Id="rId31" Type="http://schemas.openxmlformats.org/officeDocument/2006/relationships/slide" Target="slide1.xml"/><Relationship Id="rId44" Type="http://schemas.openxmlformats.org/officeDocument/2006/relationships/hyperlink" Target="https://blogs.glowscotland.org.uk/sl/public/primaryscience/uploads/sites/13996/2024/03/01111435/P1_Toy_forces-2-1-1.pdf" TargetMode="External"/><Relationship Id="rId4" Type="http://schemas.openxmlformats.org/officeDocument/2006/relationships/hyperlink" Target="https://drive.google.com/drive/folders/1QvC19ttzuYvkSSvoJTWiX0EiBz1R60Bw" TargetMode="External"/><Relationship Id="rId9" Type="http://schemas.openxmlformats.org/officeDocument/2006/relationships/image" Target="../media/image2.png"/><Relationship Id="rId14" Type="http://schemas.openxmlformats.org/officeDocument/2006/relationships/image" Target="../media/image3.png"/><Relationship Id="rId22" Type="http://schemas.openxmlformats.org/officeDocument/2006/relationships/hyperlink" Target="https://drive.google.com/drive/folders/1qUPc4hHrMe1ts5YBhasNFvn7uOH6z0bM" TargetMode="External"/><Relationship Id="rId27" Type="http://schemas.openxmlformats.org/officeDocument/2006/relationships/hyperlink" Target="https://www.tigtagjunior.com/mindmap/#/lessons/CLASS00601" TargetMode="External"/><Relationship Id="rId30" Type="http://schemas.openxmlformats.org/officeDocument/2006/relationships/image" Target="../media/image14.png"/><Relationship Id="rId35" Type="http://schemas.openxmlformats.org/officeDocument/2006/relationships/hyperlink" Target="https://blogs.glowscotland.org.uk/sl/public/primaryscience/uploads/sites/13996/2024/03/01111052/P1-2_Teddy_zipline_-_Plan-4-1.pdf" TargetMode="External"/><Relationship Id="rId43" Type="http://schemas.openxmlformats.org/officeDocument/2006/relationships/hyperlink" Target="https://blogs.glowscotland.org.uk/sl/public/primaryscience/uploads/sites/13996/2024/03/01111410/P1-2_Scavenger_sort_-_Doing-1-1-2.pdf" TargetMode="External"/></Relationships>
</file>

<file path=ppt/slides/_rels/slide4.xml.rels><?xml version="1.0" encoding="UTF-8" standalone="yes"?>
<Relationships xmlns="http://schemas.openxmlformats.org/package/2006/relationships"><Relationship Id="rId13" Type="http://schemas.openxmlformats.org/officeDocument/2006/relationships/hyperlink" Target="https://drive.google.com/drive/folders/11c8mlpBteb9e-J7FE5qpLA1e_0ApyUc0" TargetMode="External"/><Relationship Id="rId18" Type="http://schemas.openxmlformats.org/officeDocument/2006/relationships/hyperlink" Target="https://www.bbc.co.uk/bitesize/guides/zvpd8hv/revision/1" TargetMode="External"/><Relationship Id="rId26" Type="http://schemas.openxmlformats.org/officeDocument/2006/relationships/image" Target="../media/image21.png"/><Relationship Id="rId39" Type="http://schemas.openxmlformats.org/officeDocument/2006/relationships/hyperlink" Target="https://www.youtube.com/watch?v=paZdt73joYI" TargetMode="External"/><Relationship Id="rId3" Type="http://schemas.openxmlformats.org/officeDocument/2006/relationships/hyperlink" Target="https://drive.google.com/drive/folders/1G--Kty1tjRMvG5FuJjSCg1oXg7RtvhFx" TargetMode="External"/><Relationship Id="rId21" Type="http://schemas.openxmlformats.org/officeDocument/2006/relationships/image" Target="../media/image18.png"/><Relationship Id="rId34" Type="http://schemas.openxmlformats.org/officeDocument/2006/relationships/image" Target="../media/image26.png"/><Relationship Id="rId42" Type="http://schemas.openxmlformats.org/officeDocument/2006/relationships/image" Target="../media/image31.png"/><Relationship Id="rId47" Type="http://schemas.openxmlformats.org/officeDocument/2006/relationships/image" Target="../media/image34.png"/><Relationship Id="rId50" Type="http://schemas.openxmlformats.org/officeDocument/2006/relationships/hyperlink" Target="https://blogs.glowscotland.org.uk/sl/public/primaryscience/uploads/sites/13996/2024/03/01131134/Theme-Planner-Biodiversity.pdf" TargetMode="External"/><Relationship Id="rId7" Type="http://schemas.openxmlformats.org/officeDocument/2006/relationships/hyperlink" Target="https://drive.google.com/drive/folders/1zwiX9AdFO6KCxhT3SzSOJVy5Xlq708q_" TargetMode="External"/><Relationship Id="rId12" Type="http://schemas.openxmlformats.org/officeDocument/2006/relationships/hyperlink" Target="https://drive.google.com/drive/folders/1wdi0LQ7QivpYmWroGo3j4aWExgLpFhcn" TargetMode="External"/><Relationship Id="rId17" Type="http://schemas.openxmlformats.org/officeDocument/2006/relationships/image" Target="../media/image12.png"/><Relationship Id="rId25" Type="http://schemas.openxmlformats.org/officeDocument/2006/relationships/hyperlink" Target="https://www.youtube.com/watch?v=0wNd_fL0WPU" TargetMode="External"/><Relationship Id="rId33" Type="http://schemas.openxmlformats.org/officeDocument/2006/relationships/image" Target="../media/image25.png"/><Relationship Id="rId38" Type="http://schemas.openxmlformats.org/officeDocument/2006/relationships/image" Target="../media/image29.png"/><Relationship Id="rId46"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slide" Target="slide1.xml"/><Relationship Id="rId20" Type="http://schemas.openxmlformats.org/officeDocument/2006/relationships/hyperlink" Target="https://www.bbc.co.uk/bitesize/guides/zv2cr2p/revision/1" TargetMode="External"/><Relationship Id="rId29" Type="http://schemas.openxmlformats.org/officeDocument/2006/relationships/image" Target="../media/image23.png"/><Relationship Id="rId41" Type="http://schemas.openxmlformats.org/officeDocument/2006/relationships/hyperlink" Target="https://scotdec.org.uk/resources/explore-the-global-goals-17-activities-for-primary-schools/" TargetMode="External"/><Relationship Id="rId1" Type="http://schemas.openxmlformats.org/officeDocument/2006/relationships/slideLayout" Target="../slideLayouts/slideLayout7.xml"/><Relationship Id="rId6" Type="http://schemas.openxmlformats.org/officeDocument/2006/relationships/hyperlink" Target="https://drive.google.com/drive/folders/1CZIWHOqwELyiaf6eclrJjBbwPbtOz4Qx" TargetMode="External"/><Relationship Id="rId11" Type="http://schemas.openxmlformats.org/officeDocument/2006/relationships/hyperlink" Target="https://drive.google.com/drive/folders/1qUPc4hHrMe1ts5YBhasNFvn7uOH6z0bM" TargetMode="External"/><Relationship Id="rId24" Type="http://schemas.openxmlformats.org/officeDocument/2006/relationships/image" Target="../media/image20.png"/><Relationship Id="rId32" Type="http://schemas.openxmlformats.org/officeDocument/2006/relationships/hyperlink" Target="https://www.youtube.com/watch?v=SIhBFl-eaYI" TargetMode="External"/><Relationship Id="rId37" Type="http://schemas.openxmlformats.org/officeDocument/2006/relationships/image" Target="../media/image28.png"/><Relationship Id="rId40" Type="http://schemas.openxmlformats.org/officeDocument/2006/relationships/image" Target="../media/image30.png"/><Relationship Id="rId45" Type="http://schemas.openxmlformats.org/officeDocument/2006/relationships/hyperlink" Target="https://www.jacobs.com/steam/butterfly-effect" TargetMode="External"/><Relationship Id="rId5" Type="http://schemas.openxmlformats.org/officeDocument/2006/relationships/hyperlink" Target="https://drive.google.com/drive/folders/1yte3tXTR52cBAm4N2OluQPDjplkYOc95" TargetMode="External"/><Relationship Id="rId15" Type="http://schemas.openxmlformats.org/officeDocument/2006/relationships/image" Target="../media/image14.png"/><Relationship Id="rId23" Type="http://schemas.openxmlformats.org/officeDocument/2006/relationships/hyperlink" Target="https://www.bbc.co.uk/bitesize/guides/z8x94xs/revision/1" TargetMode="External"/><Relationship Id="rId28" Type="http://schemas.openxmlformats.org/officeDocument/2006/relationships/hyperlink" Target="https://www.bbc.co.uk/bitesize/guides/zffqjsg/revision/1" TargetMode="External"/><Relationship Id="rId36" Type="http://schemas.openxmlformats.org/officeDocument/2006/relationships/hyperlink" Target="https://www.bbc.co.uk/bitesize/guides/z8rt6g8/revision/1" TargetMode="External"/><Relationship Id="rId49" Type="http://schemas.openxmlformats.org/officeDocument/2006/relationships/hyperlink" Target="https://blogs.glowscotland.org.uk/sl/public/primaryscience/uploads/sites/13996/2024/03/01150015/Theme-Planner-Water-1.pdf" TargetMode="External"/><Relationship Id="rId10" Type="http://schemas.openxmlformats.org/officeDocument/2006/relationships/hyperlink" Target="https://drive.google.com/drive/folders/1ajBUNSMJL5PUZu2kcZQ13wyVOILoPcCe" TargetMode="External"/><Relationship Id="rId19" Type="http://schemas.openxmlformats.org/officeDocument/2006/relationships/image" Target="../media/image17.png"/><Relationship Id="rId31" Type="http://schemas.openxmlformats.org/officeDocument/2006/relationships/image" Target="../media/image24.png"/><Relationship Id="rId44" Type="http://schemas.openxmlformats.org/officeDocument/2006/relationships/image" Target="../media/image32.png"/><Relationship Id="rId52" Type="http://schemas.openxmlformats.org/officeDocument/2006/relationships/hyperlink" Target="https://blogs.glowscotland.org.uk/sl/public/primaryscience/uploads/sites/13996/2024/03/01131149/Theme-Planner-Carbon.pdf" TargetMode="External"/><Relationship Id="rId4" Type="http://schemas.openxmlformats.org/officeDocument/2006/relationships/hyperlink" Target="https://drive.google.com/drive/folders/1QvC19ttzuYvkSSvoJTWiX0EiBz1R60Bw" TargetMode="External"/><Relationship Id="rId9" Type="http://schemas.openxmlformats.org/officeDocument/2006/relationships/hyperlink" Target="https://drive.google.com/drive/folders/1DgPx6wMmSuXFEDiznz0sehjPD-uW-c9m" TargetMode="External"/><Relationship Id="rId14" Type="http://schemas.openxmlformats.org/officeDocument/2006/relationships/hyperlink" Target="https://blogs.glowscotland.org.uk/sl/public/primaryscience/uploads/sites/13996/2024/03/01101809/My-Early-Level-Skills-Passport.pdf" TargetMode="External"/><Relationship Id="rId22" Type="http://schemas.openxmlformats.org/officeDocument/2006/relationships/image" Target="../media/image19.png"/><Relationship Id="rId27" Type="http://schemas.openxmlformats.org/officeDocument/2006/relationships/image" Target="../media/image22.png"/><Relationship Id="rId30" Type="http://schemas.openxmlformats.org/officeDocument/2006/relationships/hyperlink" Target="https://www.bbc.co.uk/bitesize/guides/z3gt6g8/revision/1" TargetMode="External"/><Relationship Id="rId35" Type="http://schemas.openxmlformats.org/officeDocument/2006/relationships/image" Target="../media/image27.png"/><Relationship Id="rId43" Type="http://schemas.openxmlformats.org/officeDocument/2006/relationships/hyperlink" Target="https://www.keepscotlandbeautiful.org/media/1559814/introduction-to-the-goals.pdf" TargetMode="External"/><Relationship Id="rId48" Type="http://schemas.openxmlformats.org/officeDocument/2006/relationships/hyperlink" Target="https://blogs.glowscotland.org.uk/sl/public/primaryscience/uploads/sites/13996/2024/03/01131300/Theme-Planner-Plastic.pdf" TargetMode="External"/><Relationship Id="rId8" Type="http://schemas.openxmlformats.org/officeDocument/2006/relationships/hyperlink" Target="https://drive.google.com/drive/folders/1ZFXk6eW3RMGKlA4gF2s1i-HJp16ymVNd" TargetMode="External"/><Relationship Id="rId51" Type="http://schemas.openxmlformats.org/officeDocument/2006/relationships/hyperlink" Target="https://blogs.glowscotland.org.uk/sl/public/primaryscience/uploads/sites/13996/2024/03/01131228/Theme-Planner-Human-Rights-and-Lives.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13" Type="http://schemas.openxmlformats.org/officeDocument/2006/relationships/slide" Target="slide15.xml"/><Relationship Id="rId18" Type="http://schemas.openxmlformats.org/officeDocument/2006/relationships/hyperlink" Target="https://docs.google.com/document/d/1fODYWkSBaN8FEeBvDOLBTXAmv4sHYuzT/edit" TargetMode="External"/><Relationship Id="rId26" Type="http://schemas.openxmlformats.org/officeDocument/2006/relationships/hyperlink" Target="https://drive.google.com/drive/folders/1-t24W4rMG2WcabwHbGvmEspcWtiOD-9y" TargetMode="External"/><Relationship Id="rId39" Type="http://schemas.openxmlformats.org/officeDocument/2006/relationships/slide" Target="slide1.xml"/><Relationship Id="rId21" Type="http://schemas.openxmlformats.org/officeDocument/2006/relationships/hyperlink" Target="https://drive.google.com/drive/folders/1HDsPlztebj086XkWLZSxeRNhlB8i76ca" TargetMode="External"/><Relationship Id="rId34" Type="http://schemas.openxmlformats.org/officeDocument/2006/relationships/hyperlink" Target="https://www.tigtagworld.co.uk/mindmap/#/lessons/CLASS00288" TargetMode="External"/><Relationship Id="rId42" Type="http://schemas.openxmlformats.org/officeDocument/2006/relationships/image" Target="../media/image37.png"/><Relationship Id="rId47" Type="http://schemas.openxmlformats.org/officeDocument/2006/relationships/hyperlink" Target="https://blogs.glowscotland.org.uk/sl/public/primaryscience/uploads/sites/13996/2024/03/01121200/P3-plan_Rocket_mice_2020-2-1.pdf" TargetMode="External"/><Relationship Id="rId50" Type="http://schemas.openxmlformats.org/officeDocument/2006/relationships/hyperlink" Target="https://blogs.glowscotland.org.uk/sl/public/primaryscience/uploads/sites/13996/2024/03/01121046/P3-4_Separating_colours_-_Q-3-1.pdf" TargetMode="External"/><Relationship Id="rId55" Type="http://schemas.openxmlformats.org/officeDocument/2006/relationships/hyperlink" Target="https://blogs.glowscotland.org.uk/sl/public/primaryscience/uploads/sites/13996/2024/03/01115337/P2-plan_Seasonal_change_2020-2-1.pdf" TargetMode="External"/><Relationship Id="rId63" Type="http://schemas.openxmlformats.org/officeDocument/2006/relationships/hyperlink" Target="https://blogs.glowscotland.org.uk/sl/public/primaryscience/uploads/sites/13996/2024/03/01121232/P3-4_Ice_cream_-_Obs-2-1.pdf" TargetMode="External"/><Relationship Id="rId68" Type="http://schemas.openxmlformats.org/officeDocument/2006/relationships/hyperlink" Target="https://blogs.glowscotland.org.uk/sl/public/primaryscience/uploads/sites/13996/2024/03/01122534/P4_Macintosh_waterproof-4-1-1.pdf" TargetMode="External"/><Relationship Id="rId76" Type="http://schemas.openxmlformats.org/officeDocument/2006/relationships/hyperlink" Target="https://blogs.glowscotland.org.uk/sl/public/primaryscience/uploads/sites/13996/2024/03/01122417/P4-plan_Measuring_plants_2020-3-1.pdf" TargetMode="External"/><Relationship Id="rId7" Type="http://schemas.openxmlformats.org/officeDocument/2006/relationships/hyperlink" Target="https://drive.google.com/drive/folders/1kj7NLlvhi2Ujf4rxFad40ebhQ-AwVerC" TargetMode="External"/><Relationship Id="rId71" Type="http://schemas.openxmlformats.org/officeDocument/2006/relationships/hyperlink" Target="https://blogs.glowscotland.org.uk/sl/public/primaryscience/uploads/sites/13996/2024/03/01121402/P3-plan_Living_and_nonliving-2-1.pdf" TargetMode="External"/><Relationship Id="rId2" Type="http://schemas.openxmlformats.org/officeDocument/2006/relationships/image" Target="../media/image10.png"/><Relationship Id="rId16" Type="http://schemas.openxmlformats.org/officeDocument/2006/relationships/hyperlink" Target="https://www.tigtagworld.co.uk/mindmap/#/lessons/CLASS00292" TargetMode="External"/><Relationship Id="rId29" Type="http://schemas.openxmlformats.org/officeDocument/2006/relationships/hyperlink" Target="https://blogs.glowscotland.org.uk/sl/public/primaryscience/uploads/sites/13996/2024/03/01101823/My-First-Level-Skills-Passport.pdf" TargetMode="External"/><Relationship Id="rId11" Type="http://schemas.openxmlformats.org/officeDocument/2006/relationships/image" Target="../media/image2.png"/><Relationship Id="rId24" Type="http://schemas.openxmlformats.org/officeDocument/2006/relationships/hyperlink" Target="https://drive.google.com/drive/folders/1Y35QIIp4LNlHapg8DgEMjq5nGpkT3_28" TargetMode="External"/><Relationship Id="rId32" Type="http://schemas.openxmlformats.org/officeDocument/2006/relationships/hyperlink" Target="https://www.tigtagworld.co.uk/mindmap/#/lessons/CLASS00329" TargetMode="External"/><Relationship Id="rId37" Type="http://schemas.openxmlformats.org/officeDocument/2006/relationships/hyperlink" Target="https://www.tigtagworld.co.uk/mindmap/#/lessons/CLASS00281" TargetMode="External"/><Relationship Id="rId40" Type="http://schemas.openxmlformats.org/officeDocument/2006/relationships/image" Target="../media/image12.png"/><Relationship Id="rId45" Type="http://schemas.openxmlformats.org/officeDocument/2006/relationships/hyperlink" Target="https://blogs.glowscotland.org.uk/sl/public/primaryscience/uploads/sites/13996/2024/03/01121102/P3-4_Cupcake_parachutes_-_Plan-2-1.pdf" TargetMode="External"/><Relationship Id="rId53" Type="http://schemas.openxmlformats.org/officeDocument/2006/relationships/hyperlink" Target="https://blogs.glowscotland.org.uk/sl/public/primaryscience/uploads/sites/13996/2024/03/01115301/P2-plan_Float_and_sink_2020-2-1.pdf" TargetMode="External"/><Relationship Id="rId58" Type="http://schemas.openxmlformats.org/officeDocument/2006/relationships/hyperlink" Target="https://blogs.glowscotland.org.uk/sl/public/primaryscience/uploads/sites/13996/2024/03/01121124/P3-plan_Plant_growth_2020-4-1.pdf" TargetMode="External"/><Relationship Id="rId66" Type="http://schemas.openxmlformats.org/officeDocument/2006/relationships/hyperlink" Target="https://blogs.glowscotland.org.uk/sl/public/primaryscience/uploads/sites/13996/2024/03/01121305/P3-plan_Nature_spotters_2020-2-1.pdf" TargetMode="External"/><Relationship Id="rId74" Type="http://schemas.openxmlformats.org/officeDocument/2006/relationships/hyperlink" Target="https://blogs.glowscotland.org.uk/sl/public/primaryscience/uploads/sites/13996/2024/03/01122357/P4-plan-Skeleton-Qs-Plan-4-1.pdf" TargetMode="External"/><Relationship Id="rId79" Type="http://schemas.openxmlformats.org/officeDocument/2006/relationships/image" Target="../media/image41.png"/><Relationship Id="rId5" Type="http://schemas.openxmlformats.org/officeDocument/2006/relationships/hyperlink" Target="https://drive.google.com/drive/folders/10vilNlLi9HJU173gtwWxNioU98r5nSJC" TargetMode="External"/><Relationship Id="rId61" Type="http://schemas.openxmlformats.org/officeDocument/2006/relationships/hyperlink" Target="https://blogs.glowscotland.org.uk/sl/public/primaryscience/uploads/sites/13996/2024/03/01122512/P4-plan_Car_ramps_2020-2-1.pdf" TargetMode="External"/><Relationship Id="rId10" Type="http://schemas.openxmlformats.org/officeDocument/2006/relationships/slide" Target="slide13.xml"/><Relationship Id="rId19" Type="http://schemas.openxmlformats.org/officeDocument/2006/relationships/hyperlink" Target="https://drive.google.com/drive/folders/1ZO0Co2AdYMBm2_8mXPzs-PnU8LZW3liI" TargetMode="External"/><Relationship Id="rId31" Type="http://schemas.openxmlformats.org/officeDocument/2006/relationships/hyperlink" Target="https://www.tigtagworld.co.uk/mindmap/#/lessons/CLASS00325" TargetMode="External"/><Relationship Id="rId44" Type="http://schemas.openxmlformats.org/officeDocument/2006/relationships/image" Target="../media/image38.png"/><Relationship Id="rId52" Type="http://schemas.openxmlformats.org/officeDocument/2006/relationships/image" Target="../media/image39.png"/><Relationship Id="rId60" Type="http://schemas.openxmlformats.org/officeDocument/2006/relationships/hyperlink" Target="https://blogs.glowscotland.org.uk/sl/public/primaryscience/uploads/sites/13996/2024/03/01122337/P4-plan_Shoe_grip_2020-2-1.pdf" TargetMode="External"/><Relationship Id="rId65" Type="http://schemas.openxmlformats.org/officeDocument/2006/relationships/hyperlink" Target="https://blogs.glowscotland.org.uk/sl/public/primaryscience/uploads/sites/13996/2024/03/01122725/P4-plan_Balloon_rocket_2020-2-1.pdf" TargetMode="External"/><Relationship Id="rId73" Type="http://schemas.openxmlformats.org/officeDocument/2006/relationships/hyperlink" Target="https://blogs.glowscotland.org.uk/sl/public/primaryscience/uploads/sites/13996/2024/03/01122929/P4_Wind_power_vehicles-2-1.pdf" TargetMode="External"/><Relationship Id="rId78" Type="http://schemas.openxmlformats.org/officeDocument/2006/relationships/hyperlink" Target="https://blogs.glowscotland.org.uk/sl/public/primaryscience/uploads/sites/13996/2024/03/01123004/P4-plan_Function_of_stem_2020-2-1.pdf" TargetMode="External"/><Relationship Id="rId4" Type="http://schemas.openxmlformats.org/officeDocument/2006/relationships/hyperlink" Target="https://drive.google.com/drive/folders/1PoXL0gs061xk_JejPX1YH0uCFfVpzR_x" TargetMode="External"/><Relationship Id="rId9" Type="http://schemas.openxmlformats.org/officeDocument/2006/relationships/hyperlink" Target="https://drive.google.com/drive/folders/1aTTuVjIJ_-ADAs62rp9l7Rcqr-Av-zVF" TargetMode="External"/><Relationship Id="rId14" Type="http://schemas.openxmlformats.org/officeDocument/2006/relationships/hyperlink" Target="https://www.tigtagworld.co.uk/mindmap/#/lessons/CLASS00317" TargetMode="External"/><Relationship Id="rId22" Type="http://schemas.openxmlformats.org/officeDocument/2006/relationships/hyperlink" Target="https://drive.google.com/drive/folders/17CVKB2rpM1uKhSIFJz8BTRd2vkeqWSQ7" TargetMode="External"/><Relationship Id="rId27" Type="http://schemas.openxmlformats.org/officeDocument/2006/relationships/hyperlink" Target="https://drive.google.com/drive/folders/1SfZR5OjvlngDxWYPece92W0-o2Bl99En" TargetMode="External"/><Relationship Id="rId30" Type="http://schemas.openxmlformats.org/officeDocument/2006/relationships/image" Target="../media/image35.png"/><Relationship Id="rId35" Type="http://schemas.openxmlformats.org/officeDocument/2006/relationships/hyperlink" Target="https://www.tigtagworld.co.uk/mindmap/#/lessons/CLASS00268" TargetMode="External"/><Relationship Id="rId43" Type="http://schemas.openxmlformats.org/officeDocument/2006/relationships/hyperlink" Target="https://blogs.glowscotland.org.uk/sl/public/primaryscience/uploads/sites/13996/2024/03/01115158/P2_Dunlop_balls-3-1.pdf" TargetMode="External"/><Relationship Id="rId48" Type="http://schemas.openxmlformats.org/officeDocument/2006/relationships/hyperlink" Target="https://blogs.glowscotland.org.uk/sl/public/primaryscience/uploads/sites/13996/2024/03/01121006/P3-plan_Waterproof_2020-2-1.pdf" TargetMode="External"/><Relationship Id="rId56" Type="http://schemas.openxmlformats.org/officeDocument/2006/relationships/hyperlink" Target="https://blogs.glowscotland.org.uk/sl/public/primaryscience/uploads/sites/13996/2024/03/01115352/P2-plan_Plants_-_Leaf_look-3-1.pdf" TargetMode="External"/><Relationship Id="rId64" Type="http://schemas.openxmlformats.org/officeDocument/2006/relationships/hyperlink" Target="https://blogs.glowscotland.org.uk/sl/public/primaryscience/uploads/sites/13996/2024/03/01115438/P2-plan_Animal_classn_2020-1-2-1.pdf" TargetMode="External"/><Relationship Id="rId69" Type="http://schemas.openxmlformats.org/officeDocument/2006/relationships/hyperlink" Target="https://blogs.glowscotland.org.uk/sl/public/primaryscience/uploads/sites/13996/2024/03/01122749/P4-plan_SciDT_-_Egg_packaging-2-1.pdf" TargetMode="External"/><Relationship Id="rId77" Type="http://schemas.openxmlformats.org/officeDocument/2006/relationships/image" Target="../media/image40.png"/><Relationship Id="rId8" Type="http://schemas.openxmlformats.org/officeDocument/2006/relationships/hyperlink" Target="https://drive.google.com/drive/folders/173hXN-Xy3YMJD4pgEUzKHDIbpGD-WhSi" TargetMode="External"/><Relationship Id="rId51" Type="http://schemas.openxmlformats.org/officeDocument/2006/relationships/hyperlink" Target="https://blogs.glowscotland.org.uk/sl/public/primaryscience/uploads/sites/13996/2024/03/01115513/P2-plan_Body_parts_2020-2-1.pdf" TargetMode="External"/><Relationship Id="rId72" Type="http://schemas.openxmlformats.org/officeDocument/2006/relationships/hyperlink" Target="https://blogs.glowscotland.org.uk/sl/public/primaryscience/uploads/sites/13996/2024/03/01121249/P3-4_Ice__Escape_-_Doing-2-1.pdf" TargetMode="External"/><Relationship Id="rId3" Type="http://schemas.openxmlformats.org/officeDocument/2006/relationships/hyperlink" Target="https://drive.google.com/drive/folders/1J9faxmRMNZnkkP7o9d2CTW3F0O2Mqtm4" TargetMode="External"/><Relationship Id="rId12" Type="http://schemas.openxmlformats.org/officeDocument/2006/relationships/slide" Target="slide14.xml"/><Relationship Id="rId17" Type="http://schemas.openxmlformats.org/officeDocument/2006/relationships/hyperlink" Target="https://www.tigtagworld.co.uk/mindmap/#/lessons/CLASS00331" TargetMode="External"/><Relationship Id="rId25" Type="http://schemas.openxmlformats.org/officeDocument/2006/relationships/hyperlink" Target="https://drive.google.com/drive/folders/1hkvij1ZB1DAhvsyc19ZUteUdlwnv2dIT" TargetMode="External"/><Relationship Id="rId33" Type="http://schemas.openxmlformats.org/officeDocument/2006/relationships/image" Target="../media/image36.png"/><Relationship Id="rId38" Type="http://schemas.openxmlformats.org/officeDocument/2006/relationships/image" Target="../media/image14.png"/><Relationship Id="rId46" Type="http://schemas.openxmlformats.org/officeDocument/2006/relationships/hyperlink" Target="https://blogs.glowscotland.org.uk/sl/public/primaryscience/uploads/sites/13996/2024/03/01122318/P4-plan_Magnet_tests_2020-2-1.pdf" TargetMode="External"/><Relationship Id="rId59" Type="http://schemas.openxmlformats.org/officeDocument/2006/relationships/hyperlink" Target="https://blogs.glowscotland.org.uk/sl/public/primaryscience/uploads/sites/13996/2024/03/01121219/P3_Feeding_simulation-2-1.pdf" TargetMode="External"/><Relationship Id="rId67" Type="http://schemas.openxmlformats.org/officeDocument/2006/relationships/hyperlink" Target="https://blogs.glowscotland.org.uk/sl/public/primaryscience/uploads/sites/13996/2024/03/01121321/P3-plan_Handspans_2020-3-1.pdf" TargetMode="External"/><Relationship Id="rId20" Type="http://schemas.openxmlformats.org/officeDocument/2006/relationships/hyperlink" Target="https://drive.google.com/drive/folders/1ElxFBrM3i8LfLj2KvPOt4ecDLRHnREuQ" TargetMode="External"/><Relationship Id="rId41" Type="http://schemas.openxmlformats.org/officeDocument/2006/relationships/hyperlink" Target="https://blogs.glowscotland.org.uk/sl/public/primaryscience/uploads/sites/13996/2024/03/01121027/P3-4_Daisies_in_a_footprint_-_Predict-2-1.pdf" TargetMode="External"/><Relationship Id="rId54" Type="http://schemas.openxmlformats.org/officeDocument/2006/relationships/hyperlink" Target="https://blogs.glowscotland.org.uk/sl/public/primaryscience/uploads/sites/13996/2024/03/01115239/P2-plan_Materials_-_Transparency-2-1.pdf" TargetMode="External"/><Relationship Id="rId62" Type="http://schemas.openxmlformats.org/officeDocument/2006/relationships/hyperlink" Target="https://blogs.glowscotland.org.uk/sl/public/primaryscience/uploads/sites/13996/2024/03/01121145/P3_Drops_on_coin-2-1.pdf" TargetMode="External"/><Relationship Id="rId70" Type="http://schemas.openxmlformats.org/officeDocument/2006/relationships/hyperlink" Target="https://blogs.glowscotland.org.uk/sl/public/primaryscience/uploads/sites/13996/2024/03/01123022/P4-plan_Rocks_report_2020-2-1.pdf" TargetMode="External"/><Relationship Id="rId75" Type="http://schemas.openxmlformats.org/officeDocument/2006/relationships/hyperlink" Target="https://blogs.glowscotland.org.uk/sl/public/primaryscience/uploads/sites/13996/2024/03/01115219/P-2-plan_Reflectiveness_2020-3-1.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A_vpp8hV9O7Kxia6JY-VTerkhy63axK4" TargetMode="External"/><Relationship Id="rId15" Type="http://schemas.openxmlformats.org/officeDocument/2006/relationships/image" Target="../media/image3.png"/><Relationship Id="rId23" Type="http://schemas.openxmlformats.org/officeDocument/2006/relationships/hyperlink" Target="https://drive.google.com/drive/folders/1yDHe3Eb4yfcPjZvv4qaNBCGIZFz3vNaN" TargetMode="External"/><Relationship Id="rId28" Type="http://schemas.openxmlformats.org/officeDocument/2006/relationships/hyperlink" Target="https://drive.google.com/drive/folders/1rLtUFzlHjOLnxyvutoZ3LKwloxpiPDvB" TargetMode="External"/><Relationship Id="rId36" Type="http://schemas.openxmlformats.org/officeDocument/2006/relationships/hyperlink" Target="https://www.tigtagworld.co.uk/mindmap/#/lessons/CLASS00258" TargetMode="External"/><Relationship Id="rId49" Type="http://schemas.openxmlformats.org/officeDocument/2006/relationships/hyperlink" Target="https://blogs.glowscotland.org.uk/sl/public/primaryscience/uploads/sites/13996/2024/03/01121344/P3-plan_SciDT_-_Boat_materials-2-1.pdf" TargetMode="External"/><Relationship Id="rId57" Type="http://schemas.openxmlformats.org/officeDocument/2006/relationships/hyperlink" Target="https://blogs.glowscotland.org.uk/sl/public/primaryscience/uploads/sites/13996/2024/03/01115405/P2-plan_Plant_structure_2020-3-1.pdf" TargetMode="External"/></Relationships>
</file>

<file path=ppt/slides/_rels/slide7.xml.rels><?xml version="1.0" encoding="UTF-8" standalone="yes"?>
<Relationships xmlns="http://schemas.openxmlformats.org/package/2006/relationships"><Relationship Id="rId13" Type="http://schemas.openxmlformats.org/officeDocument/2006/relationships/hyperlink" Target="https://drive.google.com/drive/folders/1HDsPlztebj086XkWLZSxeRNhlB8i76ca" TargetMode="External"/><Relationship Id="rId18" Type="http://schemas.openxmlformats.org/officeDocument/2006/relationships/hyperlink" Target="https://drive.google.com/drive/folders/1-t24W4rMG2WcabwHbGvmEspcWtiOD-9y" TargetMode="External"/><Relationship Id="rId26" Type="http://schemas.openxmlformats.org/officeDocument/2006/relationships/image" Target="../media/image42.png"/><Relationship Id="rId39" Type="http://schemas.openxmlformats.org/officeDocument/2006/relationships/image" Target="../media/image49.png"/><Relationship Id="rId21" Type="http://schemas.openxmlformats.org/officeDocument/2006/relationships/hyperlink" Target="https://blogs.glowscotland.org.uk/sl/public/primaryscience/uploads/sites/13996/2024/03/01101823/My-First-Level-Skills-Passport.pdf" TargetMode="External"/><Relationship Id="rId34" Type="http://schemas.openxmlformats.org/officeDocument/2006/relationships/image" Target="../media/image44.png"/><Relationship Id="rId42" Type="http://schemas.openxmlformats.org/officeDocument/2006/relationships/hyperlink" Target="https://www.bbc.co.uk/bitesize/guides/z3gt6g8/revision/1" TargetMode="External"/><Relationship Id="rId47" Type="http://schemas.openxmlformats.org/officeDocument/2006/relationships/hyperlink" Target="https://www.bbc.co.uk/bitesize/guides/z8rt6g8/revision/1" TargetMode="External"/><Relationship Id="rId50" Type="http://schemas.openxmlformats.org/officeDocument/2006/relationships/hyperlink" Target="https://www.keepscotlandbeautiful.org/media/1559814/introduction-to-the-goals.pdf" TargetMode="External"/><Relationship Id="rId55" Type="http://schemas.openxmlformats.org/officeDocument/2006/relationships/hyperlink" Target="https://blogs.glowscotland.org.uk/sl/public/primaryscience/uploads/sites/13996/2024/03/01131300/Theme-Planner-Plastic.pdf" TargetMode="External"/><Relationship Id="rId7" Type="http://schemas.openxmlformats.org/officeDocument/2006/relationships/hyperlink" Target="https://drive.google.com/drive/folders/1kj7NLlvhi2Ujf4rxFad40ebhQ-AwVerC" TargetMode="External"/><Relationship Id="rId12" Type="http://schemas.openxmlformats.org/officeDocument/2006/relationships/hyperlink" Target="https://drive.google.com/drive/folders/1ElxFBrM3i8LfLj2KvPOt4ecDLRHnREuQ" TargetMode="External"/><Relationship Id="rId17" Type="http://schemas.openxmlformats.org/officeDocument/2006/relationships/hyperlink" Target="https://drive.google.com/drive/folders/1hkvij1ZB1DAhvsyc19ZUteUdlwnv2dIT" TargetMode="External"/><Relationship Id="rId25" Type="http://schemas.openxmlformats.org/officeDocument/2006/relationships/hyperlink" Target="https://scotdec.org.uk/resources/explore-the-global-goals-17-activities-for-primary-schools/" TargetMode="External"/><Relationship Id="rId33" Type="http://schemas.openxmlformats.org/officeDocument/2006/relationships/hyperlink" Target="https://www.bbc.co.uk/bitesize/guides/zvpd8hv/revision/1" TargetMode="External"/><Relationship Id="rId38" Type="http://schemas.openxmlformats.org/officeDocument/2006/relationships/image" Target="../media/image48.png"/><Relationship Id="rId46" Type="http://schemas.openxmlformats.org/officeDocument/2006/relationships/image" Target="../media/image51.png"/><Relationship Id="rId2" Type="http://schemas.openxmlformats.org/officeDocument/2006/relationships/image" Target="../media/image10.png"/><Relationship Id="rId16" Type="http://schemas.openxmlformats.org/officeDocument/2006/relationships/hyperlink" Target="https://drive.google.com/drive/folders/1Y35QIIp4LNlHapg8DgEMjq5nGpkT3_28" TargetMode="External"/><Relationship Id="rId20" Type="http://schemas.openxmlformats.org/officeDocument/2006/relationships/hyperlink" Target="https://drive.google.com/drive/folders/1rLtUFzlHjOLnxyvutoZ3LKwloxpiPDvB" TargetMode="External"/><Relationship Id="rId29" Type="http://schemas.openxmlformats.org/officeDocument/2006/relationships/hyperlink" Target="https://www.bbc.co.uk/bitesize/guides/z8x94xs/revision/1" TargetMode="External"/><Relationship Id="rId41" Type="http://schemas.openxmlformats.org/officeDocument/2006/relationships/image" Target="../media/image26.png"/><Relationship Id="rId54" Type="http://schemas.openxmlformats.org/officeDocument/2006/relationships/hyperlink" Target="https://blogs.glowscotland.org.uk/sl/public/primaryscience/uploads/sites/13996/2024/03/01131228/Theme-Planner-Human-Rights-and-Lives.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A_vpp8hV9O7Kxia6JY-VTerkhy63axK4" TargetMode="External"/><Relationship Id="rId11" Type="http://schemas.openxmlformats.org/officeDocument/2006/relationships/hyperlink" Target="https://drive.google.com/drive/folders/1ZO0Co2AdYMBm2_8mXPzs-PnU8LZW3liI" TargetMode="External"/><Relationship Id="rId24" Type="http://schemas.openxmlformats.org/officeDocument/2006/relationships/image" Target="../media/image12.png"/><Relationship Id="rId32" Type="http://schemas.openxmlformats.org/officeDocument/2006/relationships/image" Target="../media/image22.png"/><Relationship Id="rId37" Type="http://schemas.openxmlformats.org/officeDocument/2006/relationships/image" Target="../media/image47.png"/><Relationship Id="rId40" Type="http://schemas.openxmlformats.org/officeDocument/2006/relationships/hyperlink" Target="https://www.bbc.co.uk/bitesize/guides/zffqjsg/revision/1" TargetMode="External"/><Relationship Id="rId45" Type="http://schemas.openxmlformats.org/officeDocument/2006/relationships/image" Target="../media/image50.png"/><Relationship Id="rId53" Type="http://schemas.openxmlformats.org/officeDocument/2006/relationships/image" Target="../media/image34.png"/><Relationship Id="rId58" Type="http://schemas.openxmlformats.org/officeDocument/2006/relationships/hyperlink" Target="https://blogs.glowscotland.org.uk/sl/public/primaryscience/uploads/sites/13996/2024/03/01150015/Theme-Planner-Water-1.pdf" TargetMode="External"/><Relationship Id="rId5" Type="http://schemas.openxmlformats.org/officeDocument/2006/relationships/hyperlink" Target="https://drive.google.com/drive/folders/10vilNlLi9HJU173gtwWxNioU98r5nSJC" TargetMode="External"/><Relationship Id="rId15" Type="http://schemas.openxmlformats.org/officeDocument/2006/relationships/hyperlink" Target="https://drive.google.com/drive/folders/1yDHe3Eb4yfcPjZvv4qaNBCGIZFz3vNaN" TargetMode="External"/><Relationship Id="rId23" Type="http://schemas.openxmlformats.org/officeDocument/2006/relationships/slide" Target="slide1.xml"/><Relationship Id="rId28" Type="http://schemas.openxmlformats.org/officeDocument/2006/relationships/image" Target="../media/image19.png"/><Relationship Id="rId36" Type="http://schemas.openxmlformats.org/officeDocument/2006/relationships/image" Target="../media/image46.png"/><Relationship Id="rId49" Type="http://schemas.openxmlformats.org/officeDocument/2006/relationships/image" Target="../media/image52.png"/><Relationship Id="rId57" Type="http://schemas.openxmlformats.org/officeDocument/2006/relationships/hyperlink" Target="https://blogs.glowscotland.org.uk/sl/public/primaryscience/uploads/sites/13996/2024/03/01131134/Theme-Planner-Biodiversity.pdf" TargetMode="External"/><Relationship Id="rId10" Type="http://schemas.openxmlformats.org/officeDocument/2006/relationships/hyperlink" Target="https://docs.google.com/document/d/1fODYWkSBaN8FEeBvDOLBTXAmv4sHYuzT/edit" TargetMode="External"/><Relationship Id="rId19" Type="http://schemas.openxmlformats.org/officeDocument/2006/relationships/hyperlink" Target="https://drive.google.com/drive/folders/1SfZR5OjvlngDxWYPece92W0-o2Bl99En" TargetMode="External"/><Relationship Id="rId31" Type="http://schemas.openxmlformats.org/officeDocument/2006/relationships/hyperlink" Target="https://www.bbc.co.uk/bitesize/guides/zkx94xs/revision/1" TargetMode="External"/><Relationship Id="rId44" Type="http://schemas.openxmlformats.org/officeDocument/2006/relationships/hyperlink" Target="https://www.bbc.co.uk/bitesize/guides/z6694xs/revision/1" TargetMode="External"/><Relationship Id="rId52" Type="http://schemas.openxmlformats.org/officeDocument/2006/relationships/hyperlink" Target="https://www.jacobs.com/steam/butterfly-effect" TargetMode="External"/><Relationship Id="rId4" Type="http://schemas.openxmlformats.org/officeDocument/2006/relationships/hyperlink" Target="https://drive.google.com/drive/folders/1PoXL0gs061xk_JejPX1YH0uCFfVpzR_x" TargetMode="External"/><Relationship Id="rId9" Type="http://schemas.openxmlformats.org/officeDocument/2006/relationships/hyperlink" Target="https://drive.google.com/drive/folders/1aTTuVjIJ_-ADAs62rp9l7Rcqr-Av-zVF" TargetMode="External"/><Relationship Id="rId14" Type="http://schemas.openxmlformats.org/officeDocument/2006/relationships/hyperlink" Target="https://drive.google.com/drive/folders/17CVKB2rpM1uKhSIFJz8BTRd2vkeqWSQ7" TargetMode="External"/><Relationship Id="rId22" Type="http://schemas.openxmlformats.org/officeDocument/2006/relationships/image" Target="../media/image14.png"/><Relationship Id="rId27" Type="http://schemas.openxmlformats.org/officeDocument/2006/relationships/hyperlink" Target="https://www.bbc.co.uk/bitesize/guides/zv2cr2p/revision/1" TargetMode="External"/><Relationship Id="rId30" Type="http://schemas.openxmlformats.org/officeDocument/2006/relationships/image" Target="../media/image43.png"/><Relationship Id="rId35" Type="http://schemas.openxmlformats.org/officeDocument/2006/relationships/image" Target="../media/image45.png"/><Relationship Id="rId43" Type="http://schemas.openxmlformats.org/officeDocument/2006/relationships/image" Target="../media/image27.png"/><Relationship Id="rId48" Type="http://schemas.openxmlformats.org/officeDocument/2006/relationships/image" Target="../media/image29.png"/><Relationship Id="rId56" Type="http://schemas.openxmlformats.org/officeDocument/2006/relationships/hyperlink" Target="https://blogs.glowscotland.org.uk/sl/public/primaryscience/uploads/sites/13996/2024/03/01131149/Theme-Planner-Carbon.pdf" TargetMode="External"/><Relationship Id="rId8" Type="http://schemas.openxmlformats.org/officeDocument/2006/relationships/hyperlink" Target="https://drive.google.com/drive/folders/173hXN-Xy3YMJD4pgEUzKHDIbpGD-WhSi" TargetMode="External"/><Relationship Id="rId51" Type="http://schemas.openxmlformats.org/officeDocument/2006/relationships/image" Target="../media/image53.jfif"/><Relationship Id="rId3" Type="http://schemas.openxmlformats.org/officeDocument/2006/relationships/hyperlink" Target="https://drive.google.com/drive/folders/1J9faxmRMNZnkkP7o9d2CTW3F0O2Mqtm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26" Type="http://schemas.openxmlformats.org/officeDocument/2006/relationships/hyperlink" Target="https://drive.google.com/drive/folders/18zKGQtJlhHXx5K3BAn6JpYjIhmPqACaq" TargetMode="External"/><Relationship Id="rId117" Type="http://schemas.openxmlformats.org/officeDocument/2006/relationships/hyperlink" Target="https://blogs.glowscotland.org.uk/sl/public/primaryscience/uploads/sites/13996/2024/03/01134539/P5_Seed_dispersal_survey.pdf" TargetMode="External"/><Relationship Id="rId21" Type="http://schemas.openxmlformats.org/officeDocument/2006/relationships/hyperlink" Target="https://drive.google.com/drive/folders/1fJEnZpB4HWGTXsTyLCkZWEsUQlB5f8fl" TargetMode="External"/><Relationship Id="rId42" Type="http://schemas.openxmlformats.org/officeDocument/2006/relationships/image" Target="../media/image54.png"/><Relationship Id="rId47" Type="http://schemas.openxmlformats.org/officeDocument/2006/relationships/hyperlink" Target="https://www.tigtagworld.co.uk/curriculum-scotland-level-2/#2-09a" TargetMode="External"/><Relationship Id="rId63" Type="http://schemas.openxmlformats.org/officeDocument/2006/relationships/hyperlink" Target="https://www.tigtagworld.co.uk/curriculum-scotland-level-2/#2-17a" TargetMode="External"/><Relationship Id="rId68" Type="http://schemas.openxmlformats.org/officeDocument/2006/relationships/slide" Target="slide1.xml"/><Relationship Id="rId84" Type="http://schemas.openxmlformats.org/officeDocument/2006/relationships/hyperlink" Target="https://blogs.glowscotland.org.uk/sl/public/primaryscience/uploads/sites/13996/2024/03/01140816/P6-_Reaction_catches_-_plan-1.pdf" TargetMode="External"/><Relationship Id="rId89" Type="http://schemas.openxmlformats.org/officeDocument/2006/relationships/hyperlink" Target="https://blogs.glowscotland.org.uk/sl/public/primaryscience/uploads/sites/13996/2024/03/01133849/P5_Bottle_flip_-_RecCom-1.pdf" TargetMode="External"/><Relationship Id="rId112" Type="http://schemas.openxmlformats.org/officeDocument/2006/relationships/image" Target="../media/image68.png"/><Relationship Id="rId16" Type="http://schemas.openxmlformats.org/officeDocument/2006/relationships/hyperlink" Target="https://www.tigtagworld.co.uk/curriculum-scotland-level-2/#2-08a" TargetMode="External"/><Relationship Id="rId107" Type="http://schemas.openxmlformats.org/officeDocument/2006/relationships/image" Target="../media/image66.png"/><Relationship Id="rId11" Type="http://schemas.openxmlformats.org/officeDocument/2006/relationships/slide" Target="slide18.xml"/><Relationship Id="rId32" Type="http://schemas.openxmlformats.org/officeDocument/2006/relationships/hyperlink" Target="https://drive.google.com/drive/folders/1StqwO-55Wyl5tEhV4spm7NgoP2MTr9Cs" TargetMode="External"/><Relationship Id="rId37" Type="http://schemas.openxmlformats.org/officeDocument/2006/relationships/hyperlink" Target="https://drive.google.com/drive/folders/1OHl9yBU9y6da8R2-DggwBkyS794KSCm2" TargetMode="External"/><Relationship Id="rId53" Type="http://schemas.openxmlformats.org/officeDocument/2006/relationships/hyperlink" Target="https://www.tigtagworld.co.uk/curriculum-scotland-level-2/#2-11b" TargetMode="External"/><Relationship Id="rId58" Type="http://schemas.openxmlformats.org/officeDocument/2006/relationships/hyperlink" Target="https://www.tigtagworld.co.uk/curriculum-scotland-level-2/#2-08b" TargetMode="External"/><Relationship Id="rId74" Type="http://schemas.openxmlformats.org/officeDocument/2006/relationships/hyperlink" Target="https://blogs.glowscotland.org.uk/sl/public/primaryscience/uploads/sites/13996/2024/03/01140918/P6-plan_Dissolving_2020-1.pdf" TargetMode="External"/><Relationship Id="rId79" Type="http://schemas.openxmlformats.org/officeDocument/2006/relationships/hyperlink" Target="https://blogs.glowscotland.org.uk/sl/public/primaryscience/uploads/sites/13996/2024/03/01141553/P7_Bird_beaks-1.pdf" TargetMode="External"/><Relationship Id="rId102" Type="http://schemas.openxmlformats.org/officeDocument/2006/relationships/hyperlink" Target="https://blogs.glowscotland.org.uk/sl/public/primaryscience/uploads/sites/13996/2024/03/01133919/P5-plan_Sugar_cubes_2020-1.pdf" TargetMode="External"/><Relationship Id="rId123" Type="http://schemas.openxmlformats.org/officeDocument/2006/relationships/hyperlink" Target="https://blogs.glowscotland.org.uk/sl/public/primaryscience/uploads/sites/13996/2024/03/01134019/P5-plan_Elect_conductors_2020.pdf" TargetMode="External"/><Relationship Id="rId5" Type="http://schemas.openxmlformats.org/officeDocument/2006/relationships/hyperlink" Target="https://drive.google.com/drive/folders/1tn1OxzLZqdAPTLWCrn8JxONyGoSTf8sR" TargetMode="External"/><Relationship Id="rId61" Type="http://schemas.openxmlformats.org/officeDocument/2006/relationships/hyperlink" Target="https://www.tigtagworld.co.uk/curriculum-scotland-level-2/#2-16a" TargetMode="External"/><Relationship Id="rId82" Type="http://schemas.openxmlformats.org/officeDocument/2006/relationships/hyperlink" Target="https://blogs.glowscotland.org.uk/sl/public/primaryscience/uploads/sites/13996/2024/03/01140857/P6-Cornflour-slime-Q-1.pdf" TargetMode="External"/><Relationship Id="rId90" Type="http://schemas.openxmlformats.org/officeDocument/2006/relationships/hyperlink" Target="https://blogs.glowscotland.org.uk/sl/public/primaryscience/uploads/sites/13996/2024/03/01140943/P6-plan_Spinners_2020-1.pdf" TargetMode="External"/><Relationship Id="rId95" Type="http://schemas.openxmlformats.org/officeDocument/2006/relationships/hyperlink" Target="https://blogs.glowscotland.org.uk/sl/public/primaryscience/uploads/sites/13996/2024/03/01141652/P7_Camouflaged_moths-1.pdf" TargetMode="External"/><Relationship Id="rId19" Type="http://schemas.openxmlformats.org/officeDocument/2006/relationships/hyperlink" Target="https://www.tigtagworld.co.uk/curriculum-scotland-level-2/#2-13a" TargetMode="External"/><Relationship Id="rId14" Type="http://schemas.openxmlformats.org/officeDocument/2006/relationships/image" Target="../media/image3.png"/><Relationship Id="rId22" Type="http://schemas.openxmlformats.org/officeDocument/2006/relationships/hyperlink" Target="https://drive.google.com/drive/folders/121wkrOm4cZHsL8dXplyLfmWXHZQtu3I-" TargetMode="External"/><Relationship Id="rId27" Type="http://schemas.openxmlformats.org/officeDocument/2006/relationships/hyperlink" Target="https://drive.google.com/drive/folders/10ZhTfE83m7p1I45_6netSBtgJPvR6-_3" TargetMode="External"/><Relationship Id="rId30" Type="http://schemas.openxmlformats.org/officeDocument/2006/relationships/hyperlink" Target="https://drive.google.com/drive/folders/1ydMhtBJIqenT3k2xWwzhmghmQkrGqf3X" TargetMode="External"/><Relationship Id="rId35" Type="http://schemas.openxmlformats.org/officeDocument/2006/relationships/hyperlink" Target="https://drive.google.com/drive/folders/1Bo_FhpiirYjJ-Jf09_mOb6F-FmCE76Ch" TargetMode="External"/><Relationship Id="rId43" Type="http://schemas.openxmlformats.org/officeDocument/2006/relationships/hyperlink" Target="https://www.tigtagworld.co.uk/curriculum-scotland-level-2/#2-01a" TargetMode="External"/><Relationship Id="rId48" Type="http://schemas.openxmlformats.org/officeDocument/2006/relationships/hyperlink" Target="https://www.tigtagworld.co.uk/curriculum-scotland-level-2/#2-10a" TargetMode="External"/><Relationship Id="rId56" Type="http://schemas.openxmlformats.org/officeDocument/2006/relationships/slide" Target="slide20.xml"/><Relationship Id="rId64" Type="http://schemas.openxmlformats.org/officeDocument/2006/relationships/hyperlink" Target="https://www.tigtagworld.co.uk/curriculum-scotland-level-2/#2-18a" TargetMode="External"/><Relationship Id="rId69" Type="http://schemas.openxmlformats.org/officeDocument/2006/relationships/image" Target="../media/image12.png"/><Relationship Id="rId77" Type="http://schemas.openxmlformats.org/officeDocument/2006/relationships/hyperlink" Target="https://blogs.glowscotland.org.uk/sl/public/primaryscience/uploads/sites/13996/2024/03/01141542/P7_Flower_sampling-1.pdf" TargetMode="External"/><Relationship Id="rId100" Type="http://schemas.openxmlformats.org/officeDocument/2006/relationships/image" Target="../media/image65.png"/><Relationship Id="rId105" Type="http://schemas.openxmlformats.org/officeDocument/2006/relationships/hyperlink" Target="https://blogs.glowscotland.org.uk/sl/public/primaryscience/uploads/sites/13996/2024/03/01141145/P6-plan_Aquadynamics_2020.pdf" TargetMode="External"/><Relationship Id="rId113" Type="http://schemas.openxmlformats.org/officeDocument/2006/relationships/hyperlink" Target="https://blogs.glowscotland.org.uk/sl/public/primaryscience/uploads/sites/13996/2024/03/01134445/P5-plan_Materials_-_Dunking_biscuits.pdf" TargetMode="External"/><Relationship Id="rId118" Type="http://schemas.openxmlformats.org/officeDocument/2006/relationships/hyperlink" Target="https://blogs.glowscotland.org.uk/sl/public/primaryscience/uploads/sites/13996/2024/03/01141400/P6-plan_Invertebrate_research_2020.pdf" TargetMode="External"/><Relationship Id="rId8" Type="http://schemas.openxmlformats.org/officeDocument/2006/relationships/hyperlink" Target="https://drive.google.com/drive/folders/1U_sjo6rPzPx2rPrzD3FENzA16hP5VywN" TargetMode="External"/><Relationship Id="rId51" Type="http://schemas.openxmlformats.org/officeDocument/2006/relationships/hyperlink" Target="https://www.tigtagworld.co.uk/curriculum-scotland-level-2/#2-04b" TargetMode="External"/><Relationship Id="rId72" Type="http://schemas.openxmlformats.org/officeDocument/2006/relationships/hyperlink" Target="https://blogs.glowscotland.org.uk/sl/public/primaryscience/uploads/sites/13996/2024/03/01133746/P5-plan_Pitch_2020-1.pdf" TargetMode="External"/><Relationship Id="rId80" Type="http://schemas.openxmlformats.org/officeDocument/2006/relationships/hyperlink" Target="https://blogs.glowscotland.org.uk/sl/public/primaryscience/uploads/sites/13996/2024/03/01141603/P7-plan-Light-questions-Plan-1.pdf" TargetMode="External"/><Relationship Id="rId85" Type="http://schemas.openxmlformats.org/officeDocument/2006/relationships/hyperlink" Target="https://blogs.glowscotland.org.uk/sl/public/primaryscience/uploads/sites/13996/2024/03/01141633/P7-plan-Heartrate-pose-Plan-1.pdf" TargetMode="External"/><Relationship Id="rId93" Type="http://schemas.openxmlformats.org/officeDocument/2006/relationships/hyperlink" Target="https://blogs.glowscotland.org.uk/sl/public/primaryscience/uploads/sites/13996/2024/03/01141721/P7-plan_Elect_-_Conductive_dough-1.pdf" TargetMode="External"/><Relationship Id="rId98" Type="http://schemas.openxmlformats.org/officeDocument/2006/relationships/hyperlink" Target="https://blogs.glowscotland.org.uk/sl/public/primaryscience/uploads/sites/13996/2024/03/01141754/P7_O_wing-1.pdf" TargetMode="External"/><Relationship Id="rId121" Type="http://schemas.openxmlformats.org/officeDocument/2006/relationships/hyperlink" Target="https://blogs.glowscotland.org.uk/sl/public/primaryscience/uploads/sites/13996/2024/03/01134602/P5_Dirty_water_filter-3.pdf" TargetMode="External"/><Relationship Id="rId3" Type="http://schemas.openxmlformats.org/officeDocument/2006/relationships/hyperlink" Target="https://drive.google.com/drive/folders/1KqXlFzCMk3w7S-irsbOvV-ukCnVL3r7t" TargetMode="External"/><Relationship Id="rId12" Type="http://schemas.openxmlformats.org/officeDocument/2006/relationships/slide" Target="slide19.xml"/><Relationship Id="rId17" Type="http://schemas.openxmlformats.org/officeDocument/2006/relationships/hyperlink" Target="https://www.tigtagworld.co.uk/curriculum-scotland-level-2/#2-12a" TargetMode="External"/><Relationship Id="rId25" Type="http://schemas.openxmlformats.org/officeDocument/2006/relationships/hyperlink" Target="https://drive.google.com/drive/folders/16nkgjuyvi2Gy3FjQyFQvhP_pU84EbAzN" TargetMode="External"/><Relationship Id="rId33" Type="http://schemas.openxmlformats.org/officeDocument/2006/relationships/hyperlink" Target="https://drive.google.com/drive/folders/1kiu2lv1P-VmXSTuL8CcSiKMzlutaaph-" TargetMode="External"/><Relationship Id="rId38" Type="http://schemas.openxmlformats.org/officeDocument/2006/relationships/hyperlink" Target="https://drive.google.com/drive/folders/1Bc1tvMgREArKBZaVwPeLOGIzAaNT_Af0" TargetMode="External"/><Relationship Id="rId46" Type="http://schemas.openxmlformats.org/officeDocument/2006/relationships/hyperlink" Target="https://www.tigtagworld.co.uk/curriculum-scotland-level-2/#2-03a" TargetMode="External"/><Relationship Id="rId59" Type="http://schemas.openxmlformats.org/officeDocument/2006/relationships/image" Target="../media/image58.png"/><Relationship Id="rId67" Type="http://schemas.openxmlformats.org/officeDocument/2006/relationships/image" Target="../media/image14.png"/><Relationship Id="rId103" Type="http://schemas.openxmlformats.org/officeDocument/2006/relationships/hyperlink" Target="https://blogs.glowscotland.org.uk/sl/public/primaryscience/uploads/sites/13996/2024/03/01141621/P7-plan_Bulb_brightness_2020-1.pdf" TargetMode="External"/><Relationship Id="rId108" Type="http://schemas.openxmlformats.org/officeDocument/2006/relationships/hyperlink" Target="https://blogs.glowscotland.org.uk/sl/public/primaryscience/uploads/sites/13996/2024/03/01141814/P7-plan_SciDT_-_Bridge_engineers.pdf" TargetMode="External"/><Relationship Id="rId116" Type="http://schemas.openxmlformats.org/officeDocument/2006/relationships/hyperlink" Target="https://blogs.glowscotland.org.uk/sl/public/primaryscience/uploads/sites/13996/2024/03/01141319/P6_Dirty_water_filter.pdf" TargetMode="External"/><Relationship Id="rId20" Type="http://schemas.openxmlformats.org/officeDocument/2006/relationships/hyperlink" Target="https://drive.google.com/drive/folders/11o1cvTE4CSvvRHelAiDWhahgI_W_9JOG" TargetMode="External"/><Relationship Id="rId41" Type="http://schemas.openxmlformats.org/officeDocument/2006/relationships/slide" Target="slide16.xml"/><Relationship Id="rId54" Type="http://schemas.openxmlformats.org/officeDocument/2006/relationships/image" Target="../media/image56.png"/><Relationship Id="rId62" Type="http://schemas.openxmlformats.org/officeDocument/2006/relationships/hyperlink" Target="https://www.tigtagworld.co.uk/curriculum-scotland-level-2/#2-16b" TargetMode="External"/><Relationship Id="rId70" Type="http://schemas.openxmlformats.org/officeDocument/2006/relationships/hyperlink" Target="https://blogs.glowscotland.org.uk/sl/public/primaryscience/uploads/sites/13996/2024/03/01133730/P5-plan_Drying_2020-1.pdf" TargetMode="External"/><Relationship Id="rId75" Type="http://schemas.openxmlformats.org/officeDocument/2006/relationships/hyperlink" Target="https://blogs.glowscotland.org.uk/sl/public/primaryscience/uploads/sites/13996/2024/03/01140755/P6_Space_travel_Qs-1.pdf" TargetMode="External"/><Relationship Id="rId83" Type="http://schemas.openxmlformats.org/officeDocument/2006/relationships/hyperlink" Target="https://blogs.glowscotland.org.uk/sl/public/primaryscience/uploads/sites/13996/2024/03/01140833/P6_Yeast_-_Predict-1.pdf" TargetMode="External"/><Relationship Id="rId88" Type="http://schemas.openxmlformats.org/officeDocument/2006/relationships/hyperlink" Target="https://blogs.glowscotland.org.uk/sl/public/primaryscience/uploads/sites/13996/2024/03/01140735/P6-plan_SciDT_-_Paper_planes-1.pdf" TargetMode="External"/><Relationship Id="rId91" Type="http://schemas.openxmlformats.org/officeDocument/2006/relationships/hyperlink" Target="https://blogs.glowscotland.org.uk/sl/public/primaryscience/uploads/sites/13996/2024/03/01141000/P6-plan_Growth_survey_2020-1.pdf" TargetMode="External"/><Relationship Id="rId96" Type="http://schemas.openxmlformats.org/officeDocument/2006/relationships/hyperlink" Target="https://blogs.glowscotland.org.uk/sl/public/primaryscience/uploads/sites/13996/2024/03/01141704/P7_Titanic_pulleys_-_Do-1.pdf" TargetMode="External"/><Relationship Id="rId111" Type="http://schemas.openxmlformats.org/officeDocument/2006/relationships/hyperlink" Target="https://blogs.glowscotland.org.uk/sl/public/primaryscience/uploads/sites/13996/2024/03/01134416/P5-plan_Teeth_in_liquid_2020.pdf" TargetMode="External"/><Relationship Id="rId1" Type="http://schemas.openxmlformats.org/officeDocument/2006/relationships/slideLayout" Target="../slideLayouts/slideLayout7.xml"/><Relationship Id="rId6" Type="http://schemas.openxmlformats.org/officeDocument/2006/relationships/hyperlink" Target="https://drive.google.com/drive/folders/17peHvPNn43zKoMYTKQ1eGVwpeDXwUaWi" TargetMode="External"/><Relationship Id="rId15" Type="http://schemas.openxmlformats.org/officeDocument/2006/relationships/hyperlink" Target="https://www.tigtagworld.co.uk/curriculum-scotland-level-2/#2-07a" TargetMode="External"/><Relationship Id="rId23" Type="http://schemas.openxmlformats.org/officeDocument/2006/relationships/hyperlink" Target="https://drive.google.com/drive/folders/11eEGZwMp9jewoH23KnvN8yPBt0-9onc2" TargetMode="External"/><Relationship Id="rId28" Type="http://schemas.openxmlformats.org/officeDocument/2006/relationships/hyperlink" Target="https://drive.google.com/drive/folders/11_ZDXHTubHfmW6kdHaqee9fb5oaVL4UU" TargetMode="External"/><Relationship Id="rId36" Type="http://schemas.openxmlformats.org/officeDocument/2006/relationships/hyperlink" Target="https://drive.google.com/drive/folders/1-ZzrMmKg8FSjNU9ef21P0aWdbp-O3urJ" TargetMode="External"/><Relationship Id="rId49" Type="http://schemas.openxmlformats.org/officeDocument/2006/relationships/hyperlink" Target="https://www.tigtagworld.co.uk/curriculum-scotland-level-2/#2-19a" TargetMode="External"/><Relationship Id="rId57" Type="http://schemas.openxmlformats.org/officeDocument/2006/relationships/hyperlink" Target="https://www.tigtagworld.co.uk/curriculum-scotland-level-2/#2-05a" TargetMode="External"/><Relationship Id="rId106" Type="http://schemas.openxmlformats.org/officeDocument/2006/relationships/hyperlink" Target="https://blogs.glowscotland.org.uk/sl/public/primaryscience/uploads/sites/13996/2024/03/01141217/P6-plan_SciDT_-_Marble_run.pdf" TargetMode="External"/><Relationship Id="rId114" Type="http://schemas.openxmlformats.org/officeDocument/2006/relationships/hyperlink" Target="https://blogs.glowscotland.org.uk/sl/public/primaryscience/uploads/sites/13996/2024/03/01141251/P6_Forensic_powders.pdf" TargetMode="External"/><Relationship Id="rId119" Type="http://schemas.openxmlformats.org/officeDocument/2006/relationships/hyperlink" Target="https://blogs.glowscotland.org.uk/sl/public/primaryscience/uploads/sites/13996/2024/03/01141416/P6-plan_Outdoor_keys_2020.pdf" TargetMode="External"/><Relationship Id="rId10" Type="http://schemas.openxmlformats.org/officeDocument/2006/relationships/image" Target="../media/image2.png"/><Relationship Id="rId31" Type="http://schemas.openxmlformats.org/officeDocument/2006/relationships/hyperlink" Target="https://drive.google.com/drive/folders/1BpjV6SFikqyZDCezgnhVp0-v9lPSBZIZ" TargetMode="External"/><Relationship Id="rId44" Type="http://schemas.openxmlformats.org/officeDocument/2006/relationships/hyperlink" Target="https://www.tigtagworld.co.uk/curriculum-scotland-level-2/#2-02a" TargetMode="External"/><Relationship Id="rId52" Type="http://schemas.openxmlformats.org/officeDocument/2006/relationships/hyperlink" Target="https://www.tigtagworld.co.uk/curriculum-scotland-level-2/#2-11a" TargetMode="External"/><Relationship Id="rId60" Type="http://schemas.openxmlformats.org/officeDocument/2006/relationships/hyperlink" Target="https://www.tigtagworld.co.uk/curriculum-scotland-level-2/#2-15a" TargetMode="External"/><Relationship Id="rId65" Type="http://schemas.openxmlformats.org/officeDocument/2006/relationships/hyperlink" Target="https://drive.google.com/drive/folders/1FEgYZi3D862jdSJy3qAd3hcdxeABzEVr" TargetMode="External"/><Relationship Id="rId73" Type="http://schemas.openxmlformats.org/officeDocument/2006/relationships/image" Target="../media/image60.png"/><Relationship Id="rId78" Type="http://schemas.openxmlformats.org/officeDocument/2006/relationships/image" Target="../media/image62.png"/><Relationship Id="rId81" Type="http://schemas.openxmlformats.org/officeDocument/2006/relationships/hyperlink" Target="https://blogs.glowscotland.org.uk/sl/public/primaryscience/uploads/sites/13996/2024/03/01141020/P6-plan_Space_craters_2020-1.pdf" TargetMode="External"/><Relationship Id="rId86" Type="http://schemas.openxmlformats.org/officeDocument/2006/relationships/hyperlink" Target="https://blogs.glowscotland.org.uk/sl/public/primaryscience/uploads/sites/13996/2024/03/01133811/P5-plan_Local_survey_2020-1.pdf" TargetMode="External"/><Relationship Id="rId94" Type="http://schemas.openxmlformats.org/officeDocument/2006/relationships/hyperlink" Target="https://blogs.glowscotland.org.uk/sl/public/primaryscience/uploads/sites/13996/2024/03/01141037/P6-plan_Sugar_cubes_2020-1.pdf" TargetMode="External"/><Relationship Id="rId99" Type="http://schemas.openxmlformats.org/officeDocument/2006/relationships/hyperlink" Target="https://blogs.glowscotland.org.uk/sl/public/primaryscience/uploads/sites/13996/2024/03/01133937/P5-plan_Growth_survey_2020-1-1.pdf" TargetMode="External"/><Relationship Id="rId101" Type="http://schemas.openxmlformats.org/officeDocument/2006/relationships/hyperlink" Target="https://blogs.glowscotland.org.uk/sl/public/primaryscience/uploads/sites/13996/2024/03/01141057/P6-7_Terrific_tasters_-_Obs-1.pdf" TargetMode="External"/><Relationship Id="rId122" Type="http://schemas.openxmlformats.org/officeDocument/2006/relationships/hyperlink" Target="https://blogs.glowscotland.org.uk/sl/public/primaryscience/uploads/sites/13996/2024/03/01141840/P7_Cleaning_Coins_-_Eval.pdf" TargetMode="External"/><Relationship Id="rId4" Type="http://schemas.openxmlformats.org/officeDocument/2006/relationships/hyperlink" Target="https://drive.google.com/drive/folders/14ZDMpm2QZNRf35pdRkVIqepDOHu5v_3r" TargetMode="External"/><Relationship Id="rId9" Type="http://schemas.openxmlformats.org/officeDocument/2006/relationships/slide" Target="slide17.xml"/><Relationship Id="rId13" Type="http://schemas.openxmlformats.org/officeDocument/2006/relationships/hyperlink" Target="https://www.tigtagworld.co.uk/curriculum-scotland-level-2/#2-06a" TargetMode="External"/><Relationship Id="rId18" Type="http://schemas.openxmlformats.org/officeDocument/2006/relationships/hyperlink" Target="https://www.tigtagworld.co.uk/curriculum-scotland-level-2/#2-12b" TargetMode="External"/><Relationship Id="rId39" Type="http://schemas.openxmlformats.org/officeDocument/2006/relationships/hyperlink" Target="https://drive.google.com/drive/folders/1NDn6WFtVkxc2_tAJdcqlt-TDZQqYWR0m" TargetMode="External"/><Relationship Id="rId109" Type="http://schemas.openxmlformats.org/officeDocument/2006/relationships/image" Target="../media/image67.png"/><Relationship Id="rId34" Type="http://schemas.openxmlformats.org/officeDocument/2006/relationships/hyperlink" Target="https://drive.google.com/drive/folders/1J9rMWJPVoWF8pSus7mTIKWexl0RRIlrP" TargetMode="External"/><Relationship Id="rId50" Type="http://schemas.openxmlformats.org/officeDocument/2006/relationships/hyperlink" Target="https://www.tigtagworld.co.uk/curriculum-scotland-level-2/#2-04a" TargetMode="External"/><Relationship Id="rId55" Type="http://schemas.openxmlformats.org/officeDocument/2006/relationships/image" Target="../media/image57.png"/><Relationship Id="rId76" Type="http://schemas.openxmlformats.org/officeDocument/2006/relationships/image" Target="../media/image61.png"/><Relationship Id="rId97" Type="http://schemas.openxmlformats.org/officeDocument/2006/relationships/hyperlink" Target="https://blogs.glowscotland.org.uk/sl/public/primaryscience/uploads/sites/13996/2024/03/01141741/P7-plan_Investigating_shadows_2020-1.pdf" TargetMode="External"/><Relationship Id="rId104" Type="http://schemas.openxmlformats.org/officeDocument/2006/relationships/hyperlink" Target="https://blogs.glowscotland.org.uk/sl/public/primaryscience/uploads/sites/13996/2024/03/01134038/P5-plan_String_phones_2020.pdf" TargetMode="External"/><Relationship Id="rId120" Type="http://schemas.openxmlformats.org/officeDocument/2006/relationships/hyperlink" Target="https://blogs.glowscotland.org.uk/sl/public/primaryscience/uploads/sites/13996/2024/03/01141434/P6-plan_Life_cycles_2020.pdf" TargetMode="External"/><Relationship Id="rId7" Type="http://schemas.openxmlformats.org/officeDocument/2006/relationships/hyperlink" Target="https://drive.google.com/drive/folders/1ibE42bJt2AReueVmhwyG403qhC4Qu9f0" TargetMode="External"/><Relationship Id="rId71" Type="http://schemas.openxmlformats.org/officeDocument/2006/relationships/image" Target="../media/image59.png"/><Relationship Id="rId92" Type="http://schemas.openxmlformats.org/officeDocument/2006/relationships/image" Target="../media/image64.png"/><Relationship Id="rId2" Type="http://schemas.openxmlformats.org/officeDocument/2006/relationships/image" Target="../media/image10.png"/><Relationship Id="rId29" Type="http://schemas.openxmlformats.org/officeDocument/2006/relationships/hyperlink" Target="https://drive.google.com/drive/folders/1YNY05MpMqg2P3fsUieDcv7VnHXni-r26" TargetMode="External"/><Relationship Id="rId24" Type="http://schemas.openxmlformats.org/officeDocument/2006/relationships/hyperlink" Target="https://drive.google.com/drive/folders/1VHLtzmCG7Lxh3OFgNtMRNjvKs7QviIQo" TargetMode="External"/><Relationship Id="rId40" Type="http://schemas.openxmlformats.org/officeDocument/2006/relationships/slide" Target="slide21.xml"/><Relationship Id="rId45" Type="http://schemas.openxmlformats.org/officeDocument/2006/relationships/image" Target="../media/image55.png"/><Relationship Id="rId66" Type="http://schemas.openxmlformats.org/officeDocument/2006/relationships/hyperlink" Target="https://blogs.glowscotland.org.uk/sl/public/primaryscience/uploads/sites/13996/2024/03/01101838/My-Second-Level-Skills-Passport.pdf" TargetMode="External"/><Relationship Id="rId87" Type="http://schemas.openxmlformats.org/officeDocument/2006/relationships/image" Target="../media/image63.png"/><Relationship Id="rId110" Type="http://schemas.openxmlformats.org/officeDocument/2006/relationships/hyperlink" Target="https://blogs.glowscotland.org.uk/sl/public/primaryscience/uploads/sites/13996/2024/03/01141824/P7_Catapult_-_conc.pdf" TargetMode="External"/><Relationship Id="rId115" Type="http://schemas.openxmlformats.org/officeDocument/2006/relationships/hyperlink" Target="https://blogs.glowscotland.org.uk/sl/public/primaryscience/uploads/sites/13996/2024/03/01141337/P6-plan_Solar_system_research.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6A83CBB2-ADBE-49D6-85C7-3B66B1B2B2B3}"/>
              </a:ext>
            </a:extLst>
          </p:cNvPr>
          <p:cNvSpPr/>
          <p:nvPr/>
        </p:nvSpPr>
        <p:spPr>
          <a:xfrm>
            <a:off x="5982031" y="4385133"/>
            <a:ext cx="5753101" cy="228011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74280792-9218-4B66-9442-E86AD78D6E1C}"/>
              </a:ext>
            </a:extLst>
          </p:cNvPr>
          <p:cNvSpPr/>
          <p:nvPr/>
        </p:nvSpPr>
        <p:spPr>
          <a:xfrm>
            <a:off x="342900" y="1845216"/>
            <a:ext cx="5100638" cy="228487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1390267F-B1CE-449F-9610-B399425C8EDC}"/>
              </a:ext>
            </a:extLst>
          </p:cNvPr>
          <p:cNvSpPr/>
          <p:nvPr/>
        </p:nvSpPr>
        <p:spPr>
          <a:xfrm>
            <a:off x="342900" y="4380372"/>
            <a:ext cx="5124450" cy="228487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6DFC62C7-E0D1-4F09-99BA-CFD23D1DC6F3}"/>
              </a:ext>
            </a:extLst>
          </p:cNvPr>
          <p:cNvSpPr txBox="1"/>
          <p:nvPr/>
        </p:nvSpPr>
        <p:spPr>
          <a:xfrm>
            <a:off x="567605" y="1880445"/>
            <a:ext cx="4914900" cy="2292935"/>
          </a:xfrm>
          <a:prstGeom prst="rect">
            <a:avLst/>
          </a:prstGeom>
          <a:noFill/>
        </p:spPr>
        <p:txBody>
          <a:bodyPr wrap="square" rtlCol="0">
            <a:spAutoFit/>
          </a:bodyPr>
          <a:lstStyle/>
          <a:p>
            <a:r>
              <a:rPr lang="en-GB" sz="1300" dirty="0">
                <a:latin typeface="Arial Narrow" panose="020B0606020202030204" pitchFamily="34" charset="0"/>
              </a:rPr>
              <a:t>The framework for Sciences has been organised by level and arranged in a 3- year rolling programme. Within each year, there are suggested bundles of Curriculum for Excellence Experiences and Outcomes. These E’s &amp; O’s are then supported by:</a:t>
            </a:r>
          </a:p>
          <a:p>
            <a:pPr marL="285750" indent="-285750">
              <a:buFont typeface="Arial" panose="020B0604020202020204" pitchFamily="34" charset="0"/>
              <a:buChar char="•"/>
            </a:pPr>
            <a:r>
              <a:rPr lang="en-GB" sz="1300" dirty="0">
                <a:latin typeface="Arial Narrow" panose="020B0606020202030204" pitchFamily="34" charset="0"/>
              </a:rPr>
              <a:t>Education Scotland Sciences Planning Tool</a:t>
            </a:r>
          </a:p>
          <a:p>
            <a:pPr marL="285750" indent="-285750">
              <a:buFont typeface="Arial" panose="020B0604020202020204" pitchFamily="34" charset="0"/>
              <a:buChar char="•"/>
            </a:pPr>
            <a:r>
              <a:rPr lang="en-GB" sz="1300" dirty="0">
                <a:latin typeface="Arial Narrow" panose="020B0606020202030204" pitchFamily="34" charset="0"/>
              </a:rPr>
              <a:t>Benchmarks for Assessment</a:t>
            </a:r>
          </a:p>
          <a:p>
            <a:pPr marL="285750" indent="-285750">
              <a:buFont typeface="Arial" panose="020B0604020202020204" pitchFamily="34" charset="0"/>
              <a:buChar char="•"/>
            </a:pPr>
            <a:r>
              <a:rPr lang="en-GB" sz="1300" dirty="0">
                <a:latin typeface="Arial Narrow" panose="020B0606020202030204" pitchFamily="34" charset="0"/>
              </a:rPr>
              <a:t>Resources to support learning</a:t>
            </a:r>
          </a:p>
          <a:p>
            <a:pPr marL="285750" indent="-285750">
              <a:buFont typeface="Arial" panose="020B0604020202020204" pitchFamily="34" charset="0"/>
              <a:buChar char="•"/>
            </a:pPr>
            <a:r>
              <a:rPr lang="en-GB" sz="1300" dirty="0">
                <a:latin typeface="Arial Narrow" panose="020B0606020202030204" pitchFamily="34" charset="0"/>
              </a:rPr>
              <a:t>Exemplar IDL planners</a:t>
            </a:r>
          </a:p>
          <a:p>
            <a:pPr marL="285750" indent="-285750">
              <a:buFont typeface="Arial" panose="020B0604020202020204" pitchFamily="34" charset="0"/>
              <a:buChar char="•"/>
            </a:pPr>
            <a:r>
              <a:rPr lang="en-GB" sz="1300" dirty="0">
                <a:latin typeface="Arial Narrow" panose="020B0606020202030204" pitchFamily="34" charset="0"/>
              </a:rPr>
              <a:t>TAPS Scotland planners</a:t>
            </a:r>
          </a:p>
          <a:p>
            <a:pPr marL="285750" indent="-285750">
              <a:buFont typeface="Arial" panose="020B0604020202020204" pitchFamily="34" charset="0"/>
              <a:buChar char="•"/>
            </a:pPr>
            <a:r>
              <a:rPr lang="en-GB" sz="1300" dirty="0">
                <a:latin typeface="Arial Narrow" panose="020B0606020202030204" pitchFamily="34" charset="0"/>
              </a:rPr>
              <a:t>Links to UN’s Sustainable Development Goals</a:t>
            </a:r>
          </a:p>
          <a:p>
            <a:r>
              <a:rPr lang="en-GB" sz="1300" dirty="0">
                <a:latin typeface="Arial Narrow" panose="020B0606020202030204" pitchFamily="34" charset="0"/>
              </a:rPr>
              <a:t>Note: Topical Science should be taught every year</a:t>
            </a:r>
          </a:p>
        </p:txBody>
      </p:sp>
      <p:sp>
        <p:nvSpPr>
          <p:cNvPr id="20" name="TextBox 19">
            <a:extLst>
              <a:ext uri="{FF2B5EF4-FFF2-40B4-BE49-F238E27FC236}">
                <a16:creationId xmlns:a16="http://schemas.microsoft.com/office/drawing/2014/main" id="{D3A58DE5-A3AA-467F-91EC-64F4AD3F2188}"/>
              </a:ext>
            </a:extLst>
          </p:cNvPr>
          <p:cNvSpPr txBox="1"/>
          <p:nvPr/>
        </p:nvSpPr>
        <p:spPr>
          <a:xfrm>
            <a:off x="552450" y="4619625"/>
            <a:ext cx="4819650" cy="1661993"/>
          </a:xfrm>
          <a:prstGeom prst="rect">
            <a:avLst/>
          </a:prstGeom>
          <a:noFill/>
        </p:spPr>
        <p:txBody>
          <a:bodyPr wrap="square" rtlCol="0">
            <a:spAutoFit/>
          </a:bodyPr>
          <a:lstStyle/>
          <a:p>
            <a:r>
              <a:rPr lang="en-GB" sz="1400" dirty="0">
                <a:latin typeface="Arial Narrow" panose="020B0606020202030204" pitchFamily="34" charset="0"/>
              </a:rPr>
              <a:t>This framework is a working document and will be updated regularly. Please be flexible in your approach and keep up to date with developments to ensure you can best plan for excellent learning and teaching. </a:t>
            </a:r>
          </a:p>
          <a:p>
            <a:r>
              <a:rPr lang="en-GB" sz="1400" dirty="0">
                <a:latin typeface="Arial Narrow" panose="020B0606020202030204" pitchFamily="34" charset="0"/>
              </a:rPr>
              <a:t>Contact us:</a:t>
            </a:r>
          </a:p>
          <a:p>
            <a:r>
              <a:rPr lang="en-GB" sz="1400" dirty="0">
                <a:latin typeface="Arial Narrow" panose="020B0606020202030204" pitchFamily="34" charset="0"/>
              </a:rPr>
              <a:t>Email: gillian.reilly2@southlanarkshire.gov.uk</a:t>
            </a:r>
          </a:p>
          <a:p>
            <a:endParaRPr lang="en-GB" dirty="0"/>
          </a:p>
        </p:txBody>
      </p:sp>
      <p:pic>
        <p:nvPicPr>
          <p:cNvPr id="24" name="Picture 23">
            <a:hlinkClick r:id="rId2"/>
            <a:extLst>
              <a:ext uri="{FF2B5EF4-FFF2-40B4-BE49-F238E27FC236}">
                <a16:creationId xmlns:a16="http://schemas.microsoft.com/office/drawing/2014/main" id="{7F77B159-05C2-478F-89B5-C4C0637C9E82}"/>
              </a:ext>
            </a:extLst>
          </p:cNvPr>
          <p:cNvPicPr>
            <a:picLocks noChangeAspect="1"/>
          </p:cNvPicPr>
          <p:nvPr/>
        </p:nvPicPr>
        <p:blipFill>
          <a:blip r:embed="rId3"/>
          <a:stretch>
            <a:fillRect/>
          </a:stretch>
        </p:blipFill>
        <p:spPr>
          <a:xfrm>
            <a:off x="659662" y="6028383"/>
            <a:ext cx="445047" cy="445047"/>
          </a:xfrm>
          <a:prstGeom prst="rect">
            <a:avLst/>
          </a:prstGeom>
        </p:spPr>
      </p:pic>
      <p:sp>
        <p:nvSpPr>
          <p:cNvPr id="25" name="Rectangle: Rounded Corners 24">
            <a:extLst>
              <a:ext uri="{FF2B5EF4-FFF2-40B4-BE49-F238E27FC236}">
                <a16:creationId xmlns:a16="http://schemas.microsoft.com/office/drawing/2014/main" id="{5D3C1242-6E39-4D73-BB1C-E332C1AB9EE7}"/>
              </a:ext>
            </a:extLst>
          </p:cNvPr>
          <p:cNvSpPr/>
          <p:nvPr/>
        </p:nvSpPr>
        <p:spPr>
          <a:xfrm>
            <a:off x="5978367" y="1845216"/>
            <a:ext cx="5753101" cy="228011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5E5EC72-3D6E-45AF-AD50-CD75B576D677}"/>
              </a:ext>
            </a:extLst>
          </p:cNvPr>
          <p:cNvSpPr txBox="1"/>
          <p:nvPr/>
        </p:nvSpPr>
        <p:spPr>
          <a:xfrm>
            <a:off x="6302868" y="1848255"/>
            <a:ext cx="5546232" cy="1938544"/>
          </a:xfrm>
          <a:prstGeom prst="rect">
            <a:avLst/>
          </a:prstGeom>
          <a:noFill/>
        </p:spPr>
        <p:txBody>
          <a:bodyPr wrap="square" rtlCol="0">
            <a:spAutoFit/>
          </a:bodyPr>
          <a:lstStyle/>
          <a:p>
            <a:pPr>
              <a:lnSpc>
                <a:spcPct val="150000"/>
              </a:lnSpc>
            </a:pPr>
            <a:r>
              <a:rPr lang="en-GB" u="sng" dirty="0">
                <a:latin typeface="Arial Narrow" panose="020B0606020202030204" pitchFamily="34" charset="0"/>
              </a:rPr>
              <a:t>SCN 1-04a </a:t>
            </a:r>
            <a:r>
              <a:rPr lang="en-GB" sz="1600" dirty="0">
                <a:latin typeface="Arial Narrow" panose="020B0606020202030204" pitchFamily="34" charset="0"/>
              </a:rPr>
              <a:t>Education Scotland Sciences Planning Tool</a:t>
            </a:r>
          </a:p>
          <a:p>
            <a:pPr>
              <a:lnSpc>
                <a:spcPct val="150000"/>
              </a:lnSpc>
            </a:pPr>
            <a:r>
              <a:rPr lang="en-GB" sz="1600" dirty="0">
                <a:latin typeface="Arial Narrow" panose="020B0606020202030204" pitchFamily="34" charset="0"/>
              </a:rPr>
              <a:t>                     Benchmarks for Assessment</a:t>
            </a:r>
          </a:p>
          <a:p>
            <a:pPr>
              <a:lnSpc>
                <a:spcPct val="150000"/>
              </a:lnSpc>
            </a:pPr>
            <a:r>
              <a:rPr lang="en-GB" sz="1600" dirty="0">
                <a:latin typeface="Arial Narrow" panose="020B0606020202030204" pitchFamily="34" charset="0"/>
              </a:rPr>
              <a:t>                   	Resources to support learning</a:t>
            </a:r>
          </a:p>
          <a:p>
            <a:pPr>
              <a:lnSpc>
                <a:spcPct val="150000"/>
              </a:lnSpc>
            </a:pPr>
            <a:r>
              <a:rPr lang="en-GB" sz="1600" dirty="0">
                <a:latin typeface="Arial Narrow" panose="020B0606020202030204" pitchFamily="34" charset="0"/>
              </a:rPr>
              <a:t>	TAPS Scotland planners</a:t>
            </a:r>
          </a:p>
          <a:p>
            <a:pPr>
              <a:lnSpc>
                <a:spcPct val="150000"/>
              </a:lnSpc>
            </a:pPr>
            <a:r>
              <a:rPr lang="en-GB" sz="1600" dirty="0">
                <a:latin typeface="Arial Narrow" panose="020B0606020202030204" pitchFamily="34" charset="0"/>
              </a:rPr>
              <a:t>	 Links to UN’s Sustainable Development Goals</a:t>
            </a:r>
          </a:p>
        </p:txBody>
      </p:sp>
      <p:pic>
        <p:nvPicPr>
          <p:cNvPr id="4" name="Picture 3">
            <a:extLst>
              <a:ext uri="{FF2B5EF4-FFF2-40B4-BE49-F238E27FC236}">
                <a16:creationId xmlns:a16="http://schemas.microsoft.com/office/drawing/2014/main" id="{D75BD291-E87C-41F6-A2A9-287E1D9328D5}"/>
              </a:ext>
            </a:extLst>
          </p:cNvPr>
          <p:cNvPicPr>
            <a:picLocks noChangeAspect="1"/>
          </p:cNvPicPr>
          <p:nvPr/>
        </p:nvPicPr>
        <p:blipFill>
          <a:blip r:embed="rId4"/>
          <a:stretch>
            <a:fillRect/>
          </a:stretch>
        </p:blipFill>
        <p:spPr>
          <a:xfrm>
            <a:off x="6832870" y="2353813"/>
            <a:ext cx="262282" cy="262282"/>
          </a:xfrm>
          <a:prstGeom prst="rect">
            <a:avLst/>
          </a:prstGeom>
        </p:spPr>
      </p:pic>
      <p:pic>
        <p:nvPicPr>
          <p:cNvPr id="5" name="Picture 4">
            <a:extLst>
              <a:ext uri="{FF2B5EF4-FFF2-40B4-BE49-F238E27FC236}">
                <a16:creationId xmlns:a16="http://schemas.microsoft.com/office/drawing/2014/main" id="{8473F737-CBA9-4A91-96C1-8FACFBF8160F}"/>
              </a:ext>
            </a:extLst>
          </p:cNvPr>
          <p:cNvPicPr>
            <a:picLocks noChangeAspect="1"/>
          </p:cNvPicPr>
          <p:nvPr/>
        </p:nvPicPr>
        <p:blipFill>
          <a:blip r:embed="rId5"/>
          <a:stretch>
            <a:fillRect/>
          </a:stretch>
        </p:blipFill>
        <p:spPr>
          <a:xfrm>
            <a:off x="6811299" y="2702322"/>
            <a:ext cx="262282" cy="272568"/>
          </a:xfrm>
          <a:prstGeom prst="rect">
            <a:avLst/>
          </a:prstGeom>
        </p:spPr>
      </p:pic>
      <p:pic>
        <p:nvPicPr>
          <p:cNvPr id="7" name="Picture 6">
            <a:extLst>
              <a:ext uri="{FF2B5EF4-FFF2-40B4-BE49-F238E27FC236}">
                <a16:creationId xmlns:a16="http://schemas.microsoft.com/office/drawing/2014/main" id="{9FA4B811-C1B1-4201-8756-9730D86777C9}"/>
              </a:ext>
            </a:extLst>
          </p:cNvPr>
          <p:cNvPicPr>
            <a:picLocks noChangeAspect="1"/>
          </p:cNvPicPr>
          <p:nvPr/>
        </p:nvPicPr>
        <p:blipFill>
          <a:blip r:embed="rId6"/>
          <a:stretch>
            <a:fillRect/>
          </a:stretch>
        </p:blipFill>
        <p:spPr>
          <a:xfrm>
            <a:off x="6811299" y="3061117"/>
            <a:ext cx="301844" cy="307234"/>
          </a:xfrm>
          <a:prstGeom prst="rect">
            <a:avLst/>
          </a:prstGeom>
        </p:spPr>
      </p:pic>
      <p:sp>
        <p:nvSpPr>
          <p:cNvPr id="2" name="TextBox 1">
            <a:extLst>
              <a:ext uri="{FF2B5EF4-FFF2-40B4-BE49-F238E27FC236}">
                <a16:creationId xmlns:a16="http://schemas.microsoft.com/office/drawing/2014/main" id="{8FDCA7D0-0B10-4586-9683-32B0BC5E10B1}"/>
              </a:ext>
            </a:extLst>
          </p:cNvPr>
          <p:cNvSpPr txBox="1"/>
          <p:nvPr/>
        </p:nvSpPr>
        <p:spPr>
          <a:xfrm>
            <a:off x="366712" y="256323"/>
            <a:ext cx="11417447" cy="1200329"/>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400" dirty="0">
                <a:latin typeface="Arial Narrow" panose="020B0606020202030204" pitchFamily="34" charset="0"/>
              </a:rPr>
              <a:t>South Lanarkshire Council</a:t>
            </a:r>
          </a:p>
          <a:p>
            <a:pPr algn="r"/>
            <a:r>
              <a:rPr lang="en-GB" sz="2400" dirty="0">
                <a:latin typeface="Arial Narrow" panose="020B0606020202030204" pitchFamily="34" charset="0"/>
              </a:rPr>
              <a:t>Science Skills Framework</a:t>
            </a:r>
          </a:p>
          <a:p>
            <a:pPr algn="r"/>
            <a:endParaRPr lang="en-GB" sz="2400" dirty="0">
              <a:latin typeface="Arial Narrow" panose="020B0606020202030204" pitchFamily="34" charset="0"/>
            </a:endParaRPr>
          </a:p>
        </p:txBody>
      </p:sp>
      <p:pic>
        <p:nvPicPr>
          <p:cNvPr id="8" name="Picture 7">
            <a:extLst>
              <a:ext uri="{FF2B5EF4-FFF2-40B4-BE49-F238E27FC236}">
                <a16:creationId xmlns:a16="http://schemas.microsoft.com/office/drawing/2014/main" id="{784422B0-7D27-4157-B882-2D1C2758483A}"/>
              </a:ext>
            </a:extLst>
          </p:cNvPr>
          <p:cNvPicPr>
            <a:picLocks noChangeAspect="1"/>
          </p:cNvPicPr>
          <p:nvPr/>
        </p:nvPicPr>
        <p:blipFill>
          <a:blip r:embed="rId7"/>
          <a:stretch>
            <a:fillRect/>
          </a:stretch>
        </p:blipFill>
        <p:spPr>
          <a:xfrm>
            <a:off x="659662" y="553801"/>
            <a:ext cx="1444877" cy="774259"/>
          </a:xfrm>
          <a:prstGeom prst="rect">
            <a:avLst/>
          </a:prstGeom>
        </p:spPr>
      </p:pic>
      <p:pic>
        <p:nvPicPr>
          <p:cNvPr id="9" name="Picture 8">
            <a:extLst>
              <a:ext uri="{FF2B5EF4-FFF2-40B4-BE49-F238E27FC236}">
                <a16:creationId xmlns:a16="http://schemas.microsoft.com/office/drawing/2014/main" id="{D2D8431E-DF1B-425D-A5E7-96B243FED063}"/>
              </a:ext>
            </a:extLst>
          </p:cNvPr>
          <p:cNvPicPr>
            <a:picLocks noChangeAspect="1"/>
          </p:cNvPicPr>
          <p:nvPr/>
        </p:nvPicPr>
        <p:blipFill>
          <a:blip r:embed="rId8"/>
          <a:stretch>
            <a:fillRect/>
          </a:stretch>
        </p:blipFill>
        <p:spPr>
          <a:xfrm>
            <a:off x="2399222" y="558642"/>
            <a:ext cx="1390008" cy="780356"/>
          </a:xfrm>
          <a:prstGeom prst="rect">
            <a:avLst/>
          </a:prstGeom>
        </p:spPr>
      </p:pic>
      <p:pic>
        <p:nvPicPr>
          <p:cNvPr id="14" name="Picture 13">
            <a:extLst>
              <a:ext uri="{FF2B5EF4-FFF2-40B4-BE49-F238E27FC236}">
                <a16:creationId xmlns:a16="http://schemas.microsoft.com/office/drawing/2014/main" id="{A8F8183E-B04F-41D0-9E2C-F4418D4876E2}"/>
              </a:ext>
            </a:extLst>
          </p:cNvPr>
          <p:cNvPicPr>
            <a:picLocks noChangeAspect="1"/>
          </p:cNvPicPr>
          <p:nvPr/>
        </p:nvPicPr>
        <p:blipFill>
          <a:blip r:embed="rId9"/>
          <a:stretch>
            <a:fillRect/>
          </a:stretch>
        </p:blipFill>
        <p:spPr>
          <a:xfrm>
            <a:off x="11318654" y="1000134"/>
            <a:ext cx="432854" cy="432854"/>
          </a:xfrm>
          <a:prstGeom prst="rect">
            <a:avLst/>
          </a:prstGeom>
        </p:spPr>
      </p:pic>
      <p:pic>
        <p:nvPicPr>
          <p:cNvPr id="13" name="Picture 12" descr="A picture containing person, indoor&#10;&#10;Description automatically generated">
            <a:extLst>
              <a:ext uri="{FF2B5EF4-FFF2-40B4-BE49-F238E27FC236}">
                <a16:creationId xmlns:a16="http://schemas.microsoft.com/office/drawing/2014/main" id="{5478F71D-AC70-49E9-88F5-1C0D45ADE9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8646" y="4513890"/>
            <a:ext cx="3114675" cy="2076450"/>
          </a:xfrm>
          <a:prstGeom prst="rect">
            <a:avLst/>
          </a:prstGeom>
        </p:spPr>
      </p:pic>
      <p:pic>
        <p:nvPicPr>
          <p:cNvPr id="10" name="Picture 9">
            <a:extLst>
              <a:ext uri="{FF2B5EF4-FFF2-40B4-BE49-F238E27FC236}">
                <a16:creationId xmlns:a16="http://schemas.microsoft.com/office/drawing/2014/main" id="{52FB1A2F-8F9E-F5A1-FD6F-5ECCBAF5A42F}"/>
              </a:ext>
            </a:extLst>
          </p:cNvPr>
          <p:cNvPicPr>
            <a:picLocks noChangeAspect="1"/>
          </p:cNvPicPr>
          <p:nvPr/>
        </p:nvPicPr>
        <p:blipFill>
          <a:blip r:embed="rId11"/>
          <a:stretch>
            <a:fillRect/>
          </a:stretch>
        </p:blipFill>
        <p:spPr>
          <a:xfrm>
            <a:off x="6858138" y="3512682"/>
            <a:ext cx="255005" cy="255005"/>
          </a:xfrm>
          <a:prstGeom prst="rect">
            <a:avLst/>
          </a:prstGeom>
        </p:spPr>
      </p:pic>
    </p:spTree>
    <p:extLst>
      <p:ext uri="{BB962C8B-B14F-4D97-AF65-F5344CB8AC3E}">
        <p14:creationId xmlns:p14="http://schemas.microsoft.com/office/powerpoint/2010/main" val="114216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77AFF94C-BAE3-4BE1-9FC3-20101B6459C9}"/>
              </a:ext>
            </a:extLst>
          </p:cNvPr>
          <p:cNvSpPr/>
          <p:nvPr/>
        </p:nvSpPr>
        <p:spPr>
          <a:xfrm>
            <a:off x="8374999" y="46497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CE70E350-6B75-4FE5-BB8F-D3E913883E83}"/>
              </a:ext>
            </a:extLst>
          </p:cNvPr>
          <p:cNvSpPr/>
          <p:nvPr/>
        </p:nvSpPr>
        <p:spPr>
          <a:xfrm>
            <a:off x="4431852" y="464076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EC45894B-B608-4983-AC2A-692E750788B8}"/>
              </a:ext>
            </a:extLst>
          </p:cNvPr>
          <p:cNvSpPr/>
          <p:nvPr/>
        </p:nvSpPr>
        <p:spPr>
          <a:xfrm>
            <a:off x="575945" y="464256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C13641F4-1AA5-4817-9748-1E753675DC0D}"/>
              </a:ext>
            </a:extLst>
          </p:cNvPr>
          <p:cNvSpPr/>
          <p:nvPr/>
        </p:nvSpPr>
        <p:spPr>
          <a:xfrm>
            <a:off x="8379382" y="29888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21667CA4-485A-451D-A70F-54356AA3B50A}"/>
              </a:ext>
            </a:extLst>
          </p:cNvPr>
          <p:cNvSpPr/>
          <p:nvPr/>
        </p:nvSpPr>
        <p:spPr>
          <a:xfrm>
            <a:off x="4449302" y="298747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FE3DC357-FAD4-439F-A4E4-D7EAFBF54E14}"/>
              </a:ext>
            </a:extLst>
          </p:cNvPr>
          <p:cNvSpPr/>
          <p:nvPr/>
        </p:nvSpPr>
        <p:spPr>
          <a:xfrm>
            <a:off x="563388" y="29803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AB68FD06-7C18-4E5D-8212-D0B5C7ADEAAE}"/>
              </a:ext>
            </a:extLst>
          </p:cNvPr>
          <p:cNvSpPr/>
          <p:nvPr/>
        </p:nvSpPr>
        <p:spPr>
          <a:xfrm>
            <a:off x="8361115" y="13654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B8977CA6-DB81-4642-8013-F4E40ABE6E8A}"/>
              </a:ext>
            </a:extLst>
          </p:cNvPr>
          <p:cNvSpPr/>
          <p:nvPr/>
        </p:nvSpPr>
        <p:spPr>
          <a:xfrm>
            <a:off x="4445024" y="135555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86227"/>
            <a:ext cx="1438781" cy="804956"/>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75945" y="134775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671" y="1379882"/>
            <a:ext cx="3556249" cy="1123384"/>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2-06a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8352649" cy="4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4224E68-F655-41EA-87EE-F8962B37370A}"/>
              </a:ext>
            </a:extLst>
          </p:cNvPr>
          <p:cNvSpPr txBox="1"/>
          <p:nvPr/>
        </p:nvSpPr>
        <p:spPr>
          <a:xfrm>
            <a:off x="4525310" y="1332230"/>
            <a:ext cx="3612364" cy="1554272"/>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4"/>
              </a:rPr>
              <a:t>SCN 2-07a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2-08a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17514" y="1328806"/>
            <a:ext cx="3628727" cy="2092881"/>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Biological Systems/ Materials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2-12a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2-12b</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2-13a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35" name="TextBox 34">
            <a:extLst>
              <a:ext uri="{FF2B5EF4-FFF2-40B4-BE49-F238E27FC236}">
                <a16:creationId xmlns:a16="http://schemas.microsoft.com/office/drawing/2014/main" id="{3A8AAAD0-6F37-47E0-85F4-BD5DD2E0B103}"/>
              </a:ext>
            </a:extLst>
          </p:cNvPr>
          <p:cNvSpPr txBox="1"/>
          <p:nvPr/>
        </p:nvSpPr>
        <p:spPr>
          <a:xfrm>
            <a:off x="729923" y="2968810"/>
            <a:ext cx="34799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Biodiversity and interdependence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Living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9">
                  <a:extLst>
                    <a:ext uri="{A12FA001-AC4F-418D-AE19-62706E023703}">
                      <ahyp:hlinkClr xmlns:ahyp="http://schemas.microsoft.com/office/drawing/2018/hyperlinkcolor" val="tx"/>
                    </a:ext>
                  </a:extLst>
                </a:hlinkClick>
              </a:rPr>
              <a:t>SCN 2-01a</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0">
                  <a:extLst>
                    <a:ext uri="{A12FA001-AC4F-418D-AE19-62706E023703}">
                      <ahyp:hlinkClr xmlns:ahyp="http://schemas.microsoft.com/office/drawing/2018/hyperlinkcolor" val="tx"/>
                    </a:ext>
                  </a:extLst>
                </a:hlinkClick>
              </a:rPr>
              <a:t>SCN 2-02a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1">
                  <a:extLst>
                    <a:ext uri="{A12FA001-AC4F-418D-AE19-62706E023703}">
                      <ahyp:hlinkClr xmlns:ahyp="http://schemas.microsoft.com/office/drawing/2018/hyperlinkcolor" val="tx"/>
                    </a:ext>
                  </a:extLst>
                </a:hlinkClick>
              </a:rPr>
              <a:t>SCN2-02b</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2">
                  <a:extLst>
                    <a:ext uri="{A12FA001-AC4F-418D-AE19-62706E023703}">
                      <ahyp:hlinkClr xmlns:ahyp="http://schemas.microsoft.com/office/drawing/2018/hyperlinkcolor" val="tx"/>
                    </a:ext>
                  </a:extLst>
                </a:hlinkClick>
              </a:rPr>
              <a:t>SCN 2-03a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3">
                  <a:extLst>
                    <a:ext uri="{A12FA001-AC4F-418D-AE19-62706E023703}">
                      <ahyp:hlinkClr xmlns:ahyp="http://schemas.microsoft.com/office/drawing/2018/hyperlinkcolor" val="tx"/>
                    </a:ext>
                  </a:extLst>
                </a:hlinkClick>
              </a:rPr>
              <a:t>SCN 2-14a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14">
                  <a:extLst>
                    <a:ext uri="{A12FA001-AC4F-418D-AE19-62706E023703}">
                      <ahyp:hlinkClr xmlns:ahyp="http://schemas.microsoft.com/office/drawing/2018/hyperlinkcolor" val="tx"/>
                    </a:ext>
                  </a:extLst>
                </a:hlinkClick>
              </a:rPr>
              <a:t>SCN 2-14b</a:t>
            </a:r>
            <a:endParaRPr lang="en-GB" sz="1200" dirty="0">
              <a:solidFill>
                <a:srgbClr val="FFC000"/>
              </a:solidFill>
            </a:endParaRPr>
          </a:p>
        </p:txBody>
      </p:sp>
      <p:sp>
        <p:nvSpPr>
          <p:cNvPr id="37" name="TextBox 36">
            <a:extLst>
              <a:ext uri="{FF2B5EF4-FFF2-40B4-BE49-F238E27FC236}">
                <a16:creationId xmlns:a16="http://schemas.microsoft.com/office/drawing/2014/main" id="{62D60A35-4E53-49BE-8A42-BF9CB1DDA929}"/>
              </a:ext>
            </a:extLst>
          </p:cNvPr>
          <p:cNvSpPr txBox="1"/>
          <p:nvPr/>
        </p:nvSpPr>
        <p:spPr>
          <a:xfrm>
            <a:off x="4481793" y="2993728"/>
            <a:ext cx="3697298" cy="1323439"/>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5">
                  <a:extLst>
                    <a:ext uri="{A12FA001-AC4F-418D-AE19-62706E023703}">
                      <ahyp:hlinkClr xmlns:ahyp="http://schemas.microsoft.com/office/drawing/2018/hyperlinkcolor" val="tx"/>
                    </a:ext>
                  </a:extLst>
                </a:hlinkClick>
              </a:rPr>
              <a:t>SCN 2-09a</a:t>
            </a:r>
            <a:endParaRPr lang="en-GB" sz="1400" b="1" dirty="0">
              <a:solidFill>
                <a:srgbClr val="FFC000"/>
              </a:solidFill>
              <a:latin typeface="Arial Narrow" panose="020B0606020202030204" pitchFamily="34" charset="0"/>
            </a:endParaRPr>
          </a:p>
          <a:p>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hlinkClick r:id="rId16">
                  <a:extLst>
                    <a:ext uri="{A12FA001-AC4F-418D-AE19-62706E023703}">
                      <ahyp:hlinkClr xmlns:ahyp="http://schemas.microsoft.com/office/drawing/2018/hyperlinkcolor" val="tx"/>
                    </a:ext>
                  </a:extLst>
                </a:hlinkClick>
              </a:rPr>
              <a:t>SCN 2-10a </a:t>
            </a:r>
            <a:endParaRPr lang="en-GB" sz="1400" b="1" dirty="0">
              <a:solidFill>
                <a:srgbClr val="FFC000"/>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BD94878F-166A-470A-BBBF-C19B1D95F2B6}"/>
              </a:ext>
            </a:extLst>
          </p:cNvPr>
          <p:cNvSpPr txBox="1"/>
          <p:nvPr/>
        </p:nvSpPr>
        <p:spPr>
          <a:xfrm>
            <a:off x="8417514" y="3041029"/>
            <a:ext cx="3556249" cy="1107996"/>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Chemical Changes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7">
                  <a:extLst>
                    <a:ext uri="{A12FA001-AC4F-418D-AE19-62706E023703}">
                      <ahyp:hlinkClr xmlns:ahyp="http://schemas.microsoft.com/office/drawing/2018/hyperlinkcolor" val="tx"/>
                    </a:ext>
                  </a:extLst>
                </a:hlinkClick>
              </a:rPr>
              <a:t>SCN 2-19a </a:t>
            </a:r>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70657A73-078B-43AB-93D2-A1247C4B1C8E}"/>
              </a:ext>
            </a:extLst>
          </p:cNvPr>
          <p:cNvSpPr txBox="1"/>
          <p:nvPr/>
        </p:nvSpPr>
        <p:spPr>
          <a:xfrm>
            <a:off x="699450" y="4587805"/>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Forces/  Properties and use of substances Chemical changes</a:t>
            </a:r>
          </a:p>
          <a:p>
            <a:pPr algn="ctr"/>
            <a:r>
              <a:rPr lang="en-GB" sz="1000" b="1" dirty="0">
                <a:solidFill>
                  <a:srgbClr val="002060"/>
                </a:solidFill>
                <a:latin typeface="Arial Narrow" panose="020B0606020202030204" pitchFamily="34" charset="0"/>
              </a:rPr>
              <a:t>Water/ Substances</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18">
                  <a:extLst>
                    <a:ext uri="{A12FA001-AC4F-418D-AE19-62706E023703}">
                      <ahyp:hlinkClr xmlns:ahyp="http://schemas.microsoft.com/office/drawing/2018/hyperlinkcolor" val="tx"/>
                    </a:ext>
                  </a:extLst>
                </a:hlinkClick>
              </a:rPr>
              <a:t>SCN 2-05a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19">
                  <a:extLst>
                    <a:ext uri="{A12FA001-AC4F-418D-AE19-62706E023703}">
                      <ahyp:hlinkClr xmlns:ahyp="http://schemas.microsoft.com/office/drawing/2018/hyperlinkcolor" val="tx"/>
                    </a:ext>
                  </a:extLst>
                </a:hlinkClick>
              </a:rPr>
              <a:t>SCN 2-08b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0">
                  <a:extLst>
                    <a:ext uri="{A12FA001-AC4F-418D-AE19-62706E023703}">
                      <ahyp:hlinkClr xmlns:ahyp="http://schemas.microsoft.com/office/drawing/2018/hyperlinkcolor" val="tx"/>
                    </a:ext>
                  </a:extLst>
                </a:hlinkClick>
              </a:rPr>
              <a:t>SCN 2-15a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1">
                  <a:extLst>
                    <a:ext uri="{A12FA001-AC4F-418D-AE19-62706E023703}">
                      <ahyp:hlinkClr xmlns:ahyp="http://schemas.microsoft.com/office/drawing/2018/hyperlinkcolor" val="tx"/>
                    </a:ext>
                  </a:extLst>
                </a:hlinkClick>
              </a:rPr>
              <a:t>SCN 2-16a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2">
                  <a:extLst>
                    <a:ext uri="{A12FA001-AC4F-418D-AE19-62706E023703}">
                      <ahyp:hlinkClr xmlns:ahyp="http://schemas.microsoft.com/office/drawing/2018/hyperlinkcolor" val="tx"/>
                    </a:ext>
                  </a:extLst>
                </a:hlinkClick>
              </a:rPr>
              <a:t>SCN 2-16b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3">
                  <a:extLst>
                    <a:ext uri="{A12FA001-AC4F-418D-AE19-62706E023703}">
                      <ahyp:hlinkClr xmlns:ahyp="http://schemas.microsoft.com/office/drawing/2018/hyperlinkcolor" val="tx"/>
                    </a:ext>
                  </a:extLst>
                </a:hlinkClick>
              </a:rPr>
              <a:t>SCN 2-17a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4">
                  <a:extLst>
                    <a:ext uri="{A12FA001-AC4F-418D-AE19-62706E023703}">
                      <ahyp:hlinkClr xmlns:ahyp="http://schemas.microsoft.com/office/drawing/2018/hyperlinkcolor" val="tx"/>
                    </a:ext>
                  </a:extLst>
                </a:hlinkClick>
              </a:rPr>
              <a:t>SCN 2-18a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1" name="TextBox 40">
            <a:extLst>
              <a:ext uri="{FF2B5EF4-FFF2-40B4-BE49-F238E27FC236}">
                <a16:creationId xmlns:a16="http://schemas.microsoft.com/office/drawing/2014/main" id="{F310648B-65C9-4F92-9958-94F81A973E95}"/>
              </a:ext>
            </a:extLst>
          </p:cNvPr>
          <p:cNvSpPr txBox="1"/>
          <p:nvPr/>
        </p:nvSpPr>
        <p:spPr>
          <a:xfrm>
            <a:off x="4550869" y="4657166"/>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 and Light</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5">
                  <a:extLst>
                    <a:ext uri="{A12FA001-AC4F-418D-AE19-62706E023703}">
                      <ahyp:hlinkClr xmlns:ahyp="http://schemas.microsoft.com/office/drawing/2018/hyperlinkcolor" val="tx"/>
                    </a:ext>
                  </a:extLst>
                </a:hlinkClick>
              </a:rPr>
              <a:t>SCN 2-11a </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SCN 2-11b</a:t>
            </a:r>
            <a:endPar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2" name="TextBox 41">
            <a:extLst>
              <a:ext uri="{FF2B5EF4-FFF2-40B4-BE49-F238E27FC236}">
                <a16:creationId xmlns:a16="http://schemas.microsoft.com/office/drawing/2014/main" id="{B50E83DF-3575-4867-809D-75B3D604C6AC}"/>
              </a:ext>
            </a:extLst>
          </p:cNvPr>
          <p:cNvSpPr txBox="1"/>
          <p:nvPr/>
        </p:nvSpPr>
        <p:spPr>
          <a:xfrm>
            <a:off x="8422337" y="4663799"/>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7">
                  <a:extLst>
                    <a:ext uri="{A12FA001-AC4F-418D-AE19-62706E023703}">
                      <ahyp:hlinkClr xmlns:ahyp="http://schemas.microsoft.com/office/drawing/2018/hyperlinkcolor" val="tx"/>
                    </a:ext>
                  </a:extLst>
                </a:hlinkClick>
              </a:rPr>
              <a:t>SCN 2-04a</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8">
                  <a:extLst>
                    <a:ext uri="{A12FA001-AC4F-418D-AE19-62706E023703}">
                      <ahyp:hlinkClr xmlns:ahyp="http://schemas.microsoft.com/office/drawing/2018/hyperlinkcolor" val="tx"/>
                    </a:ext>
                  </a:extLst>
                </a:hlinkClick>
              </a:rPr>
              <a:t>SCN 2-04b</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89" name="TextBox 88">
            <a:extLst>
              <a:ext uri="{FF2B5EF4-FFF2-40B4-BE49-F238E27FC236}">
                <a16:creationId xmlns:a16="http://schemas.microsoft.com/office/drawing/2014/main" id="{F43C2A62-534A-4676-BDAE-8FE0C226E1F3}"/>
              </a:ext>
            </a:extLst>
          </p:cNvPr>
          <p:cNvSpPr txBox="1"/>
          <p:nvPr/>
        </p:nvSpPr>
        <p:spPr>
          <a:xfrm>
            <a:off x="121916" y="6280714"/>
            <a:ext cx="3268844"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29"/>
              </a:rPr>
              <a:t>Topical Science-SCN 2-20a, SCN 2-20b</a:t>
            </a:r>
            <a:endParaRPr lang="en-GB" sz="1100" dirty="0">
              <a:latin typeface="Arial Narrow" panose="020B0606020202030204" pitchFamily="34" charset="0"/>
            </a:endParaRPr>
          </a:p>
          <a:p>
            <a:r>
              <a:rPr lang="en-GB" sz="1000" dirty="0">
                <a:latin typeface="Arial Narrow" panose="020B0606020202030204" pitchFamily="34" charset="0"/>
              </a:rPr>
              <a:t>Depending on the topic, will determine what SDGs are addressed.</a:t>
            </a:r>
            <a:r>
              <a:rPr lang="en-GB" sz="1100" dirty="0">
                <a:latin typeface="Arial Narrow" panose="020B0606020202030204" pitchFamily="34" charset="0"/>
              </a:rPr>
              <a:t> </a:t>
            </a:r>
          </a:p>
          <a:p>
            <a:r>
              <a:rPr lang="en-GB" sz="1100" b="1" dirty="0">
                <a:latin typeface="Arial Narrow" panose="020B0606020202030204" pitchFamily="34" charset="0"/>
              </a:rPr>
              <a:t>.</a:t>
            </a:r>
          </a:p>
          <a:p>
            <a:r>
              <a:rPr lang="en-GB" sz="1100" dirty="0">
                <a:latin typeface="Arial Narrow" panose="020B0606020202030204" pitchFamily="34" charset="0"/>
              </a:rPr>
              <a:t>. </a:t>
            </a:r>
          </a:p>
        </p:txBody>
      </p:sp>
      <p:sp>
        <p:nvSpPr>
          <p:cNvPr id="90" name="Rectangle: Rounded Corners 89">
            <a:extLst>
              <a:ext uri="{FF2B5EF4-FFF2-40B4-BE49-F238E27FC236}">
                <a16:creationId xmlns:a16="http://schemas.microsoft.com/office/drawing/2014/main" id="{FAD6D9BF-B23E-402A-8EFD-F5D40DC5475E}"/>
              </a:ext>
            </a:extLst>
          </p:cNvPr>
          <p:cNvSpPr/>
          <p:nvPr/>
        </p:nvSpPr>
        <p:spPr>
          <a:xfrm>
            <a:off x="8593761" y="6320932"/>
            <a:ext cx="3442451"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2F9045D-5622-4562-8F04-416B431AEEF7}"/>
              </a:ext>
            </a:extLst>
          </p:cNvPr>
          <p:cNvSpPr txBox="1"/>
          <p:nvPr/>
        </p:nvSpPr>
        <p:spPr>
          <a:xfrm>
            <a:off x="8593761" y="6274104"/>
            <a:ext cx="2294218"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30"/>
              </a:rPr>
              <a:t>Second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92" name="Picture 91">
            <a:extLst>
              <a:ext uri="{FF2B5EF4-FFF2-40B4-BE49-F238E27FC236}">
                <a16:creationId xmlns:a16="http://schemas.microsoft.com/office/drawing/2014/main" id="{6894D71C-ECFD-4CA1-B8BF-9094EBB2D303}"/>
              </a:ext>
            </a:extLst>
          </p:cNvPr>
          <p:cNvPicPr>
            <a:picLocks noChangeAspect="1"/>
          </p:cNvPicPr>
          <p:nvPr/>
        </p:nvPicPr>
        <p:blipFill>
          <a:blip r:embed="rId31"/>
          <a:stretch>
            <a:fillRect/>
          </a:stretch>
        </p:blipFill>
        <p:spPr>
          <a:xfrm>
            <a:off x="272200" y="392925"/>
            <a:ext cx="1438781" cy="774259"/>
          </a:xfrm>
          <a:prstGeom prst="rect">
            <a:avLst/>
          </a:prstGeom>
        </p:spPr>
      </p:pic>
      <p:pic>
        <p:nvPicPr>
          <p:cNvPr id="45" name="Picture 44">
            <a:hlinkClick r:id="rId32" action="ppaction://hlinksldjump"/>
            <a:extLst>
              <a:ext uri="{FF2B5EF4-FFF2-40B4-BE49-F238E27FC236}">
                <a16:creationId xmlns:a16="http://schemas.microsoft.com/office/drawing/2014/main" id="{61B376D1-55D1-4F44-9F82-C60029D46480}"/>
              </a:ext>
            </a:extLst>
          </p:cNvPr>
          <p:cNvPicPr>
            <a:picLocks noChangeAspect="1"/>
          </p:cNvPicPr>
          <p:nvPr/>
        </p:nvPicPr>
        <p:blipFill>
          <a:blip r:embed="rId33"/>
          <a:stretch>
            <a:fillRect/>
          </a:stretch>
        </p:blipFill>
        <p:spPr>
          <a:xfrm>
            <a:off x="11725289" y="968242"/>
            <a:ext cx="310923" cy="310923"/>
          </a:xfrm>
          <a:prstGeom prst="rect">
            <a:avLst/>
          </a:prstGeom>
        </p:spPr>
      </p:pic>
      <p:pic>
        <p:nvPicPr>
          <p:cNvPr id="21" name="Picture 20">
            <a:hlinkClick r:id="rId34"/>
            <a:extLst>
              <a:ext uri="{FF2B5EF4-FFF2-40B4-BE49-F238E27FC236}">
                <a16:creationId xmlns:a16="http://schemas.microsoft.com/office/drawing/2014/main" id="{FA99CC68-EA70-3D89-699B-DAD6C5E5E8D6}"/>
              </a:ext>
            </a:extLst>
          </p:cNvPr>
          <p:cNvPicPr>
            <a:picLocks noChangeAspect="1"/>
          </p:cNvPicPr>
          <p:nvPr/>
        </p:nvPicPr>
        <p:blipFill>
          <a:blip r:embed="rId35"/>
          <a:stretch>
            <a:fillRect/>
          </a:stretch>
        </p:blipFill>
        <p:spPr>
          <a:xfrm>
            <a:off x="3340190" y="6365239"/>
            <a:ext cx="377985" cy="323116"/>
          </a:xfrm>
          <a:prstGeom prst="rect">
            <a:avLst/>
          </a:prstGeom>
        </p:spPr>
      </p:pic>
      <p:pic>
        <p:nvPicPr>
          <p:cNvPr id="46" name="Picture 45">
            <a:hlinkClick r:id="rId36"/>
            <a:extLst>
              <a:ext uri="{FF2B5EF4-FFF2-40B4-BE49-F238E27FC236}">
                <a16:creationId xmlns:a16="http://schemas.microsoft.com/office/drawing/2014/main" id="{D1FD3F0C-94BE-9A7E-8A87-7B1DD4F611B7}"/>
              </a:ext>
            </a:extLst>
          </p:cNvPr>
          <p:cNvPicPr>
            <a:picLocks noChangeAspect="1"/>
          </p:cNvPicPr>
          <p:nvPr/>
        </p:nvPicPr>
        <p:blipFill>
          <a:blip r:embed="rId37"/>
          <a:stretch>
            <a:fillRect/>
          </a:stretch>
        </p:blipFill>
        <p:spPr>
          <a:xfrm>
            <a:off x="1698197" y="3377624"/>
            <a:ext cx="179303" cy="179303"/>
          </a:xfrm>
          <a:prstGeom prst="rect">
            <a:avLst/>
          </a:prstGeom>
        </p:spPr>
      </p:pic>
      <p:pic>
        <p:nvPicPr>
          <p:cNvPr id="49" name="Picture 48">
            <a:hlinkClick r:id="rId38"/>
            <a:extLst>
              <a:ext uri="{FF2B5EF4-FFF2-40B4-BE49-F238E27FC236}">
                <a16:creationId xmlns:a16="http://schemas.microsoft.com/office/drawing/2014/main" id="{647A6EA0-BAD6-F6EA-9462-C80C80BF4E73}"/>
              </a:ext>
            </a:extLst>
          </p:cNvPr>
          <p:cNvPicPr>
            <a:picLocks noChangeAspect="1"/>
          </p:cNvPicPr>
          <p:nvPr/>
        </p:nvPicPr>
        <p:blipFill>
          <a:blip r:embed="rId39"/>
          <a:stretch>
            <a:fillRect/>
          </a:stretch>
        </p:blipFill>
        <p:spPr>
          <a:xfrm>
            <a:off x="1971712" y="3376082"/>
            <a:ext cx="179303" cy="179303"/>
          </a:xfrm>
          <a:prstGeom prst="rect">
            <a:avLst/>
          </a:prstGeom>
        </p:spPr>
      </p:pic>
      <p:pic>
        <p:nvPicPr>
          <p:cNvPr id="50" name="Picture 49">
            <a:hlinkClick r:id="rId40"/>
            <a:extLst>
              <a:ext uri="{FF2B5EF4-FFF2-40B4-BE49-F238E27FC236}">
                <a16:creationId xmlns:a16="http://schemas.microsoft.com/office/drawing/2014/main" id="{C1EA4A18-7B1C-7929-C617-5E9DED55FE12}"/>
              </a:ext>
            </a:extLst>
          </p:cNvPr>
          <p:cNvPicPr>
            <a:picLocks noChangeAspect="1"/>
          </p:cNvPicPr>
          <p:nvPr/>
        </p:nvPicPr>
        <p:blipFill>
          <a:blip r:embed="rId41"/>
          <a:stretch>
            <a:fillRect/>
          </a:stretch>
        </p:blipFill>
        <p:spPr>
          <a:xfrm>
            <a:off x="2251339" y="3374676"/>
            <a:ext cx="179303" cy="179303"/>
          </a:xfrm>
          <a:prstGeom prst="rect">
            <a:avLst/>
          </a:prstGeom>
        </p:spPr>
      </p:pic>
      <p:pic>
        <p:nvPicPr>
          <p:cNvPr id="51" name="Picture 50">
            <a:hlinkClick r:id="rId42"/>
            <a:extLst>
              <a:ext uri="{FF2B5EF4-FFF2-40B4-BE49-F238E27FC236}">
                <a16:creationId xmlns:a16="http://schemas.microsoft.com/office/drawing/2014/main" id="{18440647-16FC-F867-C6E3-BCEEB6A4AE9E}"/>
              </a:ext>
            </a:extLst>
          </p:cNvPr>
          <p:cNvPicPr>
            <a:picLocks noChangeAspect="1"/>
          </p:cNvPicPr>
          <p:nvPr/>
        </p:nvPicPr>
        <p:blipFill>
          <a:blip r:embed="rId43"/>
          <a:stretch>
            <a:fillRect/>
          </a:stretch>
        </p:blipFill>
        <p:spPr>
          <a:xfrm>
            <a:off x="1698195" y="3567038"/>
            <a:ext cx="179303" cy="184576"/>
          </a:xfrm>
          <a:prstGeom prst="rect">
            <a:avLst/>
          </a:prstGeom>
        </p:spPr>
      </p:pic>
      <p:pic>
        <p:nvPicPr>
          <p:cNvPr id="52" name="Picture 51">
            <a:hlinkClick r:id="rId36"/>
            <a:extLst>
              <a:ext uri="{FF2B5EF4-FFF2-40B4-BE49-F238E27FC236}">
                <a16:creationId xmlns:a16="http://schemas.microsoft.com/office/drawing/2014/main" id="{CFF26D6A-3918-13F7-09C8-CDE6330E2349}"/>
              </a:ext>
            </a:extLst>
          </p:cNvPr>
          <p:cNvPicPr>
            <a:picLocks noChangeAspect="1"/>
          </p:cNvPicPr>
          <p:nvPr/>
        </p:nvPicPr>
        <p:blipFill>
          <a:blip r:embed="rId44"/>
          <a:stretch>
            <a:fillRect/>
          </a:stretch>
        </p:blipFill>
        <p:spPr>
          <a:xfrm>
            <a:off x="1974216" y="3573696"/>
            <a:ext cx="176799" cy="176799"/>
          </a:xfrm>
          <a:prstGeom prst="rect">
            <a:avLst/>
          </a:prstGeom>
        </p:spPr>
      </p:pic>
      <p:pic>
        <p:nvPicPr>
          <p:cNvPr id="53" name="Picture 52">
            <a:hlinkClick r:id="rId38"/>
            <a:extLst>
              <a:ext uri="{FF2B5EF4-FFF2-40B4-BE49-F238E27FC236}">
                <a16:creationId xmlns:a16="http://schemas.microsoft.com/office/drawing/2014/main" id="{55A02AF8-CCA0-0AEF-0850-4CB060F31653}"/>
              </a:ext>
            </a:extLst>
          </p:cNvPr>
          <p:cNvPicPr>
            <a:picLocks noChangeAspect="1"/>
          </p:cNvPicPr>
          <p:nvPr/>
        </p:nvPicPr>
        <p:blipFill>
          <a:blip r:embed="rId45"/>
          <a:stretch>
            <a:fillRect/>
          </a:stretch>
        </p:blipFill>
        <p:spPr>
          <a:xfrm>
            <a:off x="2247376" y="3573696"/>
            <a:ext cx="176799" cy="176799"/>
          </a:xfrm>
          <a:prstGeom prst="rect">
            <a:avLst/>
          </a:prstGeom>
        </p:spPr>
      </p:pic>
      <p:pic>
        <p:nvPicPr>
          <p:cNvPr id="54" name="Picture 53">
            <a:hlinkClick r:id="rId40"/>
            <a:extLst>
              <a:ext uri="{FF2B5EF4-FFF2-40B4-BE49-F238E27FC236}">
                <a16:creationId xmlns:a16="http://schemas.microsoft.com/office/drawing/2014/main" id="{25F93CBD-0D77-9320-CDFE-EA5204DD2D29}"/>
              </a:ext>
            </a:extLst>
          </p:cNvPr>
          <p:cNvPicPr>
            <a:picLocks noChangeAspect="1"/>
          </p:cNvPicPr>
          <p:nvPr/>
        </p:nvPicPr>
        <p:blipFill>
          <a:blip r:embed="rId46"/>
          <a:stretch>
            <a:fillRect/>
          </a:stretch>
        </p:blipFill>
        <p:spPr>
          <a:xfrm>
            <a:off x="2486050" y="3577943"/>
            <a:ext cx="176799" cy="176799"/>
          </a:xfrm>
          <a:prstGeom prst="rect">
            <a:avLst/>
          </a:prstGeom>
        </p:spPr>
      </p:pic>
      <p:pic>
        <p:nvPicPr>
          <p:cNvPr id="57" name="Picture 56">
            <a:hlinkClick r:id="rId42"/>
            <a:extLst>
              <a:ext uri="{FF2B5EF4-FFF2-40B4-BE49-F238E27FC236}">
                <a16:creationId xmlns:a16="http://schemas.microsoft.com/office/drawing/2014/main" id="{D72A996D-B36E-5406-12E2-0F49D17A4221}"/>
              </a:ext>
            </a:extLst>
          </p:cNvPr>
          <p:cNvPicPr>
            <a:picLocks noChangeAspect="1"/>
          </p:cNvPicPr>
          <p:nvPr/>
        </p:nvPicPr>
        <p:blipFill>
          <a:blip r:embed="rId47"/>
          <a:stretch>
            <a:fillRect/>
          </a:stretch>
        </p:blipFill>
        <p:spPr>
          <a:xfrm>
            <a:off x="1698196" y="3952770"/>
            <a:ext cx="176799" cy="182896"/>
          </a:xfrm>
          <a:prstGeom prst="rect">
            <a:avLst/>
          </a:prstGeom>
        </p:spPr>
      </p:pic>
      <p:pic>
        <p:nvPicPr>
          <p:cNvPr id="58" name="Picture 57">
            <a:hlinkClick r:id="rId42"/>
            <a:extLst>
              <a:ext uri="{FF2B5EF4-FFF2-40B4-BE49-F238E27FC236}">
                <a16:creationId xmlns:a16="http://schemas.microsoft.com/office/drawing/2014/main" id="{8B06DD5C-3DAC-D498-2EF6-C63DC4032D32}"/>
              </a:ext>
            </a:extLst>
          </p:cNvPr>
          <p:cNvPicPr>
            <a:picLocks noChangeAspect="1"/>
          </p:cNvPicPr>
          <p:nvPr/>
        </p:nvPicPr>
        <p:blipFill>
          <a:blip r:embed="rId47"/>
          <a:stretch>
            <a:fillRect/>
          </a:stretch>
        </p:blipFill>
        <p:spPr>
          <a:xfrm>
            <a:off x="1698389" y="3760000"/>
            <a:ext cx="176799" cy="182896"/>
          </a:xfrm>
          <a:prstGeom prst="rect">
            <a:avLst/>
          </a:prstGeom>
        </p:spPr>
      </p:pic>
      <p:pic>
        <p:nvPicPr>
          <p:cNvPr id="59" name="Picture 58">
            <a:hlinkClick r:id="rId36"/>
            <a:extLst>
              <a:ext uri="{FF2B5EF4-FFF2-40B4-BE49-F238E27FC236}">
                <a16:creationId xmlns:a16="http://schemas.microsoft.com/office/drawing/2014/main" id="{437C3C81-7523-27F8-61E7-C2037E61082E}"/>
              </a:ext>
            </a:extLst>
          </p:cNvPr>
          <p:cNvPicPr>
            <a:picLocks noChangeAspect="1"/>
          </p:cNvPicPr>
          <p:nvPr/>
        </p:nvPicPr>
        <p:blipFill>
          <a:blip r:embed="rId44"/>
          <a:stretch>
            <a:fillRect/>
          </a:stretch>
        </p:blipFill>
        <p:spPr>
          <a:xfrm>
            <a:off x="1969251" y="3956559"/>
            <a:ext cx="176799" cy="176799"/>
          </a:xfrm>
          <a:prstGeom prst="rect">
            <a:avLst/>
          </a:prstGeom>
        </p:spPr>
      </p:pic>
      <p:pic>
        <p:nvPicPr>
          <p:cNvPr id="62" name="Picture 61">
            <a:hlinkClick r:id="rId36"/>
            <a:extLst>
              <a:ext uri="{FF2B5EF4-FFF2-40B4-BE49-F238E27FC236}">
                <a16:creationId xmlns:a16="http://schemas.microsoft.com/office/drawing/2014/main" id="{22D52D59-D5EA-1FB6-3A10-92B13D08FEA1}"/>
              </a:ext>
            </a:extLst>
          </p:cNvPr>
          <p:cNvPicPr>
            <a:picLocks noChangeAspect="1"/>
          </p:cNvPicPr>
          <p:nvPr/>
        </p:nvPicPr>
        <p:blipFill>
          <a:blip r:embed="rId44"/>
          <a:stretch>
            <a:fillRect/>
          </a:stretch>
        </p:blipFill>
        <p:spPr>
          <a:xfrm>
            <a:off x="1972963" y="3766097"/>
            <a:ext cx="176799" cy="176799"/>
          </a:xfrm>
          <a:prstGeom prst="rect">
            <a:avLst/>
          </a:prstGeom>
        </p:spPr>
      </p:pic>
      <p:pic>
        <p:nvPicPr>
          <p:cNvPr id="64" name="Picture 63">
            <a:hlinkClick r:id="rId40"/>
            <a:extLst>
              <a:ext uri="{FF2B5EF4-FFF2-40B4-BE49-F238E27FC236}">
                <a16:creationId xmlns:a16="http://schemas.microsoft.com/office/drawing/2014/main" id="{1E84F6E3-D362-6E05-407D-97978B6529DC}"/>
              </a:ext>
            </a:extLst>
          </p:cNvPr>
          <p:cNvPicPr>
            <a:picLocks noChangeAspect="1"/>
          </p:cNvPicPr>
          <p:nvPr/>
        </p:nvPicPr>
        <p:blipFill>
          <a:blip r:embed="rId46"/>
          <a:stretch>
            <a:fillRect/>
          </a:stretch>
        </p:blipFill>
        <p:spPr>
          <a:xfrm>
            <a:off x="2247375" y="3767581"/>
            <a:ext cx="176799" cy="176799"/>
          </a:xfrm>
          <a:prstGeom prst="rect">
            <a:avLst/>
          </a:prstGeom>
        </p:spPr>
      </p:pic>
      <p:pic>
        <p:nvPicPr>
          <p:cNvPr id="65" name="Picture 64">
            <a:hlinkClick r:id="rId38"/>
            <a:extLst>
              <a:ext uri="{FF2B5EF4-FFF2-40B4-BE49-F238E27FC236}">
                <a16:creationId xmlns:a16="http://schemas.microsoft.com/office/drawing/2014/main" id="{D2381961-79B7-0179-64C6-8AE07F96CAF2}"/>
              </a:ext>
            </a:extLst>
          </p:cNvPr>
          <p:cNvPicPr>
            <a:picLocks noChangeAspect="1"/>
          </p:cNvPicPr>
          <p:nvPr/>
        </p:nvPicPr>
        <p:blipFill>
          <a:blip r:embed="rId45"/>
          <a:stretch>
            <a:fillRect/>
          </a:stretch>
        </p:blipFill>
        <p:spPr>
          <a:xfrm>
            <a:off x="2251300" y="3957478"/>
            <a:ext cx="176799" cy="176799"/>
          </a:xfrm>
          <a:prstGeom prst="rect">
            <a:avLst/>
          </a:prstGeom>
        </p:spPr>
      </p:pic>
      <p:pic>
        <p:nvPicPr>
          <p:cNvPr id="70" name="Picture 69">
            <a:hlinkClick r:id="rId40"/>
            <a:extLst>
              <a:ext uri="{FF2B5EF4-FFF2-40B4-BE49-F238E27FC236}">
                <a16:creationId xmlns:a16="http://schemas.microsoft.com/office/drawing/2014/main" id="{2FE3E9E3-EE65-32A5-6DA3-844274136240}"/>
              </a:ext>
            </a:extLst>
          </p:cNvPr>
          <p:cNvPicPr>
            <a:picLocks noChangeAspect="1"/>
          </p:cNvPicPr>
          <p:nvPr/>
        </p:nvPicPr>
        <p:blipFill>
          <a:blip r:embed="rId46"/>
          <a:stretch>
            <a:fillRect/>
          </a:stretch>
        </p:blipFill>
        <p:spPr>
          <a:xfrm>
            <a:off x="2488018" y="3952769"/>
            <a:ext cx="176799" cy="176799"/>
          </a:xfrm>
          <a:prstGeom prst="rect">
            <a:avLst/>
          </a:prstGeom>
        </p:spPr>
      </p:pic>
      <p:pic>
        <p:nvPicPr>
          <p:cNvPr id="88" name="Picture 87">
            <a:hlinkClick r:id="rId42"/>
            <a:extLst>
              <a:ext uri="{FF2B5EF4-FFF2-40B4-BE49-F238E27FC236}">
                <a16:creationId xmlns:a16="http://schemas.microsoft.com/office/drawing/2014/main" id="{417C35BF-ADE5-6533-A5C9-281B374EE89F}"/>
              </a:ext>
            </a:extLst>
          </p:cNvPr>
          <p:cNvPicPr>
            <a:picLocks noChangeAspect="1"/>
          </p:cNvPicPr>
          <p:nvPr/>
        </p:nvPicPr>
        <p:blipFill>
          <a:blip r:embed="rId47"/>
          <a:stretch>
            <a:fillRect/>
          </a:stretch>
        </p:blipFill>
        <p:spPr>
          <a:xfrm>
            <a:off x="1698195" y="4141278"/>
            <a:ext cx="176799" cy="182896"/>
          </a:xfrm>
          <a:prstGeom prst="rect">
            <a:avLst/>
          </a:prstGeom>
        </p:spPr>
      </p:pic>
      <p:pic>
        <p:nvPicPr>
          <p:cNvPr id="109" name="Picture 108">
            <a:hlinkClick r:id="rId38"/>
            <a:extLst>
              <a:ext uri="{FF2B5EF4-FFF2-40B4-BE49-F238E27FC236}">
                <a16:creationId xmlns:a16="http://schemas.microsoft.com/office/drawing/2014/main" id="{FB69FC69-7126-DACA-5F09-A96CBD1C7C50}"/>
              </a:ext>
            </a:extLst>
          </p:cNvPr>
          <p:cNvPicPr>
            <a:picLocks noChangeAspect="1"/>
          </p:cNvPicPr>
          <p:nvPr/>
        </p:nvPicPr>
        <p:blipFill>
          <a:blip r:embed="rId45"/>
          <a:stretch>
            <a:fillRect/>
          </a:stretch>
        </p:blipFill>
        <p:spPr>
          <a:xfrm>
            <a:off x="1969251" y="4147375"/>
            <a:ext cx="176799" cy="176799"/>
          </a:xfrm>
          <a:prstGeom prst="rect">
            <a:avLst/>
          </a:prstGeom>
        </p:spPr>
      </p:pic>
      <p:pic>
        <p:nvPicPr>
          <p:cNvPr id="110" name="Picture 109">
            <a:hlinkClick r:id="rId40"/>
            <a:extLst>
              <a:ext uri="{FF2B5EF4-FFF2-40B4-BE49-F238E27FC236}">
                <a16:creationId xmlns:a16="http://schemas.microsoft.com/office/drawing/2014/main" id="{F768C2A9-6835-9506-20B4-DBF770294877}"/>
              </a:ext>
            </a:extLst>
          </p:cNvPr>
          <p:cNvPicPr>
            <a:picLocks noChangeAspect="1"/>
          </p:cNvPicPr>
          <p:nvPr/>
        </p:nvPicPr>
        <p:blipFill>
          <a:blip r:embed="rId46"/>
          <a:stretch>
            <a:fillRect/>
          </a:stretch>
        </p:blipFill>
        <p:spPr>
          <a:xfrm>
            <a:off x="2247375" y="4147375"/>
            <a:ext cx="176799" cy="176799"/>
          </a:xfrm>
          <a:prstGeom prst="rect">
            <a:avLst/>
          </a:prstGeom>
        </p:spPr>
      </p:pic>
      <p:pic>
        <p:nvPicPr>
          <p:cNvPr id="111" name="Picture 110">
            <a:hlinkClick r:id="rId48"/>
            <a:extLst>
              <a:ext uri="{FF2B5EF4-FFF2-40B4-BE49-F238E27FC236}">
                <a16:creationId xmlns:a16="http://schemas.microsoft.com/office/drawing/2014/main" id="{B392BE70-92FB-B9E9-362C-C05E0B43C392}"/>
              </a:ext>
            </a:extLst>
          </p:cNvPr>
          <p:cNvPicPr>
            <a:picLocks noChangeAspect="1"/>
          </p:cNvPicPr>
          <p:nvPr/>
        </p:nvPicPr>
        <p:blipFill>
          <a:blip r:embed="rId49"/>
          <a:stretch>
            <a:fillRect/>
          </a:stretch>
        </p:blipFill>
        <p:spPr>
          <a:xfrm>
            <a:off x="9573215" y="5221992"/>
            <a:ext cx="335309" cy="335309"/>
          </a:xfrm>
          <a:prstGeom prst="rect">
            <a:avLst/>
          </a:prstGeom>
        </p:spPr>
      </p:pic>
      <p:pic>
        <p:nvPicPr>
          <p:cNvPr id="112" name="Picture 111">
            <a:hlinkClick r:id="rId50"/>
            <a:extLst>
              <a:ext uri="{FF2B5EF4-FFF2-40B4-BE49-F238E27FC236}">
                <a16:creationId xmlns:a16="http://schemas.microsoft.com/office/drawing/2014/main" id="{BB44C9DF-CD6A-16A7-933D-A62D775A6563}"/>
              </a:ext>
            </a:extLst>
          </p:cNvPr>
          <p:cNvPicPr>
            <a:picLocks noChangeAspect="1"/>
          </p:cNvPicPr>
          <p:nvPr/>
        </p:nvPicPr>
        <p:blipFill>
          <a:blip r:embed="rId51"/>
          <a:stretch>
            <a:fillRect/>
          </a:stretch>
        </p:blipFill>
        <p:spPr>
          <a:xfrm>
            <a:off x="10031031" y="5221992"/>
            <a:ext cx="329213" cy="329213"/>
          </a:xfrm>
          <a:prstGeom prst="rect">
            <a:avLst/>
          </a:prstGeom>
        </p:spPr>
      </p:pic>
      <p:pic>
        <p:nvPicPr>
          <p:cNvPr id="113" name="Picture 112">
            <a:hlinkClick r:id="rId36"/>
            <a:extLst>
              <a:ext uri="{FF2B5EF4-FFF2-40B4-BE49-F238E27FC236}">
                <a16:creationId xmlns:a16="http://schemas.microsoft.com/office/drawing/2014/main" id="{B2EB2CAA-6B88-7922-526E-8704F641AD01}"/>
              </a:ext>
            </a:extLst>
          </p:cNvPr>
          <p:cNvPicPr>
            <a:picLocks noChangeAspect="1"/>
          </p:cNvPicPr>
          <p:nvPr/>
        </p:nvPicPr>
        <p:blipFill>
          <a:blip r:embed="rId52"/>
          <a:stretch>
            <a:fillRect/>
          </a:stretch>
        </p:blipFill>
        <p:spPr>
          <a:xfrm>
            <a:off x="10463518" y="5221992"/>
            <a:ext cx="329213" cy="329213"/>
          </a:xfrm>
          <a:prstGeom prst="rect">
            <a:avLst/>
          </a:prstGeom>
        </p:spPr>
      </p:pic>
      <p:pic>
        <p:nvPicPr>
          <p:cNvPr id="114" name="Picture 113">
            <a:hlinkClick r:id="rId48"/>
            <a:extLst>
              <a:ext uri="{FF2B5EF4-FFF2-40B4-BE49-F238E27FC236}">
                <a16:creationId xmlns:a16="http://schemas.microsoft.com/office/drawing/2014/main" id="{B682A0FF-EA54-1CEC-1F38-E510BD97D62C}"/>
              </a:ext>
            </a:extLst>
          </p:cNvPr>
          <p:cNvPicPr>
            <a:picLocks noChangeAspect="1"/>
          </p:cNvPicPr>
          <p:nvPr/>
        </p:nvPicPr>
        <p:blipFill>
          <a:blip r:embed="rId49"/>
          <a:stretch>
            <a:fillRect/>
          </a:stretch>
        </p:blipFill>
        <p:spPr>
          <a:xfrm>
            <a:off x="9573214" y="5652778"/>
            <a:ext cx="335309" cy="335309"/>
          </a:xfrm>
          <a:prstGeom prst="rect">
            <a:avLst/>
          </a:prstGeom>
        </p:spPr>
      </p:pic>
      <p:pic>
        <p:nvPicPr>
          <p:cNvPr id="115" name="Picture 114">
            <a:hlinkClick r:id="rId36"/>
            <a:extLst>
              <a:ext uri="{FF2B5EF4-FFF2-40B4-BE49-F238E27FC236}">
                <a16:creationId xmlns:a16="http://schemas.microsoft.com/office/drawing/2014/main" id="{BF3DB5E7-5F42-906E-7377-E9E9EF65D4CD}"/>
              </a:ext>
            </a:extLst>
          </p:cNvPr>
          <p:cNvPicPr>
            <a:picLocks noChangeAspect="1"/>
          </p:cNvPicPr>
          <p:nvPr/>
        </p:nvPicPr>
        <p:blipFill>
          <a:blip r:embed="rId52"/>
          <a:stretch>
            <a:fillRect/>
          </a:stretch>
        </p:blipFill>
        <p:spPr>
          <a:xfrm>
            <a:off x="10031030" y="5651532"/>
            <a:ext cx="329213" cy="329213"/>
          </a:xfrm>
          <a:prstGeom prst="rect">
            <a:avLst/>
          </a:prstGeom>
        </p:spPr>
      </p:pic>
      <p:pic>
        <p:nvPicPr>
          <p:cNvPr id="116" name="Picture 115">
            <a:hlinkClick r:id="rId53"/>
            <a:extLst>
              <a:ext uri="{FF2B5EF4-FFF2-40B4-BE49-F238E27FC236}">
                <a16:creationId xmlns:a16="http://schemas.microsoft.com/office/drawing/2014/main" id="{09417A98-EFE7-C145-1C46-68923FE08496}"/>
              </a:ext>
            </a:extLst>
          </p:cNvPr>
          <p:cNvPicPr>
            <a:picLocks noChangeAspect="1"/>
          </p:cNvPicPr>
          <p:nvPr/>
        </p:nvPicPr>
        <p:blipFill>
          <a:blip r:embed="rId54"/>
          <a:stretch>
            <a:fillRect/>
          </a:stretch>
        </p:blipFill>
        <p:spPr>
          <a:xfrm>
            <a:off x="1550684" y="5079448"/>
            <a:ext cx="147511" cy="147511"/>
          </a:xfrm>
          <a:prstGeom prst="rect">
            <a:avLst/>
          </a:prstGeom>
        </p:spPr>
      </p:pic>
      <p:pic>
        <p:nvPicPr>
          <p:cNvPr id="117" name="Picture 116">
            <a:hlinkClick r:id="rId36"/>
            <a:extLst>
              <a:ext uri="{FF2B5EF4-FFF2-40B4-BE49-F238E27FC236}">
                <a16:creationId xmlns:a16="http://schemas.microsoft.com/office/drawing/2014/main" id="{B5921C7C-696A-D0F1-0489-9E25D35899D9}"/>
              </a:ext>
            </a:extLst>
          </p:cNvPr>
          <p:cNvPicPr>
            <a:picLocks noChangeAspect="1"/>
          </p:cNvPicPr>
          <p:nvPr/>
        </p:nvPicPr>
        <p:blipFill>
          <a:blip r:embed="rId52"/>
          <a:stretch>
            <a:fillRect/>
          </a:stretch>
        </p:blipFill>
        <p:spPr>
          <a:xfrm>
            <a:off x="1784981" y="5079449"/>
            <a:ext cx="158348" cy="158348"/>
          </a:xfrm>
          <a:prstGeom prst="rect">
            <a:avLst/>
          </a:prstGeom>
        </p:spPr>
      </p:pic>
      <p:pic>
        <p:nvPicPr>
          <p:cNvPr id="118" name="Picture 117">
            <a:hlinkClick r:id="rId48"/>
            <a:extLst>
              <a:ext uri="{FF2B5EF4-FFF2-40B4-BE49-F238E27FC236}">
                <a16:creationId xmlns:a16="http://schemas.microsoft.com/office/drawing/2014/main" id="{525CCB48-8091-5FB8-9C03-DC57FA6C58FD}"/>
              </a:ext>
            </a:extLst>
          </p:cNvPr>
          <p:cNvPicPr>
            <a:picLocks noChangeAspect="1"/>
          </p:cNvPicPr>
          <p:nvPr/>
        </p:nvPicPr>
        <p:blipFill>
          <a:blip r:embed="rId49"/>
          <a:stretch>
            <a:fillRect/>
          </a:stretch>
        </p:blipFill>
        <p:spPr>
          <a:xfrm>
            <a:off x="5661103" y="1959830"/>
            <a:ext cx="335309" cy="335309"/>
          </a:xfrm>
          <a:prstGeom prst="rect">
            <a:avLst/>
          </a:prstGeom>
        </p:spPr>
      </p:pic>
      <p:pic>
        <p:nvPicPr>
          <p:cNvPr id="119" name="Picture 118">
            <a:hlinkClick r:id="rId50"/>
            <a:extLst>
              <a:ext uri="{FF2B5EF4-FFF2-40B4-BE49-F238E27FC236}">
                <a16:creationId xmlns:a16="http://schemas.microsoft.com/office/drawing/2014/main" id="{31CF0B73-F140-DBAB-4541-93156DD5C86F}"/>
              </a:ext>
            </a:extLst>
          </p:cNvPr>
          <p:cNvPicPr>
            <a:picLocks noChangeAspect="1"/>
          </p:cNvPicPr>
          <p:nvPr/>
        </p:nvPicPr>
        <p:blipFill>
          <a:blip r:embed="rId51"/>
          <a:stretch>
            <a:fillRect/>
          </a:stretch>
        </p:blipFill>
        <p:spPr>
          <a:xfrm>
            <a:off x="6165835" y="1962806"/>
            <a:ext cx="329213" cy="329213"/>
          </a:xfrm>
          <a:prstGeom prst="rect">
            <a:avLst/>
          </a:prstGeom>
        </p:spPr>
      </p:pic>
      <p:pic>
        <p:nvPicPr>
          <p:cNvPr id="120" name="Picture 119">
            <a:hlinkClick r:id="rId55"/>
            <a:extLst>
              <a:ext uri="{FF2B5EF4-FFF2-40B4-BE49-F238E27FC236}">
                <a16:creationId xmlns:a16="http://schemas.microsoft.com/office/drawing/2014/main" id="{5A4A7A4F-FF6D-479E-E612-CA236F426C57}"/>
              </a:ext>
            </a:extLst>
          </p:cNvPr>
          <p:cNvPicPr>
            <a:picLocks noChangeAspect="1"/>
          </p:cNvPicPr>
          <p:nvPr/>
        </p:nvPicPr>
        <p:blipFill>
          <a:blip r:embed="rId56"/>
          <a:stretch>
            <a:fillRect/>
          </a:stretch>
        </p:blipFill>
        <p:spPr>
          <a:xfrm>
            <a:off x="5667199" y="2448335"/>
            <a:ext cx="341406" cy="341406"/>
          </a:xfrm>
          <a:prstGeom prst="rect">
            <a:avLst/>
          </a:prstGeom>
        </p:spPr>
      </p:pic>
      <p:pic>
        <p:nvPicPr>
          <p:cNvPr id="121" name="Picture 120">
            <a:hlinkClick r:id="rId48"/>
            <a:extLst>
              <a:ext uri="{FF2B5EF4-FFF2-40B4-BE49-F238E27FC236}">
                <a16:creationId xmlns:a16="http://schemas.microsoft.com/office/drawing/2014/main" id="{11BBB08B-35E1-EB2E-8063-38CCDC6A9221}"/>
              </a:ext>
            </a:extLst>
          </p:cNvPr>
          <p:cNvPicPr>
            <a:picLocks noChangeAspect="1"/>
          </p:cNvPicPr>
          <p:nvPr/>
        </p:nvPicPr>
        <p:blipFill>
          <a:blip r:embed="rId49"/>
          <a:stretch>
            <a:fillRect/>
          </a:stretch>
        </p:blipFill>
        <p:spPr>
          <a:xfrm>
            <a:off x="5652841" y="3882519"/>
            <a:ext cx="335309" cy="335309"/>
          </a:xfrm>
          <a:prstGeom prst="rect">
            <a:avLst/>
          </a:prstGeom>
        </p:spPr>
      </p:pic>
      <p:pic>
        <p:nvPicPr>
          <p:cNvPr id="122" name="Picture 121">
            <a:hlinkClick r:id="rId57"/>
            <a:extLst>
              <a:ext uri="{FF2B5EF4-FFF2-40B4-BE49-F238E27FC236}">
                <a16:creationId xmlns:a16="http://schemas.microsoft.com/office/drawing/2014/main" id="{872348C0-A3A0-2B72-4E5C-A4EA6D48BF14}"/>
              </a:ext>
            </a:extLst>
          </p:cNvPr>
          <p:cNvPicPr>
            <a:picLocks noChangeAspect="1"/>
          </p:cNvPicPr>
          <p:nvPr/>
        </p:nvPicPr>
        <p:blipFill>
          <a:blip r:embed="rId58"/>
          <a:stretch>
            <a:fillRect/>
          </a:stretch>
        </p:blipFill>
        <p:spPr>
          <a:xfrm>
            <a:off x="5667199" y="5226784"/>
            <a:ext cx="329213" cy="329213"/>
          </a:xfrm>
          <a:prstGeom prst="rect">
            <a:avLst/>
          </a:prstGeom>
        </p:spPr>
      </p:pic>
      <p:pic>
        <p:nvPicPr>
          <p:cNvPr id="123" name="Picture 122">
            <a:hlinkClick r:id="rId50"/>
            <a:extLst>
              <a:ext uri="{FF2B5EF4-FFF2-40B4-BE49-F238E27FC236}">
                <a16:creationId xmlns:a16="http://schemas.microsoft.com/office/drawing/2014/main" id="{292E54C3-8320-F98A-3F71-3AB0EE5FF4B8}"/>
              </a:ext>
            </a:extLst>
          </p:cNvPr>
          <p:cNvPicPr>
            <a:picLocks noChangeAspect="1"/>
          </p:cNvPicPr>
          <p:nvPr/>
        </p:nvPicPr>
        <p:blipFill>
          <a:blip r:embed="rId51"/>
          <a:stretch>
            <a:fillRect/>
          </a:stretch>
        </p:blipFill>
        <p:spPr>
          <a:xfrm>
            <a:off x="6115505" y="5220659"/>
            <a:ext cx="329213" cy="329213"/>
          </a:xfrm>
          <a:prstGeom prst="rect">
            <a:avLst/>
          </a:prstGeom>
        </p:spPr>
      </p:pic>
      <p:pic>
        <p:nvPicPr>
          <p:cNvPr id="124" name="Picture 123">
            <a:hlinkClick r:id="rId40"/>
            <a:extLst>
              <a:ext uri="{FF2B5EF4-FFF2-40B4-BE49-F238E27FC236}">
                <a16:creationId xmlns:a16="http://schemas.microsoft.com/office/drawing/2014/main" id="{E3A7DCC6-BAD0-B6C8-194E-222E8CC2C5A6}"/>
              </a:ext>
            </a:extLst>
          </p:cNvPr>
          <p:cNvPicPr>
            <a:picLocks noChangeAspect="1"/>
          </p:cNvPicPr>
          <p:nvPr/>
        </p:nvPicPr>
        <p:blipFill>
          <a:blip r:embed="rId59"/>
          <a:stretch>
            <a:fillRect/>
          </a:stretch>
        </p:blipFill>
        <p:spPr>
          <a:xfrm>
            <a:off x="6560657" y="5217403"/>
            <a:ext cx="323116" cy="323116"/>
          </a:xfrm>
          <a:prstGeom prst="rect">
            <a:avLst/>
          </a:prstGeom>
        </p:spPr>
      </p:pic>
      <p:pic>
        <p:nvPicPr>
          <p:cNvPr id="125" name="Picture 124">
            <a:hlinkClick r:id="rId57"/>
            <a:extLst>
              <a:ext uri="{FF2B5EF4-FFF2-40B4-BE49-F238E27FC236}">
                <a16:creationId xmlns:a16="http://schemas.microsoft.com/office/drawing/2014/main" id="{6A60F015-8FB3-F3F8-4694-D20BB747C85F}"/>
              </a:ext>
            </a:extLst>
          </p:cNvPr>
          <p:cNvPicPr>
            <a:picLocks noChangeAspect="1"/>
          </p:cNvPicPr>
          <p:nvPr/>
        </p:nvPicPr>
        <p:blipFill>
          <a:blip r:embed="rId58"/>
          <a:stretch>
            <a:fillRect/>
          </a:stretch>
        </p:blipFill>
        <p:spPr>
          <a:xfrm>
            <a:off x="9537280" y="1798200"/>
            <a:ext cx="329213" cy="329213"/>
          </a:xfrm>
          <a:prstGeom prst="rect">
            <a:avLst/>
          </a:prstGeom>
        </p:spPr>
      </p:pic>
      <p:pic>
        <p:nvPicPr>
          <p:cNvPr id="126" name="Picture 125">
            <a:hlinkClick r:id="rId55"/>
            <a:extLst>
              <a:ext uri="{FF2B5EF4-FFF2-40B4-BE49-F238E27FC236}">
                <a16:creationId xmlns:a16="http://schemas.microsoft.com/office/drawing/2014/main" id="{0C9C0163-1632-415A-D679-4AEB0409791B}"/>
              </a:ext>
            </a:extLst>
          </p:cNvPr>
          <p:cNvPicPr>
            <a:picLocks noChangeAspect="1"/>
          </p:cNvPicPr>
          <p:nvPr/>
        </p:nvPicPr>
        <p:blipFill>
          <a:blip r:embed="rId56"/>
          <a:stretch>
            <a:fillRect/>
          </a:stretch>
        </p:blipFill>
        <p:spPr>
          <a:xfrm>
            <a:off x="9520296" y="2521534"/>
            <a:ext cx="341406" cy="341406"/>
          </a:xfrm>
          <a:prstGeom prst="rect">
            <a:avLst/>
          </a:prstGeom>
        </p:spPr>
      </p:pic>
      <p:pic>
        <p:nvPicPr>
          <p:cNvPr id="127" name="Picture 126">
            <a:hlinkClick r:id="rId55"/>
            <a:extLst>
              <a:ext uri="{FF2B5EF4-FFF2-40B4-BE49-F238E27FC236}">
                <a16:creationId xmlns:a16="http://schemas.microsoft.com/office/drawing/2014/main" id="{28F033FF-8C7E-76CF-1A51-59D12E3D0FA8}"/>
              </a:ext>
            </a:extLst>
          </p:cNvPr>
          <p:cNvPicPr>
            <a:picLocks noChangeAspect="1"/>
          </p:cNvPicPr>
          <p:nvPr/>
        </p:nvPicPr>
        <p:blipFill>
          <a:blip r:embed="rId56"/>
          <a:stretch>
            <a:fillRect/>
          </a:stretch>
        </p:blipFill>
        <p:spPr>
          <a:xfrm>
            <a:off x="1545265" y="5386598"/>
            <a:ext cx="158348" cy="158348"/>
          </a:xfrm>
          <a:prstGeom prst="rect">
            <a:avLst/>
          </a:prstGeom>
        </p:spPr>
      </p:pic>
      <p:pic>
        <p:nvPicPr>
          <p:cNvPr id="128" name="Picture 127">
            <a:hlinkClick r:id="rId53"/>
            <a:extLst>
              <a:ext uri="{FF2B5EF4-FFF2-40B4-BE49-F238E27FC236}">
                <a16:creationId xmlns:a16="http://schemas.microsoft.com/office/drawing/2014/main" id="{53171468-FF3E-F697-4034-6347A51A2F72}"/>
              </a:ext>
            </a:extLst>
          </p:cNvPr>
          <p:cNvPicPr>
            <a:picLocks noChangeAspect="1"/>
          </p:cNvPicPr>
          <p:nvPr/>
        </p:nvPicPr>
        <p:blipFill>
          <a:blip r:embed="rId60"/>
          <a:stretch>
            <a:fillRect/>
          </a:stretch>
        </p:blipFill>
        <p:spPr>
          <a:xfrm>
            <a:off x="1545240" y="5977930"/>
            <a:ext cx="172390" cy="165495"/>
          </a:xfrm>
          <a:prstGeom prst="rect">
            <a:avLst/>
          </a:prstGeom>
        </p:spPr>
      </p:pic>
      <p:pic>
        <p:nvPicPr>
          <p:cNvPr id="129" name="Picture 128">
            <a:hlinkClick r:id="rId38"/>
            <a:extLst>
              <a:ext uri="{FF2B5EF4-FFF2-40B4-BE49-F238E27FC236}">
                <a16:creationId xmlns:a16="http://schemas.microsoft.com/office/drawing/2014/main" id="{B70FB84D-37F7-45EC-DC5F-BE6FE4A8117D}"/>
              </a:ext>
            </a:extLst>
          </p:cNvPr>
          <p:cNvPicPr>
            <a:picLocks noChangeAspect="1"/>
          </p:cNvPicPr>
          <p:nvPr/>
        </p:nvPicPr>
        <p:blipFill>
          <a:blip r:embed="rId45"/>
          <a:stretch>
            <a:fillRect/>
          </a:stretch>
        </p:blipFill>
        <p:spPr>
          <a:xfrm>
            <a:off x="1796065" y="5977930"/>
            <a:ext cx="158348" cy="158348"/>
          </a:xfrm>
          <a:prstGeom prst="rect">
            <a:avLst/>
          </a:prstGeom>
        </p:spPr>
      </p:pic>
      <p:pic>
        <p:nvPicPr>
          <p:cNvPr id="130" name="Picture 129">
            <a:hlinkClick r:id="rId55"/>
            <a:extLst>
              <a:ext uri="{FF2B5EF4-FFF2-40B4-BE49-F238E27FC236}">
                <a16:creationId xmlns:a16="http://schemas.microsoft.com/office/drawing/2014/main" id="{501ABC33-E104-823A-F212-D2B1CDC120F4}"/>
              </a:ext>
            </a:extLst>
          </p:cNvPr>
          <p:cNvPicPr>
            <a:picLocks noChangeAspect="1"/>
          </p:cNvPicPr>
          <p:nvPr/>
        </p:nvPicPr>
        <p:blipFill>
          <a:blip r:embed="rId56"/>
          <a:stretch>
            <a:fillRect/>
          </a:stretch>
        </p:blipFill>
        <p:spPr>
          <a:xfrm>
            <a:off x="9557511" y="3677655"/>
            <a:ext cx="341406" cy="341406"/>
          </a:xfrm>
          <a:prstGeom prst="rect">
            <a:avLst/>
          </a:prstGeom>
        </p:spPr>
      </p:pic>
      <p:pic>
        <p:nvPicPr>
          <p:cNvPr id="131" name="Picture 130">
            <a:hlinkClick r:id="rId61"/>
            <a:extLst>
              <a:ext uri="{FF2B5EF4-FFF2-40B4-BE49-F238E27FC236}">
                <a16:creationId xmlns:a16="http://schemas.microsoft.com/office/drawing/2014/main" id="{97879370-15A2-DD13-F4A5-CB8F1C933352}"/>
              </a:ext>
            </a:extLst>
          </p:cNvPr>
          <p:cNvPicPr>
            <a:picLocks noChangeAspect="1"/>
          </p:cNvPicPr>
          <p:nvPr/>
        </p:nvPicPr>
        <p:blipFill>
          <a:blip r:embed="rId62"/>
          <a:stretch>
            <a:fillRect/>
          </a:stretch>
        </p:blipFill>
        <p:spPr>
          <a:xfrm>
            <a:off x="3822790" y="6372592"/>
            <a:ext cx="774259" cy="323116"/>
          </a:xfrm>
          <a:prstGeom prst="rect">
            <a:avLst/>
          </a:prstGeom>
        </p:spPr>
      </p:pic>
      <p:pic>
        <p:nvPicPr>
          <p:cNvPr id="2" name="Picture 1">
            <a:hlinkClick r:id="rId63"/>
            <a:extLst>
              <a:ext uri="{FF2B5EF4-FFF2-40B4-BE49-F238E27FC236}">
                <a16:creationId xmlns:a16="http://schemas.microsoft.com/office/drawing/2014/main" id="{5F4BA6CA-65D4-4F4E-8728-23A2076B5988}"/>
              </a:ext>
            </a:extLst>
          </p:cNvPr>
          <p:cNvPicPr>
            <a:picLocks noChangeAspect="1"/>
          </p:cNvPicPr>
          <p:nvPr/>
        </p:nvPicPr>
        <p:blipFill>
          <a:blip r:embed="rId64"/>
          <a:stretch>
            <a:fillRect/>
          </a:stretch>
        </p:blipFill>
        <p:spPr>
          <a:xfrm>
            <a:off x="11358014" y="2514722"/>
            <a:ext cx="615749" cy="310923"/>
          </a:xfrm>
          <a:prstGeom prst="rect">
            <a:avLst/>
          </a:prstGeom>
        </p:spPr>
      </p:pic>
      <p:pic>
        <p:nvPicPr>
          <p:cNvPr id="4" name="Picture 3">
            <a:hlinkClick r:id="rId63"/>
            <a:extLst>
              <a:ext uri="{FF2B5EF4-FFF2-40B4-BE49-F238E27FC236}">
                <a16:creationId xmlns:a16="http://schemas.microsoft.com/office/drawing/2014/main" id="{87A49D28-2A01-B438-3CFA-01C72D44378B}"/>
              </a:ext>
            </a:extLst>
          </p:cNvPr>
          <p:cNvPicPr>
            <a:picLocks noChangeAspect="1"/>
          </p:cNvPicPr>
          <p:nvPr/>
        </p:nvPicPr>
        <p:blipFill>
          <a:blip r:embed="rId64"/>
          <a:stretch>
            <a:fillRect/>
          </a:stretch>
        </p:blipFill>
        <p:spPr>
          <a:xfrm>
            <a:off x="11380637" y="4141278"/>
            <a:ext cx="615749" cy="310923"/>
          </a:xfrm>
          <a:prstGeom prst="rect">
            <a:avLst/>
          </a:prstGeom>
        </p:spPr>
      </p:pic>
      <p:pic>
        <p:nvPicPr>
          <p:cNvPr id="7" name="Picture 6">
            <a:hlinkClick r:id="rId63"/>
            <a:extLst>
              <a:ext uri="{FF2B5EF4-FFF2-40B4-BE49-F238E27FC236}">
                <a16:creationId xmlns:a16="http://schemas.microsoft.com/office/drawing/2014/main" id="{BF6642AA-1D64-35CD-52EA-AB389CA6BA72}"/>
              </a:ext>
            </a:extLst>
          </p:cNvPr>
          <p:cNvPicPr>
            <a:picLocks noChangeAspect="1"/>
          </p:cNvPicPr>
          <p:nvPr/>
        </p:nvPicPr>
        <p:blipFill>
          <a:blip r:embed="rId64"/>
          <a:stretch>
            <a:fillRect/>
          </a:stretch>
        </p:blipFill>
        <p:spPr>
          <a:xfrm>
            <a:off x="11420463" y="5787845"/>
            <a:ext cx="615749" cy="310923"/>
          </a:xfrm>
          <a:prstGeom prst="rect">
            <a:avLst/>
          </a:prstGeom>
        </p:spPr>
      </p:pic>
      <p:pic>
        <p:nvPicPr>
          <p:cNvPr id="8" name="Picture 7">
            <a:hlinkClick r:id="rId63"/>
            <a:extLst>
              <a:ext uri="{FF2B5EF4-FFF2-40B4-BE49-F238E27FC236}">
                <a16:creationId xmlns:a16="http://schemas.microsoft.com/office/drawing/2014/main" id="{7F2390B1-FCC3-C8E7-F2C7-195BA1DCA8F5}"/>
              </a:ext>
            </a:extLst>
          </p:cNvPr>
          <p:cNvPicPr>
            <a:picLocks noChangeAspect="1"/>
          </p:cNvPicPr>
          <p:nvPr/>
        </p:nvPicPr>
        <p:blipFill>
          <a:blip r:embed="rId64"/>
          <a:stretch>
            <a:fillRect/>
          </a:stretch>
        </p:blipFill>
        <p:spPr>
          <a:xfrm>
            <a:off x="3607473" y="5787845"/>
            <a:ext cx="615749" cy="310923"/>
          </a:xfrm>
          <a:prstGeom prst="rect">
            <a:avLst/>
          </a:prstGeom>
        </p:spPr>
      </p:pic>
      <p:pic>
        <p:nvPicPr>
          <p:cNvPr id="12" name="Picture 11">
            <a:hlinkClick r:id="rId63"/>
            <a:extLst>
              <a:ext uri="{FF2B5EF4-FFF2-40B4-BE49-F238E27FC236}">
                <a16:creationId xmlns:a16="http://schemas.microsoft.com/office/drawing/2014/main" id="{329F2E46-9950-D231-1BBC-3BBB421AB77C}"/>
              </a:ext>
            </a:extLst>
          </p:cNvPr>
          <p:cNvPicPr>
            <a:picLocks noChangeAspect="1"/>
          </p:cNvPicPr>
          <p:nvPr/>
        </p:nvPicPr>
        <p:blipFill>
          <a:blip r:embed="rId64"/>
          <a:stretch>
            <a:fillRect/>
          </a:stretch>
        </p:blipFill>
        <p:spPr>
          <a:xfrm>
            <a:off x="3603837" y="4105607"/>
            <a:ext cx="615749" cy="310923"/>
          </a:xfrm>
          <a:prstGeom prst="rect">
            <a:avLst/>
          </a:prstGeom>
        </p:spPr>
      </p:pic>
      <p:sp>
        <p:nvSpPr>
          <p:cNvPr id="13" name="TextBox 12">
            <a:extLst>
              <a:ext uri="{FF2B5EF4-FFF2-40B4-BE49-F238E27FC236}">
                <a16:creationId xmlns:a16="http://schemas.microsoft.com/office/drawing/2014/main" id="{9833F425-9E04-7F8A-DFAB-EB9C2A5D74A3}"/>
              </a:ext>
            </a:extLst>
          </p:cNvPr>
          <p:cNvSpPr txBox="1"/>
          <p:nvPr/>
        </p:nvSpPr>
        <p:spPr>
          <a:xfrm>
            <a:off x="10350628" y="2224246"/>
            <a:ext cx="17807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65"/>
              </a:rPr>
              <a:t>Human Rights &amp; Lives</a:t>
            </a:r>
            <a:endPar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0BA92D95-6641-B0B3-113B-6325738D77BF}"/>
              </a:ext>
            </a:extLst>
          </p:cNvPr>
          <p:cNvSpPr txBox="1"/>
          <p:nvPr/>
        </p:nvSpPr>
        <p:spPr>
          <a:xfrm>
            <a:off x="11335998" y="3856521"/>
            <a:ext cx="660758" cy="307777"/>
          </a:xfrm>
          <a:prstGeom prst="rect">
            <a:avLst/>
          </a:prstGeom>
          <a:noFill/>
        </p:spPr>
        <p:txBody>
          <a:bodyPr wrap="none" rtlCol="0">
            <a:spAutoFit/>
          </a:bodyPr>
          <a:lstStyle/>
          <a:p>
            <a:r>
              <a:rPr lang="en-GB" sz="1400" b="1" dirty="0">
                <a:solidFill>
                  <a:srgbClr val="FFC000"/>
                </a:solidFill>
                <a:latin typeface="Arial Narrow" panose="020B0606020202030204" pitchFamily="34" charset="0"/>
                <a:hlinkClick r:id="rId66">
                  <a:extLst>
                    <a:ext uri="{A12FA001-AC4F-418D-AE19-62706E023703}">
                      <ahyp:hlinkClr xmlns:ahyp="http://schemas.microsoft.com/office/drawing/2018/hyperlinkcolor" val="tx"/>
                    </a:ext>
                  </a:extLst>
                </a:hlinkClick>
              </a:rPr>
              <a:t>Plastic</a:t>
            </a:r>
            <a:endParaRPr lang="en-GB" sz="1400" b="1" dirty="0">
              <a:solidFill>
                <a:srgbClr val="FFC000"/>
              </a:solidFill>
              <a:latin typeface="Arial Narrow" panose="020B0606020202030204" pitchFamily="34" charset="0"/>
            </a:endParaRPr>
          </a:p>
        </p:txBody>
      </p:sp>
      <p:sp>
        <p:nvSpPr>
          <p:cNvPr id="16" name="TextBox 15">
            <a:extLst>
              <a:ext uri="{FF2B5EF4-FFF2-40B4-BE49-F238E27FC236}">
                <a16:creationId xmlns:a16="http://schemas.microsoft.com/office/drawing/2014/main" id="{14EFF4AB-3F1F-87BC-1AF4-3A5B6FD25EE6}"/>
              </a:ext>
            </a:extLst>
          </p:cNvPr>
          <p:cNvSpPr txBox="1"/>
          <p:nvPr/>
        </p:nvSpPr>
        <p:spPr>
          <a:xfrm>
            <a:off x="11358014" y="5480068"/>
            <a:ext cx="7683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67">
                  <a:extLst>
                    <a:ext uri="{A12FA001-AC4F-418D-AE19-62706E023703}">
                      <ahyp:hlinkClr xmlns:ahyp="http://schemas.microsoft.com/office/drawing/2018/hyperlinkcolor" val="tx"/>
                    </a:ext>
                  </a:extLst>
                </a:hlinkClick>
              </a:rPr>
              <a:t>Carbon</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
        <p:nvSpPr>
          <p:cNvPr id="17" name="TextBox 16">
            <a:extLst>
              <a:ext uri="{FF2B5EF4-FFF2-40B4-BE49-F238E27FC236}">
                <a16:creationId xmlns:a16="http://schemas.microsoft.com/office/drawing/2014/main" id="{D79CB357-FB3D-092A-A967-2BBA321E2954}"/>
              </a:ext>
            </a:extLst>
          </p:cNvPr>
          <p:cNvSpPr txBox="1"/>
          <p:nvPr/>
        </p:nvSpPr>
        <p:spPr>
          <a:xfrm>
            <a:off x="3359336" y="3832362"/>
            <a:ext cx="1094342" cy="307777"/>
          </a:xfrm>
          <a:prstGeom prst="rect">
            <a:avLst/>
          </a:prstGeom>
          <a:noFill/>
        </p:spPr>
        <p:txBody>
          <a:bodyPr wrap="square">
            <a:spAutoFit/>
          </a:bodyPr>
          <a:lstStyle/>
          <a:p>
            <a:r>
              <a:rPr lang="en-GB" sz="1400" b="1" dirty="0">
                <a:solidFill>
                  <a:srgbClr val="FFC000"/>
                </a:solidFill>
                <a:latin typeface="Arial Narrow" panose="020B0606020202030204" pitchFamily="34" charset="0"/>
                <a:hlinkClick r:id="rId68">
                  <a:extLst>
                    <a:ext uri="{A12FA001-AC4F-418D-AE19-62706E023703}">
                      <ahyp:hlinkClr xmlns:ahyp="http://schemas.microsoft.com/office/drawing/2018/hyperlinkcolor" val="tx"/>
                    </a:ext>
                  </a:extLst>
                </a:hlinkClick>
              </a:rPr>
              <a:t>Biodiversity</a:t>
            </a:r>
            <a:endParaRPr lang="en-GB" dirty="0">
              <a:solidFill>
                <a:srgbClr val="FFC000"/>
              </a:solidFill>
            </a:endParaRPr>
          </a:p>
        </p:txBody>
      </p:sp>
      <p:sp>
        <p:nvSpPr>
          <p:cNvPr id="18" name="TextBox 17">
            <a:extLst>
              <a:ext uri="{FF2B5EF4-FFF2-40B4-BE49-F238E27FC236}">
                <a16:creationId xmlns:a16="http://schemas.microsoft.com/office/drawing/2014/main" id="{C558FCC3-CC50-EDF7-3554-6896FCEFC542}"/>
              </a:ext>
            </a:extLst>
          </p:cNvPr>
          <p:cNvSpPr txBox="1"/>
          <p:nvPr/>
        </p:nvSpPr>
        <p:spPr>
          <a:xfrm>
            <a:off x="3613501" y="5495500"/>
            <a:ext cx="75709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69">
                  <a:extLst>
                    <a:ext uri="{A12FA001-AC4F-418D-AE19-62706E023703}">
                      <ahyp:hlinkClr xmlns:ahyp="http://schemas.microsoft.com/office/drawing/2018/hyperlinkcolor" val="tx"/>
                    </a:ext>
                  </a:extLst>
                </a:hlinkClick>
              </a:rPr>
              <a:t>Water</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92457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0030F6EA-E842-44C5-AF6D-E26C743ECFA6}"/>
              </a:ext>
            </a:extLst>
          </p:cNvPr>
          <p:cNvSpPr/>
          <p:nvPr/>
        </p:nvSpPr>
        <p:spPr>
          <a:xfrm>
            <a:off x="9121197" y="596746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512633CE-70A2-40CF-A234-E8F3D6DD3528}"/>
              </a:ext>
            </a:extLst>
          </p:cNvPr>
          <p:cNvSpPr/>
          <p:nvPr/>
        </p:nvSpPr>
        <p:spPr>
          <a:xfrm>
            <a:off x="6327814" y="596973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3F0804D4-CDDF-4A7C-9E28-AE08FACBE9D6}"/>
              </a:ext>
            </a:extLst>
          </p:cNvPr>
          <p:cNvSpPr/>
          <p:nvPr/>
        </p:nvSpPr>
        <p:spPr>
          <a:xfrm>
            <a:off x="3480109" y="59674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04516536-5BFF-4246-A313-CAF9EE4EC78C}"/>
              </a:ext>
            </a:extLst>
          </p:cNvPr>
          <p:cNvSpPr/>
          <p:nvPr/>
        </p:nvSpPr>
        <p:spPr>
          <a:xfrm>
            <a:off x="635997" y="5976030"/>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91A6D3EC-CECE-4E71-9D46-5C13C097B236}"/>
              </a:ext>
            </a:extLst>
          </p:cNvPr>
          <p:cNvSpPr/>
          <p:nvPr/>
        </p:nvSpPr>
        <p:spPr>
          <a:xfrm>
            <a:off x="6321393" y="508449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31D2E57A-14C0-48CC-A19E-9BBEA108F64D}"/>
              </a:ext>
            </a:extLst>
          </p:cNvPr>
          <p:cNvSpPr/>
          <p:nvPr/>
        </p:nvSpPr>
        <p:spPr>
          <a:xfrm>
            <a:off x="3480109" y="508151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6D21770D-4581-4132-8A8A-31014E034C47}"/>
              </a:ext>
            </a:extLst>
          </p:cNvPr>
          <p:cNvSpPr/>
          <p:nvPr/>
        </p:nvSpPr>
        <p:spPr>
          <a:xfrm>
            <a:off x="660674" y="506592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A25F0F1-04F6-4D3B-A4A7-AA77786B65AD}"/>
              </a:ext>
            </a:extLst>
          </p:cNvPr>
          <p:cNvSpPr/>
          <p:nvPr/>
        </p:nvSpPr>
        <p:spPr>
          <a:xfrm>
            <a:off x="9121197" y="418376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D582E8B0-0D7B-44CB-B3B4-F22E30CC11A7}"/>
              </a:ext>
            </a:extLst>
          </p:cNvPr>
          <p:cNvSpPr/>
          <p:nvPr/>
        </p:nvSpPr>
        <p:spPr>
          <a:xfrm>
            <a:off x="6319323" y="417627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EFB1F945-3A1A-4A99-8C90-A92AF2A928E1}"/>
              </a:ext>
            </a:extLst>
          </p:cNvPr>
          <p:cNvSpPr/>
          <p:nvPr/>
        </p:nvSpPr>
        <p:spPr>
          <a:xfrm>
            <a:off x="3473548" y="417627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9951AF77-34E9-4CB6-AB49-A3171B80C3EC}"/>
              </a:ext>
            </a:extLst>
          </p:cNvPr>
          <p:cNvSpPr/>
          <p:nvPr/>
        </p:nvSpPr>
        <p:spPr>
          <a:xfrm>
            <a:off x="647404" y="417627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49FDCF8A-BCC1-46F2-BA67-976F00503CFE}"/>
              </a:ext>
            </a:extLst>
          </p:cNvPr>
          <p:cNvSpPr/>
          <p:nvPr/>
        </p:nvSpPr>
        <p:spPr>
          <a:xfrm>
            <a:off x="6320283" y="326930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8FCE7C0B-AB74-41EC-89A0-31F4482B892E}"/>
              </a:ext>
            </a:extLst>
          </p:cNvPr>
          <p:cNvSpPr/>
          <p:nvPr/>
        </p:nvSpPr>
        <p:spPr>
          <a:xfrm>
            <a:off x="3487640" y="327582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649EF262-4E9C-4AA6-9B92-246BF4C1F384}"/>
              </a:ext>
            </a:extLst>
          </p:cNvPr>
          <p:cNvSpPr/>
          <p:nvPr/>
        </p:nvSpPr>
        <p:spPr>
          <a:xfrm>
            <a:off x="655562" y="326930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C0E806D2-02DA-47B3-BD69-55973A2C6E05}"/>
              </a:ext>
            </a:extLst>
          </p:cNvPr>
          <p:cNvSpPr/>
          <p:nvPr/>
        </p:nvSpPr>
        <p:spPr>
          <a:xfrm>
            <a:off x="6315463" y="234054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98D0C4A9-306E-42DD-B511-38C2E6C1ADD6}"/>
              </a:ext>
            </a:extLst>
          </p:cNvPr>
          <p:cNvSpPr/>
          <p:nvPr/>
        </p:nvSpPr>
        <p:spPr>
          <a:xfrm>
            <a:off x="3491211" y="235398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74BD433A-239B-4843-94BE-8DEE3F74EF5E}"/>
              </a:ext>
            </a:extLst>
          </p:cNvPr>
          <p:cNvSpPr/>
          <p:nvPr/>
        </p:nvSpPr>
        <p:spPr>
          <a:xfrm>
            <a:off x="647405" y="234718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A77BDBAD-2506-4B62-8583-F039FD526B58}"/>
              </a:ext>
            </a:extLst>
          </p:cNvPr>
          <p:cNvSpPr/>
          <p:nvPr/>
        </p:nvSpPr>
        <p:spPr>
          <a:xfrm>
            <a:off x="6292836" y="145693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9CC18DB2-4DFD-49D2-8B57-DB4D7CCC1419}"/>
              </a:ext>
            </a:extLst>
          </p:cNvPr>
          <p:cNvSpPr/>
          <p:nvPr/>
        </p:nvSpPr>
        <p:spPr>
          <a:xfrm>
            <a:off x="3480109" y="145253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31997" y="416676"/>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00938" y="3898313"/>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Early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35997" y="1482269"/>
            <a:ext cx="2392001" cy="707886"/>
          </a:xfrm>
          <a:prstGeom prst="rect">
            <a:avLst/>
          </a:prstGeom>
          <a:noFill/>
        </p:spPr>
        <p:txBody>
          <a:bodyPr wrap="none" rtlCol="0">
            <a:spAutoFit/>
          </a:bodyPr>
          <a:lstStyle/>
          <a:p>
            <a:r>
              <a:rPr lang="en-GB" sz="1000" b="1" dirty="0">
                <a:solidFill>
                  <a:srgbClr val="0070C0"/>
                </a:solidFill>
                <a:latin typeface="Arial Narrow" panose="020B0606020202030204" pitchFamily="34" charset="0"/>
              </a:rPr>
              <a:t>Biodiversity and Interdependence</a:t>
            </a:r>
          </a:p>
          <a:p>
            <a:r>
              <a:rPr lang="en-GB" sz="1000" dirty="0">
                <a:latin typeface="Arial Narrow" panose="020B0606020202030204" pitchFamily="34" charset="0"/>
              </a:rPr>
              <a:t>I have observed living things in the environment</a:t>
            </a:r>
          </a:p>
          <a:p>
            <a:r>
              <a:rPr lang="en-GB" sz="1000" dirty="0">
                <a:latin typeface="Arial Narrow" panose="020B0606020202030204" pitchFamily="34" charset="0"/>
              </a:rPr>
              <a:t>over time and am becoming aware of how they</a:t>
            </a:r>
          </a:p>
          <a:p>
            <a:r>
              <a:rPr lang="en-GB" sz="1000" dirty="0">
                <a:latin typeface="Arial Narrow" panose="020B0606020202030204" pitchFamily="34" charset="0"/>
              </a:rPr>
              <a:t>depend on each other. </a:t>
            </a:r>
            <a:r>
              <a:rPr lang="en-GB" sz="1000" b="1" dirty="0">
                <a:solidFill>
                  <a:srgbClr val="0070C0"/>
                </a:solidFill>
                <a:latin typeface="Arial Narrow" panose="020B0606020202030204" pitchFamily="34" charset="0"/>
              </a:rPr>
              <a:t>SCN 0-01a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4345" y="2372515"/>
            <a:ext cx="2592376" cy="707886"/>
          </a:xfrm>
          <a:prstGeom prst="rect">
            <a:avLst/>
          </a:prstGeom>
          <a:noFill/>
        </p:spPr>
        <p:txBody>
          <a:bodyPr wrap="none" rtlCol="0">
            <a:spAutoFit/>
          </a:bodyPr>
          <a:lstStyle/>
          <a:p>
            <a:r>
              <a:rPr lang="en-GB" sz="1000" b="1" dirty="0">
                <a:solidFill>
                  <a:srgbClr val="0070C0"/>
                </a:solidFill>
                <a:latin typeface="Arial Narrow" panose="020B0606020202030204" pitchFamily="34" charset="0"/>
              </a:rPr>
              <a:t>Biodiversity and Interdependence</a:t>
            </a:r>
          </a:p>
          <a:p>
            <a:r>
              <a:rPr lang="en-GB" sz="1000" dirty="0">
                <a:latin typeface="Arial Narrow" panose="020B0606020202030204" pitchFamily="34" charset="0"/>
              </a:rPr>
              <a:t>I have helped to grow plants and can name</a:t>
            </a:r>
          </a:p>
          <a:p>
            <a:r>
              <a:rPr lang="en-GB" sz="1000" dirty="0">
                <a:latin typeface="Arial Narrow" panose="020B0606020202030204" pitchFamily="34" charset="0"/>
              </a:rPr>
              <a:t>their basic parts. I can talk about how they grow</a:t>
            </a:r>
          </a:p>
          <a:p>
            <a:r>
              <a:rPr lang="en-GB" sz="1000" dirty="0">
                <a:latin typeface="Arial Narrow" panose="020B0606020202030204" pitchFamily="34" charset="0"/>
              </a:rPr>
              <a:t>and what I need to do to look after them. </a:t>
            </a:r>
            <a:r>
              <a:rPr lang="en-GB" sz="1000" b="1" dirty="0">
                <a:solidFill>
                  <a:srgbClr val="0070C0"/>
                </a:solidFill>
                <a:latin typeface="Arial Narrow" panose="020B0606020202030204" pitchFamily="34" charset="0"/>
              </a:rPr>
              <a:t>SCN 0-03a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79879" y="3268938"/>
            <a:ext cx="2478563"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Energy Sources and Sustainability</a:t>
            </a:r>
          </a:p>
          <a:p>
            <a:r>
              <a:rPr lang="en-GB" sz="1000" dirty="0">
                <a:latin typeface="Arial Narrow" panose="020B0606020202030204" pitchFamily="34" charset="0"/>
              </a:rPr>
              <a:t>I have experienced, used and described a wide</a:t>
            </a:r>
          </a:p>
          <a:p>
            <a:r>
              <a:rPr lang="en-GB" sz="1000" dirty="0">
                <a:latin typeface="Arial Narrow" panose="020B0606020202030204" pitchFamily="34" charset="0"/>
              </a:rPr>
              <a:t>range of toys and common appliances. I can</a:t>
            </a:r>
          </a:p>
          <a:p>
            <a:r>
              <a:rPr lang="en-GB" sz="1000" dirty="0">
                <a:latin typeface="Arial Narrow" panose="020B0606020202030204" pitchFamily="34" charset="0"/>
              </a:rPr>
              <a:t>say ‘what makes it go’ and say what they do</a:t>
            </a:r>
          </a:p>
          <a:p>
            <a:r>
              <a:rPr lang="en-GB" sz="1000" dirty="0">
                <a:latin typeface="Arial Narrow" panose="020B0606020202030204" pitchFamily="34" charset="0"/>
              </a:rPr>
              <a:t>when they work. </a:t>
            </a:r>
            <a:r>
              <a:rPr lang="en-GB" sz="1000" b="1" dirty="0">
                <a:solidFill>
                  <a:srgbClr val="0070C0"/>
                </a:solidFill>
                <a:latin typeface="Arial Narrow" panose="020B0606020202030204" pitchFamily="34" charset="0"/>
              </a:rPr>
              <a:t>SCN 0-04a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190473"/>
            <a:ext cx="2557132" cy="707886"/>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Processes of the Planet</a:t>
            </a:r>
          </a:p>
          <a:p>
            <a:r>
              <a:rPr lang="en-GB" sz="1000" dirty="0">
                <a:latin typeface="Arial Narrow" panose="020B0606020202030204" pitchFamily="34" charset="0"/>
              </a:rPr>
              <a:t>By investigating how water can change from</a:t>
            </a:r>
          </a:p>
          <a:p>
            <a:r>
              <a:rPr lang="en-GB" sz="1000" dirty="0">
                <a:latin typeface="Arial Narrow" panose="020B0606020202030204" pitchFamily="34" charset="0"/>
              </a:rPr>
              <a:t>one form to another, I can relate my findings to</a:t>
            </a:r>
          </a:p>
          <a:p>
            <a:r>
              <a:rPr lang="en-GB" sz="1000" dirty="0">
                <a:latin typeface="Arial Narrow" panose="020B0606020202030204" pitchFamily="34" charset="0"/>
              </a:rPr>
              <a:t>everyday experiences. </a:t>
            </a:r>
            <a:r>
              <a:rPr lang="en-GB" sz="1000" b="1" dirty="0">
                <a:solidFill>
                  <a:srgbClr val="0070C0"/>
                </a:solidFill>
                <a:latin typeface="Arial Narrow" panose="020B0606020202030204" pitchFamily="34" charset="0"/>
              </a:rPr>
              <a:t>SCN 0-05a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60041"/>
            <a:ext cx="2537713"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Space</a:t>
            </a:r>
          </a:p>
          <a:p>
            <a:r>
              <a:rPr lang="en-GB" sz="1000" dirty="0">
                <a:latin typeface="Arial Narrow" panose="020B0606020202030204" pitchFamily="34" charset="0"/>
              </a:rPr>
              <a:t>I have experienced the wonder of looking at the</a:t>
            </a:r>
          </a:p>
          <a:p>
            <a:r>
              <a:rPr lang="en-GB" sz="1000" dirty="0">
                <a:latin typeface="Arial Narrow" panose="020B0606020202030204" pitchFamily="34" charset="0"/>
              </a:rPr>
              <a:t>vastness of the sky, and can recognise the sun,</a:t>
            </a:r>
          </a:p>
          <a:p>
            <a:r>
              <a:rPr lang="en-GB" sz="1000" dirty="0">
                <a:latin typeface="Arial Narrow" panose="020B0606020202030204" pitchFamily="34" charset="0"/>
              </a:rPr>
              <a:t>moon and stars and link them to daily patterns</a:t>
            </a:r>
          </a:p>
          <a:p>
            <a:r>
              <a:rPr lang="en-GB" sz="1000" dirty="0">
                <a:latin typeface="Arial Narrow" panose="020B0606020202030204" pitchFamily="34" charset="0"/>
              </a:rPr>
              <a:t>of life. </a:t>
            </a:r>
            <a:r>
              <a:rPr lang="en-GB" sz="1000" b="1" dirty="0">
                <a:solidFill>
                  <a:srgbClr val="0070C0"/>
                </a:solidFill>
                <a:latin typeface="Arial Narrow" panose="020B0606020202030204" pitchFamily="34" charset="0"/>
              </a:rPr>
              <a:t>SCN 0-06a</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79879" y="5943061"/>
            <a:ext cx="2343150"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Forces</a:t>
            </a:r>
          </a:p>
          <a:p>
            <a:r>
              <a:rPr lang="en-GB" sz="1000" dirty="0">
                <a:latin typeface="Arial Narrow" panose="020B0606020202030204" pitchFamily="34" charset="0"/>
              </a:rPr>
              <a:t>Through everyday experiences and play with a variety of toys and other objects, I can recognise simple types of forces and describe their effects. </a:t>
            </a:r>
            <a:r>
              <a:rPr lang="en-GB" sz="1000" b="1" dirty="0">
                <a:solidFill>
                  <a:srgbClr val="0070C0"/>
                </a:solidFill>
                <a:latin typeface="Arial Narrow" panose="020B0606020202030204" pitchFamily="34" charset="0"/>
              </a:rPr>
              <a:t>SCN 0-07a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593005" y="1565545"/>
            <a:ext cx="2492852" cy="677108"/>
          </a:xfrm>
          <a:prstGeom prst="rect">
            <a:avLst/>
          </a:prstGeom>
          <a:noFill/>
        </p:spPr>
        <p:txBody>
          <a:bodyPr wrap="square" rtlCol="0">
            <a:spAutoFit/>
          </a:bodyPr>
          <a:lstStyle/>
          <a:p>
            <a:r>
              <a:rPr lang="en-GB" sz="1000" dirty="0">
                <a:latin typeface="Arial Narrow" panose="020B0606020202030204" pitchFamily="34" charset="0"/>
              </a:rPr>
              <a:t>Explores and sorts objects as living, non-living or once living.</a:t>
            </a:r>
            <a:endParaRPr lang="en-GB" dirty="0"/>
          </a:p>
          <a:p>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441340" y="1508513"/>
            <a:ext cx="2700527" cy="553998"/>
          </a:xfrm>
          <a:prstGeom prst="rect">
            <a:avLst/>
          </a:prstGeom>
          <a:noFill/>
        </p:spPr>
        <p:txBody>
          <a:bodyPr wrap="square" rtlCol="0">
            <a:spAutoFit/>
          </a:bodyPr>
          <a:lstStyle/>
          <a:p>
            <a:r>
              <a:rPr lang="en-GB" sz="1000" dirty="0">
                <a:latin typeface="Arial Narrow" panose="020B0606020202030204" pitchFamily="34" charset="0"/>
              </a:rPr>
              <a:t>Describes characteristics of livings things and how they depend on each other, for example, animals which depend on plants for food.</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603148" y="2393553"/>
            <a:ext cx="2492852" cy="553998"/>
          </a:xfrm>
          <a:prstGeom prst="rect">
            <a:avLst/>
          </a:prstGeom>
          <a:noFill/>
        </p:spPr>
        <p:txBody>
          <a:bodyPr wrap="square" rtlCol="0">
            <a:spAutoFit/>
          </a:bodyPr>
          <a:lstStyle/>
          <a:p>
            <a:r>
              <a:rPr lang="en-GB" sz="1000" dirty="0">
                <a:latin typeface="Arial Narrow" panose="020B0606020202030204" pitchFamily="34" charset="0"/>
              </a:rPr>
              <a:t>Explores, observes and discusses basic needs of plants and what they need to grow including water, heat, sunlight and soil.</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301851" y="2416476"/>
            <a:ext cx="2800350" cy="400110"/>
          </a:xfrm>
          <a:prstGeom prst="rect">
            <a:avLst/>
          </a:prstGeom>
          <a:noFill/>
        </p:spPr>
        <p:txBody>
          <a:bodyPr wrap="square">
            <a:spAutoFit/>
          </a:bodyPr>
          <a:lstStyle/>
          <a:p>
            <a:r>
              <a:rPr lang="en-GB" sz="1000" dirty="0">
                <a:latin typeface="Arial Narrow" panose="020B0606020202030204" pitchFamily="34" charset="0"/>
              </a:rPr>
              <a:t>Demonstrates understanding of how plants grow from seeds.</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82250" y="3363982"/>
            <a:ext cx="2495550" cy="562587"/>
          </a:xfrm>
          <a:prstGeom prst="rect">
            <a:avLst/>
          </a:prstGeom>
          <a:noFill/>
        </p:spPr>
        <p:txBody>
          <a:bodyPr wrap="square" rtlCol="0">
            <a:spAutoFit/>
          </a:bodyPr>
          <a:lstStyle/>
          <a:p>
            <a:r>
              <a:rPr lang="en-GB" sz="1000" dirty="0">
                <a:latin typeface="Arial Narrow" panose="020B0606020202030204" pitchFamily="34" charset="0"/>
              </a:rPr>
              <a:t>Ask questions and describes what can ‘make things go’, for example, batteries, wind-up toys and sunlight.</a:t>
            </a:r>
          </a:p>
        </p:txBody>
      </p:sp>
      <p:sp>
        <p:nvSpPr>
          <p:cNvPr id="37" name="TextBox 36">
            <a:extLst>
              <a:ext uri="{FF2B5EF4-FFF2-40B4-BE49-F238E27FC236}">
                <a16:creationId xmlns:a16="http://schemas.microsoft.com/office/drawing/2014/main" id="{A6E22463-3014-4001-B125-A77AC5F6E1E7}"/>
              </a:ext>
            </a:extLst>
          </p:cNvPr>
          <p:cNvSpPr txBox="1"/>
          <p:nvPr/>
        </p:nvSpPr>
        <p:spPr>
          <a:xfrm>
            <a:off x="6365327" y="3352970"/>
            <a:ext cx="2528222" cy="553998"/>
          </a:xfrm>
          <a:prstGeom prst="rect">
            <a:avLst/>
          </a:prstGeom>
          <a:noFill/>
        </p:spPr>
        <p:txBody>
          <a:bodyPr wrap="square" rtlCol="0">
            <a:spAutoFit/>
          </a:bodyPr>
          <a:lstStyle/>
          <a:p>
            <a:r>
              <a:rPr lang="en-GB" sz="1000" dirty="0">
                <a:latin typeface="Arial Narrow" panose="020B0606020202030204" pitchFamily="34" charset="0"/>
              </a:rPr>
              <a:t>Talks about toys and common appliances and what they do when they work, for example, produce heat, light, movement or sound.</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05862" y="4344361"/>
            <a:ext cx="2537713" cy="400110"/>
          </a:xfrm>
          <a:prstGeom prst="rect">
            <a:avLst/>
          </a:prstGeom>
          <a:noFill/>
        </p:spPr>
        <p:txBody>
          <a:bodyPr wrap="square" rtlCol="0">
            <a:spAutoFit/>
          </a:bodyPr>
          <a:lstStyle/>
          <a:p>
            <a:r>
              <a:rPr lang="en-GB" sz="1000" dirty="0">
                <a:latin typeface="Arial Narrow" panose="020B0606020202030204" pitchFamily="34" charset="0"/>
              </a:rPr>
              <a:t>Investigates the different properties of water and shares their findings with others.</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387229" y="4333164"/>
            <a:ext cx="2528222" cy="400110"/>
          </a:xfrm>
          <a:prstGeom prst="rect">
            <a:avLst/>
          </a:prstGeom>
          <a:noFill/>
        </p:spPr>
        <p:txBody>
          <a:bodyPr wrap="square" rtlCol="0">
            <a:spAutoFit/>
          </a:bodyPr>
          <a:lstStyle/>
          <a:p>
            <a:r>
              <a:rPr lang="en-GB" sz="1000" dirty="0">
                <a:latin typeface="Arial Narrow" panose="020B0606020202030204" pitchFamily="34" charset="0"/>
              </a:rPr>
              <a:t>Talks about water in nature and how it influences their everyday lives</a:t>
            </a:r>
          </a:p>
        </p:txBody>
      </p:sp>
      <p:sp>
        <p:nvSpPr>
          <p:cNvPr id="43" name="TextBox 42">
            <a:extLst>
              <a:ext uri="{FF2B5EF4-FFF2-40B4-BE49-F238E27FC236}">
                <a16:creationId xmlns:a16="http://schemas.microsoft.com/office/drawing/2014/main" id="{2F1FD5A7-0F65-4D9A-8628-E8604DAF0162}"/>
              </a:ext>
            </a:extLst>
          </p:cNvPr>
          <p:cNvSpPr txBox="1"/>
          <p:nvPr/>
        </p:nvSpPr>
        <p:spPr>
          <a:xfrm>
            <a:off x="9144580" y="4223562"/>
            <a:ext cx="2712955" cy="707886"/>
          </a:xfrm>
          <a:prstGeom prst="rect">
            <a:avLst/>
          </a:prstGeom>
          <a:noFill/>
        </p:spPr>
        <p:txBody>
          <a:bodyPr wrap="square" rtlCol="0">
            <a:spAutoFit/>
          </a:bodyPr>
          <a:lstStyle/>
          <a:p>
            <a:r>
              <a:rPr lang="en-GB" sz="1000" dirty="0">
                <a:latin typeface="Arial Narrow" panose="020B0606020202030204" pitchFamily="34" charset="0"/>
              </a:rPr>
              <a:t>Identifies three main states of water (ice, water and steam) and uses scientific vocabulary such as ‘melting’, ‘freezing’ and ‘boiling’ to describe changes of state.</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610447" y="5304633"/>
            <a:ext cx="2451871" cy="400110"/>
          </a:xfrm>
          <a:prstGeom prst="rect">
            <a:avLst/>
          </a:prstGeom>
          <a:noFill/>
        </p:spPr>
        <p:txBody>
          <a:bodyPr wrap="square" rtlCol="0">
            <a:spAutoFit/>
          </a:bodyPr>
          <a:lstStyle/>
          <a:p>
            <a:r>
              <a:rPr lang="en-GB" sz="1000" dirty="0">
                <a:latin typeface="Arial Narrow" panose="020B0606020202030204" pitchFamily="34" charset="0"/>
              </a:rPr>
              <a:t>Describes how the rotation of the Earth in relation to the sun gives us day and night.</a:t>
            </a:r>
          </a:p>
        </p:txBody>
      </p:sp>
      <p:sp>
        <p:nvSpPr>
          <p:cNvPr id="61" name="TextBox 60">
            <a:extLst>
              <a:ext uri="{FF2B5EF4-FFF2-40B4-BE49-F238E27FC236}">
                <a16:creationId xmlns:a16="http://schemas.microsoft.com/office/drawing/2014/main" id="{2B6C3508-3EDE-4C16-BCA6-3763455AD0C3}"/>
              </a:ext>
            </a:extLst>
          </p:cNvPr>
          <p:cNvSpPr txBox="1"/>
          <p:nvPr/>
        </p:nvSpPr>
        <p:spPr>
          <a:xfrm>
            <a:off x="6342573" y="5287294"/>
            <a:ext cx="2712956" cy="400110"/>
          </a:xfrm>
          <a:prstGeom prst="rect">
            <a:avLst/>
          </a:prstGeom>
          <a:noFill/>
        </p:spPr>
        <p:txBody>
          <a:bodyPr wrap="square" rtlCol="0">
            <a:spAutoFit/>
          </a:bodyPr>
          <a:lstStyle/>
          <a:p>
            <a:r>
              <a:rPr lang="en-GB" sz="1000" dirty="0">
                <a:latin typeface="Arial Narrow" panose="020B0606020202030204" pitchFamily="34" charset="0"/>
              </a:rPr>
              <a:t>Talks about how the pattern of night and day changes over the course of a year.</a:t>
            </a:r>
          </a:p>
        </p:txBody>
      </p:sp>
      <p:sp>
        <p:nvSpPr>
          <p:cNvPr id="62" name="TextBox 61">
            <a:extLst>
              <a:ext uri="{FF2B5EF4-FFF2-40B4-BE49-F238E27FC236}">
                <a16:creationId xmlns:a16="http://schemas.microsoft.com/office/drawing/2014/main" id="{F4D0176F-1867-435B-9059-AF8C251CB22A}"/>
              </a:ext>
            </a:extLst>
          </p:cNvPr>
          <p:cNvSpPr txBox="1"/>
          <p:nvPr/>
        </p:nvSpPr>
        <p:spPr>
          <a:xfrm>
            <a:off x="3624912" y="6081065"/>
            <a:ext cx="2367112" cy="553998"/>
          </a:xfrm>
          <a:prstGeom prst="rect">
            <a:avLst/>
          </a:prstGeom>
          <a:noFill/>
        </p:spPr>
        <p:txBody>
          <a:bodyPr wrap="square" rtlCol="0">
            <a:spAutoFit/>
          </a:bodyPr>
          <a:lstStyle/>
          <a:p>
            <a:r>
              <a:rPr lang="en-GB" sz="1000" dirty="0">
                <a:latin typeface="Arial Narrow" panose="020B0606020202030204" pitchFamily="34" charset="0"/>
              </a:rPr>
              <a:t>Explores and sorts toys and objects into groups according to whether they need to be pushed or pulled.</a:t>
            </a:r>
          </a:p>
        </p:txBody>
      </p:sp>
      <p:sp>
        <p:nvSpPr>
          <p:cNvPr id="63" name="TextBox 62">
            <a:extLst>
              <a:ext uri="{FF2B5EF4-FFF2-40B4-BE49-F238E27FC236}">
                <a16:creationId xmlns:a16="http://schemas.microsoft.com/office/drawing/2014/main" id="{7B1E4A97-BB77-4F2C-80CA-5A7ED1F7C332}"/>
              </a:ext>
            </a:extLst>
          </p:cNvPr>
          <p:cNvSpPr txBox="1"/>
          <p:nvPr/>
        </p:nvSpPr>
        <p:spPr>
          <a:xfrm>
            <a:off x="6414986" y="6096949"/>
            <a:ext cx="2478563" cy="553998"/>
          </a:xfrm>
          <a:prstGeom prst="rect">
            <a:avLst/>
          </a:prstGeom>
          <a:noFill/>
        </p:spPr>
        <p:txBody>
          <a:bodyPr wrap="square" rtlCol="0">
            <a:spAutoFit/>
          </a:bodyPr>
          <a:lstStyle/>
          <a:p>
            <a:r>
              <a:rPr lang="en-GB" sz="1000" dirty="0">
                <a:latin typeface="Arial Narrow" panose="020B0606020202030204" pitchFamily="34" charset="0"/>
              </a:rPr>
              <a:t>Measures, using simple equipment, how the movement of an object is affected by the size of the force or the weight of the object.</a:t>
            </a:r>
          </a:p>
        </p:txBody>
      </p:sp>
      <p:sp>
        <p:nvSpPr>
          <p:cNvPr id="64" name="TextBox 63">
            <a:extLst>
              <a:ext uri="{FF2B5EF4-FFF2-40B4-BE49-F238E27FC236}">
                <a16:creationId xmlns:a16="http://schemas.microsoft.com/office/drawing/2014/main" id="{D28067FA-9843-45D2-93EC-B792A5842EB9}"/>
              </a:ext>
            </a:extLst>
          </p:cNvPr>
          <p:cNvSpPr txBox="1"/>
          <p:nvPr/>
        </p:nvSpPr>
        <p:spPr>
          <a:xfrm>
            <a:off x="9191695" y="6081065"/>
            <a:ext cx="2618723" cy="553998"/>
          </a:xfrm>
          <a:prstGeom prst="rect">
            <a:avLst/>
          </a:prstGeom>
          <a:noFill/>
        </p:spPr>
        <p:txBody>
          <a:bodyPr wrap="square" rtlCol="0">
            <a:spAutoFit/>
          </a:bodyPr>
          <a:lstStyle/>
          <a:p>
            <a:r>
              <a:rPr lang="en-GB" sz="1000" dirty="0">
                <a:latin typeface="Arial Narrow" panose="020B0606020202030204" pitchFamily="34" charset="0"/>
              </a:rPr>
              <a:t>Demonstrates, through play, how a force can make an object stay still, start to move, speed up, slow down and change shape.</a:t>
            </a:r>
          </a:p>
        </p:txBody>
      </p:sp>
      <p:pic>
        <p:nvPicPr>
          <p:cNvPr id="9" name="Picture 8">
            <a:extLst>
              <a:ext uri="{FF2B5EF4-FFF2-40B4-BE49-F238E27FC236}">
                <a16:creationId xmlns:a16="http://schemas.microsoft.com/office/drawing/2014/main" id="{FCA6B64D-DAE7-4939-8A6B-C1EF2998788F}"/>
              </a:ext>
            </a:extLst>
          </p:cNvPr>
          <p:cNvPicPr>
            <a:picLocks noChangeAspect="1"/>
          </p:cNvPicPr>
          <p:nvPr/>
        </p:nvPicPr>
        <p:blipFill>
          <a:blip r:embed="rId3"/>
          <a:stretch>
            <a:fillRect/>
          </a:stretch>
        </p:blipFill>
        <p:spPr>
          <a:xfrm>
            <a:off x="272200" y="3983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300F7A9D-6897-4714-A710-A2AD29244228}"/>
              </a:ext>
            </a:extLst>
          </p:cNvPr>
          <p:cNvPicPr>
            <a:picLocks noChangeAspect="1"/>
          </p:cNvPicPr>
          <p:nvPr/>
        </p:nvPicPr>
        <p:blipFill>
          <a:blip r:embed="rId5"/>
          <a:stretch>
            <a:fillRect/>
          </a:stretch>
        </p:blipFill>
        <p:spPr>
          <a:xfrm>
            <a:off x="11702073" y="967968"/>
            <a:ext cx="310923" cy="310923"/>
          </a:xfrm>
          <a:prstGeom prst="rect">
            <a:avLst/>
          </a:prstGeom>
        </p:spPr>
      </p:pic>
    </p:spTree>
    <p:extLst>
      <p:ext uri="{BB962C8B-B14F-4D97-AF65-F5344CB8AC3E}">
        <p14:creationId xmlns:p14="http://schemas.microsoft.com/office/powerpoint/2010/main" val="2731858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Rounded Corners 59">
            <a:extLst>
              <a:ext uri="{FF2B5EF4-FFF2-40B4-BE49-F238E27FC236}">
                <a16:creationId xmlns:a16="http://schemas.microsoft.com/office/drawing/2014/main" id="{A6B93764-ABDE-4EFF-9039-6BCF9D09C6C6}"/>
              </a:ext>
            </a:extLst>
          </p:cNvPr>
          <p:cNvSpPr/>
          <p:nvPr/>
        </p:nvSpPr>
        <p:spPr>
          <a:xfrm>
            <a:off x="6294718" y="508281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FBF0429C-D854-4BC9-8999-210ED16A4479}"/>
              </a:ext>
            </a:extLst>
          </p:cNvPr>
          <p:cNvSpPr/>
          <p:nvPr/>
        </p:nvSpPr>
        <p:spPr>
          <a:xfrm>
            <a:off x="3469109" y="507539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BC411C71-32AA-4970-8550-4E1104AAC2FF}"/>
              </a:ext>
            </a:extLst>
          </p:cNvPr>
          <p:cNvSpPr/>
          <p:nvPr/>
        </p:nvSpPr>
        <p:spPr>
          <a:xfrm>
            <a:off x="578744" y="507539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D89B46AD-867C-4979-98F1-6CB42B36553C}"/>
              </a:ext>
            </a:extLst>
          </p:cNvPr>
          <p:cNvSpPr/>
          <p:nvPr/>
        </p:nvSpPr>
        <p:spPr>
          <a:xfrm>
            <a:off x="6294718" y="417752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B7D737B1-8744-4EE1-869F-05315E5CB64C}"/>
              </a:ext>
            </a:extLst>
          </p:cNvPr>
          <p:cNvSpPr/>
          <p:nvPr/>
        </p:nvSpPr>
        <p:spPr>
          <a:xfrm>
            <a:off x="3469109" y="418774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2FB8DDBA-5DE3-47BD-B8D8-22587F4586F3}"/>
              </a:ext>
            </a:extLst>
          </p:cNvPr>
          <p:cNvSpPr/>
          <p:nvPr/>
        </p:nvSpPr>
        <p:spPr>
          <a:xfrm>
            <a:off x="575556" y="418744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99966A1E-C125-4CD3-B82C-10ECB5D2D0D3}"/>
              </a:ext>
            </a:extLst>
          </p:cNvPr>
          <p:cNvSpPr/>
          <p:nvPr/>
        </p:nvSpPr>
        <p:spPr>
          <a:xfrm>
            <a:off x="6284400" y="326206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8181AF33-93CC-4957-9FA3-E56BAC923DEB}"/>
              </a:ext>
            </a:extLst>
          </p:cNvPr>
          <p:cNvSpPr/>
          <p:nvPr/>
        </p:nvSpPr>
        <p:spPr>
          <a:xfrm>
            <a:off x="3460063" y="325521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04A1FC1B-F9B6-4991-BB77-80E1AF03FE0E}"/>
              </a:ext>
            </a:extLst>
          </p:cNvPr>
          <p:cNvSpPr/>
          <p:nvPr/>
        </p:nvSpPr>
        <p:spPr>
          <a:xfrm>
            <a:off x="581617" y="326076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4A97D578-FC83-4AAC-B77C-584106F5FB22}"/>
              </a:ext>
            </a:extLst>
          </p:cNvPr>
          <p:cNvSpPr/>
          <p:nvPr/>
        </p:nvSpPr>
        <p:spPr>
          <a:xfrm>
            <a:off x="6284401" y="234665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B79EB4B0-DE11-45D5-B162-677CF164EE8C}"/>
              </a:ext>
            </a:extLst>
          </p:cNvPr>
          <p:cNvSpPr/>
          <p:nvPr/>
        </p:nvSpPr>
        <p:spPr>
          <a:xfrm>
            <a:off x="3460063" y="233305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F2792536-7E80-4028-A35B-C6D9710564B1}"/>
              </a:ext>
            </a:extLst>
          </p:cNvPr>
          <p:cNvSpPr/>
          <p:nvPr/>
        </p:nvSpPr>
        <p:spPr>
          <a:xfrm>
            <a:off x="591266" y="233991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BC304BC0-C59F-49A6-8A38-86D5ACD9188A}"/>
              </a:ext>
            </a:extLst>
          </p:cNvPr>
          <p:cNvSpPr/>
          <p:nvPr/>
        </p:nvSpPr>
        <p:spPr>
          <a:xfrm>
            <a:off x="9091330" y="14313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400B2637-8307-4F4D-9F1F-D2582FD56B95}"/>
              </a:ext>
            </a:extLst>
          </p:cNvPr>
          <p:cNvSpPr/>
          <p:nvPr/>
        </p:nvSpPr>
        <p:spPr>
          <a:xfrm>
            <a:off x="6276180" y="142578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7699C492-8A71-4CA6-8665-811B2E5C4191}"/>
              </a:ext>
            </a:extLst>
          </p:cNvPr>
          <p:cNvSpPr/>
          <p:nvPr/>
        </p:nvSpPr>
        <p:spPr>
          <a:xfrm>
            <a:off x="3460064" y="14396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0421" y="423951"/>
            <a:ext cx="1438781" cy="76107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915260" y="3472194"/>
            <a:ext cx="4462154"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Early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92963" y="142803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79879" y="1425782"/>
            <a:ext cx="2537712" cy="861774"/>
          </a:xfrm>
          <a:prstGeom prst="rect">
            <a:avLst/>
          </a:prstGeom>
          <a:noFill/>
        </p:spPr>
        <p:txBody>
          <a:bodyPr wrap="square" rtlCol="0">
            <a:spAutoFit/>
          </a:bodyPr>
          <a:lstStyle/>
          <a:p>
            <a:r>
              <a:rPr lang="en-GB" sz="1000" b="1" dirty="0">
                <a:solidFill>
                  <a:srgbClr val="0070C0"/>
                </a:solidFill>
              </a:rPr>
              <a:t>Electricity</a:t>
            </a:r>
          </a:p>
          <a:p>
            <a:r>
              <a:rPr lang="en-GB" sz="1000" dirty="0">
                <a:latin typeface="Arial Narrow" panose="020B0606020202030204" pitchFamily="34" charset="0"/>
              </a:rPr>
              <a:t>I know how to stay safe when using electricity. I have helped to make a display to show the importance of electricity in our</a:t>
            </a:r>
          </a:p>
          <a:p>
            <a:r>
              <a:rPr lang="en-GB" sz="1000" dirty="0">
                <a:latin typeface="Arial Narrow" panose="020B0606020202030204" pitchFamily="34" charset="0"/>
              </a:rPr>
              <a:t>daily lives. </a:t>
            </a:r>
            <a:r>
              <a:rPr lang="en-GB" sz="1000" b="1" dirty="0">
                <a:solidFill>
                  <a:srgbClr val="0070C0"/>
                </a:solidFill>
                <a:latin typeface="Arial Narrow" panose="020B0606020202030204" pitchFamily="34" charset="0"/>
              </a:rPr>
              <a:t>SCN 0-09a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5477" y="2396783"/>
            <a:ext cx="2572113" cy="553998"/>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Vibrations and waves</a:t>
            </a:r>
          </a:p>
          <a:p>
            <a:r>
              <a:rPr lang="en-GB" sz="1000" dirty="0">
                <a:latin typeface="Arial Narrow" panose="020B0606020202030204" pitchFamily="34" charset="0"/>
              </a:rPr>
              <a:t>Through play, I have explored a variety of ways of making sounds</a:t>
            </a:r>
            <a:r>
              <a:rPr lang="en-GB" sz="1000" b="1" dirty="0">
                <a:solidFill>
                  <a:srgbClr val="0070C0"/>
                </a:solidFill>
                <a:latin typeface="Arial Narrow" panose="020B0606020202030204" pitchFamily="34" charset="0"/>
              </a:rPr>
              <a:t>. SCN 0-11a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720004" y="3345829"/>
            <a:ext cx="2478563"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Body Systems and Cells</a:t>
            </a:r>
          </a:p>
          <a:p>
            <a:r>
              <a:rPr lang="en-GB" sz="1000" dirty="0">
                <a:latin typeface="Arial Narrow" panose="020B0606020202030204" pitchFamily="34" charset="0"/>
              </a:rPr>
              <a:t>I can identify my senses and use them to explore the world around me.</a:t>
            </a:r>
          </a:p>
          <a:p>
            <a:r>
              <a:rPr lang="en-GB" sz="1000" b="1" dirty="0">
                <a:solidFill>
                  <a:srgbClr val="0070C0"/>
                </a:solidFill>
                <a:latin typeface="Arial Narrow" panose="020B0606020202030204" pitchFamily="34" charset="0"/>
              </a:rPr>
              <a:t>SCN 0-12a, HWB 0-47b</a:t>
            </a:r>
          </a:p>
          <a:p>
            <a:endParaRPr lang="en-GB" sz="1000" b="1" dirty="0">
              <a:solidFill>
                <a:srgbClr val="0070C0"/>
              </a:solidFill>
              <a:latin typeface="Arial Narrow" panose="020B0606020202030204" pitchFamily="34" charset="0"/>
            </a:endParaRPr>
          </a:p>
        </p:txBody>
      </p:sp>
      <p:sp>
        <p:nvSpPr>
          <p:cNvPr id="17" name="TextBox 16">
            <a:extLst>
              <a:ext uri="{FF2B5EF4-FFF2-40B4-BE49-F238E27FC236}">
                <a16:creationId xmlns:a16="http://schemas.microsoft.com/office/drawing/2014/main" id="{D691DAE5-9CD9-47C5-BFB0-E66FE153C071}"/>
              </a:ext>
            </a:extLst>
          </p:cNvPr>
          <p:cNvSpPr txBox="1"/>
          <p:nvPr/>
        </p:nvSpPr>
        <p:spPr>
          <a:xfrm>
            <a:off x="680721" y="4245839"/>
            <a:ext cx="2557132" cy="861774"/>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Properties and uses of substances</a:t>
            </a:r>
          </a:p>
          <a:p>
            <a:r>
              <a:rPr lang="en-GB" sz="1000" dirty="0">
                <a:latin typeface="Arial Narrow" panose="020B0606020202030204" pitchFamily="34" charset="0"/>
              </a:rPr>
              <a:t>Through creative play, I explore different materials and can share my reasoning for selecting materials for different purposes . </a:t>
            </a:r>
            <a:r>
              <a:rPr lang="en-GB" sz="1000" b="1" dirty="0">
                <a:solidFill>
                  <a:srgbClr val="0070C0"/>
                </a:solidFill>
                <a:latin typeface="Arial Narrow" panose="020B0606020202030204" pitchFamily="34" charset="0"/>
              </a:rPr>
              <a:t>SCN 0-15a</a:t>
            </a:r>
          </a:p>
          <a:p>
            <a:r>
              <a:rPr lang="en-GB" sz="1000" b="1" dirty="0">
                <a:solidFill>
                  <a:srgbClr val="0070C0"/>
                </a:solidFill>
                <a:latin typeface="Arial Narrow" panose="020B0606020202030204" pitchFamily="34" charset="0"/>
              </a:rPr>
              <a:t> </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72326" y="5047628"/>
            <a:ext cx="2537713" cy="707886"/>
          </a:xfrm>
          <a:prstGeom prst="rect">
            <a:avLst/>
          </a:prstGeom>
          <a:noFill/>
        </p:spPr>
        <p:txBody>
          <a:bodyPr wrap="square" rtlCol="0">
            <a:spAutoFit/>
          </a:bodyPr>
          <a:lstStyle/>
          <a:p>
            <a:r>
              <a:rPr lang="en-GB" sz="1000" b="1" dirty="0">
                <a:solidFill>
                  <a:srgbClr val="0070C0"/>
                </a:solidFill>
                <a:latin typeface="Arial Narrow" panose="020B0606020202030204" pitchFamily="34" charset="0"/>
              </a:rPr>
              <a:t>Topical Science</a:t>
            </a:r>
          </a:p>
          <a:p>
            <a:r>
              <a:rPr lang="en-GB" sz="1000" dirty="0">
                <a:latin typeface="Arial Narrow" panose="020B0606020202030204" pitchFamily="34" charset="0"/>
              </a:rPr>
              <a:t>I can talk about science stories to develop my understanding of science and the world around</a:t>
            </a:r>
          </a:p>
          <a:p>
            <a:r>
              <a:rPr lang="en-GB" sz="1000" dirty="0">
                <a:latin typeface="Arial Narrow" panose="020B0606020202030204" pitchFamily="34" charset="0"/>
              </a:rPr>
              <a:t>me</a:t>
            </a:r>
            <a:r>
              <a:rPr lang="en-GB" sz="1000" b="1" dirty="0">
                <a:solidFill>
                  <a:srgbClr val="0070C0"/>
                </a:solidFill>
                <a:latin typeface="Arial Narrow" panose="020B0606020202030204" pitchFamily="34" charset="0"/>
              </a:rPr>
              <a:t>. SCN 0-20a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603148" y="1535831"/>
            <a:ext cx="2492852" cy="553998"/>
          </a:xfrm>
          <a:prstGeom prst="rect">
            <a:avLst/>
          </a:prstGeom>
          <a:noFill/>
        </p:spPr>
        <p:txBody>
          <a:bodyPr wrap="square" rtlCol="0">
            <a:spAutoFit/>
          </a:bodyPr>
          <a:lstStyle/>
          <a:p>
            <a:r>
              <a:rPr lang="en-GB" sz="1000" dirty="0">
                <a:latin typeface="Arial Narrow" panose="020B0606020202030204" pitchFamily="34" charset="0"/>
              </a:rPr>
              <a:t>Groups objects into those which get electricity either from mains electrical sockets or alternative sources, such as batteries and solar cells.</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285389" y="1585746"/>
            <a:ext cx="2700527" cy="400110"/>
          </a:xfrm>
          <a:prstGeom prst="rect">
            <a:avLst/>
          </a:prstGeom>
          <a:noFill/>
        </p:spPr>
        <p:txBody>
          <a:bodyPr wrap="square" rtlCol="0">
            <a:spAutoFit/>
          </a:bodyPr>
          <a:lstStyle/>
          <a:p>
            <a:r>
              <a:rPr lang="en-GB" sz="1000" dirty="0">
                <a:latin typeface="Arial Narrow" panose="020B0606020202030204" pitchFamily="34" charset="0"/>
              </a:rPr>
              <a:t>Talks about the importance of electricity in their daily lives. </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610336" y="2510957"/>
            <a:ext cx="2492852" cy="400110"/>
          </a:xfrm>
          <a:prstGeom prst="rect">
            <a:avLst/>
          </a:prstGeom>
          <a:noFill/>
        </p:spPr>
        <p:txBody>
          <a:bodyPr wrap="square" rtlCol="0">
            <a:spAutoFit/>
          </a:bodyPr>
          <a:lstStyle/>
          <a:p>
            <a:r>
              <a:rPr lang="en-GB" sz="1000" dirty="0">
                <a:latin typeface="Arial Narrow" panose="020B0606020202030204" pitchFamily="34" charset="0"/>
              </a:rPr>
              <a:t>Predicts, then investigates, ways to make sounds louder and quieter.</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500633" y="2515831"/>
            <a:ext cx="2800350" cy="246221"/>
          </a:xfrm>
          <a:prstGeom prst="rect">
            <a:avLst/>
          </a:prstGeom>
          <a:noFill/>
        </p:spPr>
        <p:txBody>
          <a:bodyPr wrap="square">
            <a:spAutoFit/>
          </a:bodyPr>
          <a:lstStyle/>
          <a:p>
            <a:r>
              <a:rPr lang="en-GB" sz="1000">
                <a:latin typeface="Arial Narrow" panose="020B0606020202030204" pitchFamily="34" charset="0"/>
              </a:rPr>
              <a:t>Identifies different sources of sound.</a:t>
            </a:r>
            <a:endParaRPr lang="en-GB" sz="1000" dirty="0">
              <a:latin typeface="Arial Narrow" panose="020B0606020202030204" pitchFamily="34" charset="0"/>
            </a:endParaRPr>
          </a:p>
        </p:txBody>
      </p:sp>
      <p:sp>
        <p:nvSpPr>
          <p:cNvPr id="35" name="TextBox 34">
            <a:extLst>
              <a:ext uri="{FF2B5EF4-FFF2-40B4-BE49-F238E27FC236}">
                <a16:creationId xmlns:a16="http://schemas.microsoft.com/office/drawing/2014/main" id="{C778C08E-DA79-4B62-B15E-C170D9C8275F}"/>
              </a:ext>
            </a:extLst>
          </p:cNvPr>
          <p:cNvSpPr txBox="1"/>
          <p:nvPr/>
        </p:nvSpPr>
        <p:spPr>
          <a:xfrm>
            <a:off x="3601798" y="3429000"/>
            <a:ext cx="2495550" cy="400110"/>
          </a:xfrm>
          <a:prstGeom prst="rect">
            <a:avLst/>
          </a:prstGeom>
          <a:noFill/>
        </p:spPr>
        <p:txBody>
          <a:bodyPr wrap="square" rtlCol="0">
            <a:spAutoFit/>
          </a:bodyPr>
          <a:lstStyle/>
          <a:p>
            <a:r>
              <a:rPr lang="en-GB" sz="1000" dirty="0">
                <a:latin typeface="Arial Narrow" panose="020B0606020202030204" pitchFamily="34" charset="0"/>
              </a:rPr>
              <a:t>Identifies specific parts of the body related to each of the senses.</a:t>
            </a:r>
          </a:p>
        </p:txBody>
      </p:sp>
      <p:sp>
        <p:nvSpPr>
          <p:cNvPr id="37" name="TextBox 36">
            <a:extLst>
              <a:ext uri="{FF2B5EF4-FFF2-40B4-BE49-F238E27FC236}">
                <a16:creationId xmlns:a16="http://schemas.microsoft.com/office/drawing/2014/main" id="{A6E22463-3014-4001-B125-A77AC5F6E1E7}"/>
              </a:ext>
            </a:extLst>
          </p:cNvPr>
          <p:cNvSpPr txBox="1"/>
          <p:nvPr/>
        </p:nvSpPr>
        <p:spPr>
          <a:xfrm>
            <a:off x="6358603" y="3413677"/>
            <a:ext cx="2528222" cy="553998"/>
          </a:xfrm>
          <a:prstGeom prst="rect">
            <a:avLst/>
          </a:prstGeom>
          <a:noFill/>
        </p:spPr>
        <p:txBody>
          <a:bodyPr wrap="square" rtlCol="0">
            <a:spAutoFit/>
          </a:bodyPr>
          <a:lstStyle/>
          <a:p>
            <a:r>
              <a:rPr lang="en-GB" sz="1000" dirty="0">
                <a:latin typeface="Arial Narrow" panose="020B0606020202030204" pitchFamily="34" charset="0"/>
              </a:rPr>
              <a:t>Uses their senses to describe the world around them, giving examples of things they see, hear, smell, taste and feel.</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87905" y="4245838"/>
            <a:ext cx="2537713" cy="707886"/>
          </a:xfrm>
          <a:prstGeom prst="rect">
            <a:avLst/>
          </a:prstGeom>
          <a:noFill/>
        </p:spPr>
        <p:txBody>
          <a:bodyPr wrap="square" rtlCol="0">
            <a:spAutoFit/>
          </a:bodyPr>
          <a:lstStyle/>
          <a:p>
            <a:r>
              <a:rPr lang="en-GB" sz="1000" dirty="0">
                <a:latin typeface="Arial Narrow" panose="020B0606020202030204" pitchFamily="34" charset="0"/>
              </a:rPr>
              <a:t>Explores and sorts materials into different groups depending on their properties, for example, whether they are strong, smooth, rough and</a:t>
            </a:r>
          </a:p>
          <a:p>
            <a:r>
              <a:rPr lang="en-GB" sz="1000" dirty="0">
                <a:latin typeface="Arial Narrow" panose="020B0606020202030204" pitchFamily="34" charset="0"/>
              </a:rPr>
              <a:t>if they float or sink.</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358604" y="4338847"/>
            <a:ext cx="2528222" cy="400110"/>
          </a:xfrm>
          <a:prstGeom prst="rect">
            <a:avLst/>
          </a:prstGeom>
          <a:noFill/>
        </p:spPr>
        <p:txBody>
          <a:bodyPr wrap="square" rtlCol="0">
            <a:spAutoFit/>
          </a:bodyPr>
          <a:lstStyle/>
          <a:p>
            <a:r>
              <a:rPr lang="en-GB" sz="1000" dirty="0">
                <a:latin typeface="Arial Narrow" panose="020B0606020202030204" pitchFamily="34" charset="0"/>
              </a:rPr>
              <a:t>Justifies the selection of appropriate materials for different uses based on their physical properties.</a:t>
            </a:r>
          </a:p>
        </p:txBody>
      </p:sp>
      <p:sp>
        <p:nvSpPr>
          <p:cNvPr id="43" name="TextBox 42">
            <a:extLst>
              <a:ext uri="{FF2B5EF4-FFF2-40B4-BE49-F238E27FC236}">
                <a16:creationId xmlns:a16="http://schemas.microsoft.com/office/drawing/2014/main" id="{2F1FD5A7-0F65-4D9A-8628-E8604DAF0162}"/>
              </a:ext>
            </a:extLst>
          </p:cNvPr>
          <p:cNvSpPr txBox="1"/>
          <p:nvPr/>
        </p:nvSpPr>
        <p:spPr>
          <a:xfrm>
            <a:off x="9102201" y="1561095"/>
            <a:ext cx="2924175" cy="400110"/>
          </a:xfrm>
          <a:prstGeom prst="rect">
            <a:avLst/>
          </a:prstGeom>
          <a:noFill/>
        </p:spPr>
        <p:txBody>
          <a:bodyPr wrap="square" rtlCol="0">
            <a:spAutoFit/>
          </a:bodyPr>
          <a:lstStyle/>
          <a:p>
            <a:r>
              <a:rPr lang="en-GB" sz="1000" dirty="0">
                <a:latin typeface="Arial Narrow" panose="020B0606020202030204" pitchFamily="34" charset="0"/>
              </a:rPr>
              <a:t>Identifies the risks that can be caused by electricity and recognises how to stay safe.</a:t>
            </a:r>
          </a:p>
        </p:txBody>
      </p:sp>
      <p:sp>
        <p:nvSpPr>
          <p:cNvPr id="10" name="TextBox 9">
            <a:extLst>
              <a:ext uri="{FF2B5EF4-FFF2-40B4-BE49-F238E27FC236}">
                <a16:creationId xmlns:a16="http://schemas.microsoft.com/office/drawing/2014/main" id="{D4A2BF23-EE05-4F17-BB58-044B633C759C}"/>
              </a:ext>
            </a:extLst>
          </p:cNvPr>
          <p:cNvSpPr txBox="1"/>
          <p:nvPr/>
        </p:nvSpPr>
        <p:spPr>
          <a:xfrm>
            <a:off x="3632029" y="5255388"/>
            <a:ext cx="2435087" cy="553998"/>
          </a:xfrm>
          <a:prstGeom prst="rect">
            <a:avLst/>
          </a:prstGeom>
          <a:noFill/>
        </p:spPr>
        <p:txBody>
          <a:bodyPr wrap="square" rtlCol="0">
            <a:spAutoFit/>
          </a:bodyPr>
          <a:lstStyle/>
          <a:p>
            <a:r>
              <a:rPr lang="en-GB" sz="1000" dirty="0">
                <a:latin typeface="Arial Narrow" panose="020B0606020202030204" pitchFamily="34" charset="0"/>
              </a:rPr>
              <a:t>Talks about the science they encounter in their everyday experiences.</a:t>
            </a:r>
          </a:p>
          <a:p>
            <a:endParaRPr lang="en-GB" sz="1000" dirty="0">
              <a:latin typeface="Arial Narrow" panose="020B0606020202030204" pitchFamily="34" charset="0"/>
            </a:endParaRPr>
          </a:p>
        </p:txBody>
      </p:sp>
      <p:sp>
        <p:nvSpPr>
          <p:cNvPr id="30" name="TextBox 29">
            <a:extLst>
              <a:ext uri="{FF2B5EF4-FFF2-40B4-BE49-F238E27FC236}">
                <a16:creationId xmlns:a16="http://schemas.microsoft.com/office/drawing/2014/main" id="{AEDDCF74-67BE-418D-A19A-3BEEC1069133}"/>
              </a:ext>
            </a:extLst>
          </p:cNvPr>
          <p:cNvSpPr txBox="1"/>
          <p:nvPr/>
        </p:nvSpPr>
        <p:spPr>
          <a:xfrm>
            <a:off x="6370368" y="5255388"/>
            <a:ext cx="2613864" cy="400110"/>
          </a:xfrm>
          <a:prstGeom prst="rect">
            <a:avLst/>
          </a:prstGeom>
          <a:noFill/>
        </p:spPr>
        <p:txBody>
          <a:bodyPr wrap="square" rtlCol="0">
            <a:spAutoFit/>
          </a:bodyPr>
          <a:lstStyle/>
          <a:p>
            <a:r>
              <a:rPr lang="en-GB" sz="1000" dirty="0">
                <a:latin typeface="Arial Narrow" panose="020B0606020202030204" pitchFamily="34" charset="0"/>
              </a:rPr>
              <a:t>Explores, through role-play, how science and science skills are used in a variety of jobs.</a:t>
            </a:r>
          </a:p>
        </p:txBody>
      </p:sp>
      <p:pic>
        <p:nvPicPr>
          <p:cNvPr id="14" name="Picture 13">
            <a:extLst>
              <a:ext uri="{FF2B5EF4-FFF2-40B4-BE49-F238E27FC236}">
                <a16:creationId xmlns:a16="http://schemas.microsoft.com/office/drawing/2014/main" id="{619360A7-1AEE-4CBC-94E4-EA4BE2D5A402}"/>
              </a:ext>
            </a:extLst>
          </p:cNvPr>
          <p:cNvPicPr>
            <a:picLocks noChangeAspect="1"/>
          </p:cNvPicPr>
          <p:nvPr/>
        </p:nvPicPr>
        <p:blipFill>
          <a:blip r:embed="rId3"/>
          <a:stretch>
            <a:fillRect/>
          </a:stretch>
        </p:blipFill>
        <p:spPr>
          <a:xfrm>
            <a:off x="272200" y="423951"/>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295A3E7B-EDC0-4B32-85EB-9C9962C6BC12}"/>
              </a:ext>
            </a:extLst>
          </p:cNvPr>
          <p:cNvPicPr>
            <a:picLocks noChangeAspect="1"/>
          </p:cNvPicPr>
          <p:nvPr/>
        </p:nvPicPr>
        <p:blipFill>
          <a:blip r:embed="rId5"/>
          <a:stretch>
            <a:fillRect/>
          </a:stretch>
        </p:blipFill>
        <p:spPr>
          <a:xfrm>
            <a:off x="11714032" y="961575"/>
            <a:ext cx="310923" cy="310923"/>
          </a:xfrm>
          <a:prstGeom prst="rect">
            <a:avLst/>
          </a:prstGeom>
        </p:spPr>
      </p:pic>
    </p:spTree>
    <p:extLst>
      <p:ext uri="{BB962C8B-B14F-4D97-AF65-F5344CB8AC3E}">
        <p14:creationId xmlns:p14="http://schemas.microsoft.com/office/powerpoint/2010/main" val="373165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Rounded Corners 81">
            <a:extLst>
              <a:ext uri="{FF2B5EF4-FFF2-40B4-BE49-F238E27FC236}">
                <a16:creationId xmlns:a16="http://schemas.microsoft.com/office/drawing/2014/main" id="{3416E56F-6B11-4881-8246-700C9C26CAEB}"/>
              </a:ext>
            </a:extLst>
          </p:cNvPr>
          <p:cNvSpPr/>
          <p:nvPr/>
        </p:nvSpPr>
        <p:spPr>
          <a:xfrm>
            <a:off x="9810388" y="5960962"/>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483791B9-3968-42B8-9F68-E20B4654B9C7}"/>
              </a:ext>
            </a:extLst>
          </p:cNvPr>
          <p:cNvSpPr/>
          <p:nvPr/>
        </p:nvSpPr>
        <p:spPr>
          <a:xfrm>
            <a:off x="7707395" y="596956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1E140B28-1E37-4ABF-89C8-4E4791191A1C}"/>
              </a:ext>
            </a:extLst>
          </p:cNvPr>
          <p:cNvSpPr/>
          <p:nvPr/>
        </p:nvSpPr>
        <p:spPr>
          <a:xfrm>
            <a:off x="5616130" y="597180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C707F9F-DB07-47BD-95AE-8B6044686F68}"/>
              </a:ext>
            </a:extLst>
          </p:cNvPr>
          <p:cNvSpPr/>
          <p:nvPr/>
        </p:nvSpPr>
        <p:spPr>
          <a:xfrm>
            <a:off x="3494574" y="597180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160FC087-434A-4B66-AECF-169ED5AB428D}"/>
              </a:ext>
            </a:extLst>
          </p:cNvPr>
          <p:cNvSpPr/>
          <p:nvPr/>
        </p:nvSpPr>
        <p:spPr>
          <a:xfrm>
            <a:off x="648081" y="595714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07337E93-585C-437D-A4FA-D0B4212875EF}"/>
              </a:ext>
            </a:extLst>
          </p:cNvPr>
          <p:cNvSpPr/>
          <p:nvPr/>
        </p:nvSpPr>
        <p:spPr>
          <a:xfrm>
            <a:off x="9121946" y="507637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B995E3C1-BCD5-45EF-8BDB-B2689E2864E0}"/>
              </a:ext>
            </a:extLst>
          </p:cNvPr>
          <p:cNvSpPr/>
          <p:nvPr/>
        </p:nvSpPr>
        <p:spPr>
          <a:xfrm>
            <a:off x="6314049" y="506387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01EFC959-7287-4E2D-8252-67FD0B733954}"/>
              </a:ext>
            </a:extLst>
          </p:cNvPr>
          <p:cNvSpPr/>
          <p:nvPr/>
        </p:nvSpPr>
        <p:spPr>
          <a:xfrm>
            <a:off x="3480068" y="507071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CE354A31-FF65-4337-AD81-539163CE7E90}"/>
              </a:ext>
            </a:extLst>
          </p:cNvPr>
          <p:cNvSpPr/>
          <p:nvPr/>
        </p:nvSpPr>
        <p:spPr>
          <a:xfrm>
            <a:off x="648082" y="5076650"/>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488CF1C4-6E4A-4A6C-AB87-D23D649669D7}"/>
              </a:ext>
            </a:extLst>
          </p:cNvPr>
          <p:cNvSpPr/>
          <p:nvPr/>
        </p:nvSpPr>
        <p:spPr>
          <a:xfrm>
            <a:off x="6314049" y="418336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E8054F7E-AEE6-4D74-ACDD-B2F6CBEA302C}"/>
              </a:ext>
            </a:extLst>
          </p:cNvPr>
          <p:cNvSpPr/>
          <p:nvPr/>
        </p:nvSpPr>
        <p:spPr>
          <a:xfrm>
            <a:off x="3468193" y="4192753"/>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1671B458-56F6-4D36-BD36-4FA937CBB906}"/>
              </a:ext>
            </a:extLst>
          </p:cNvPr>
          <p:cNvSpPr/>
          <p:nvPr/>
        </p:nvSpPr>
        <p:spPr>
          <a:xfrm>
            <a:off x="640459" y="418761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696D6CCA-1EC1-4AF3-AF58-7E8112449FA9}"/>
              </a:ext>
            </a:extLst>
          </p:cNvPr>
          <p:cNvSpPr/>
          <p:nvPr/>
        </p:nvSpPr>
        <p:spPr>
          <a:xfrm>
            <a:off x="6307486" y="326622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AAFCEDB0-B96D-4E1C-951D-74239C322D67}"/>
              </a:ext>
            </a:extLst>
          </p:cNvPr>
          <p:cNvSpPr/>
          <p:nvPr/>
        </p:nvSpPr>
        <p:spPr>
          <a:xfrm>
            <a:off x="3458039" y="327730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95461504-8203-4DFB-8A4C-E965B24E3961}"/>
              </a:ext>
            </a:extLst>
          </p:cNvPr>
          <p:cNvSpPr/>
          <p:nvPr/>
        </p:nvSpPr>
        <p:spPr>
          <a:xfrm>
            <a:off x="640460" y="326975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8B8639AC-46C5-4B24-9635-DA545F63951E}"/>
              </a:ext>
            </a:extLst>
          </p:cNvPr>
          <p:cNvSpPr/>
          <p:nvPr/>
        </p:nvSpPr>
        <p:spPr>
          <a:xfrm>
            <a:off x="6300925" y="234908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76D52027-A40A-42C3-BB2E-6C88F7404B48}"/>
              </a:ext>
            </a:extLst>
          </p:cNvPr>
          <p:cNvSpPr/>
          <p:nvPr/>
        </p:nvSpPr>
        <p:spPr>
          <a:xfrm>
            <a:off x="3491211" y="23407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6410CDAD-BFF6-4CDF-9DBF-1026AC339BE2}"/>
              </a:ext>
            </a:extLst>
          </p:cNvPr>
          <p:cNvSpPr/>
          <p:nvPr/>
        </p:nvSpPr>
        <p:spPr>
          <a:xfrm>
            <a:off x="656926" y="2340757"/>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A413939F-60D9-45FC-AD18-1D8508B65436}"/>
              </a:ext>
            </a:extLst>
          </p:cNvPr>
          <p:cNvSpPr/>
          <p:nvPr/>
        </p:nvSpPr>
        <p:spPr>
          <a:xfrm>
            <a:off x="9125629" y="144177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72EB5583-AF25-42B5-B534-09537E30D20A}"/>
              </a:ext>
            </a:extLst>
          </p:cNvPr>
          <p:cNvSpPr/>
          <p:nvPr/>
        </p:nvSpPr>
        <p:spPr>
          <a:xfrm>
            <a:off x="6305151" y="143433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075ACA07-B49A-4535-8F7A-3F3E9BA3622A}"/>
              </a:ext>
            </a:extLst>
          </p:cNvPr>
          <p:cNvSpPr/>
          <p:nvPr/>
        </p:nvSpPr>
        <p:spPr>
          <a:xfrm>
            <a:off x="3468193" y="1434334"/>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47548" y="398799"/>
            <a:ext cx="1438781" cy="762512"/>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0"/>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First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74923" y="1462026"/>
            <a:ext cx="2583189"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Biodiversity and Interdependence</a:t>
            </a:r>
          </a:p>
          <a:p>
            <a:r>
              <a:rPr lang="en-GB" sz="1000" dirty="0">
                <a:latin typeface="Arial Narrow" panose="020B0606020202030204" pitchFamily="34" charset="0"/>
              </a:rPr>
              <a:t>I can distinguish between living and non-living things. I can sort living things into groups and</a:t>
            </a:r>
          </a:p>
          <a:p>
            <a:r>
              <a:rPr lang="en-GB" sz="1000" dirty="0">
                <a:latin typeface="Arial Narrow" panose="020B0606020202030204" pitchFamily="34" charset="0"/>
              </a:rPr>
              <a:t>explain my decisions. </a:t>
            </a:r>
            <a:r>
              <a:rPr lang="en-GB" sz="1000" b="1" dirty="0">
                <a:solidFill>
                  <a:schemeClr val="accent4"/>
                </a:solidFill>
                <a:latin typeface="Arial Narrow" panose="020B0606020202030204" pitchFamily="34" charset="0"/>
              </a:rPr>
              <a:t>SCN 1-01a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14203" y="2395727"/>
            <a:ext cx="2574841"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Biodiversity and Interdependence</a:t>
            </a:r>
          </a:p>
          <a:p>
            <a:r>
              <a:rPr lang="en-GB" sz="1000" dirty="0">
                <a:latin typeface="Arial Narrow" panose="020B0606020202030204" pitchFamily="34" charset="0"/>
              </a:rPr>
              <a:t>I can explore examples of food chains and show an appreciation of how animals and plants depend</a:t>
            </a:r>
          </a:p>
          <a:p>
            <a:r>
              <a:rPr lang="en-GB" sz="1000" dirty="0">
                <a:latin typeface="Arial Narrow" panose="020B0606020202030204" pitchFamily="34" charset="0"/>
              </a:rPr>
              <a:t>on each other for food. </a:t>
            </a:r>
            <a:r>
              <a:rPr lang="en-GB" sz="1000" b="1" dirty="0">
                <a:solidFill>
                  <a:schemeClr val="accent4"/>
                </a:solidFill>
                <a:latin typeface="Arial Narrow" panose="020B0606020202030204" pitchFamily="34" charset="0"/>
              </a:rPr>
              <a:t>SCN 1-02a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79879" y="3288857"/>
            <a:ext cx="2647921" cy="800219"/>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Biodiversity and Interdependence</a:t>
            </a:r>
          </a:p>
          <a:p>
            <a:r>
              <a:rPr lang="en-GB" sz="900" dirty="0">
                <a:latin typeface="Arial Narrow" panose="020B0606020202030204" pitchFamily="34" charset="0"/>
              </a:rPr>
              <a:t>I can help to design experiments to find out what plants need in order to grow and develop.</a:t>
            </a:r>
          </a:p>
          <a:p>
            <a:r>
              <a:rPr lang="en-GB" sz="900" dirty="0">
                <a:latin typeface="Arial Narrow" panose="020B0606020202030204" pitchFamily="34" charset="0"/>
              </a:rPr>
              <a:t>I can observe and record my findings and from what I have learned I can grow healthy plants in school. </a:t>
            </a:r>
            <a:r>
              <a:rPr lang="en-GB" sz="900" b="1" dirty="0">
                <a:solidFill>
                  <a:schemeClr val="accent4"/>
                </a:solidFill>
                <a:latin typeface="Arial Narrow" panose="020B0606020202030204" pitchFamily="34" charset="0"/>
              </a:rPr>
              <a:t>SCN 1-03a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190473"/>
            <a:ext cx="2557132"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Energy sources and sustainability</a:t>
            </a:r>
          </a:p>
          <a:p>
            <a:r>
              <a:rPr lang="en-GB" sz="1000" dirty="0">
                <a:latin typeface="Arial Narrow" panose="020B0606020202030204" pitchFamily="34" charset="0"/>
              </a:rPr>
              <a:t>I am aware of different types of energy around me and can show their importance to everyday life</a:t>
            </a:r>
          </a:p>
          <a:p>
            <a:r>
              <a:rPr lang="en-GB" sz="1000" dirty="0">
                <a:latin typeface="Arial Narrow" panose="020B0606020202030204" pitchFamily="34" charset="0"/>
              </a:rPr>
              <a:t>and my survival. </a:t>
            </a:r>
            <a:r>
              <a:rPr lang="en-GB" sz="1000" b="1" dirty="0">
                <a:solidFill>
                  <a:schemeClr val="accent4"/>
                </a:solidFill>
                <a:latin typeface="Arial Narrow" panose="020B0606020202030204" pitchFamily="34" charset="0"/>
              </a:rPr>
              <a:t>SCN 1-04a</a:t>
            </a:r>
          </a:p>
          <a:p>
            <a:endParaRPr lang="en-GB" sz="1000" b="1" dirty="0">
              <a:solidFill>
                <a:schemeClr val="accent4"/>
              </a:solidFill>
              <a:latin typeface="Arial Narrow" panose="020B0606020202030204" pitchFamily="34" charset="0"/>
            </a:endParaRP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60041"/>
            <a:ext cx="2537713"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Processes of the planet</a:t>
            </a:r>
          </a:p>
          <a:p>
            <a:r>
              <a:rPr lang="en-GB" sz="1000" dirty="0">
                <a:latin typeface="Arial Narrow" panose="020B0606020202030204" pitchFamily="34" charset="0"/>
              </a:rPr>
              <a:t>By investigating how water can change from one form to another, I can relate my findings</a:t>
            </a:r>
          </a:p>
          <a:p>
            <a:r>
              <a:rPr lang="en-GB" sz="1000" dirty="0">
                <a:latin typeface="Arial Narrow" panose="020B0606020202030204" pitchFamily="34" charset="0"/>
              </a:rPr>
              <a:t>to everyday experiences. </a:t>
            </a:r>
            <a:r>
              <a:rPr lang="en-GB" sz="1000" b="1" dirty="0">
                <a:solidFill>
                  <a:schemeClr val="accent4"/>
                </a:solidFill>
                <a:latin typeface="Arial Narrow" panose="020B0606020202030204" pitchFamily="34" charset="0"/>
              </a:rPr>
              <a:t>SCN 1-05a</a:t>
            </a:r>
          </a:p>
          <a:p>
            <a:endParaRPr lang="en-GB" sz="1000" b="1" dirty="0">
              <a:solidFill>
                <a:schemeClr val="accent4"/>
              </a:solidFill>
              <a:latin typeface="Arial Narrow" panose="020B0606020202030204" pitchFamily="34" charset="0"/>
            </a:endParaRPr>
          </a:p>
        </p:txBody>
      </p:sp>
      <p:sp>
        <p:nvSpPr>
          <p:cNvPr id="19" name="TextBox 18">
            <a:extLst>
              <a:ext uri="{FF2B5EF4-FFF2-40B4-BE49-F238E27FC236}">
                <a16:creationId xmlns:a16="http://schemas.microsoft.com/office/drawing/2014/main" id="{3087C455-4BB5-4CF9-99E0-EAB1798E00F2}"/>
              </a:ext>
            </a:extLst>
          </p:cNvPr>
          <p:cNvSpPr txBox="1"/>
          <p:nvPr/>
        </p:nvSpPr>
        <p:spPr>
          <a:xfrm>
            <a:off x="700139" y="5904588"/>
            <a:ext cx="2557973" cy="938719"/>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Space</a:t>
            </a:r>
          </a:p>
          <a:p>
            <a:r>
              <a:rPr lang="en-GB" sz="900" dirty="0">
                <a:latin typeface="Arial Narrow" panose="020B0606020202030204" pitchFamily="34" charset="0"/>
              </a:rPr>
              <a:t>By safely observing and recording the sun and moon at various times, I can describe their patterns of movement and changes over time. I can relate</a:t>
            </a:r>
          </a:p>
          <a:p>
            <a:r>
              <a:rPr lang="en-GB" sz="900" dirty="0">
                <a:latin typeface="Arial Narrow" panose="020B0606020202030204" pitchFamily="34" charset="0"/>
              </a:rPr>
              <a:t>these to the length of a day, a month and a year. </a:t>
            </a:r>
          </a:p>
          <a:p>
            <a:r>
              <a:rPr lang="en-GB" sz="900" b="1" dirty="0">
                <a:solidFill>
                  <a:schemeClr val="accent4"/>
                </a:solidFill>
                <a:latin typeface="Arial Narrow" panose="020B0606020202030204" pitchFamily="34" charset="0"/>
              </a:rPr>
              <a:t>SCN 1-06a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589955" y="1517155"/>
            <a:ext cx="2492852" cy="707886"/>
          </a:xfrm>
          <a:prstGeom prst="rect">
            <a:avLst/>
          </a:prstGeom>
          <a:noFill/>
        </p:spPr>
        <p:txBody>
          <a:bodyPr wrap="square" rtlCol="0">
            <a:spAutoFit/>
          </a:bodyPr>
          <a:lstStyle/>
          <a:p>
            <a:r>
              <a:rPr lang="en-GB" sz="1000" dirty="0">
                <a:latin typeface="Arial Narrow" panose="020B0606020202030204" pitchFamily="34" charset="0"/>
              </a:rPr>
              <a:t>Explains the difference between living and non-living things, taking into consideration movement, reproduction, sensitivity, growth, excretion</a:t>
            </a:r>
          </a:p>
          <a:p>
            <a:r>
              <a:rPr lang="en-GB" sz="1000" dirty="0">
                <a:latin typeface="Arial Narrow" panose="020B0606020202030204" pitchFamily="34" charset="0"/>
              </a:rPr>
              <a:t>and feeding.</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327891" y="1523968"/>
            <a:ext cx="2700527" cy="400110"/>
          </a:xfrm>
          <a:prstGeom prst="rect">
            <a:avLst/>
          </a:prstGeom>
          <a:noFill/>
        </p:spPr>
        <p:txBody>
          <a:bodyPr wrap="square" rtlCol="0">
            <a:spAutoFit/>
          </a:bodyPr>
          <a:lstStyle/>
          <a:p>
            <a:r>
              <a:rPr lang="en-GB" sz="1000" dirty="0">
                <a:latin typeface="Arial Narrow" panose="020B0606020202030204" pitchFamily="34" charset="0"/>
              </a:rPr>
              <a:t>Creates criteria for sorting living things and justifies decisions.</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603148" y="2393553"/>
            <a:ext cx="2492852" cy="553998"/>
          </a:xfrm>
          <a:prstGeom prst="rect">
            <a:avLst/>
          </a:prstGeom>
          <a:noFill/>
        </p:spPr>
        <p:txBody>
          <a:bodyPr wrap="square" rtlCol="0">
            <a:spAutoFit/>
          </a:bodyPr>
          <a:lstStyle/>
          <a:p>
            <a:r>
              <a:rPr lang="en-GB" sz="1000" dirty="0">
                <a:latin typeface="Arial Narrow" panose="020B0606020202030204" pitchFamily="34" charset="0"/>
              </a:rPr>
              <a:t>Explores, observes and discusses basic needs of plants and what they need to grow including water, heat, sunlight and soil.</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301851" y="2416476"/>
            <a:ext cx="2800350" cy="400110"/>
          </a:xfrm>
          <a:prstGeom prst="rect">
            <a:avLst/>
          </a:prstGeom>
          <a:noFill/>
        </p:spPr>
        <p:txBody>
          <a:bodyPr wrap="square">
            <a:spAutoFit/>
          </a:bodyPr>
          <a:lstStyle/>
          <a:p>
            <a:r>
              <a:rPr lang="en-GB" sz="1000" dirty="0">
                <a:latin typeface="Arial Narrow" panose="020B0606020202030204" pitchFamily="34" charset="0"/>
              </a:rPr>
              <a:t>Demonstrates understanding of how plants grow from seeds.</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82250" y="3363982"/>
            <a:ext cx="2495550" cy="707886"/>
          </a:xfrm>
          <a:prstGeom prst="rect">
            <a:avLst/>
          </a:prstGeom>
          <a:noFill/>
        </p:spPr>
        <p:txBody>
          <a:bodyPr wrap="square" rtlCol="0">
            <a:spAutoFit/>
          </a:bodyPr>
          <a:lstStyle/>
          <a:p>
            <a:r>
              <a:rPr lang="en-GB" sz="1000" dirty="0">
                <a:latin typeface="Arial Narrow" panose="020B0606020202030204" pitchFamily="34" charset="0"/>
              </a:rPr>
              <a:t>Observes, collects and measures the outcomes from growing plants in different conditions, for example, by varying levels of light, water, air, soil/nutrients and heat.</a:t>
            </a:r>
          </a:p>
        </p:txBody>
      </p:sp>
      <p:sp>
        <p:nvSpPr>
          <p:cNvPr id="37" name="TextBox 36">
            <a:extLst>
              <a:ext uri="{FF2B5EF4-FFF2-40B4-BE49-F238E27FC236}">
                <a16:creationId xmlns:a16="http://schemas.microsoft.com/office/drawing/2014/main" id="{A6E22463-3014-4001-B125-A77AC5F6E1E7}"/>
              </a:ext>
            </a:extLst>
          </p:cNvPr>
          <p:cNvSpPr txBox="1"/>
          <p:nvPr/>
        </p:nvSpPr>
        <p:spPr>
          <a:xfrm>
            <a:off x="6358603" y="3345829"/>
            <a:ext cx="2528222" cy="400110"/>
          </a:xfrm>
          <a:prstGeom prst="rect">
            <a:avLst/>
          </a:prstGeom>
          <a:noFill/>
        </p:spPr>
        <p:txBody>
          <a:bodyPr wrap="square" rtlCol="0">
            <a:spAutoFit/>
          </a:bodyPr>
          <a:lstStyle/>
          <a:p>
            <a:r>
              <a:rPr lang="en-GB" sz="1000" dirty="0">
                <a:latin typeface="Arial Narrow" panose="020B0606020202030204" pitchFamily="34" charset="0"/>
              </a:rPr>
              <a:t>Structures a presentation or report, with support, to present findings on how plants grow.</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10447" y="4258369"/>
            <a:ext cx="2537713" cy="553998"/>
          </a:xfrm>
          <a:prstGeom prst="rect">
            <a:avLst/>
          </a:prstGeom>
          <a:noFill/>
        </p:spPr>
        <p:txBody>
          <a:bodyPr wrap="square" rtlCol="0">
            <a:spAutoFit/>
          </a:bodyPr>
          <a:lstStyle/>
          <a:p>
            <a:r>
              <a:rPr lang="en-GB" sz="1000" dirty="0">
                <a:latin typeface="Arial Narrow" panose="020B0606020202030204" pitchFamily="34" charset="0"/>
              </a:rPr>
              <a:t>Identifies and talks about types of energy that we get from different energy sources, for example, light, sound, heat and electrical.</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434940" y="4229214"/>
            <a:ext cx="2528222" cy="707886"/>
          </a:xfrm>
          <a:prstGeom prst="rect">
            <a:avLst/>
          </a:prstGeom>
          <a:noFill/>
        </p:spPr>
        <p:txBody>
          <a:bodyPr wrap="square" rtlCol="0">
            <a:spAutoFit/>
          </a:bodyPr>
          <a:lstStyle/>
          <a:p>
            <a:r>
              <a:rPr lang="en-GB" sz="1000" dirty="0">
                <a:latin typeface="Arial Narrow" panose="020B0606020202030204" pitchFamily="34" charset="0"/>
              </a:rPr>
              <a:t>Uses knowledge of different energy sources, for example, sun, food, fuel, wind and waves, to discuss the importance of different types of energy</a:t>
            </a:r>
          </a:p>
          <a:p>
            <a:r>
              <a:rPr lang="en-GB" sz="1000" dirty="0">
                <a:latin typeface="Arial Narrow" panose="020B0606020202030204" pitchFamily="34" charset="0"/>
              </a:rPr>
              <a:t>for everyday life and survival.</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651317" y="5164811"/>
            <a:ext cx="2451871" cy="553998"/>
          </a:xfrm>
          <a:prstGeom prst="rect">
            <a:avLst/>
          </a:prstGeom>
          <a:noFill/>
        </p:spPr>
        <p:txBody>
          <a:bodyPr wrap="square" rtlCol="0">
            <a:spAutoFit/>
          </a:bodyPr>
          <a:lstStyle/>
          <a:p>
            <a:r>
              <a:rPr lang="en-GB" sz="1000" dirty="0">
                <a:latin typeface="Arial Narrow" panose="020B0606020202030204" pitchFamily="34" charset="0"/>
              </a:rPr>
              <a:t>Uses more complex vocabulary to describe changes of states of water, for example, ‘condensation’ and ‘evaporation’.</a:t>
            </a:r>
          </a:p>
        </p:txBody>
      </p:sp>
      <p:sp>
        <p:nvSpPr>
          <p:cNvPr id="61" name="TextBox 60">
            <a:extLst>
              <a:ext uri="{FF2B5EF4-FFF2-40B4-BE49-F238E27FC236}">
                <a16:creationId xmlns:a16="http://schemas.microsoft.com/office/drawing/2014/main" id="{2B6C3508-3EDE-4C16-BCA6-3763455AD0C3}"/>
              </a:ext>
            </a:extLst>
          </p:cNvPr>
          <p:cNvSpPr txBox="1"/>
          <p:nvPr/>
        </p:nvSpPr>
        <p:spPr>
          <a:xfrm>
            <a:off x="6342573" y="5164811"/>
            <a:ext cx="2712956" cy="553998"/>
          </a:xfrm>
          <a:prstGeom prst="rect">
            <a:avLst/>
          </a:prstGeom>
          <a:noFill/>
        </p:spPr>
        <p:txBody>
          <a:bodyPr wrap="square" rtlCol="0">
            <a:spAutoFit/>
          </a:bodyPr>
          <a:lstStyle/>
          <a:p>
            <a:r>
              <a:rPr lang="en-GB" sz="1000" dirty="0">
                <a:latin typeface="Arial Narrow" panose="020B0606020202030204" pitchFamily="34" charset="0"/>
              </a:rPr>
              <a:t>Contributes to the design of an experiment to determine the temperature at which water boils, freezes and melts, ensuring appropriate use of units</a:t>
            </a:r>
          </a:p>
        </p:txBody>
      </p:sp>
      <p:sp>
        <p:nvSpPr>
          <p:cNvPr id="49" name="TextBox 48">
            <a:extLst>
              <a:ext uri="{FF2B5EF4-FFF2-40B4-BE49-F238E27FC236}">
                <a16:creationId xmlns:a16="http://schemas.microsoft.com/office/drawing/2014/main" id="{26BAF3B5-464B-4998-9598-53F297E2BA64}"/>
              </a:ext>
            </a:extLst>
          </p:cNvPr>
          <p:cNvSpPr txBox="1"/>
          <p:nvPr/>
        </p:nvSpPr>
        <p:spPr>
          <a:xfrm>
            <a:off x="9254873" y="1517155"/>
            <a:ext cx="2700527" cy="400110"/>
          </a:xfrm>
          <a:prstGeom prst="rect">
            <a:avLst/>
          </a:prstGeom>
          <a:noFill/>
        </p:spPr>
        <p:txBody>
          <a:bodyPr wrap="square" rtlCol="0">
            <a:spAutoFit/>
          </a:bodyPr>
          <a:lstStyle/>
          <a:p>
            <a:r>
              <a:rPr lang="en-GB" sz="1000" dirty="0">
                <a:latin typeface="Arial Narrow" panose="020B0606020202030204" pitchFamily="34" charset="0"/>
              </a:rPr>
              <a:t>Sorts living things into plant, animal and other groups using a variety of features.</a:t>
            </a:r>
          </a:p>
        </p:txBody>
      </p:sp>
      <p:sp>
        <p:nvSpPr>
          <p:cNvPr id="50" name="TextBox 49">
            <a:extLst>
              <a:ext uri="{FF2B5EF4-FFF2-40B4-BE49-F238E27FC236}">
                <a16:creationId xmlns:a16="http://schemas.microsoft.com/office/drawing/2014/main" id="{670C49EE-52E7-429B-84FF-D2F141FD04DC}"/>
              </a:ext>
            </a:extLst>
          </p:cNvPr>
          <p:cNvSpPr txBox="1"/>
          <p:nvPr/>
        </p:nvSpPr>
        <p:spPr>
          <a:xfrm>
            <a:off x="9163595" y="5172999"/>
            <a:ext cx="2712956" cy="400110"/>
          </a:xfrm>
          <a:prstGeom prst="rect">
            <a:avLst/>
          </a:prstGeom>
          <a:noFill/>
        </p:spPr>
        <p:txBody>
          <a:bodyPr wrap="square" rtlCol="0">
            <a:spAutoFit/>
          </a:bodyPr>
          <a:lstStyle/>
          <a:p>
            <a:r>
              <a:rPr lang="en-GB" sz="1000" dirty="0">
                <a:latin typeface="Arial Narrow" panose="020B0606020202030204" pitchFamily="34" charset="0"/>
              </a:rPr>
              <a:t>Knows that pure water boils at 100°, melts at 0° and freezes at 0°.</a:t>
            </a:r>
          </a:p>
        </p:txBody>
      </p:sp>
      <p:sp>
        <p:nvSpPr>
          <p:cNvPr id="65" name="TextBox 64">
            <a:extLst>
              <a:ext uri="{FF2B5EF4-FFF2-40B4-BE49-F238E27FC236}">
                <a16:creationId xmlns:a16="http://schemas.microsoft.com/office/drawing/2014/main" id="{4B33186F-69DC-4C13-92B4-B5ACBAEA8238}"/>
              </a:ext>
            </a:extLst>
          </p:cNvPr>
          <p:cNvSpPr txBox="1"/>
          <p:nvPr/>
        </p:nvSpPr>
        <p:spPr>
          <a:xfrm>
            <a:off x="3603148" y="6016389"/>
            <a:ext cx="1893857" cy="553998"/>
          </a:xfrm>
          <a:prstGeom prst="rect">
            <a:avLst/>
          </a:prstGeom>
          <a:noFill/>
        </p:spPr>
        <p:txBody>
          <a:bodyPr wrap="square" rtlCol="0">
            <a:spAutoFit/>
          </a:bodyPr>
          <a:lstStyle/>
          <a:p>
            <a:r>
              <a:rPr lang="en-GB" sz="1000" dirty="0">
                <a:latin typeface="Arial Narrow" panose="020B0606020202030204" pitchFamily="34" charset="0"/>
              </a:rPr>
              <a:t>Describes how the Earth spins around its axis in 24 hours resulting in day and night. </a:t>
            </a:r>
          </a:p>
        </p:txBody>
      </p:sp>
      <p:sp>
        <p:nvSpPr>
          <p:cNvPr id="66" name="TextBox 65">
            <a:extLst>
              <a:ext uri="{FF2B5EF4-FFF2-40B4-BE49-F238E27FC236}">
                <a16:creationId xmlns:a16="http://schemas.microsoft.com/office/drawing/2014/main" id="{CD5B8CB0-58C3-4D63-A5A2-46ADF3DC79D9}"/>
              </a:ext>
            </a:extLst>
          </p:cNvPr>
          <p:cNvSpPr txBox="1"/>
          <p:nvPr/>
        </p:nvSpPr>
        <p:spPr>
          <a:xfrm>
            <a:off x="5638094" y="5914787"/>
            <a:ext cx="1995174" cy="923330"/>
          </a:xfrm>
          <a:prstGeom prst="rect">
            <a:avLst/>
          </a:prstGeom>
          <a:noFill/>
        </p:spPr>
        <p:txBody>
          <a:bodyPr wrap="square" rtlCol="0">
            <a:spAutoFit/>
          </a:bodyPr>
          <a:lstStyle/>
          <a:p>
            <a:r>
              <a:rPr lang="en-GB" sz="900" dirty="0">
                <a:latin typeface="Arial Narrow" panose="020B0606020202030204" pitchFamily="34" charset="0"/>
              </a:rPr>
              <a:t>Observes and records the different patterns of movement of the moon and explains why the moon appears to have different shapes and positions</a:t>
            </a:r>
          </a:p>
          <a:p>
            <a:r>
              <a:rPr lang="en-GB" sz="900" dirty="0">
                <a:latin typeface="Arial Narrow" panose="020B0606020202030204" pitchFamily="34" charset="0"/>
              </a:rPr>
              <a:t>in the sky at different times in a lunar month.</a:t>
            </a:r>
          </a:p>
        </p:txBody>
      </p:sp>
      <p:sp>
        <p:nvSpPr>
          <p:cNvPr id="67" name="TextBox 66">
            <a:extLst>
              <a:ext uri="{FF2B5EF4-FFF2-40B4-BE49-F238E27FC236}">
                <a16:creationId xmlns:a16="http://schemas.microsoft.com/office/drawing/2014/main" id="{D37E3AD6-E502-48D6-9E7C-8FEF120ED37F}"/>
              </a:ext>
            </a:extLst>
          </p:cNvPr>
          <p:cNvSpPr txBox="1"/>
          <p:nvPr/>
        </p:nvSpPr>
        <p:spPr>
          <a:xfrm>
            <a:off x="7745205" y="6006132"/>
            <a:ext cx="1964728"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the Earth takes one year to completely orbit the sun.</a:t>
            </a:r>
          </a:p>
        </p:txBody>
      </p:sp>
      <p:sp>
        <p:nvSpPr>
          <p:cNvPr id="68" name="TextBox 67">
            <a:extLst>
              <a:ext uri="{FF2B5EF4-FFF2-40B4-BE49-F238E27FC236}">
                <a16:creationId xmlns:a16="http://schemas.microsoft.com/office/drawing/2014/main" id="{15B89C17-6644-4CC7-B457-55DD83EF9D97}"/>
              </a:ext>
            </a:extLst>
          </p:cNvPr>
          <p:cNvSpPr txBox="1"/>
          <p:nvPr/>
        </p:nvSpPr>
        <p:spPr>
          <a:xfrm>
            <a:off x="9831711" y="5965215"/>
            <a:ext cx="2036240" cy="861774"/>
          </a:xfrm>
          <a:prstGeom prst="rect">
            <a:avLst/>
          </a:prstGeom>
          <a:noFill/>
        </p:spPr>
        <p:txBody>
          <a:bodyPr wrap="square" rtlCol="0">
            <a:spAutoFit/>
          </a:bodyPr>
          <a:lstStyle/>
          <a:p>
            <a:r>
              <a:rPr lang="en-GB" sz="1000" dirty="0">
                <a:latin typeface="Arial Narrow" panose="020B0606020202030204" pitchFamily="34" charset="0"/>
              </a:rPr>
              <a:t>Demonstrates understanding of how the tilt of the Earth on its axis as it circles the sun causes the pattern of the seasons and changes to the number of daylight hours over the course of a year</a:t>
            </a:r>
          </a:p>
        </p:txBody>
      </p:sp>
      <p:pic>
        <p:nvPicPr>
          <p:cNvPr id="22" name="Picture 21">
            <a:extLst>
              <a:ext uri="{FF2B5EF4-FFF2-40B4-BE49-F238E27FC236}">
                <a16:creationId xmlns:a16="http://schemas.microsoft.com/office/drawing/2014/main" id="{77E269AE-40F7-477F-A27D-00FE61BC92AB}"/>
              </a:ext>
            </a:extLst>
          </p:cNvPr>
          <p:cNvPicPr>
            <a:picLocks noChangeAspect="1"/>
          </p:cNvPicPr>
          <p:nvPr/>
        </p:nvPicPr>
        <p:blipFill>
          <a:blip r:embed="rId3"/>
          <a:stretch>
            <a:fillRect/>
          </a:stretch>
        </p:blipFill>
        <p:spPr>
          <a:xfrm>
            <a:off x="272200" y="393490"/>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74624DC8-859E-443A-8828-D1E6598133AB}"/>
              </a:ext>
            </a:extLst>
          </p:cNvPr>
          <p:cNvPicPr>
            <a:picLocks noChangeAspect="1"/>
          </p:cNvPicPr>
          <p:nvPr/>
        </p:nvPicPr>
        <p:blipFill>
          <a:blip r:embed="rId5"/>
          <a:stretch>
            <a:fillRect/>
          </a:stretch>
        </p:blipFill>
        <p:spPr>
          <a:xfrm>
            <a:off x="11712489" y="961575"/>
            <a:ext cx="310923" cy="310923"/>
          </a:xfrm>
          <a:prstGeom prst="rect">
            <a:avLst/>
          </a:prstGeom>
        </p:spPr>
      </p:pic>
    </p:spTree>
    <p:extLst>
      <p:ext uri="{BB962C8B-B14F-4D97-AF65-F5344CB8AC3E}">
        <p14:creationId xmlns:p14="http://schemas.microsoft.com/office/powerpoint/2010/main" val="2386096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75">
            <a:extLst>
              <a:ext uri="{FF2B5EF4-FFF2-40B4-BE49-F238E27FC236}">
                <a16:creationId xmlns:a16="http://schemas.microsoft.com/office/drawing/2014/main" id="{D80CE357-AB6D-4AA0-BE96-2C41E2CD6383}"/>
              </a:ext>
            </a:extLst>
          </p:cNvPr>
          <p:cNvSpPr/>
          <p:nvPr/>
        </p:nvSpPr>
        <p:spPr>
          <a:xfrm>
            <a:off x="9905197" y="506295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E3C46B42-C467-46AF-85F8-CE629427E897}"/>
              </a:ext>
            </a:extLst>
          </p:cNvPr>
          <p:cNvSpPr/>
          <p:nvPr/>
        </p:nvSpPr>
        <p:spPr>
          <a:xfrm>
            <a:off x="7751772" y="5072276"/>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40CA1580-E5B0-4F29-B543-230DE3C40158}"/>
              </a:ext>
            </a:extLst>
          </p:cNvPr>
          <p:cNvSpPr/>
          <p:nvPr/>
        </p:nvSpPr>
        <p:spPr>
          <a:xfrm>
            <a:off x="5635700" y="506295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E6404D56-9E7C-4C1C-A68B-FFF7790AA7E2}"/>
              </a:ext>
            </a:extLst>
          </p:cNvPr>
          <p:cNvSpPr/>
          <p:nvPr/>
        </p:nvSpPr>
        <p:spPr>
          <a:xfrm>
            <a:off x="3484943" y="5062951"/>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24790FFE-B63F-45C7-BAC7-743C2BB93487}"/>
              </a:ext>
            </a:extLst>
          </p:cNvPr>
          <p:cNvSpPr/>
          <p:nvPr/>
        </p:nvSpPr>
        <p:spPr>
          <a:xfrm>
            <a:off x="6282898" y="594985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2A14506D-DDC7-4539-A0FC-ADCCBEBC04E4}"/>
              </a:ext>
            </a:extLst>
          </p:cNvPr>
          <p:cNvSpPr/>
          <p:nvPr/>
        </p:nvSpPr>
        <p:spPr>
          <a:xfrm>
            <a:off x="3479352" y="595643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A40BE87-57F9-4B32-BBF3-728CA4E795DE}"/>
              </a:ext>
            </a:extLst>
          </p:cNvPr>
          <p:cNvSpPr/>
          <p:nvPr/>
        </p:nvSpPr>
        <p:spPr>
          <a:xfrm>
            <a:off x="650908" y="595643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967E7971-5ED3-4868-8CB4-F2512045515C}"/>
              </a:ext>
            </a:extLst>
          </p:cNvPr>
          <p:cNvSpPr/>
          <p:nvPr/>
        </p:nvSpPr>
        <p:spPr>
          <a:xfrm>
            <a:off x="650908" y="507223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CF041E3B-2326-43BB-9D2C-51121628E9A5}"/>
              </a:ext>
            </a:extLst>
          </p:cNvPr>
          <p:cNvSpPr/>
          <p:nvPr/>
        </p:nvSpPr>
        <p:spPr>
          <a:xfrm>
            <a:off x="6323633" y="419220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45F48EDD-C466-4A1D-AD5C-8FAD18350B07}"/>
              </a:ext>
            </a:extLst>
          </p:cNvPr>
          <p:cNvSpPr/>
          <p:nvPr/>
        </p:nvSpPr>
        <p:spPr>
          <a:xfrm>
            <a:off x="3493724" y="4182236"/>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BB1DE1E1-132A-46BF-A3B8-6892A43129DC}"/>
              </a:ext>
            </a:extLst>
          </p:cNvPr>
          <p:cNvSpPr/>
          <p:nvPr/>
        </p:nvSpPr>
        <p:spPr>
          <a:xfrm>
            <a:off x="638349" y="4187849"/>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A518D377-B880-474C-9DA2-4450B6FC7AC9}"/>
              </a:ext>
            </a:extLst>
          </p:cNvPr>
          <p:cNvSpPr/>
          <p:nvPr/>
        </p:nvSpPr>
        <p:spPr>
          <a:xfrm>
            <a:off x="3505929" y="32826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3BB41CE6-919B-46F3-90D2-36558C92228E}"/>
              </a:ext>
            </a:extLst>
          </p:cNvPr>
          <p:cNvSpPr/>
          <p:nvPr/>
        </p:nvSpPr>
        <p:spPr>
          <a:xfrm>
            <a:off x="644345" y="32826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53E9F780-2770-4DE1-936E-670783105FD5}"/>
              </a:ext>
            </a:extLst>
          </p:cNvPr>
          <p:cNvSpPr/>
          <p:nvPr/>
        </p:nvSpPr>
        <p:spPr>
          <a:xfrm>
            <a:off x="9091627" y="234553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05CF682A-4E16-4B4D-B4D1-8F8B00EE103F}"/>
              </a:ext>
            </a:extLst>
          </p:cNvPr>
          <p:cNvSpPr/>
          <p:nvPr/>
        </p:nvSpPr>
        <p:spPr>
          <a:xfrm>
            <a:off x="6297702" y="2345535"/>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8B2089DC-EF85-44CE-9427-71554DF226EA}"/>
              </a:ext>
            </a:extLst>
          </p:cNvPr>
          <p:cNvSpPr/>
          <p:nvPr/>
        </p:nvSpPr>
        <p:spPr>
          <a:xfrm>
            <a:off x="3493724" y="2338162"/>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882E41AC-4F3B-4439-9626-C8182F0DA23A}"/>
              </a:ext>
            </a:extLst>
          </p:cNvPr>
          <p:cNvSpPr/>
          <p:nvPr/>
        </p:nvSpPr>
        <p:spPr>
          <a:xfrm>
            <a:off x="646569" y="235367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D5DEF600-BA06-4B4F-AEDD-F02EE26BB02D}"/>
              </a:ext>
            </a:extLst>
          </p:cNvPr>
          <p:cNvSpPr/>
          <p:nvPr/>
        </p:nvSpPr>
        <p:spPr>
          <a:xfrm>
            <a:off x="6296310" y="1447961"/>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9569887B-33C0-41BB-8FE4-E413C1224A06}"/>
              </a:ext>
            </a:extLst>
          </p:cNvPr>
          <p:cNvSpPr/>
          <p:nvPr/>
        </p:nvSpPr>
        <p:spPr>
          <a:xfrm>
            <a:off x="3517049"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63954" y="416676"/>
            <a:ext cx="1438781" cy="75821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47632" y="3921010"/>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First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35997" y="1482269"/>
            <a:ext cx="2583189"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Forces</a:t>
            </a:r>
          </a:p>
          <a:p>
            <a:r>
              <a:rPr lang="en-GB" sz="1000" dirty="0">
                <a:latin typeface="Arial Narrow" panose="020B0606020202030204" pitchFamily="34" charset="0"/>
              </a:rPr>
              <a:t>By investigating forces on toys and other objects, I can predict the effect on the shape or motion</a:t>
            </a:r>
          </a:p>
          <a:p>
            <a:r>
              <a:rPr lang="en-GB" sz="1000" dirty="0">
                <a:latin typeface="Arial Narrow" panose="020B0606020202030204" pitchFamily="34" charset="0"/>
              </a:rPr>
              <a:t>of objects. </a:t>
            </a:r>
            <a:r>
              <a:rPr lang="en-GB" sz="1000" b="1" dirty="0">
                <a:solidFill>
                  <a:schemeClr val="accent4"/>
                </a:solidFill>
                <a:latin typeface="Arial Narrow" panose="020B0606020202030204" pitchFamily="34" charset="0"/>
              </a:rPr>
              <a:t>SCN 1-07a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4345" y="2372515"/>
            <a:ext cx="2574841"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Forces</a:t>
            </a:r>
          </a:p>
          <a:p>
            <a:r>
              <a:rPr lang="en-GB" sz="1000" dirty="0">
                <a:latin typeface="Arial Narrow" panose="020B0606020202030204" pitchFamily="34" charset="0"/>
              </a:rPr>
              <a:t>By exploring the forces exerted by magnets on other magnets and magnetic materials, I can</a:t>
            </a:r>
          </a:p>
          <a:p>
            <a:r>
              <a:rPr lang="en-GB" sz="1000" dirty="0">
                <a:latin typeface="Arial Narrow" panose="020B0606020202030204" pitchFamily="34" charset="0"/>
              </a:rPr>
              <a:t>contribute to the design of a game. </a:t>
            </a:r>
            <a:r>
              <a:rPr lang="en-GB" sz="1000" b="1" dirty="0">
                <a:solidFill>
                  <a:schemeClr val="accent4"/>
                </a:solidFill>
                <a:latin typeface="Arial Narrow" panose="020B0606020202030204" pitchFamily="34" charset="0"/>
              </a:rPr>
              <a:t>SCN 1-08a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55164" y="3291968"/>
            <a:ext cx="2647921" cy="661720"/>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Electricity</a:t>
            </a:r>
          </a:p>
          <a:p>
            <a:r>
              <a:rPr lang="en-GB" sz="900" dirty="0">
                <a:latin typeface="Arial Narrow" panose="020B0606020202030204" pitchFamily="34" charset="0"/>
              </a:rPr>
              <a:t>I can describe an electrical circuit as a continuous loop</a:t>
            </a:r>
          </a:p>
          <a:p>
            <a:r>
              <a:rPr lang="en-GB" sz="900" dirty="0">
                <a:latin typeface="Arial Narrow" panose="020B0606020202030204" pitchFamily="34" charset="0"/>
              </a:rPr>
              <a:t>of conducting materials. I can combine simple components</a:t>
            </a:r>
          </a:p>
          <a:p>
            <a:r>
              <a:rPr lang="en-GB" sz="900" dirty="0">
                <a:latin typeface="Arial Narrow" panose="020B0606020202030204" pitchFamily="34" charset="0"/>
              </a:rPr>
              <a:t>in a series circuit to make a game or model. </a:t>
            </a:r>
            <a:r>
              <a:rPr lang="en-GB" sz="900" b="1" dirty="0">
                <a:solidFill>
                  <a:schemeClr val="accent4"/>
                </a:solidFill>
                <a:latin typeface="Arial Narrow" panose="020B0606020202030204" pitchFamily="34" charset="0"/>
              </a:rPr>
              <a:t>SCN 1-09a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190473"/>
            <a:ext cx="2557132"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Vibrations and waves</a:t>
            </a:r>
          </a:p>
          <a:p>
            <a:r>
              <a:rPr lang="en-GB" sz="1000" dirty="0">
                <a:latin typeface="Arial Narrow" panose="020B0606020202030204" pitchFamily="34" charset="0"/>
              </a:rPr>
              <a:t>By collaborating in experiments on different ways of producing sound from vibrations, I can demonstrate</a:t>
            </a:r>
          </a:p>
          <a:p>
            <a:r>
              <a:rPr lang="en-GB" sz="1000" dirty="0">
                <a:latin typeface="Arial Narrow" panose="020B0606020202030204" pitchFamily="34" charset="0"/>
              </a:rPr>
              <a:t>how to change the pitch of the sound. </a:t>
            </a:r>
            <a:r>
              <a:rPr lang="en-GB" sz="1000" b="1" dirty="0">
                <a:solidFill>
                  <a:schemeClr val="accent4"/>
                </a:solidFill>
                <a:latin typeface="Arial Narrow" panose="020B0606020202030204" pitchFamily="34" charset="0"/>
              </a:rPr>
              <a:t>SCN 1-11a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60041"/>
            <a:ext cx="2537713"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Body systems and cells</a:t>
            </a:r>
          </a:p>
          <a:p>
            <a:r>
              <a:rPr lang="en-GB" sz="1000" dirty="0">
                <a:latin typeface="Arial Narrow" panose="020B0606020202030204" pitchFamily="34" charset="0"/>
              </a:rPr>
              <a:t>By researching, I can describe the position and function of the skeleton and major organs of the</a:t>
            </a:r>
          </a:p>
          <a:p>
            <a:r>
              <a:rPr lang="en-GB" sz="1000" dirty="0">
                <a:latin typeface="Arial Narrow" panose="020B0606020202030204" pitchFamily="34" charset="0"/>
              </a:rPr>
              <a:t>human body and discuss what I need to do to keep them healthy. </a:t>
            </a:r>
            <a:r>
              <a:rPr lang="en-GB" sz="1000" b="1" dirty="0">
                <a:solidFill>
                  <a:schemeClr val="accent4"/>
                </a:solidFill>
                <a:latin typeface="Arial Narrow" panose="020B0606020202030204" pitchFamily="34" charset="0"/>
              </a:rPr>
              <a:t>SCN 1-12a</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90008" y="5986414"/>
            <a:ext cx="2557973"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Body systems and cells</a:t>
            </a:r>
          </a:p>
          <a:p>
            <a:r>
              <a:rPr lang="en-GB" sz="1000" dirty="0">
                <a:latin typeface="Arial Narrow" panose="020B0606020202030204" pitchFamily="34" charset="0"/>
              </a:rPr>
              <a:t>I have explored my senses and can discuss their reliability and limitations in responding to the environment. </a:t>
            </a:r>
            <a:r>
              <a:rPr lang="en-GB" sz="1000" b="1" dirty="0">
                <a:solidFill>
                  <a:schemeClr val="accent4"/>
                </a:solidFill>
                <a:latin typeface="Arial Narrow" panose="020B0606020202030204" pitchFamily="34" charset="0"/>
              </a:rPr>
              <a:t>SCN 1-12b</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589955" y="1429846"/>
            <a:ext cx="2492852" cy="861774"/>
          </a:xfrm>
          <a:prstGeom prst="rect">
            <a:avLst/>
          </a:prstGeom>
          <a:noFill/>
        </p:spPr>
        <p:txBody>
          <a:bodyPr wrap="square" rtlCol="0">
            <a:spAutoFit/>
          </a:bodyPr>
          <a:lstStyle/>
          <a:p>
            <a:r>
              <a:rPr lang="en-GB" sz="1000" dirty="0">
                <a:latin typeface="Arial Narrow" panose="020B0606020202030204" pitchFamily="34" charset="0"/>
              </a:rPr>
              <a:t>Predicts and then investigates how a force can make an object change speed, direction or shape, and uses vocabulary such as pushing, pulling,</a:t>
            </a:r>
          </a:p>
          <a:p>
            <a:r>
              <a:rPr lang="en-GB" sz="1000" dirty="0">
                <a:latin typeface="Arial Narrow" panose="020B0606020202030204" pitchFamily="34" charset="0"/>
              </a:rPr>
              <a:t>stretching, squashing and twisting to describe forces.</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327891" y="1579610"/>
            <a:ext cx="2700527" cy="553998"/>
          </a:xfrm>
          <a:prstGeom prst="rect">
            <a:avLst/>
          </a:prstGeom>
          <a:noFill/>
        </p:spPr>
        <p:txBody>
          <a:bodyPr wrap="square" rtlCol="0">
            <a:spAutoFit/>
          </a:bodyPr>
          <a:lstStyle/>
          <a:p>
            <a:r>
              <a:rPr lang="en-GB" sz="1000" dirty="0">
                <a:latin typeface="Arial Narrow" panose="020B0606020202030204" pitchFamily="34" charset="0"/>
              </a:rPr>
              <a:t>Investigates balanced forces and explains that if a push and pull are equal in strength and opposite in direction then there is no change in movement.</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82250" y="2472362"/>
            <a:ext cx="2492852" cy="553998"/>
          </a:xfrm>
          <a:prstGeom prst="rect">
            <a:avLst/>
          </a:prstGeom>
          <a:noFill/>
        </p:spPr>
        <p:txBody>
          <a:bodyPr wrap="square" rtlCol="0">
            <a:spAutoFit/>
          </a:bodyPr>
          <a:lstStyle/>
          <a:p>
            <a:r>
              <a:rPr lang="en-GB" sz="1000" dirty="0">
                <a:latin typeface="Arial Narrow" panose="020B0606020202030204" pitchFamily="34" charset="0"/>
              </a:rPr>
              <a:t>Reports in writing, visually, orally how magnets exert a non-contact force on each other and attract certain materials.</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291277" y="2487645"/>
            <a:ext cx="2800350" cy="400110"/>
          </a:xfrm>
          <a:prstGeom prst="rect">
            <a:avLst/>
          </a:prstGeom>
          <a:noFill/>
        </p:spPr>
        <p:txBody>
          <a:bodyPr wrap="square">
            <a:spAutoFit/>
          </a:bodyPr>
          <a:lstStyle/>
          <a:p>
            <a:r>
              <a:rPr lang="en-GB" sz="1000" dirty="0">
                <a:latin typeface="Arial Narrow" panose="020B0606020202030204" pitchFamily="34" charset="0"/>
              </a:rPr>
              <a:t>Demonstrates through practical activities that like poles repel and opposite poles attract.</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82250" y="3363982"/>
            <a:ext cx="2495550" cy="400110"/>
          </a:xfrm>
          <a:prstGeom prst="rect">
            <a:avLst/>
          </a:prstGeom>
          <a:noFill/>
        </p:spPr>
        <p:txBody>
          <a:bodyPr wrap="square" rtlCol="0">
            <a:spAutoFit/>
          </a:bodyPr>
          <a:lstStyle/>
          <a:p>
            <a:r>
              <a:rPr lang="en-GB" sz="1000" dirty="0">
                <a:latin typeface="Arial Narrow" panose="020B0606020202030204" pitchFamily="34" charset="0"/>
              </a:rPr>
              <a:t>Builds simple circuits containing bulbs, switches, bells and batteries</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10447" y="4258369"/>
            <a:ext cx="2537713" cy="707886"/>
          </a:xfrm>
          <a:prstGeom prst="rect">
            <a:avLst/>
          </a:prstGeom>
          <a:noFill/>
        </p:spPr>
        <p:txBody>
          <a:bodyPr wrap="square" rtlCol="0">
            <a:spAutoFit/>
          </a:bodyPr>
          <a:lstStyle/>
          <a:p>
            <a:r>
              <a:rPr lang="en-GB" sz="1000" dirty="0">
                <a:latin typeface="Arial Narrow" panose="020B0606020202030204" pitchFamily="34" charset="0"/>
              </a:rPr>
              <a:t>Demonstrates how sounds can be made higher or lower pitch by altering tightness, length, width or thickness or other physical characteristics of the sound source.</a:t>
            </a:r>
          </a:p>
        </p:txBody>
      </p:sp>
      <p:sp>
        <p:nvSpPr>
          <p:cNvPr id="42" name="TextBox 41">
            <a:extLst>
              <a:ext uri="{FF2B5EF4-FFF2-40B4-BE49-F238E27FC236}">
                <a16:creationId xmlns:a16="http://schemas.microsoft.com/office/drawing/2014/main" id="{8EFFC90A-C598-4F11-AB09-E5C805322573}"/>
              </a:ext>
            </a:extLst>
          </p:cNvPr>
          <p:cNvSpPr txBox="1"/>
          <p:nvPr/>
        </p:nvSpPr>
        <p:spPr>
          <a:xfrm>
            <a:off x="6407829" y="4263435"/>
            <a:ext cx="2528222" cy="400110"/>
          </a:xfrm>
          <a:prstGeom prst="rect">
            <a:avLst/>
          </a:prstGeom>
          <a:noFill/>
        </p:spPr>
        <p:txBody>
          <a:bodyPr wrap="square" rtlCol="0">
            <a:spAutoFit/>
          </a:bodyPr>
          <a:lstStyle/>
          <a:p>
            <a:r>
              <a:rPr lang="en-GB" sz="1000" dirty="0">
                <a:latin typeface="Arial Narrow" panose="020B0606020202030204" pitchFamily="34" charset="0"/>
              </a:rPr>
              <a:t>Explains that sound is caused by a vibration in a material.</a:t>
            </a:r>
          </a:p>
        </p:txBody>
      </p:sp>
      <p:sp>
        <p:nvSpPr>
          <p:cNvPr id="61" name="TextBox 60">
            <a:extLst>
              <a:ext uri="{FF2B5EF4-FFF2-40B4-BE49-F238E27FC236}">
                <a16:creationId xmlns:a16="http://schemas.microsoft.com/office/drawing/2014/main" id="{2B6C3508-3EDE-4C16-BCA6-3763455AD0C3}"/>
              </a:ext>
            </a:extLst>
          </p:cNvPr>
          <p:cNvSpPr txBox="1"/>
          <p:nvPr/>
        </p:nvSpPr>
        <p:spPr>
          <a:xfrm>
            <a:off x="3562565" y="6098639"/>
            <a:ext cx="2712956" cy="400110"/>
          </a:xfrm>
          <a:prstGeom prst="rect">
            <a:avLst/>
          </a:prstGeom>
          <a:noFill/>
        </p:spPr>
        <p:txBody>
          <a:bodyPr wrap="square" rtlCol="0">
            <a:spAutoFit/>
          </a:bodyPr>
          <a:lstStyle/>
          <a:p>
            <a:r>
              <a:rPr lang="en-GB" sz="1000" dirty="0">
                <a:latin typeface="Arial Narrow" panose="020B0606020202030204" pitchFamily="34" charset="0"/>
              </a:rPr>
              <a:t>Uses their senses to detect information and explains how they help to keep people safe.</a:t>
            </a:r>
          </a:p>
        </p:txBody>
      </p:sp>
      <p:sp>
        <p:nvSpPr>
          <p:cNvPr id="49" name="TextBox 48">
            <a:extLst>
              <a:ext uri="{FF2B5EF4-FFF2-40B4-BE49-F238E27FC236}">
                <a16:creationId xmlns:a16="http://schemas.microsoft.com/office/drawing/2014/main" id="{26BAF3B5-464B-4998-9598-53F297E2BA64}"/>
              </a:ext>
            </a:extLst>
          </p:cNvPr>
          <p:cNvSpPr txBox="1"/>
          <p:nvPr/>
        </p:nvSpPr>
        <p:spPr>
          <a:xfrm>
            <a:off x="9103623" y="2468543"/>
            <a:ext cx="2700527" cy="400110"/>
          </a:xfrm>
          <a:prstGeom prst="rect">
            <a:avLst/>
          </a:prstGeom>
          <a:noFill/>
        </p:spPr>
        <p:txBody>
          <a:bodyPr wrap="square" rtlCol="0">
            <a:spAutoFit/>
          </a:bodyPr>
          <a:lstStyle/>
          <a:p>
            <a:r>
              <a:rPr lang="en-GB" sz="1000" dirty="0">
                <a:latin typeface="Arial Narrow" panose="020B0606020202030204" pitchFamily="34" charset="0"/>
              </a:rPr>
              <a:t>Gives at least two examples for how magnets are used in everyday life.</a:t>
            </a:r>
          </a:p>
        </p:txBody>
      </p:sp>
      <p:sp>
        <p:nvSpPr>
          <p:cNvPr id="50" name="TextBox 49">
            <a:extLst>
              <a:ext uri="{FF2B5EF4-FFF2-40B4-BE49-F238E27FC236}">
                <a16:creationId xmlns:a16="http://schemas.microsoft.com/office/drawing/2014/main" id="{670C49EE-52E7-429B-84FF-D2F141FD04DC}"/>
              </a:ext>
            </a:extLst>
          </p:cNvPr>
          <p:cNvSpPr txBox="1"/>
          <p:nvPr/>
        </p:nvSpPr>
        <p:spPr>
          <a:xfrm>
            <a:off x="6315462" y="6098639"/>
            <a:ext cx="2712956" cy="553998"/>
          </a:xfrm>
          <a:prstGeom prst="rect">
            <a:avLst/>
          </a:prstGeom>
          <a:noFill/>
        </p:spPr>
        <p:txBody>
          <a:bodyPr wrap="square" rtlCol="0">
            <a:spAutoFit/>
          </a:bodyPr>
          <a:lstStyle/>
          <a:p>
            <a:r>
              <a:rPr lang="en-GB" sz="1000" dirty="0">
                <a:latin typeface="Arial Narrow" panose="020B0606020202030204" pitchFamily="34" charset="0"/>
              </a:rPr>
              <a:t>Investigates the reliability and limitations of the senses, for example, using taste tests, limits of sound, optical illusions and blind-fold games.</a:t>
            </a:r>
          </a:p>
        </p:txBody>
      </p:sp>
      <p:sp>
        <p:nvSpPr>
          <p:cNvPr id="65" name="TextBox 64">
            <a:extLst>
              <a:ext uri="{FF2B5EF4-FFF2-40B4-BE49-F238E27FC236}">
                <a16:creationId xmlns:a16="http://schemas.microsoft.com/office/drawing/2014/main" id="{4B33186F-69DC-4C13-92B4-B5ACBAEA8238}"/>
              </a:ext>
            </a:extLst>
          </p:cNvPr>
          <p:cNvSpPr txBox="1"/>
          <p:nvPr/>
        </p:nvSpPr>
        <p:spPr>
          <a:xfrm>
            <a:off x="3568636" y="5019175"/>
            <a:ext cx="1960671" cy="923330"/>
          </a:xfrm>
          <a:prstGeom prst="rect">
            <a:avLst/>
          </a:prstGeom>
          <a:noFill/>
        </p:spPr>
        <p:txBody>
          <a:bodyPr wrap="square" rtlCol="0">
            <a:spAutoFit/>
          </a:bodyPr>
          <a:lstStyle/>
          <a:p>
            <a:r>
              <a:rPr lang="en-GB" sz="900" dirty="0">
                <a:latin typeface="Arial Narrow" panose="020B0606020202030204" pitchFamily="34" charset="0"/>
              </a:rPr>
              <a:t>Uses components to make simple models of a skeleton which identify the skull, spine, ribcage and some bones of the arms and leg and which show</a:t>
            </a:r>
          </a:p>
          <a:p>
            <a:r>
              <a:rPr lang="en-GB" sz="900" dirty="0">
                <a:latin typeface="Arial Narrow" panose="020B0606020202030204" pitchFamily="34" charset="0"/>
              </a:rPr>
              <a:t>how the skeleton gives us support and protects our organs. </a:t>
            </a:r>
          </a:p>
        </p:txBody>
      </p:sp>
      <p:sp>
        <p:nvSpPr>
          <p:cNvPr id="66" name="TextBox 65">
            <a:extLst>
              <a:ext uri="{FF2B5EF4-FFF2-40B4-BE49-F238E27FC236}">
                <a16:creationId xmlns:a16="http://schemas.microsoft.com/office/drawing/2014/main" id="{CD5B8CB0-58C3-4D63-A5A2-46ADF3DC79D9}"/>
              </a:ext>
            </a:extLst>
          </p:cNvPr>
          <p:cNvSpPr txBox="1"/>
          <p:nvPr/>
        </p:nvSpPr>
        <p:spPr>
          <a:xfrm>
            <a:off x="5650317" y="5184762"/>
            <a:ext cx="1995174" cy="553998"/>
          </a:xfrm>
          <a:prstGeom prst="rect">
            <a:avLst/>
          </a:prstGeom>
          <a:noFill/>
        </p:spPr>
        <p:txBody>
          <a:bodyPr wrap="square" rtlCol="0">
            <a:spAutoFit/>
          </a:bodyPr>
          <a:lstStyle/>
          <a:p>
            <a:r>
              <a:rPr lang="en-GB" sz="1000" dirty="0">
                <a:latin typeface="Arial Narrow" panose="020B0606020202030204" pitchFamily="34" charset="0"/>
              </a:rPr>
              <a:t>Describes the position and function of major organs including the brain, heart, lungs, stomach and bladder.</a:t>
            </a:r>
          </a:p>
        </p:txBody>
      </p:sp>
      <p:sp>
        <p:nvSpPr>
          <p:cNvPr id="67" name="TextBox 66">
            <a:extLst>
              <a:ext uri="{FF2B5EF4-FFF2-40B4-BE49-F238E27FC236}">
                <a16:creationId xmlns:a16="http://schemas.microsoft.com/office/drawing/2014/main" id="{D37E3AD6-E502-48D6-9E7C-8FEF120ED37F}"/>
              </a:ext>
            </a:extLst>
          </p:cNvPr>
          <p:cNvSpPr txBox="1"/>
          <p:nvPr/>
        </p:nvSpPr>
        <p:spPr>
          <a:xfrm>
            <a:off x="7832457" y="5167993"/>
            <a:ext cx="1964728" cy="553998"/>
          </a:xfrm>
          <a:prstGeom prst="rect">
            <a:avLst/>
          </a:prstGeom>
          <a:noFill/>
        </p:spPr>
        <p:txBody>
          <a:bodyPr wrap="square" rtlCol="0">
            <a:spAutoFit/>
          </a:bodyPr>
          <a:lstStyle/>
          <a:p>
            <a:r>
              <a:rPr lang="en-GB" sz="1000" dirty="0">
                <a:latin typeface="Arial Narrow" panose="020B0606020202030204" pitchFamily="34" charset="0"/>
              </a:rPr>
              <a:t>Describes how skin, as an organ, provides a barrier to infection and helps to control our temperature.</a:t>
            </a:r>
          </a:p>
        </p:txBody>
      </p:sp>
      <p:sp>
        <p:nvSpPr>
          <p:cNvPr id="68" name="TextBox 67">
            <a:extLst>
              <a:ext uri="{FF2B5EF4-FFF2-40B4-BE49-F238E27FC236}">
                <a16:creationId xmlns:a16="http://schemas.microsoft.com/office/drawing/2014/main" id="{15B89C17-6644-4CC7-B457-55DD83EF9D97}"/>
              </a:ext>
            </a:extLst>
          </p:cNvPr>
          <p:cNvSpPr txBox="1"/>
          <p:nvPr/>
        </p:nvSpPr>
        <p:spPr>
          <a:xfrm>
            <a:off x="9974237" y="5080469"/>
            <a:ext cx="2036240" cy="784830"/>
          </a:xfrm>
          <a:prstGeom prst="rect">
            <a:avLst/>
          </a:prstGeom>
          <a:noFill/>
        </p:spPr>
        <p:txBody>
          <a:bodyPr wrap="square" rtlCol="0">
            <a:spAutoFit/>
          </a:bodyPr>
          <a:lstStyle/>
          <a:p>
            <a:r>
              <a:rPr lang="en-GB" sz="900" dirty="0">
                <a:latin typeface="Arial Narrow" panose="020B0606020202030204" pitchFamily="34" charset="0"/>
              </a:rPr>
              <a:t>Structures a presentation or report, with support, on how to have a healthy</a:t>
            </a:r>
          </a:p>
          <a:p>
            <a:r>
              <a:rPr lang="en-GB" sz="900" dirty="0">
                <a:latin typeface="Arial Narrow" panose="020B0606020202030204" pitchFamily="34" charset="0"/>
              </a:rPr>
              <a:t>lifestyle, for example, through a balanced diet, regular exercise, sufficient sleep and by avoiding substance misuse.</a:t>
            </a:r>
          </a:p>
        </p:txBody>
      </p:sp>
      <p:pic>
        <p:nvPicPr>
          <p:cNvPr id="22" name="Picture 21">
            <a:extLst>
              <a:ext uri="{FF2B5EF4-FFF2-40B4-BE49-F238E27FC236}">
                <a16:creationId xmlns:a16="http://schemas.microsoft.com/office/drawing/2014/main" id="{116E09B0-0EB8-4A00-B34F-F26FBB930691}"/>
              </a:ext>
            </a:extLst>
          </p:cNvPr>
          <p:cNvPicPr>
            <a:picLocks noChangeAspect="1"/>
          </p:cNvPicPr>
          <p:nvPr/>
        </p:nvPicPr>
        <p:blipFill>
          <a:blip r:embed="rId3"/>
          <a:stretch>
            <a:fillRect/>
          </a:stretch>
        </p:blipFill>
        <p:spPr>
          <a:xfrm>
            <a:off x="265427" y="416676"/>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01BCD1ED-2DAA-4896-8B62-E869C076C21E}"/>
              </a:ext>
            </a:extLst>
          </p:cNvPr>
          <p:cNvPicPr>
            <a:picLocks noChangeAspect="1"/>
          </p:cNvPicPr>
          <p:nvPr/>
        </p:nvPicPr>
        <p:blipFill>
          <a:blip r:embed="rId5"/>
          <a:stretch>
            <a:fillRect/>
          </a:stretch>
        </p:blipFill>
        <p:spPr>
          <a:xfrm>
            <a:off x="11699554" y="968184"/>
            <a:ext cx="310923" cy="310923"/>
          </a:xfrm>
          <a:prstGeom prst="rect">
            <a:avLst/>
          </a:prstGeom>
        </p:spPr>
      </p:pic>
    </p:spTree>
    <p:extLst>
      <p:ext uri="{BB962C8B-B14F-4D97-AF65-F5344CB8AC3E}">
        <p14:creationId xmlns:p14="http://schemas.microsoft.com/office/powerpoint/2010/main" val="882079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Rounded Corners 66">
            <a:extLst>
              <a:ext uri="{FF2B5EF4-FFF2-40B4-BE49-F238E27FC236}">
                <a16:creationId xmlns:a16="http://schemas.microsoft.com/office/drawing/2014/main" id="{64517ACD-D3BE-4F7B-A19C-428FA8B0FE16}"/>
              </a:ext>
            </a:extLst>
          </p:cNvPr>
          <p:cNvSpPr/>
          <p:nvPr/>
        </p:nvSpPr>
        <p:spPr>
          <a:xfrm>
            <a:off x="9082970" y="508055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DA93D70D-77E8-4DBC-B8BB-EDCC1D83D848}"/>
              </a:ext>
            </a:extLst>
          </p:cNvPr>
          <p:cNvSpPr/>
          <p:nvPr/>
        </p:nvSpPr>
        <p:spPr>
          <a:xfrm>
            <a:off x="6314314" y="5073135"/>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EE9111C0-5A59-4B90-BD46-837E9A890D76}"/>
              </a:ext>
            </a:extLst>
          </p:cNvPr>
          <p:cNvSpPr/>
          <p:nvPr/>
        </p:nvSpPr>
        <p:spPr>
          <a:xfrm>
            <a:off x="3438302" y="508055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91F1953F-A40B-4EB5-8851-A1C225C7EF34}"/>
              </a:ext>
            </a:extLst>
          </p:cNvPr>
          <p:cNvSpPr/>
          <p:nvPr/>
        </p:nvSpPr>
        <p:spPr>
          <a:xfrm>
            <a:off x="619705" y="505838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7A0B8ABA-0CDE-4B0A-B974-26EA0FB9592E}"/>
              </a:ext>
            </a:extLst>
          </p:cNvPr>
          <p:cNvSpPr/>
          <p:nvPr/>
        </p:nvSpPr>
        <p:spPr>
          <a:xfrm>
            <a:off x="6306023" y="4178019"/>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E7373162-B269-4348-A6EB-085E5A405753}"/>
              </a:ext>
            </a:extLst>
          </p:cNvPr>
          <p:cNvSpPr/>
          <p:nvPr/>
        </p:nvSpPr>
        <p:spPr>
          <a:xfrm>
            <a:off x="3456682" y="4192816"/>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7D394A0F-015C-4CD9-A156-2C4FB66B0180}"/>
              </a:ext>
            </a:extLst>
          </p:cNvPr>
          <p:cNvSpPr/>
          <p:nvPr/>
        </p:nvSpPr>
        <p:spPr>
          <a:xfrm>
            <a:off x="618589" y="4181855"/>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61B1D55C-BABE-46CA-941B-856415519B84}"/>
              </a:ext>
            </a:extLst>
          </p:cNvPr>
          <p:cNvSpPr/>
          <p:nvPr/>
        </p:nvSpPr>
        <p:spPr>
          <a:xfrm>
            <a:off x="6328587" y="3283550"/>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6D9C2433-5A97-41BD-9C1E-5532258D0E8D}"/>
              </a:ext>
            </a:extLst>
          </p:cNvPr>
          <p:cNvSpPr/>
          <p:nvPr/>
        </p:nvSpPr>
        <p:spPr>
          <a:xfrm>
            <a:off x="3472198" y="3284040"/>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1343566E-5D2D-4DD9-A082-73640849C74B}"/>
              </a:ext>
            </a:extLst>
          </p:cNvPr>
          <p:cNvSpPr/>
          <p:nvPr/>
        </p:nvSpPr>
        <p:spPr>
          <a:xfrm>
            <a:off x="626142" y="3284040"/>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C7EF1F31-E612-484B-ABA7-3092CF636FD0}"/>
              </a:ext>
            </a:extLst>
          </p:cNvPr>
          <p:cNvSpPr/>
          <p:nvPr/>
        </p:nvSpPr>
        <p:spPr>
          <a:xfrm>
            <a:off x="9108740" y="2334584"/>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23AFF449-FA37-4C1D-A98E-8A35E9A7F383}"/>
              </a:ext>
            </a:extLst>
          </p:cNvPr>
          <p:cNvSpPr/>
          <p:nvPr/>
        </p:nvSpPr>
        <p:spPr>
          <a:xfrm>
            <a:off x="6315463" y="2343287"/>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02F623B2-DA4F-42C0-B76E-D1A4E1E7916F}"/>
              </a:ext>
            </a:extLst>
          </p:cNvPr>
          <p:cNvSpPr/>
          <p:nvPr/>
        </p:nvSpPr>
        <p:spPr>
          <a:xfrm>
            <a:off x="3472198" y="2335609"/>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5266D233-FA86-40FE-9F04-6B62EA6127BE}"/>
              </a:ext>
            </a:extLst>
          </p:cNvPr>
          <p:cNvSpPr/>
          <p:nvPr/>
        </p:nvSpPr>
        <p:spPr>
          <a:xfrm>
            <a:off x="614887" y="2353671"/>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44D60F6E-2FC4-457C-893F-DCAACE12C7BD}"/>
              </a:ext>
            </a:extLst>
          </p:cNvPr>
          <p:cNvSpPr/>
          <p:nvPr/>
        </p:nvSpPr>
        <p:spPr>
          <a:xfrm>
            <a:off x="6335701" y="1446566"/>
            <a:ext cx="2699831" cy="829553"/>
          </a:xfrm>
          <a:prstGeom prst="round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DD750530-BED1-43C4-99F3-E06A942F1BD7}"/>
              </a:ext>
            </a:extLst>
          </p:cNvPr>
          <p:cNvSpPr/>
          <p:nvPr/>
        </p:nvSpPr>
        <p:spPr>
          <a:xfrm>
            <a:off x="3485322"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49412" y="392925"/>
            <a:ext cx="1438780" cy="77425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906810" y="3480189"/>
            <a:ext cx="4446164"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First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0908" y="1430098"/>
            <a:ext cx="2699831" cy="82955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563273" y="1423290"/>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90509" y="1438918"/>
            <a:ext cx="2583189" cy="784830"/>
          </a:xfrm>
          <a:prstGeom prst="rect">
            <a:avLst/>
          </a:prstGeom>
          <a:noFill/>
        </p:spPr>
        <p:txBody>
          <a:bodyPr wrap="square" rtlCol="0">
            <a:spAutoFit/>
          </a:bodyPr>
          <a:lstStyle/>
          <a:p>
            <a:r>
              <a:rPr lang="en-GB" sz="900" b="1" dirty="0">
                <a:solidFill>
                  <a:schemeClr val="accent4"/>
                </a:solidFill>
                <a:latin typeface="Arial Narrow" panose="020B0606020202030204" pitchFamily="34" charset="0"/>
              </a:rPr>
              <a:t>Body systems and cells</a:t>
            </a:r>
          </a:p>
          <a:p>
            <a:r>
              <a:rPr lang="en-GB" sz="900" dirty="0">
                <a:latin typeface="Arial Narrow" panose="020B0606020202030204" pitchFamily="34" charset="0"/>
              </a:rPr>
              <a:t>I know the symptoms of some common diseases caused by germs. I can explain how they are</a:t>
            </a:r>
          </a:p>
          <a:p>
            <a:r>
              <a:rPr lang="en-GB" sz="900" dirty="0">
                <a:latin typeface="Arial Narrow" panose="020B0606020202030204" pitchFamily="34" charset="0"/>
              </a:rPr>
              <a:t>spread and discuss how some methods of preventing and treating disease benefit society. </a:t>
            </a:r>
            <a:r>
              <a:rPr lang="en-GB" sz="900" b="1" dirty="0">
                <a:solidFill>
                  <a:schemeClr val="accent4"/>
                </a:solidFill>
                <a:latin typeface="Arial Narrow" panose="020B0606020202030204" pitchFamily="34" charset="0"/>
              </a:rPr>
              <a:t>SCN 1-13a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44345" y="2372515"/>
            <a:ext cx="2574841" cy="861774"/>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Inheritance</a:t>
            </a:r>
          </a:p>
          <a:p>
            <a:r>
              <a:rPr lang="en-GB" sz="1000" dirty="0">
                <a:latin typeface="Arial Narrow" panose="020B0606020202030204" pitchFamily="34" charset="0"/>
              </a:rPr>
              <a:t>By comparing generations of families of humans, plants and animals, I can begin to understand how characteristics are inherited. </a:t>
            </a:r>
            <a:r>
              <a:rPr lang="en-GB" sz="1000" b="1" dirty="0">
                <a:solidFill>
                  <a:schemeClr val="accent4"/>
                </a:solidFill>
                <a:latin typeface="Arial Narrow" panose="020B0606020202030204" pitchFamily="34" charset="0"/>
              </a:rPr>
              <a:t>SCN 1-14a</a:t>
            </a:r>
          </a:p>
          <a:p>
            <a:endParaRPr lang="en-GB" sz="1000" b="1" dirty="0">
              <a:solidFill>
                <a:schemeClr val="accent4"/>
              </a:solidFill>
              <a:latin typeface="Arial Narrow" panose="020B0606020202030204" pitchFamily="34" charset="0"/>
            </a:endParaRPr>
          </a:p>
        </p:txBody>
      </p:sp>
      <p:sp>
        <p:nvSpPr>
          <p:cNvPr id="16" name="TextBox 15">
            <a:extLst>
              <a:ext uri="{FF2B5EF4-FFF2-40B4-BE49-F238E27FC236}">
                <a16:creationId xmlns:a16="http://schemas.microsoft.com/office/drawing/2014/main" id="{AC7A9D72-81CF-4A85-B847-C9780FE9580D}"/>
              </a:ext>
            </a:extLst>
          </p:cNvPr>
          <p:cNvSpPr txBox="1"/>
          <p:nvPr/>
        </p:nvSpPr>
        <p:spPr>
          <a:xfrm>
            <a:off x="666797" y="3356420"/>
            <a:ext cx="2647921"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Properties and uses of substances</a:t>
            </a:r>
          </a:p>
          <a:p>
            <a:r>
              <a:rPr lang="en-GB" sz="1000" dirty="0">
                <a:latin typeface="Arial Narrow" panose="020B0606020202030204" pitchFamily="34" charset="0"/>
              </a:rPr>
              <a:t>Through exploring properties and sources of materials, I can choose appropriate materials to solve practical challenges. </a:t>
            </a:r>
            <a:r>
              <a:rPr lang="en-GB" sz="1000" b="1" dirty="0">
                <a:solidFill>
                  <a:schemeClr val="accent4"/>
                </a:solidFill>
                <a:latin typeface="Arial Narrow" panose="020B0606020202030204" pitchFamily="34" charset="0"/>
              </a:rPr>
              <a:t>SCN 1-15a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242689"/>
            <a:ext cx="2557132"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Properties and uses of substances</a:t>
            </a:r>
          </a:p>
          <a:p>
            <a:r>
              <a:rPr lang="en-GB" sz="1000" dirty="0">
                <a:latin typeface="Arial Narrow" panose="020B0606020202030204" pitchFamily="34" charset="0"/>
              </a:rPr>
              <a:t>I can make and test predictions about solids dissolving in water and can relate my findings to the</a:t>
            </a:r>
          </a:p>
          <a:p>
            <a:r>
              <a:rPr lang="en-GB" sz="1000" dirty="0">
                <a:latin typeface="Arial Narrow" panose="020B0606020202030204" pitchFamily="34" charset="0"/>
              </a:rPr>
              <a:t>world around me. </a:t>
            </a:r>
            <a:r>
              <a:rPr lang="en-GB" sz="1000" b="1" dirty="0">
                <a:solidFill>
                  <a:schemeClr val="accent4"/>
                </a:solidFill>
                <a:latin typeface="Arial Narrow" panose="020B0606020202030204" pitchFamily="34" charset="0"/>
              </a:rPr>
              <a:t>SCN 1-16a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7202" y="5107818"/>
            <a:ext cx="2537713" cy="707886"/>
          </a:xfrm>
          <a:prstGeom prst="rect">
            <a:avLst/>
          </a:prstGeom>
          <a:noFill/>
        </p:spPr>
        <p:txBody>
          <a:bodyPr wrap="square" rtlCol="0">
            <a:spAutoFit/>
          </a:bodyPr>
          <a:lstStyle/>
          <a:p>
            <a:r>
              <a:rPr lang="en-GB" sz="1000" b="1" dirty="0">
                <a:solidFill>
                  <a:schemeClr val="accent4"/>
                </a:solidFill>
                <a:latin typeface="Arial Narrow" panose="020B0606020202030204" pitchFamily="34" charset="0"/>
              </a:rPr>
              <a:t>Topical science</a:t>
            </a:r>
          </a:p>
          <a:p>
            <a:r>
              <a:rPr lang="en-GB" sz="1000" dirty="0">
                <a:latin typeface="Arial Narrow" panose="020B0606020202030204" pitchFamily="34" charset="0"/>
              </a:rPr>
              <a:t>I have contributed to discussions of current scientific news items to help develop my awareness of science. </a:t>
            </a:r>
            <a:r>
              <a:rPr lang="en-GB" sz="1000" b="1" dirty="0">
                <a:solidFill>
                  <a:schemeClr val="accent4"/>
                </a:solidFill>
                <a:latin typeface="Arial Narrow" panose="020B0606020202030204" pitchFamily="34" charset="0"/>
              </a:rPr>
              <a:t>SCN 1-20a</a:t>
            </a:r>
          </a:p>
        </p:txBody>
      </p:sp>
      <p:sp>
        <p:nvSpPr>
          <p:cNvPr id="23" name="TextBox 22">
            <a:extLst>
              <a:ext uri="{FF2B5EF4-FFF2-40B4-BE49-F238E27FC236}">
                <a16:creationId xmlns:a16="http://schemas.microsoft.com/office/drawing/2014/main" id="{640C819A-F577-438A-94A4-562F2FB63935}"/>
              </a:ext>
            </a:extLst>
          </p:cNvPr>
          <p:cNvSpPr txBox="1"/>
          <p:nvPr/>
        </p:nvSpPr>
        <p:spPr>
          <a:xfrm>
            <a:off x="3651624" y="1577260"/>
            <a:ext cx="2492852" cy="553998"/>
          </a:xfrm>
          <a:prstGeom prst="rect">
            <a:avLst/>
          </a:prstGeom>
          <a:noFill/>
        </p:spPr>
        <p:txBody>
          <a:bodyPr wrap="square" rtlCol="0">
            <a:spAutoFit/>
          </a:bodyPr>
          <a:lstStyle/>
          <a:p>
            <a:r>
              <a:rPr lang="en-GB" sz="1000" dirty="0">
                <a:latin typeface="Arial Narrow" panose="020B0606020202030204" pitchFamily="34" charset="0"/>
              </a:rPr>
              <a:t>Describes the symptoms of some common diseases including colds, mumps, measles, chicken pox and flu.</a:t>
            </a:r>
            <a:endParaRPr lang="en-GB" dirty="0"/>
          </a:p>
        </p:txBody>
      </p:sp>
      <p:sp>
        <p:nvSpPr>
          <p:cNvPr id="24" name="TextBox 23">
            <a:extLst>
              <a:ext uri="{FF2B5EF4-FFF2-40B4-BE49-F238E27FC236}">
                <a16:creationId xmlns:a16="http://schemas.microsoft.com/office/drawing/2014/main" id="{6F520AF9-D4F2-42D9-9C44-A79AA6D463C3}"/>
              </a:ext>
            </a:extLst>
          </p:cNvPr>
          <p:cNvSpPr txBox="1"/>
          <p:nvPr/>
        </p:nvSpPr>
        <p:spPr>
          <a:xfrm>
            <a:off x="6341188" y="1507400"/>
            <a:ext cx="2700527" cy="707886"/>
          </a:xfrm>
          <a:prstGeom prst="rect">
            <a:avLst/>
          </a:prstGeom>
          <a:noFill/>
        </p:spPr>
        <p:txBody>
          <a:bodyPr wrap="square" rtlCol="0">
            <a:spAutoFit/>
          </a:bodyPr>
          <a:lstStyle/>
          <a:p>
            <a:r>
              <a:rPr lang="en-GB" sz="1000" dirty="0">
                <a:latin typeface="Arial Narrow" panose="020B0606020202030204" pitchFamily="34" charset="0"/>
              </a:rPr>
              <a:t>Provides explanations, supported by evidence, of how some diseases spread and discusses ways in which some diseases can be prevented through good hygiene and vaccination.</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82250" y="2472362"/>
            <a:ext cx="2492852" cy="553998"/>
          </a:xfrm>
          <a:prstGeom prst="rect">
            <a:avLst/>
          </a:prstGeom>
          <a:noFill/>
        </p:spPr>
        <p:txBody>
          <a:bodyPr wrap="square" rtlCol="0">
            <a:spAutoFit/>
          </a:bodyPr>
          <a:lstStyle/>
          <a:p>
            <a:r>
              <a:rPr lang="en-GB" sz="1000" dirty="0">
                <a:latin typeface="Arial Narrow" panose="020B0606020202030204" pitchFamily="34" charset="0"/>
              </a:rPr>
              <a:t>Uses their own experiences to illustrate how inherited characteristics are passed from one generation to the next.</a:t>
            </a:r>
          </a:p>
        </p:txBody>
      </p:sp>
      <p:sp>
        <p:nvSpPr>
          <p:cNvPr id="44" name="TextBox 43">
            <a:extLst>
              <a:ext uri="{FF2B5EF4-FFF2-40B4-BE49-F238E27FC236}">
                <a16:creationId xmlns:a16="http://schemas.microsoft.com/office/drawing/2014/main" id="{297A36FC-3C62-4BBC-9BFD-64B30C02AB22}"/>
              </a:ext>
            </a:extLst>
          </p:cNvPr>
          <p:cNvSpPr txBox="1"/>
          <p:nvPr/>
        </p:nvSpPr>
        <p:spPr>
          <a:xfrm>
            <a:off x="6344478" y="2456456"/>
            <a:ext cx="2800350" cy="553998"/>
          </a:xfrm>
          <a:prstGeom prst="rect">
            <a:avLst/>
          </a:prstGeom>
          <a:noFill/>
        </p:spPr>
        <p:txBody>
          <a:bodyPr wrap="square">
            <a:spAutoFit/>
          </a:bodyPr>
          <a:lstStyle/>
          <a:p>
            <a:r>
              <a:rPr lang="en-GB" sz="1000" dirty="0">
                <a:latin typeface="Arial Narrow" panose="020B0606020202030204" pitchFamily="34" charset="0"/>
              </a:rPr>
              <a:t>Knows that genetic information determines characteristics such as colour of eyes and shape of petals.</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53534" y="3392716"/>
            <a:ext cx="2495550" cy="400110"/>
          </a:xfrm>
          <a:prstGeom prst="rect">
            <a:avLst/>
          </a:prstGeom>
          <a:noFill/>
        </p:spPr>
        <p:txBody>
          <a:bodyPr wrap="square" rtlCol="0">
            <a:spAutoFit/>
          </a:bodyPr>
          <a:lstStyle/>
          <a:p>
            <a:r>
              <a:rPr lang="en-GB" sz="1000" dirty="0">
                <a:latin typeface="Arial Narrow" panose="020B0606020202030204" pitchFamily="34" charset="0"/>
              </a:rPr>
              <a:t>Classifies materials into natural and human-made (synthetic).</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606763" y="4305877"/>
            <a:ext cx="2537713" cy="707886"/>
          </a:xfrm>
          <a:prstGeom prst="rect">
            <a:avLst/>
          </a:prstGeom>
          <a:noFill/>
        </p:spPr>
        <p:txBody>
          <a:bodyPr wrap="square" rtlCol="0">
            <a:spAutoFit/>
          </a:bodyPr>
          <a:lstStyle/>
          <a:p>
            <a:r>
              <a:rPr lang="en-GB" sz="1000" dirty="0">
                <a:latin typeface="Arial Narrow" panose="020B0606020202030204" pitchFamily="34" charset="0"/>
              </a:rPr>
              <a:t>Links new knowledge of dissolving to real-life examples of things that dissolve and things that don’t dissolve.</a:t>
            </a:r>
          </a:p>
          <a:p>
            <a:endParaRPr lang="en-GB" sz="1000" dirty="0">
              <a:latin typeface="Arial Narrow" panose="020B0606020202030204" pitchFamily="34" charset="0"/>
            </a:endParaRPr>
          </a:p>
        </p:txBody>
      </p:sp>
      <p:sp>
        <p:nvSpPr>
          <p:cNvPr id="61" name="TextBox 60">
            <a:extLst>
              <a:ext uri="{FF2B5EF4-FFF2-40B4-BE49-F238E27FC236}">
                <a16:creationId xmlns:a16="http://schemas.microsoft.com/office/drawing/2014/main" id="{2B6C3508-3EDE-4C16-BCA6-3763455AD0C3}"/>
              </a:ext>
            </a:extLst>
          </p:cNvPr>
          <p:cNvSpPr txBox="1"/>
          <p:nvPr/>
        </p:nvSpPr>
        <p:spPr>
          <a:xfrm>
            <a:off x="3588375" y="5200312"/>
            <a:ext cx="2712956" cy="553998"/>
          </a:xfrm>
          <a:prstGeom prst="rect">
            <a:avLst/>
          </a:prstGeom>
          <a:noFill/>
        </p:spPr>
        <p:txBody>
          <a:bodyPr wrap="square" rtlCol="0">
            <a:spAutoFit/>
          </a:bodyPr>
          <a:lstStyle/>
          <a:p>
            <a:r>
              <a:rPr lang="en-GB" sz="1000" dirty="0">
                <a:latin typeface="Arial Narrow" panose="020B0606020202030204" pitchFamily="34" charset="0"/>
              </a:rPr>
              <a:t>Discusses and expresses opinions about science topics in real-life contexts, including those featured in the media.</a:t>
            </a:r>
          </a:p>
        </p:txBody>
      </p:sp>
      <p:sp>
        <p:nvSpPr>
          <p:cNvPr id="49" name="TextBox 48">
            <a:extLst>
              <a:ext uri="{FF2B5EF4-FFF2-40B4-BE49-F238E27FC236}">
                <a16:creationId xmlns:a16="http://schemas.microsoft.com/office/drawing/2014/main" id="{26BAF3B5-464B-4998-9598-53F297E2BA64}"/>
              </a:ext>
            </a:extLst>
          </p:cNvPr>
          <p:cNvSpPr txBox="1"/>
          <p:nvPr/>
        </p:nvSpPr>
        <p:spPr>
          <a:xfrm>
            <a:off x="9179763" y="2472362"/>
            <a:ext cx="2700527" cy="400110"/>
          </a:xfrm>
          <a:prstGeom prst="rect">
            <a:avLst/>
          </a:prstGeom>
          <a:noFill/>
        </p:spPr>
        <p:txBody>
          <a:bodyPr wrap="square" rtlCol="0">
            <a:spAutoFit/>
          </a:bodyPr>
          <a:lstStyle/>
          <a:p>
            <a:r>
              <a:rPr lang="en-GB" sz="1000" dirty="0">
                <a:latin typeface="Arial Narrow" panose="020B0606020202030204" pitchFamily="34" charset="0"/>
              </a:rPr>
              <a:t>Demonstrates understanding of the variations within family groups.</a:t>
            </a:r>
          </a:p>
        </p:txBody>
      </p:sp>
      <p:sp>
        <p:nvSpPr>
          <p:cNvPr id="50" name="TextBox 49">
            <a:extLst>
              <a:ext uri="{FF2B5EF4-FFF2-40B4-BE49-F238E27FC236}">
                <a16:creationId xmlns:a16="http://schemas.microsoft.com/office/drawing/2014/main" id="{670C49EE-52E7-429B-84FF-D2F141FD04DC}"/>
              </a:ext>
            </a:extLst>
          </p:cNvPr>
          <p:cNvSpPr txBox="1"/>
          <p:nvPr/>
        </p:nvSpPr>
        <p:spPr>
          <a:xfrm>
            <a:off x="6370014" y="5226811"/>
            <a:ext cx="2712956" cy="400110"/>
          </a:xfrm>
          <a:prstGeom prst="rect">
            <a:avLst/>
          </a:prstGeom>
          <a:noFill/>
        </p:spPr>
        <p:txBody>
          <a:bodyPr wrap="square" rtlCol="0">
            <a:spAutoFit/>
          </a:bodyPr>
          <a:lstStyle/>
          <a:p>
            <a:r>
              <a:rPr lang="en-GB" sz="1000" dirty="0">
                <a:latin typeface="Arial Narrow" panose="020B0606020202030204" pitchFamily="34" charset="0"/>
              </a:rPr>
              <a:t>Discusses how people use science in their everyday lives</a:t>
            </a:r>
          </a:p>
        </p:txBody>
      </p:sp>
      <p:sp>
        <p:nvSpPr>
          <p:cNvPr id="51" name="TextBox 50">
            <a:extLst>
              <a:ext uri="{FF2B5EF4-FFF2-40B4-BE49-F238E27FC236}">
                <a16:creationId xmlns:a16="http://schemas.microsoft.com/office/drawing/2014/main" id="{2C1173C2-21D1-4F85-8ED9-D71191D900C3}"/>
              </a:ext>
            </a:extLst>
          </p:cNvPr>
          <p:cNvSpPr txBox="1"/>
          <p:nvPr/>
        </p:nvSpPr>
        <p:spPr>
          <a:xfrm>
            <a:off x="6453427" y="3348466"/>
            <a:ext cx="2526018" cy="707886"/>
          </a:xfrm>
          <a:prstGeom prst="rect">
            <a:avLst/>
          </a:prstGeom>
          <a:noFill/>
        </p:spPr>
        <p:txBody>
          <a:bodyPr wrap="square" rtlCol="0">
            <a:spAutoFit/>
          </a:bodyPr>
          <a:lstStyle/>
          <a:p>
            <a:r>
              <a:rPr lang="en-GB" sz="1000" dirty="0">
                <a:latin typeface="Arial Narrow" panose="020B0606020202030204" pitchFamily="34" charset="0"/>
              </a:rPr>
              <a:t>Identifies properties of different materials, for example, rigidity, flexibility, rough, smooth and waterproof, and their uses linked to their properties.</a:t>
            </a:r>
          </a:p>
        </p:txBody>
      </p:sp>
      <p:sp>
        <p:nvSpPr>
          <p:cNvPr id="52" name="TextBox 51">
            <a:extLst>
              <a:ext uri="{FF2B5EF4-FFF2-40B4-BE49-F238E27FC236}">
                <a16:creationId xmlns:a16="http://schemas.microsoft.com/office/drawing/2014/main" id="{824F2232-95D6-413D-B1D1-B18533E3718E}"/>
              </a:ext>
            </a:extLst>
          </p:cNvPr>
          <p:cNvSpPr txBox="1"/>
          <p:nvPr/>
        </p:nvSpPr>
        <p:spPr>
          <a:xfrm>
            <a:off x="6422594" y="4319633"/>
            <a:ext cx="2537713" cy="553998"/>
          </a:xfrm>
          <a:prstGeom prst="rect">
            <a:avLst/>
          </a:prstGeom>
          <a:noFill/>
        </p:spPr>
        <p:txBody>
          <a:bodyPr wrap="square" rtlCol="0">
            <a:spAutoFit/>
          </a:bodyPr>
          <a:lstStyle/>
          <a:p>
            <a:r>
              <a:rPr lang="en-GB" sz="1000" dirty="0">
                <a:latin typeface="Arial Narrow" panose="020B0606020202030204" pitchFamily="34" charset="0"/>
              </a:rPr>
              <a:t>Predicts, investigates and records how solubility is affected by heat and stirring.</a:t>
            </a:r>
          </a:p>
          <a:p>
            <a:endParaRPr lang="en-GB" sz="1000" dirty="0">
              <a:latin typeface="Arial Narrow" panose="020B0606020202030204" pitchFamily="34" charset="0"/>
            </a:endParaRPr>
          </a:p>
        </p:txBody>
      </p:sp>
      <p:sp>
        <p:nvSpPr>
          <p:cNvPr id="53" name="TextBox 52">
            <a:extLst>
              <a:ext uri="{FF2B5EF4-FFF2-40B4-BE49-F238E27FC236}">
                <a16:creationId xmlns:a16="http://schemas.microsoft.com/office/drawing/2014/main" id="{ED7F1DD9-4C2B-4F1F-BA76-CE64ED5DC7EE}"/>
              </a:ext>
            </a:extLst>
          </p:cNvPr>
          <p:cNvSpPr txBox="1"/>
          <p:nvPr/>
        </p:nvSpPr>
        <p:spPr>
          <a:xfrm>
            <a:off x="9157448" y="5226811"/>
            <a:ext cx="2712956" cy="400110"/>
          </a:xfrm>
          <a:prstGeom prst="rect">
            <a:avLst/>
          </a:prstGeom>
          <a:noFill/>
        </p:spPr>
        <p:txBody>
          <a:bodyPr wrap="square" rtlCol="0">
            <a:spAutoFit/>
          </a:bodyPr>
          <a:lstStyle/>
          <a:p>
            <a:r>
              <a:rPr lang="en-GB" sz="1000" dirty="0">
                <a:latin typeface="Arial Narrow" panose="020B0606020202030204" pitchFamily="34" charset="0"/>
              </a:rPr>
              <a:t>Describes a variety of jobs and careers which require scientific knowledge and skills.</a:t>
            </a:r>
          </a:p>
        </p:txBody>
      </p:sp>
      <p:pic>
        <p:nvPicPr>
          <p:cNvPr id="14" name="Picture 13">
            <a:extLst>
              <a:ext uri="{FF2B5EF4-FFF2-40B4-BE49-F238E27FC236}">
                <a16:creationId xmlns:a16="http://schemas.microsoft.com/office/drawing/2014/main" id="{C8E881EE-08DB-4B1A-BE07-7DCE9296D07B}"/>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927014A1-2EA5-4676-8C74-1EE050DFC6C3}"/>
              </a:ext>
            </a:extLst>
          </p:cNvPr>
          <p:cNvPicPr>
            <a:picLocks noChangeAspect="1"/>
          </p:cNvPicPr>
          <p:nvPr/>
        </p:nvPicPr>
        <p:blipFill>
          <a:blip r:embed="rId5"/>
          <a:stretch>
            <a:fillRect/>
          </a:stretch>
        </p:blipFill>
        <p:spPr>
          <a:xfrm>
            <a:off x="11724828" y="976163"/>
            <a:ext cx="310923" cy="310923"/>
          </a:xfrm>
          <a:prstGeom prst="rect">
            <a:avLst/>
          </a:prstGeom>
        </p:spPr>
      </p:pic>
    </p:spTree>
    <p:extLst>
      <p:ext uri="{BB962C8B-B14F-4D97-AF65-F5344CB8AC3E}">
        <p14:creationId xmlns:p14="http://schemas.microsoft.com/office/powerpoint/2010/main" val="398963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BF56829D-DB55-4E45-8F27-67FD0C8621AF}"/>
              </a:ext>
            </a:extLst>
          </p:cNvPr>
          <p:cNvSpPr/>
          <p:nvPr/>
        </p:nvSpPr>
        <p:spPr>
          <a:xfrm>
            <a:off x="9991639" y="1406573"/>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54ED1B49-E049-4037-926B-6B133BB3A9AB}"/>
              </a:ext>
            </a:extLst>
          </p:cNvPr>
          <p:cNvSpPr/>
          <p:nvPr/>
        </p:nvSpPr>
        <p:spPr>
          <a:xfrm>
            <a:off x="7823061" y="1415173"/>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B2E7F847-4A04-49F7-9AAA-7059AE3DC640}"/>
              </a:ext>
            </a:extLst>
          </p:cNvPr>
          <p:cNvSpPr/>
          <p:nvPr/>
        </p:nvSpPr>
        <p:spPr>
          <a:xfrm>
            <a:off x="5677012" y="1400512"/>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A0967D7C-981C-4D09-B5F9-A695ECB509A1}"/>
              </a:ext>
            </a:extLst>
          </p:cNvPr>
          <p:cNvSpPr/>
          <p:nvPr/>
        </p:nvSpPr>
        <p:spPr>
          <a:xfrm>
            <a:off x="3530963" y="1398237"/>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3EDD828F-D3B9-42A6-BDB9-D9013B3894F1}"/>
              </a:ext>
            </a:extLst>
          </p:cNvPr>
          <p:cNvSpPr/>
          <p:nvPr/>
        </p:nvSpPr>
        <p:spPr>
          <a:xfrm>
            <a:off x="6304002" y="5930211"/>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40E24297-928F-4C28-8402-6806C0ADF0D1}"/>
              </a:ext>
            </a:extLst>
          </p:cNvPr>
          <p:cNvSpPr/>
          <p:nvPr/>
        </p:nvSpPr>
        <p:spPr>
          <a:xfrm>
            <a:off x="3484946" y="5949843"/>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C8C049A8-07EE-4558-BAE3-4E30B1C7372A}"/>
              </a:ext>
            </a:extLst>
          </p:cNvPr>
          <p:cNvSpPr/>
          <p:nvPr/>
        </p:nvSpPr>
        <p:spPr>
          <a:xfrm>
            <a:off x="675872" y="5949843"/>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3AE5A006-6F4C-494E-8270-D359F5783991}"/>
              </a:ext>
            </a:extLst>
          </p:cNvPr>
          <p:cNvSpPr/>
          <p:nvPr/>
        </p:nvSpPr>
        <p:spPr>
          <a:xfrm>
            <a:off x="9154046" y="5062048"/>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0DEEA15D-0C81-4C5D-B864-5C7F9E1A0311}"/>
              </a:ext>
            </a:extLst>
          </p:cNvPr>
          <p:cNvSpPr/>
          <p:nvPr/>
        </p:nvSpPr>
        <p:spPr>
          <a:xfrm>
            <a:off x="6301624" y="5068712"/>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A7DC331D-C503-41F2-9A09-23DB1A084330}"/>
              </a:ext>
            </a:extLst>
          </p:cNvPr>
          <p:cNvSpPr/>
          <p:nvPr/>
        </p:nvSpPr>
        <p:spPr>
          <a:xfrm>
            <a:off x="3498399" y="5067886"/>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BB00A4B3-3A20-4F05-B43C-7B050638C88C}"/>
              </a:ext>
            </a:extLst>
          </p:cNvPr>
          <p:cNvSpPr/>
          <p:nvPr/>
        </p:nvSpPr>
        <p:spPr>
          <a:xfrm>
            <a:off x="675872" y="5087765"/>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A6787D9D-8A63-4C0F-B3C2-9EB300100DA9}"/>
              </a:ext>
            </a:extLst>
          </p:cNvPr>
          <p:cNvSpPr/>
          <p:nvPr/>
        </p:nvSpPr>
        <p:spPr>
          <a:xfrm>
            <a:off x="3498399" y="4189660"/>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038A3D81-F390-4E6B-B41E-985A2980367D}"/>
              </a:ext>
            </a:extLst>
          </p:cNvPr>
          <p:cNvSpPr/>
          <p:nvPr/>
        </p:nvSpPr>
        <p:spPr>
          <a:xfrm>
            <a:off x="675872" y="4180502"/>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B1640BFF-705C-493C-8974-A195F117E49F}"/>
              </a:ext>
            </a:extLst>
          </p:cNvPr>
          <p:cNvSpPr/>
          <p:nvPr/>
        </p:nvSpPr>
        <p:spPr>
          <a:xfrm>
            <a:off x="3503679" y="3296908"/>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62684951-0D67-437A-9A7D-33C37A03CE11}"/>
              </a:ext>
            </a:extLst>
          </p:cNvPr>
          <p:cNvSpPr/>
          <p:nvPr/>
        </p:nvSpPr>
        <p:spPr>
          <a:xfrm>
            <a:off x="684255" y="3299312"/>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A5382271-D42F-47C6-A264-6A95DE40D735}"/>
              </a:ext>
            </a:extLst>
          </p:cNvPr>
          <p:cNvSpPr/>
          <p:nvPr/>
        </p:nvSpPr>
        <p:spPr>
          <a:xfrm>
            <a:off x="3490091" y="2337785"/>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0FE819B4-614A-44F3-92F0-9739EDB86998}"/>
              </a:ext>
            </a:extLst>
          </p:cNvPr>
          <p:cNvSpPr/>
          <p:nvPr/>
        </p:nvSpPr>
        <p:spPr>
          <a:xfrm>
            <a:off x="675873" y="2325766"/>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CC379C29-F6C3-4859-A694-0F329C149287}"/>
              </a:ext>
            </a:extLst>
          </p:cNvPr>
          <p:cNvSpPr/>
          <p:nvPr/>
        </p:nvSpPr>
        <p:spPr>
          <a:xfrm>
            <a:off x="644345" y="1427508"/>
            <a:ext cx="2639833" cy="75684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904777" y="442515"/>
            <a:ext cx="1442459" cy="767881"/>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85476" y="1458133"/>
            <a:ext cx="2583189" cy="784830"/>
          </a:xfrm>
          <a:prstGeom prst="rect">
            <a:avLst/>
          </a:prstGeom>
          <a:noFill/>
        </p:spPr>
        <p:txBody>
          <a:bodyPr wrap="square" rtlCol="0">
            <a:spAutoFit/>
          </a:bodyPr>
          <a:lstStyle/>
          <a:p>
            <a:r>
              <a:rPr lang="en-GB" sz="900" b="1" dirty="0">
                <a:solidFill>
                  <a:srgbClr val="002060"/>
                </a:solidFill>
                <a:latin typeface="Arial Narrow" panose="020B0606020202030204" pitchFamily="34" charset="0"/>
              </a:rPr>
              <a:t>Biodiversity and Interdependence</a:t>
            </a:r>
          </a:p>
          <a:p>
            <a:r>
              <a:rPr lang="en-GB" sz="900" dirty="0">
                <a:latin typeface="Arial Narrow" panose="020B0606020202030204" pitchFamily="34" charset="0"/>
              </a:rPr>
              <a:t>I can identify and classify examples of living things,</a:t>
            </a:r>
          </a:p>
          <a:p>
            <a:r>
              <a:rPr lang="en-GB" sz="900" dirty="0">
                <a:latin typeface="Arial Narrow" panose="020B0606020202030204" pitchFamily="34" charset="0"/>
              </a:rPr>
              <a:t>past and present, to help me appreciate their diversity. I can relate physical and behavioural</a:t>
            </a:r>
          </a:p>
          <a:p>
            <a:r>
              <a:rPr lang="en-GB" sz="900" dirty="0">
                <a:latin typeface="Arial Narrow" panose="020B0606020202030204" pitchFamily="34" charset="0"/>
              </a:rPr>
              <a:t>characteristics to their survival or extinction. </a:t>
            </a:r>
            <a:r>
              <a:rPr lang="en-GB" sz="900" b="1" dirty="0">
                <a:solidFill>
                  <a:srgbClr val="002060"/>
                </a:solidFill>
                <a:latin typeface="Arial Narrow" panose="020B0606020202030204" pitchFamily="34" charset="0"/>
              </a:rPr>
              <a:t>SCN 2-01a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90456" y="2348317"/>
            <a:ext cx="2656780" cy="784830"/>
          </a:xfrm>
          <a:prstGeom prst="rect">
            <a:avLst/>
          </a:prstGeom>
          <a:noFill/>
        </p:spPr>
        <p:txBody>
          <a:bodyPr wrap="square" rtlCol="0">
            <a:spAutoFit/>
          </a:bodyPr>
          <a:lstStyle/>
          <a:p>
            <a:r>
              <a:rPr lang="en-GB" sz="900" b="1" dirty="0">
                <a:solidFill>
                  <a:srgbClr val="002060"/>
                </a:solidFill>
                <a:latin typeface="Arial Narrow" panose="020B0606020202030204" pitchFamily="34" charset="0"/>
              </a:rPr>
              <a:t>Biodiversity and Interdependence</a:t>
            </a:r>
          </a:p>
          <a:p>
            <a:r>
              <a:rPr lang="en-GB" sz="900" dirty="0">
                <a:latin typeface="Arial Narrow" panose="020B0606020202030204" pitchFamily="34" charset="0"/>
              </a:rPr>
              <a:t>I can use my knowledge of the interactions and energy flow between plants and animals in ecosystems, food chains and webs. I have contributed to the design or conservation of a wildlife area. </a:t>
            </a:r>
            <a:r>
              <a:rPr lang="en-GB" sz="900" b="1" dirty="0">
                <a:solidFill>
                  <a:srgbClr val="002060"/>
                </a:solidFill>
                <a:latin typeface="Arial Narrow" panose="020B0606020202030204" pitchFamily="34" charset="0"/>
              </a:rPr>
              <a:t>SCN 2-02a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716924" y="3361218"/>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Biodiversity and Interdependence</a:t>
            </a:r>
          </a:p>
          <a:p>
            <a:r>
              <a:rPr lang="en-GB" sz="1000" dirty="0">
                <a:latin typeface="Arial Narrow" panose="020B0606020202030204" pitchFamily="34" charset="0"/>
              </a:rPr>
              <a:t>Through carrying out practical activities and investigations, I can show how plants have benefited society. </a:t>
            </a:r>
            <a:r>
              <a:rPr lang="en-GB" sz="1000" b="1" dirty="0">
                <a:solidFill>
                  <a:srgbClr val="002060"/>
                </a:solidFill>
                <a:latin typeface="Arial Narrow" panose="020B0606020202030204" pitchFamily="34" charset="0"/>
              </a:rPr>
              <a:t>SCN 2-02b</a:t>
            </a:r>
          </a:p>
        </p:txBody>
      </p:sp>
      <p:sp>
        <p:nvSpPr>
          <p:cNvPr id="17" name="TextBox 16">
            <a:extLst>
              <a:ext uri="{FF2B5EF4-FFF2-40B4-BE49-F238E27FC236}">
                <a16:creationId xmlns:a16="http://schemas.microsoft.com/office/drawing/2014/main" id="{D691DAE5-9CD9-47C5-BFB0-E66FE153C071}"/>
              </a:ext>
            </a:extLst>
          </p:cNvPr>
          <p:cNvSpPr txBox="1"/>
          <p:nvPr/>
        </p:nvSpPr>
        <p:spPr>
          <a:xfrm>
            <a:off x="711533" y="4144396"/>
            <a:ext cx="2557132"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Biodiversity and Interdependence</a:t>
            </a:r>
          </a:p>
          <a:p>
            <a:r>
              <a:rPr lang="en-GB" sz="1000" dirty="0">
                <a:latin typeface="Arial Narrow" panose="020B0606020202030204" pitchFamily="34" charset="0"/>
              </a:rPr>
              <a:t>I have collaborated in the design of an investigation into the effects of fertilisers on the growth of plants. I can express an informed view of the risks</a:t>
            </a:r>
          </a:p>
          <a:p>
            <a:r>
              <a:rPr lang="en-GB" sz="1000" dirty="0">
                <a:latin typeface="Arial Narrow" panose="020B0606020202030204" pitchFamily="34" charset="0"/>
              </a:rPr>
              <a:t>and benefits of their use. </a:t>
            </a:r>
            <a:r>
              <a:rPr lang="en-GB" sz="1000" b="1" dirty="0">
                <a:solidFill>
                  <a:srgbClr val="002060"/>
                </a:solidFill>
                <a:latin typeface="Arial Narrow" panose="020B0606020202030204" pitchFamily="34" charset="0"/>
              </a:rPr>
              <a:t>SCN 2-03a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00139" y="5037817"/>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Energy sources and sustainability</a:t>
            </a:r>
          </a:p>
          <a:p>
            <a:r>
              <a:rPr lang="en-GB" sz="1000" dirty="0">
                <a:latin typeface="Arial Narrow" panose="020B0606020202030204" pitchFamily="34" charset="0"/>
              </a:rPr>
              <a:t>By considering examples where energy is conserved, I can identify the energy source,</a:t>
            </a:r>
          </a:p>
          <a:p>
            <a:r>
              <a:rPr lang="en-GB" sz="1000" dirty="0">
                <a:latin typeface="Arial Narrow" panose="020B0606020202030204" pitchFamily="34" charset="0"/>
              </a:rPr>
              <a:t>how it is transferred and ways of reducing wasted energy. </a:t>
            </a:r>
            <a:r>
              <a:rPr lang="en-GB" sz="1000" b="1" dirty="0">
                <a:solidFill>
                  <a:srgbClr val="002060"/>
                </a:solidFill>
                <a:latin typeface="Arial Narrow" panose="020B0606020202030204" pitchFamily="34" charset="0"/>
              </a:rPr>
              <a:t>SCN 2-04a</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63298" y="5905796"/>
            <a:ext cx="255797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Energy sources and sustainability</a:t>
            </a:r>
          </a:p>
          <a:p>
            <a:r>
              <a:rPr lang="en-GB" sz="1000" dirty="0">
                <a:latin typeface="Arial Narrow" panose="020B0606020202030204" pitchFamily="34" charset="0"/>
              </a:rPr>
              <a:t>Through exploring non-renewable energy sources,</a:t>
            </a:r>
          </a:p>
          <a:p>
            <a:r>
              <a:rPr lang="en-GB" sz="1000" dirty="0">
                <a:latin typeface="Arial Narrow" panose="020B0606020202030204" pitchFamily="34" charset="0"/>
              </a:rPr>
              <a:t>I can describe how they are used in Scotland today and express an informed view on the</a:t>
            </a:r>
          </a:p>
          <a:p>
            <a:r>
              <a:rPr lang="en-GB" sz="1000" dirty="0">
                <a:latin typeface="Arial Narrow" panose="020B0606020202030204" pitchFamily="34" charset="0"/>
              </a:rPr>
              <a:t>implications for their future use. </a:t>
            </a:r>
            <a:r>
              <a:rPr lang="en-GB" sz="1000" b="1" dirty="0">
                <a:solidFill>
                  <a:srgbClr val="002060"/>
                </a:solidFill>
                <a:latin typeface="Arial Narrow" panose="020B0606020202030204" pitchFamily="34" charset="0"/>
              </a:rPr>
              <a:t>SCN 2-04b</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16848" y="2347243"/>
            <a:ext cx="2587687" cy="707886"/>
          </a:xfrm>
          <a:prstGeom prst="rect">
            <a:avLst/>
          </a:prstGeom>
          <a:noFill/>
        </p:spPr>
        <p:txBody>
          <a:bodyPr wrap="square" rtlCol="0">
            <a:spAutoFit/>
          </a:bodyPr>
          <a:lstStyle/>
          <a:p>
            <a:r>
              <a:rPr lang="en-GB" sz="1000" dirty="0">
                <a:latin typeface="Arial Narrow" panose="020B0606020202030204" pitchFamily="34" charset="0"/>
              </a:rPr>
              <a:t>Describes how energy flows between plants and animals in more complex food chains and webs and ecosystems, using vocabulary such as ‘producers’, ‘consumers’ and ‘herbivore’.</a:t>
            </a:r>
          </a:p>
        </p:txBody>
      </p:sp>
      <p:sp>
        <p:nvSpPr>
          <p:cNvPr id="35" name="TextBox 34">
            <a:extLst>
              <a:ext uri="{FF2B5EF4-FFF2-40B4-BE49-F238E27FC236}">
                <a16:creationId xmlns:a16="http://schemas.microsoft.com/office/drawing/2014/main" id="{C778C08E-DA79-4B62-B15E-C170D9C8275F}"/>
              </a:ext>
            </a:extLst>
          </p:cNvPr>
          <p:cNvSpPr txBox="1"/>
          <p:nvPr/>
        </p:nvSpPr>
        <p:spPr>
          <a:xfrm>
            <a:off x="3540633" y="3244442"/>
            <a:ext cx="2555367" cy="861774"/>
          </a:xfrm>
          <a:prstGeom prst="rect">
            <a:avLst/>
          </a:prstGeom>
          <a:noFill/>
        </p:spPr>
        <p:txBody>
          <a:bodyPr wrap="square" rtlCol="0">
            <a:spAutoFit/>
          </a:bodyPr>
          <a:lstStyle/>
          <a:p>
            <a:r>
              <a:rPr lang="en-GB" sz="1000" dirty="0">
                <a:latin typeface="Arial Narrow" panose="020B0606020202030204" pitchFamily="34" charset="0"/>
              </a:rPr>
              <a:t>Relates findings from practical investigations to describe how plants have benefited society, for example, in medicine, dyes, fuels, construction,</a:t>
            </a:r>
          </a:p>
          <a:p>
            <a:r>
              <a:rPr lang="en-GB" sz="1000" dirty="0">
                <a:latin typeface="Arial Narrow" panose="020B0606020202030204" pitchFamily="34" charset="0"/>
              </a:rPr>
              <a:t>prevention of soil erosion and by influencing the balance of gases in the air.</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707886"/>
          </a:xfrm>
          <a:prstGeom prst="rect">
            <a:avLst/>
          </a:prstGeom>
          <a:noFill/>
        </p:spPr>
        <p:txBody>
          <a:bodyPr wrap="square" rtlCol="0">
            <a:spAutoFit/>
          </a:bodyPr>
          <a:lstStyle/>
          <a:p>
            <a:r>
              <a:rPr lang="en-GB" sz="1000" dirty="0">
                <a:latin typeface="Arial Narrow" panose="020B0606020202030204" pitchFamily="34" charset="0"/>
              </a:rPr>
              <a:t>Collaborates with others to present a reasoned argument, based on evidence, of the risks and benefits of using fertilisers, demonstrating</a:t>
            </a:r>
          </a:p>
          <a:p>
            <a:r>
              <a:rPr lang="en-GB" sz="1000" dirty="0">
                <a:latin typeface="Arial Narrow" panose="020B0606020202030204" pitchFamily="34" charset="0"/>
              </a:rPr>
              <a:t>understanding of the underlying scientific concepts.</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568343" cy="861774"/>
          </a:xfrm>
          <a:prstGeom prst="rect">
            <a:avLst/>
          </a:prstGeom>
          <a:noFill/>
        </p:spPr>
        <p:txBody>
          <a:bodyPr wrap="square" rtlCol="0">
            <a:spAutoFit/>
          </a:bodyPr>
          <a:lstStyle/>
          <a:p>
            <a:r>
              <a:rPr lang="en-GB" sz="1000" dirty="0">
                <a:latin typeface="Arial Narrow" panose="020B0606020202030204" pitchFamily="34" charset="0"/>
              </a:rPr>
              <a:t>Demonstrates understanding of the law of conservation of energy (energy can be converted from one form to another but cannot be created</a:t>
            </a:r>
          </a:p>
          <a:p>
            <a:r>
              <a:rPr lang="en-GB" sz="1000" dirty="0">
                <a:latin typeface="Arial Narrow" panose="020B0606020202030204" pitchFamily="34" charset="0"/>
              </a:rPr>
              <a:t>or destroyed).</a:t>
            </a:r>
          </a:p>
          <a:p>
            <a:endParaRPr lang="en-GB" sz="1000" dirty="0">
              <a:latin typeface="Arial Narrow" panose="020B0606020202030204" pitchFamily="34" charset="0"/>
            </a:endParaRPr>
          </a:p>
        </p:txBody>
      </p:sp>
      <p:sp>
        <p:nvSpPr>
          <p:cNvPr id="61" name="TextBox 60">
            <a:extLst>
              <a:ext uri="{FF2B5EF4-FFF2-40B4-BE49-F238E27FC236}">
                <a16:creationId xmlns:a16="http://schemas.microsoft.com/office/drawing/2014/main" id="{2B6C3508-3EDE-4C16-BCA6-3763455AD0C3}"/>
              </a:ext>
            </a:extLst>
          </p:cNvPr>
          <p:cNvSpPr txBox="1"/>
          <p:nvPr/>
        </p:nvSpPr>
        <p:spPr>
          <a:xfrm>
            <a:off x="6320926" y="5076872"/>
            <a:ext cx="2712956" cy="707886"/>
          </a:xfrm>
          <a:prstGeom prst="rect">
            <a:avLst/>
          </a:prstGeom>
          <a:noFill/>
        </p:spPr>
        <p:txBody>
          <a:bodyPr wrap="square" rtlCol="0">
            <a:spAutoFit/>
          </a:bodyPr>
          <a:lstStyle/>
          <a:p>
            <a:r>
              <a:rPr lang="en-GB" sz="1000" dirty="0">
                <a:latin typeface="Arial Narrow" panose="020B0606020202030204" pitchFamily="34" charset="0"/>
              </a:rPr>
              <a:t>Identifies the common types of energy (kinetic, potential, electrical, chemical, light, sound and heat) used in energy transfers and transformations that occur in everyday appliances.</a:t>
            </a:r>
          </a:p>
        </p:txBody>
      </p:sp>
      <p:sp>
        <p:nvSpPr>
          <p:cNvPr id="50" name="TextBox 49">
            <a:extLst>
              <a:ext uri="{FF2B5EF4-FFF2-40B4-BE49-F238E27FC236}">
                <a16:creationId xmlns:a16="http://schemas.microsoft.com/office/drawing/2014/main" id="{670C49EE-52E7-429B-84FF-D2F141FD04DC}"/>
              </a:ext>
            </a:extLst>
          </p:cNvPr>
          <p:cNvSpPr txBox="1"/>
          <p:nvPr/>
        </p:nvSpPr>
        <p:spPr>
          <a:xfrm>
            <a:off x="9201088" y="5039050"/>
            <a:ext cx="2545748" cy="784830"/>
          </a:xfrm>
          <a:prstGeom prst="rect">
            <a:avLst/>
          </a:prstGeom>
          <a:noFill/>
        </p:spPr>
        <p:txBody>
          <a:bodyPr wrap="square" rtlCol="0">
            <a:spAutoFit/>
          </a:bodyPr>
          <a:lstStyle/>
          <a:p>
            <a:r>
              <a:rPr lang="en-GB" sz="900" dirty="0">
                <a:latin typeface="Arial Narrow" panose="020B0606020202030204" pitchFamily="34" charset="0"/>
              </a:rPr>
              <a:t>Explains that when energy transfers and transformations take place, energy is converted into ‘useful’ and ‘wasted’ energy, for example a mechanical braking system transforms kinetic energy into heat energy which is dissipated to the atmosphere as ‘waste’ heat.</a:t>
            </a:r>
          </a:p>
        </p:txBody>
      </p:sp>
      <p:sp>
        <p:nvSpPr>
          <p:cNvPr id="56" name="TextBox 55">
            <a:extLst>
              <a:ext uri="{FF2B5EF4-FFF2-40B4-BE49-F238E27FC236}">
                <a16:creationId xmlns:a16="http://schemas.microsoft.com/office/drawing/2014/main" id="{8ADFFDD2-F73C-4590-8708-8659C7B7E9CC}"/>
              </a:ext>
            </a:extLst>
          </p:cNvPr>
          <p:cNvSpPr txBox="1"/>
          <p:nvPr/>
        </p:nvSpPr>
        <p:spPr>
          <a:xfrm>
            <a:off x="3556635" y="1397146"/>
            <a:ext cx="1984896" cy="861774"/>
          </a:xfrm>
          <a:prstGeom prst="rect">
            <a:avLst/>
          </a:prstGeom>
          <a:noFill/>
        </p:spPr>
        <p:txBody>
          <a:bodyPr wrap="square" rtlCol="0">
            <a:spAutoFit/>
          </a:bodyPr>
          <a:lstStyle/>
          <a:p>
            <a:r>
              <a:rPr lang="en-GB" sz="1000" dirty="0">
                <a:latin typeface="Arial Narrow" panose="020B0606020202030204" pitchFamily="34" charset="0"/>
              </a:rPr>
              <a:t>Classifies living things into plants (flowering and non-flowering), animals</a:t>
            </a:r>
          </a:p>
          <a:p>
            <a:r>
              <a:rPr lang="en-GB" sz="1000" dirty="0">
                <a:latin typeface="Arial Narrow" panose="020B0606020202030204" pitchFamily="34" charset="0"/>
              </a:rPr>
              <a:t>(vertebrates and invertebrates) and other groups through knowledge of their characteristics.</a:t>
            </a:r>
          </a:p>
        </p:txBody>
      </p:sp>
      <p:sp>
        <p:nvSpPr>
          <p:cNvPr id="59" name="TextBox 58">
            <a:extLst>
              <a:ext uri="{FF2B5EF4-FFF2-40B4-BE49-F238E27FC236}">
                <a16:creationId xmlns:a16="http://schemas.microsoft.com/office/drawing/2014/main" id="{CEA335FA-4425-4975-95C1-B6726D6B17E4}"/>
              </a:ext>
            </a:extLst>
          </p:cNvPr>
          <p:cNvSpPr txBox="1"/>
          <p:nvPr/>
        </p:nvSpPr>
        <p:spPr>
          <a:xfrm>
            <a:off x="10015481" y="1441773"/>
            <a:ext cx="1936311" cy="707886"/>
          </a:xfrm>
          <a:prstGeom prst="rect">
            <a:avLst/>
          </a:prstGeom>
          <a:noFill/>
        </p:spPr>
        <p:txBody>
          <a:bodyPr wrap="square" rtlCol="0">
            <a:spAutoFit/>
          </a:bodyPr>
          <a:lstStyle/>
          <a:p>
            <a:r>
              <a:rPr lang="en-GB" sz="1000" dirty="0">
                <a:latin typeface="Arial Narrow" panose="020B0606020202030204" pitchFamily="34" charset="0"/>
              </a:rPr>
              <a:t>Describes how some plants and animals have adapted to their environment, for example, for drought or by using flight.</a:t>
            </a:r>
          </a:p>
        </p:txBody>
      </p:sp>
      <p:sp>
        <p:nvSpPr>
          <p:cNvPr id="62" name="TextBox 61">
            <a:extLst>
              <a:ext uri="{FF2B5EF4-FFF2-40B4-BE49-F238E27FC236}">
                <a16:creationId xmlns:a16="http://schemas.microsoft.com/office/drawing/2014/main" id="{5EDB116C-AB1F-46E3-8C55-195E988C291C}"/>
              </a:ext>
            </a:extLst>
          </p:cNvPr>
          <p:cNvSpPr txBox="1"/>
          <p:nvPr/>
        </p:nvSpPr>
        <p:spPr>
          <a:xfrm>
            <a:off x="7871582" y="1444927"/>
            <a:ext cx="1893857" cy="861774"/>
          </a:xfrm>
          <a:prstGeom prst="rect">
            <a:avLst/>
          </a:prstGeom>
          <a:noFill/>
        </p:spPr>
        <p:txBody>
          <a:bodyPr wrap="square" rtlCol="0">
            <a:spAutoFit/>
          </a:bodyPr>
          <a:lstStyle/>
          <a:p>
            <a:r>
              <a:rPr lang="en-GB" sz="1000" dirty="0">
                <a:latin typeface="Arial Narrow" panose="020B0606020202030204" pitchFamily="34" charset="0"/>
              </a:rPr>
              <a:t>Identifies characteristics of living things and their environment which have contributed to the survival or extinction of a species.</a:t>
            </a:r>
          </a:p>
          <a:p>
            <a:endParaRPr lang="en-GB" sz="1000" dirty="0">
              <a:latin typeface="Arial Narrow" panose="020B0606020202030204" pitchFamily="34" charset="0"/>
            </a:endParaRPr>
          </a:p>
        </p:txBody>
      </p:sp>
      <p:sp>
        <p:nvSpPr>
          <p:cNvPr id="63" name="TextBox 62">
            <a:extLst>
              <a:ext uri="{FF2B5EF4-FFF2-40B4-BE49-F238E27FC236}">
                <a16:creationId xmlns:a16="http://schemas.microsoft.com/office/drawing/2014/main" id="{4A0FDB8C-E14D-4B90-A6D7-63B88B7ACDF3}"/>
              </a:ext>
            </a:extLst>
          </p:cNvPr>
          <p:cNvSpPr txBox="1"/>
          <p:nvPr/>
        </p:nvSpPr>
        <p:spPr>
          <a:xfrm>
            <a:off x="5741426" y="1469776"/>
            <a:ext cx="1893857" cy="707886"/>
          </a:xfrm>
          <a:prstGeom prst="rect">
            <a:avLst/>
          </a:prstGeom>
          <a:noFill/>
        </p:spPr>
        <p:txBody>
          <a:bodyPr wrap="square" rtlCol="0">
            <a:spAutoFit/>
          </a:bodyPr>
          <a:lstStyle/>
          <a:p>
            <a:r>
              <a:rPr lang="en-GB" sz="1000" dirty="0">
                <a:latin typeface="Arial Narrow" panose="020B0606020202030204" pitchFamily="34" charset="0"/>
              </a:rPr>
              <a:t>Begins to construct and use simple branched keys which can be used</a:t>
            </a:r>
          </a:p>
          <a:p>
            <a:r>
              <a:rPr lang="en-GB" sz="1000" dirty="0">
                <a:latin typeface="Arial Narrow" panose="020B0606020202030204" pitchFamily="34" charset="0"/>
              </a:rPr>
              <a:t>to identify particular plants or animals. </a:t>
            </a:r>
          </a:p>
        </p:txBody>
      </p:sp>
      <p:sp>
        <p:nvSpPr>
          <p:cNvPr id="64" name="TextBox 63">
            <a:extLst>
              <a:ext uri="{FF2B5EF4-FFF2-40B4-BE49-F238E27FC236}">
                <a16:creationId xmlns:a16="http://schemas.microsoft.com/office/drawing/2014/main" id="{CE794318-6A1E-458E-9D85-E562D7038168}"/>
              </a:ext>
            </a:extLst>
          </p:cNvPr>
          <p:cNvSpPr txBox="1"/>
          <p:nvPr/>
        </p:nvSpPr>
        <p:spPr>
          <a:xfrm>
            <a:off x="3527960" y="6081064"/>
            <a:ext cx="2646247" cy="553998"/>
          </a:xfrm>
          <a:prstGeom prst="rect">
            <a:avLst/>
          </a:prstGeom>
          <a:noFill/>
        </p:spPr>
        <p:txBody>
          <a:bodyPr wrap="square" rtlCol="0">
            <a:spAutoFit/>
          </a:bodyPr>
          <a:lstStyle/>
          <a:p>
            <a:r>
              <a:rPr lang="en-GB" sz="1000" dirty="0">
                <a:latin typeface="Arial Narrow" panose="020B0606020202030204" pitchFamily="34" charset="0"/>
              </a:rPr>
              <a:t>Researches non-renewable sources of energy, such as fossil fuels and nuclear, and discusses how these are used in Scotland.</a:t>
            </a:r>
          </a:p>
        </p:txBody>
      </p:sp>
      <p:sp>
        <p:nvSpPr>
          <p:cNvPr id="69" name="TextBox 68">
            <a:extLst>
              <a:ext uri="{FF2B5EF4-FFF2-40B4-BE49-F238E27FC236}">
                <a16:creationId xmlns:a16="http://schemas.microsoft.com/office/drawing/2014/main" id="{77EF6AA3-35CE-4E1F-8BE3-3CE7E0893C0A}"/>
              </a:ext>
            </a:extLst>
          </p:cNvPr>
          <p:cNvSpPr txBox="1"/>
          <p:nvPr/>
        </p:nvSpPr>
        <p:spPr>
          <a:xfrm>
            <a:off x="6338743" y="6079729"/>
            <a:ext cx="2646247" cy="553998"/>
          </a:xfrm>
          <a:prstGeom prst="rect">
            <a:avLst/>
          </a:prstGeom>
          <a:noFill/>
        </p:spPr>
        <p:txBody>
          <a:bodyPr wrap="square" rtlCol="0">
            <a:spAutoFit/>
          </a:bodyPr>
          <a:lstStyle/>
          <a:p>
            <a:r>
              <a:rPr lang="en-GB" sz="1000" dirty="0">
                <a:latin typeface="Arial Narrow" panose="020B0606020202030204" pitchFamily="34" charset="0"/>
              </a:rPr>
              <a:t>Draws on increasing knowledge and understanding to suggest ways in which they can reduce their own energy use and live more sustainably.</a:t>
            </a:r>
          </a:p>
        </p:txBody>
      </p:sp>
      <p:pic>
        <p:nvPicPr>
          <p:cNvPr id="9" name="Picture 8">
            <a:extLst>
              <a:ext uri="{FF2B5EF4-FFF2-40B4-BE49-F238E27FC236}">
                <a16:creationId xmlns:a16="http://schemas.microsoft.com/office/drawing/2014/main" id="{14E9B359-FC3F-4EFF-B32D-39BC2D9269A2}"/>
              </a:ext>
            </a:extLst>
          </p:cNvPr>
          <p:cNvPicPr>
            <a:picLocks noChangeAspect="1"/>
          </p:cNvPicPr>
          <p:nvPr/>
        </p:nvPicPr>
        <p:blipFill>
          <a:blip r:embed="rId3"/>
          <a:stretch>
            <a:fillRect/>
          </a:stretch>
        </p:blipFill>
        <p:spPr>
          <a:xfrm>
            <a:off x="246719" y="436137"/>
            <a:ext cx="1438781" cy="774259"/>
          </a:xfrm>
          <a:prstGeom prst="rect">
            <a:avLst/>
          </a:prstGeom>
        </p:spPr>
      </p:pic>
      <p:pic>
        <p:nvPicPr>
          <p:cNvPr id="8" name="Picture 7">
            <a:hlinkClick r:id="rId4" action="ppaction://hlinksldjump"/>
            <a:extLst>
              <a:ext uri="{FF2B5EF4-FFF2-40B4-BE49-F238E27FC236}">
                <a16:creationId xmlns:a16="http://schemas.microsoft.com/office/drawing/2014/main" id="{4CE93EE9-9872-442B-A0C9-0FB927900FFE}"/>
              </a:ext>
            </a:extLst>
          </p:cNvPr>
          <p:cNvPicPr>
            <a:picLocks noChangeAspect="1"/>
          </p:cNvPicPr>
          <p:nvPr/>
        </p:nvPicPr>
        <p:blipFill>
          <a:blip r:embed="rId5"/>
          <a:stretch>
            <a:fillRect/>
          </a:stretch>
        </p:blipFill>
        <p:spPr>
          <a:xfrm>
            <a:off x="11716956" y="957789"/>
            <a:ext cx="310923" cy="310923"/>
          </a:xfrm>
          <a:prstGeom prst="rect">
            <a:avLst/>
          </a:prstGeom>
        </p:spPr>
      </p:pic>
    </p:spTree>
    <p:extLst>
      <p:ext uri="{BB962C8B-B14F-4D97-AF65-F5344CB8AC3E}">
        <p14:creationId xmlns:p14="http://schemas.microsoft.com/office/powerpoint/2010/main" val="3610825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Rounded Corners 76">
            <a:extLst>
              <a:ext uri="{FF2B5EF4-FFF2-40B4-BE49-F238E27FC236}">
                <a16:creationId xmlns:a16="http://schemas.microsoft.com/office/drawing/2014/main" id="{D3DD98E9-E084-42E2-AD71-54E2B4EB741B}"/>
              </a:ext>
            </a:extLst>
          </p:cNvPr>
          <p:cNvSpPr/>
          <p:nvPr/>
        </p:nvSpPr>
        <p:spPr>
          <a:xfrm>
            <a:off x="9253856" y="597846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FED2FF88-6C22-4277-BA67-40B3C692B3C8}"/>
              </a:ext>
            </a:extLst>
          </p:cNvPr>
          <p:cNvSpPr/>
          <p:nvPr/>
        </p:nvSpPr>
        <p:spPr>
          <a:xfrm>
            <a:off x="6324548" y="596297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650BB1C6-8654-4BAB-A2DA-28A557E4C9C9}"/>
              </a:ext>
            </a:extLst>
          </p:cNvPr>
          <p:cNvSpPr/>
          <p:nvPr/>
        </p:nvSpPr>
        <p:spPr>
          <a:xfrm>
            <a:off x="3472062" y="596297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84FFFB9A-A9E1-40A6-8627-339F14AE1197}"/>
              </a:ext>
            </a:extLst>
          </p:cNvPr>
          <p:cNvSpPr/>
          <p:nvPr/>
        </p:nvSpPr>
        <p:spPr>
          <a:xfrm>
            <a:off x="679143" y="593013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3F648B81-079A-4CCA-BCC6-0D8D8560405B}"/>
              </a:ext>
            </a:extLst>
          </p:cNvPr>
          <p:cNvSpPr/>
          <p:nvPr/>
        </p:nvSpPr>
        <p:spPr>
          <a:xfrm>
            <a:off x="3481199" y="506136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B9CE6BE3-F41F-461C-B715-B15C9DAE690D}"/>
              </a:ext>
            </a:extLst>
          </p:cNvPr>
          <p:cNvSpPr/>
          <p:nvPr/>
        </p:nvSpPr>
        <p:spPr>
          <a:xfrm>
            <a:off x="672466" y="509071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5303F8F4-2DD4-41A8-898B-24154927B98A}"/>
              </a:ext>
            </a:extLst>
          </p:cNvPr>
          <p:cNvSpPr/>
          <p:nvPr/>
        </p:nvSpPr>
        <p:spPr>
          <a:xfrm>
            <a:off x="3493511" y="4184005"/>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C341920D-ED52-423D-BED1-7A330E47FF03}"/>
              </a:ext>
            </a:extLst>
          </p:cNvPr>
          <p:cNvSpPr/>
          <p:nvPr/>
        </p:nvSpPr>
        <p:spPr>
          <a:xfrm>
            <a:off x="672467" y="417597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E78EE964-9C37-43DA-A792-0C035A01ADBD}"/>
              </a:ext>
            </a:extLst>
          </p:cNvPr>
          <p:cNvSpPr/>
          <p:nvPr/>
        </p:nvSpPr>
        <p:spPr>
          <a:xfrm>
            <a:off x="9829301" y="324260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A035FB4E-BA9C-415A-9723-96F1E6A991F5}"/>
              </a:ext>
            </a:extLst>
          </p:cNvPr>
          <p:cNvSpPr/>
          <p:nvPr/>
        </p:nvSpPr>
        <p:spPr>
          <a:xfrm>
            <a:off x="7694550" y="3253633"/>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40BB1975-C787-41C9-BF6E-EDE6E68EEFF1}"/>
              </a:ext>
            </a:extLst>
          </p:cNvPr>
          <p:cNvSpPr/>
          <p:nvPr/>
        </p:nvSpPr>
        <p:spPr>
          <a:xfrm>
            <a:off x="5595724" y="3234199"/>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6796BFD6-7563-4FD4-9591-3CAE91460AB6}"/>
              </a:ext>
            </a:extLst>
          </p:cNvPr>
          <p:cNvSpPr/>
          <p:nvPr/>
        </p:nvSpPr>
        <p:spPr>
          <a:xfrm>
            <a:off x="3506734" y="3243930"/>
            <a:ext cx="2036240" cy="83639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Rounded Corners 62">
            <a:extLst>
              <a:ext uri="{FF2B5EF4-FFF2-40B4-BE49-F238E27FC236}">
                <a16:creationId xmlns:a16="http://schemas.microsoft.com/office/drawing/2014/main" id="{48BC4C6B-14B1-4F54-8784-EC4315DA3469}"/>
              </a:ext>
            </a:extLst>
          </p:cNvPr>
          <p:cNvSpPr/>
          <p:nvPr/>
        </p:nvSpPr>
        <p:spPr>
          <a:xfrm>
            <a:off x="647831" y="325346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13527A8E-7FB8-40F6-9B50-1AE0BF734543}"/>
              </a:ext>
            </a:extLst>
          </p:cNvPr>
          <p:cNvSpPr/>
          <p:nvPr/>
        </p:nvSpPr>
        <p:spPr>
          <a:xfrm>
            <a:off x="6320702" y="235455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F0E94697-DB42-4D87-A930-D26F6C37767F}"/>
              </a:ext>
            </a:extLst>
          </p:cNvPr>
          <p:cNvSpPr/>
          <p:nvPr/>
        </p:nvSpPr>
        <p:spPr>
          <a:xfrm>
            <a:off x="3485997" y="235484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528A5284-7EB8-47CF-AFCC-762971674AF2}"/>
              </a:ext>
            </a:extLst>
          </p:cNvPr>
          <p:cNvSpPr/>
          <p:nvPr/>
        </p:nvSpPr>
        <p:spPr>
          <a:xfrm>
            <a:off x="672467" y="236116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3370C8A4-D602-44A7-AF88-537FF0316531}"/>
              </a:ext>
            </a:extLst>
          </p:cNvPr>
          <p:cNvSpPr/>
          <p:nvPr/>
        </p:nvSpPr>
        <p:spPr>
          <a:xfrm>
            <a:off x="6324548" y="146433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B75683C8-6E62-4906-B9B4-94A892203695}"/>
              </a:ext>
            </a:extLst>
          </p:cNvPr>
          <p:cNvSpPr/>
          <p:nvPr/>
        </p:nvSpPr>
        <p:spPr>
          <a:xfrm>
            <a:off x="3493511" y="1464331"/>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92925"/>
            <a:ext cx="1438781" cy="76939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62474" y="145533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69527" y="1480499"/>
            <a:ext cx="2583189"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Processes of the planet</a:t>
            </a:r>
          </a:p>
          <a:p>
            <a:r>
              <a:rPr lang="en-GB" sz="1000" dirty="0">
                <a:latin typeface="Arial Narrow" panose="020B0606020202030204" pitchFamily="34" charset="0"/>
              </a:rPr>
              <a:t>I can apply my knowledge of how water changes state to help me understand the processes involved in the water cycle in nature over time. </a:t>
            </a:r>
            <a:r>
              <a:rPr lang="en-GB" sz="1000" b="1" dirty="0">
                <a:solidFill>
                  <a:srgbClr val="002060"/>
                </a:solidFill>
                <a:latin typeface="Arial Narrow" panose="020B0606020202030204" pitchFamily="34" charset="0"/>
              </a:rPr>
              <a:t>SCN 2-05a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69527" y="2324640"/>
            <a:ext cx="2656780"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Space</a:t>
            </a:r>
          </a:p>
          <a:p>
            <a:r>
              <a:rPr lang="en-GB" sz="1000" dirty="0">
                <a:latin typeface="Arial Narrow" panose="020B0606020202030204" pitchFamily="34" charset="0"/>
              </a:rPr>
              <a:t>By observing and researching features of our Solar System, I can use simple models to communicate my understanding of size, scale, time and relative motion within it. </a:t>
            </a:r>
            <a:r>
              <a:rPr lang="en-GB" sz="1000" b="1" dirty="0">
                <a:solidFill>
                  <a:srgbClr val="002060"/>
                </a:solidFill>
                <a:latin typeface="Arial Narrow" panose="020B0606020202030204" pitchFamily="34" charset="0"/>
              </a:rPr>
              <a:t>SCN 2-06a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69527" y="3266139"/>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Forces</a:t>
            </a:r>
          </a:p>
          <a:p>
            <a:r>
              <a:rPr lang="en-GB" sz="1000" dirty="0">
                <a:latin typeface="Arial Narrow" panose="020B0606020202030204" pitchFamily="34" charset="0"/>
              </a:rPr>
              <a:t>By investigating how friction, including air resistance, affects motion, I can suggest ways to improve efficiency in moving objects. </a:t>
            </a:r>
            <a:r>
              <a:rPr lang="en-GB" sz="1000" b="1" dirty="0">
                <a:solidFill>
                  <a:srgbClr val="002060"/>
                </a:solidFill>
                <a:latin typeface="Arial Narrow" panose="020B0606020202030204" pitchFamily="34" charset="0"/>
              </a:rPr>
              <a:t>SCN 2-07a</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474" y="4156381"/>
            <a:ext cx="2557132"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Forces</a:t>
            </a:r>
          </a:p>
          <a:p>
            <a:r>
              <a:rPr lang="en-GB" sz="1000" dirty="0">
                <a:latin typeface="Arial Narrow" panose="020B0606020202030204" pitchFamily="34" charset="0"/>
              </a:rPr>
              <a:t>I have collaborated in investigations to compare magnetic, electrostatic and gravitational forces and have explored their practical applications. </a:t>
            </a:r>
          </a:p>
          <a:p>
            <a:r>
              <a:rPr lang="en-GB" sz="1000" b="1" dirty="0">
                <a:solidFill>
                  <a:srgbClr val="002060"/>
                </a:solidFill>
                <a:latin typeface="Arial Narrow" panose="020B0606020202030204" pitchFamily="34" charset="0"/>
              </a:rPr>
              <a:t>SCN 2-08a </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52435" y="5109727"/>
            <a:ext cx="2537713"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Forces</a:t>
            </a:r>
          </a:p>
          <a:p>
            <a:r>
              <a:rPr lang="en-GB" sz="1000" dirty="0">
                <a:latin typeface="Arial Narrow" panose="020B0606020202030204" pitchFamily="34" charset="0"/>
              </a:rPr>
              <a:t>By investigating floating and sinking of objects in water, I can apply my understanding of buoyancy to solve a practical challenge. </a:t>
            </a:r>
            <a:r>
              <a:rPr lang="en-GB" sz="1000" b="1" dirty="0">
                <a:solidFill>
                  <a:srgbClr val="002060"/>
                </a:solidFill>
                <a:latin typeface="Arial Narrow" panose="020B0606020202030204" pitchFamily="34" charset="0"/>
              </a:rPr>
              <a:t>SCN 2-08b</a:t>
            </a:r>
          </a:p>
        </p:txBody>
      </p:sp>
      <p:sp>
        <p:nvSpPr>
          <p:cNvPr id="19" name="TextBox 18">
            <a:extLst>
              <a:ext uri="{FF2B5EF4-FFF2-40B4-BE49-F238E27FC236}">
                <a16:creationId xmlns:a16="http://schemas.microsoft.com/office/drawing/2014/main" id="{3087C455-4BB5-4CF9-99E0-EAB1798E00F2}"/>
              </a:ext>
            </a:extLst>
          </p:cNvPr>
          <p:cNvSpPr txBox="1"/>
          <p:nvPr/>
        </p:nvSpPr>
        <p:spPr>
          <a:xfrm>
            <a:off x="659861" y="5933126"/>
            <a:ext cx="2557973" cy="800219"/>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Electricity</a:t>
            </a:r>
          </a:p>
          <a:p>
            <a:r>
              <a:rPr lang="en-GB" sz="900" dirty="0">
                <a:latin typeface="Arial Narrow" panose="020B0606020202030204" pitchFamily="34" charset="0"/>
              </a:rPr>
              <a:t>I have used a range of electrical components to help to make a variety of circuits for differing purposes. I can represent my circuit using symbols and describe the transfer of energy around the circuit. </a:t>
            </a:r>
            <a:r>
              <a:rPr lang="en-GB" sz="900" b="1" dirty="0">
                <a:solidFill>
                  <a:srgbClr val="002060"/>
                </a:solidFill>
                <a:latin typeface="Arial Narrow" panose="020B0606020202030204" pitchFamily="34" charset="0"/>
              </a:rPr>
              <a:t>SCN 2-09a</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33668" y="2337117"/>
            <a:ext cx="2587687" cy="861774"/>
          </a:xfrm>
          <a:prstGeom prst="rect">
            <a:avLst/>
          </a:prstGeom>
          <a:noFill/>
        </p:spPr>
        <p:txBody>
          <a:bodyPr wrap="square" rtlCol="0">
            <a:spAutoFit/>
          </a:bodyPr>
          <a:lstStyle/>
          <a:p>
            <a:r>
              <a:rPr lang="en-GB" sz="1000" dirty="0">
                <a:latin typeface="Arial Narrow" panose="020B0606020202030204" pitchFamily="34" charset="0"/>
              </a:rPr>
              <a:t>Reports collaboratively on the key features of the planets including size, distance from the sun, length of day, length of year, temperature, materials from which they are predominantly made and the number of moons.</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861774"/>
          </a:xfrm>
          <a:prstGeom prst="rect">
            <a:avLst/>
          </a:prstGeom>
          <a:noFill/>
        </p:spPr>
        <p:txBody>
          <a:bodyPr wrap="square" rtlCol="0">
            <a:spAutoFit/>
          </a:bodyPr>
          <a:lstStyle/>
          <a:p>
            <a:r>
              <a:rPr lang="en-GB" sz="1000" dirty="0">
                <a:latin typeface="Arial Narrow" panose="020B0606020202030204" pitchFamily="34" charset="0"/>
              </a:rPr>
              <a:t>Explores the factors which affect floating, for example, the object’s shape and the density of the material that the object is made of, and collates, organises and summarises findings with assistance. .</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620840" cy="707886"/>
          </a:xfrm>
          <a:prstGeom prst="rect">
            <a:avLst/>
          </a:prstGeom>
          <a:noFill/>
        </p:spPr>
        <p:txBody>
          <a:bodyPr wrap="square" rtlCol="0">
            <a:spAutoFit/>
          </a:bodyPr>
          <a:lstStyle/>
          <a:p>
            <a:r>
              <a:rPr lang="en-GB" sz="1000" dirty="0">
                <a:latin typeface="Arial Narrow" panose="020B0606020202030204" pitchFamily="34" charset="0"/>
              </a:rPr>
              <a:t>Explores the factors which affect floating, for example, the object’s shape and the density of the material that the object is made of, and collates, organises and summarises findings with assistance.</a:t>
            </a:r>
          </a:p>
        </p:txBody>
      </p:sp>
      <p:sp>
        <p:nvSpPr>
          <p:cNvPr id="59" name="TextBox 58">
            <a:extLst>
              <a:ext uri="{FF2B5EF4-FFF2-40B4-BE49-F238E27FC236}">
                <a16:creationId xmlns:a16="http://schemas.microsoft.com/office/drawing/2014/main" id="{CEA335FA-4425-4975-95C1-B6726D6B17E4}"/>
              </a:ext>
            </a:extLst>
          </p:cNvPr>
          <p:cNvSpPr txBox="1"/>
          <p:nvPr/>
        </p:nvSpPr>
        <p:spPr>
          <a:xfrm>
            <a:off x="3543266" y="3262992"/>
            <a:ext cx="1936311" cy="784830"/>
          </a:xfrm>
          <a:prstGeom prst="rect">
            <a:avLst/>
          </a:prstGeom>
          <a:noFill/>
        </p:spPr>
        <p:txBody>
          <a:bodyPr wrap="square" rtlCol="0">
            <a:spAutoFit/>
          </a:bodyPr>
          <a:lstStyle/>
          <a:p>
            <a:r>
              <a:rPr lang="en-GB" sz="900" dirty="0">
                <a:latin typeface="Arial Narrow" panose="020B0606020202030204" pitchFamily="34" charset="0"/>
              </a:rPr>
              <a:t>Describes friction as a force which opposes the motion of moving objects, for example, two solid surfaces rubbing against one another or a solid surface moving through air or water.</a:t>
            </a:r>
          </a:p>
        </p:txBody>
      </p:sp>
      <p:sp>
        <p:nvSpPr>
          <p:cNvPr id="64" name="TextBox 63">
            <a:extLst>
              <a:ext uri="{FF2B5EF4-FFF2-40B4-BE49-F238E27FC236}">
                <a16:creationId xmlns:a16="http://schemas.microsoft.com/office/drawing/2014/main" id="{CE794318-6A1E-458E-9D85-E562D7038168}"/>
              </a:ext>
            </a:extLst>
          </p:cNvPr>
          <p:cNvSpPr txBox="1"/>
          <p:nvPr/>
        </p:nvSpPr>
        <p:spPr>
          <a:xfrm>
            <a:off x="3527960" y="6081064"/>
            <a:ext cx="2646247" cy="553998"/>
          </a:xfrm>
          <a:prstGeom prst="rect">
            <a:avLst/>
          </a:prstGeom>
          <a:noFill/>
        </p:spPr>
        <p:txBody>
          <a:bodyPr wrap="square" rtlCol="0">
            <a:spAutoFit/>
          </a:bodyPr>
          <a:lstStyle/>
          <a:p>
            <a:r>
              <a:rPr lang="en-GB" sz="1000" dirty="0">
                <a:latin typeface="Arial Narrow" panose="020B0606020202030204" pitchFamily="34" charset="0"/>
              </a:rPr>
              <a:t>Designs and builds a variety of electrical circuits for differing purposes, using an increasing range of components.</a:t>
            </a:r>
          </a:p>
        </p:txBody>
      </p:sp>
      <p:sp>
        <p:nvSpPr>
          <p:cNvPr id="69" name="TextBox 68">
            <a:extLst>
              <a:ext uri="{FF2B5EF4-FFF2-40B4-BE49-F238E27FC236}">
                <a16:creationId xmlns:a16="http://schemas.microsoft.com/office/drawing/2014/main" id="{77EF6AA3-35CE-4E1F-8BE3-3CE7E0893C0A}"/>
              </a:ext>
            </a:extLst>
          </p:cNvPr>
          <p:cNvSpPr txBox="1"/>
          <p:nvPr/>
        </p:nvSpPr>
        <p:spPr>
          <a:xfrm>
            <a:off x="6338743" y="6079729"/>
            <a:ext cx="2646247" cy="707886"/>
          </a:xfrm>
          <a:prstGeom prst="rect">
            <a:avLst/>
          </a:prstGeom>
          <a:noFill/>
        </p:spPr>
        <p:txBody>
          <a:bodyPr wrap="square" rtlCol="0">
            <a:spAutoFit/>
          </a:bodyPr>
          <a:lstStyle/>
          <a:p>
            <a:r>
              <a:rPr lang="en-GB" sz="1000" dirty="0">
                <a:latin typeface="Arial Narrow" panose="020B0606020202030204" pitchFamily="34" charset="0"/>
              </a:rPr>
              <a:t>Draws circuit diagrams using appropriate symbols to denote a bulb, switch, motor, bell, buzzer, wires, cell and a battery.</a:t>
            </a:r>
          </a:p>
          <a:p>
            <a:endParaRPr lang="en-GB" sz="1000" dirty="0">
              <a:latin typeface="Arial Narrow" panose="020B0606020202030204" pitchFamily="34" charset="0"/>
            </a:endParaRPr>
          </a:p>
        </p:txBody>
      </p:sp>
      <p:sp>
        <p:nvSpPr>
          <p:cNvPr id="47" name="TextBox 46">
            <a:extLst>
              <a:ext uri="{FF2B5EF4-FFF2-40B4-BE49-F238E27FC236}">
                <a16:creationId xmlns:a16="http://schemas.microsoft.com/office/drawing/2014/main" id="{15D71DFA-73F0-466E-ADF4-169019491798}"/>
              </a:ext>
            </a:extLst>
          </p:cNvPr>
          <p:cNvSpPr txBox="1"/>
          <p:nvPr/>
        </p:nvSpPr>
        <p:spPr>
          <a:xfrm>
            <a:off x="3566242" y="1575703"/>
            <a:ext cx="2587687" cy="553998"/>
          </a:xfrm>
          <a:prstGeom prst="rect">
            <a:avLst/>
          </a:prstGeom>
          <a:noFill/>
        </p:spPr>
        <p:txBody>
          <a:bodyPr wrap="square" rtlCol="0">
            <a:spAutoFit/>
          </a:bodyPr>
          <a:lstStyle/>
          <a:p>
            <a:r>
              <a:rPr lang="en-GB" sz="1000" dirty="0">
                <a:latin typeface="Arial Narrow" panose="020B0606020202030204" pitchFamily="34" charset="0"/>
              </a:rPr>
              <a:t>Discusses the necessity of water for life, for example, for the growth of crops, for drinking and in river formation/flow.</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67488"/>
            <a:ext cx="2587687" cy="553998"/>
          </a:xfrm>
          <a:prstGeom prst="rect">
            <a:avLst/>
          </a:prstGeom>
          <a:noFill/>
        </p:spPr>
        <p:txBody>
          <a:bodyPr wrap="square" rtlCol="0">
            <a:spAutoFit/>
          </a:bodyPr>
          <a:lstStyle/>
          <a:p>
            <a:r>
              <a:rPr lang="en-GB" sz="1000" dirty="0">
                <a:latin typeface="Arial Narrow" panose="020B0606020202030204" pitchFamily="34" charset="0"/>
              </a:rPr>
              <a:t>Draws on increasing knowledge and understanding to suggest ways in which they can reduce their own energy use and live more sustainably.</a:t>
            </a:r>
          </a:p>
        </p:txBody>
      </p:sp>
      <p:sp>
        <p:nvSpPr>
          <p:cNvPr id="51" name="TextBox 50">
            <a:extLst>
              <a:ext uri="{FF2B5EF4-FFF2-40B4-BE49-F238E27FC236}">
                <a16:creationId xmlns:a16="http://schemas.microsoft.com/office/drawing/2014/main" id="{011BB6DD-56F6-4DF6-A54C-36CD426975A0}"/>
              </a:ext>
            </a:extLst>
          </p:cNvPr>
          <p:cNvSpPr txBox="1"/>
          <p:nvPr/>
        </p:nvSpPr>
        <p:spPr>
          <a:xfrm>
            <a:off x="6341438" y="2353598"/>
            <a:ext cx="2587687" cy="707886"/>
          </a:xfrm>
          <a:prstGeom prst="rect">
            <a:avLst/>
          </a:prstGeom>
          <a:noFill/>
        </p:spPr>
        <p:txBody>
          <a:bodyPr wrap="square" rtlCol="0">
            <a:spAutoFit/>
          </a:bodyPr>
          <a:lstStyle/>
          <a:p>
            <a:r>
              <a:rPr lang="en-GB" sz="1000" dirty="0">
                <a:latin typeface="Arial Narrow" panose="020B0606020202030204" pitchFamily="34" charset="0"/>
              </a:rPr>
              <a:t>Uses simple models to communicate understanding of size, scale, time and relative motion within our Solar System, including how solar &amp; lunar eclipses occur. </a:t>
            </a:r>
          </a:p>
        </p:txBody>
      </p:sp>
      <p:sp>
        <p:nvSpPr>
          <p:cNvPr id="52" name="TextBox 51">
            <a:extLst>
              <a:ext uri="{FF2B5EF4-FFF2-40B4-BE49-F238E27FC236}">
                <a16:creationId xmlns:a16="http://schemas.microsoft.com/office/drawing/2014/main" id="{C9644DD5-87D7-4CEC-A73A-57F9C92FD145}"/>
              </a:ext>
            </a:extLst>
          </p:cNvPr>
          <p:cNvSpPr txBox="1"/>
          <p:nvPr/>
        </p:nvSpPr>
        <p:spPr>
          <a:xfrm>
            <a:off x="7741640" y="3242481"/>
            <a:ext cx="2026939" cy="861774"/>
          </a:xfrm>
          <a:prstGeom prst="rect">
            <a:avLst/>
          </a:prstGeom>
          <a:noFill/>
        </p:spPr>
        <p:txBody>
          <a:bodyPr wrap="square" rtlCol="0">
            <a:spAutoFit/>
          </a:bodyPr>
          <a:lstStyle/>
          <a:p>
            <a:r>
              <a:rPr lang="en-GB" sz="1000" dirty="0">
                <a:latin typeface="Arial Narrow" panose="020B0606020202030204" pitchFamily="34" charset="0"/>
              </a:rPr>
              <a:t>Demonstrates understanding of how friction and air resistance can both be useful, for example, in braking systems, and also a problem, for example, causing moving parts to wear. </a:t>
            </a:r>
          </a:p>
        </p:txBody>
      </p:sp>
      <p:sp>
        <p:nvSpPr>
          <p:cNvPr id="53" name="TextBox 52">
            <a:extLst>
              <a:ext uri="{FF2B5EF4-FFF2-40B4-BE49-F238E27FC236}">
                <a16:creationId xmlns:a16="http://schemas.microsoft.com/office/drawing/2014/main" id="{36C7532C-AB86-4D8F-B6BB-3B0CFC4AB9BB}"/>
              </a:ext>
            </a:extLst>
          </p:cNvPr>
          <p:cNvSpPr txBox="1"/>
          <p:nvPr/>
        </p:nvSpPr>
        <p:spPr>
          <a:xfrm>
            <a:off x="5698970" y="3228281"/>
            <a:ext cx="1936311" cy="861774"/>
          </a:xfrm>
          <a:prstGeom prst="rect">
            <a:avLst/>
          </a:prstGeom>
          <a:noFill/>
        </p:spPr>
        <p:txBody>
          <a:bodyPr wrap="square" rtlCol="0">
            <a:spAutoFit/>
          </a:bodyPr>
          <a:lstStyle/>
          <a:p>
            <a:r>
              <a:rPr lang="en-GB" sz="1000" dirty="0">
                <a:latin typeface="Arial Narrow" panose="020B0606020202030204" pitchFamily="34" charset="0"/>
              </a:rPr>
              <a:t>Finds an association between air resistance (drag), the speed of the object being investigated and the surface area exposed to the air, making links to original predictions.</a:t>
            </a:r>
          </a:p>
        </p:txBody>
      </p:sp>
      <p:sp>
        <p:nvSpPr>
          <p:cNvPr id="54" name="TextBox 53">
            <a:extLst>
              <a:ext uri="{FF2B5EF4-FFF2-40B4-BE49-F238E27FC236}">
                <a16:creationId xmlns:a16="http://schemas.microsoft.com/office/drawing/2014/main" id="{C377E073-52A7-4D4C-9D96-A8D03B171E60}"/>
              </a:ext>
            </a:extLst>
          </p:cNvPr>
          <p:cNvSpPr txBox="1"/>
          <p:nvPr/>
        </p:nvSpPr>
        <p:spPr>
          <a:xfrm>
            <a:off x="9874938" y="3239493"/>
            <a:ext cx="2026939" cy="861774"/>
          </a:xfrm>
          <a:prstGeom prst="rect">
            <a:avLst/>
          </a:prstGeom>
          <a:noFill/>
        </p:spPr>
        <p:txBody>
          <a:bodyPr wrap="square" rtlCol="0">
            <a:spAutoFit/>
          </a:bodyPr>
          <a:lstStyle/>
          <a:p>
            <a:r>
              <a:rPr lang="en-GB" sz="1000" dirty="0">
                <a:latin typeface="Arial Narrow" panose="020B0606020202030204" pitchFamily="34" charset="0"/>
              </a:rPr>
              <a:t>Describes efficient movement as that which requires the least possible energy and suggests ways to improve efficiency in moving objects, for example, by streamlining.</a:t>
            </a:r>
          </a:p>
        </p:txBody>
      </p:sp>
      <p:sp>
        <p:nvSpPr>
          <p:cNvPr id="58" name="TextBox 57">
            <a:extLst>
              <a:ext uri="{FF2B5EF4-FFF2-40B4-BE49-F238E27FC236}">
                <a16:creationId xmlns:a16="http://schemas.microsoft.com/office/drawing/2014/main" id="{3663BC94-5E27-4BAC-BFA1-BA2F87FD22ED}"/>
              </a:ext>
            </a:extLst>
          </p:cNvPr>
          <p:cNvSpPr txBox="1"/>
          <p:nvPr/>
        </p:nvSpPr>
        <p:spPr>
          <a:xfrm>
            <a:off x="9188777" y="6096698"/>
            <a:ext cx="2646247" cy="400110"/>
          </a:xfrm>
          <a:prstGeom prst="rect">
            <a:avLst/>
          </a:prstGeom>
          <a:noFill/>
        </p:spPr>
        <p:txBody>
          <a:bodyPr wrap="square" rtlCol="0">
            <a:spAutoFit/>
          </a:bodyPr>
          <a:lstStyle/>
          <a:p>
            <a:r>
              <a:rPr lang="en-GB" sz="1000" dirty="0">
                <a:latin typeface="Arial Narrow" panose="020B0606020202030204" pitchFamily="34" charset="0"/>
              </a:rPr>
              <a:t>Describes how components in a circuit transfer energy into different forms.</a:t>
            </a:r>
          </a:p>
        </p:txBody>
      </p:sp>
      <p:pic>
        <p:nvPicPr>
          <p:cNvPr id="10" name="Picture 9">
            <a:extLst>
              <a:ext uri="{FF2B5EF4-FFF2-40B4-BE49-F238E27FC236}">
                <a16:creationId xmlns:a16="http://schemas.microsoft.com/office/drawing/2014/main" id="{80C88C38-0944-4503-84E6-A7369B702DA3}"/>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F8D415CB-C556-458F-A4CF-92109C9029F4}"/>
              </a:ext>
            </a:extLst>
          </p:cNvPr>
          <p:cNvPicPr>
            <a:picLocks noChangeAspect="1"/>
          </p:cNvPicPr>
          <p:nvPr/>
        </p:nvPicPr>
        <p:blipFill>
          <a:blip r:embed="rId5"/>
          <a:stretch>
            <a:fillRect/>
          </a:stretch>
        </p:blipFill>
        <p:spPr>
          <a:xfrm>
            <a:off x="11708046" y="945695"/>
            <a:ext cx="310923" cy="310923"/>
          </a:xfrm>
          <a:prstGeom prst="rect">
            <a:avLst/>
          </a:prstGeom>
        </p:spPr>
      </p:pic>
    </p:spTree>
    <p:extLst>
      <p:ext uri="{BB962C8B-B14F-4D97-AF65-F5344CB8AC3E}">
        <p14:creationId xmlns:p14="http://schemas.microsoft.com/office/powerpoint/2010/main" val="3158489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EB211F0C-A88F-4442-87AC-91E44BBBB119}"/>
              </a:ext>
            </a:extLst>
          </p:cNvPr>
          <p:cNvSpPr/>
          <p:nvPr/>
        </p:nvSpPr>
        <p:spPr>
          <a:xfrm>
            <a:off x="5641560" y="415838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0E0954A4-A2C0-40B2-BE96-AE18C6EE7206}"/>
              </a:ext>
            </a:extLst>
          </p:cNvPr>
          <p:cNvSpPr/>
          <p:nvPr/>
        </p:nvSpPr>
        <p:spPr>
          <a:xfrm>
            <a:off x="3500572" y="415838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4E0A1985-521F-4941-AAD5-D2D2D6CD1D3B}"/>
              </a:ext>
            </a:extLst>
          </p:cNvPr>
          <p:cNvSpPr/>
          <p:nvPr/>
        </p:nvSpPr>
        <p:spPr>
          <a:xfrm>
            <a:off x="9842593" y="325156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75403FC2-C85C-4752-A70A-10B1597D963C}"/>
              </a:ext>
            </a:extLst>
          </p:cNvPr>
          <p:cNvSpPr/>
          <p:nvPr/>
        </p:nvSpPr>
        <p:spPr>
          <a:xfrm>
            <a:off x="7747187" y="3251563"/>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1607E175-FB5C-4E77-BF0B-E96DEF96F700}"/>
              </a:ext>
            </a:extLst>
          </p:cNvPr>
          <p:cNvSpPr/>
          <p:nvPr/>
        </p:nvSpPr>
        <p:spPr>
          <a:xfrm>
            <a:off x="5630215" y="3259400"/>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B0BB0F92-766F-4221-AC47-73581D12F31B}"/>
              </a:ext>
            </a:extLst>
          </p:cNvPr>
          <p:cNvSpPr/>
          <p:nvPr/>
        </p:nvSpPr>
        <p:spPr>
          <a:xfrm>
            <a:off x="3507426" y="3237922"/>
            <a:ext cx="2036240" cy="84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59A335D7-38D4-4575-BC54-5FBD1353C3DE}"/>
              </a:ext>
            </a:extLst>
          </p:cNvPr>
          <p:cNvSpPr/>
          <p:nvPr/>
        </p:nvSpPr>
        <p:spPr>
          <a:xfrm>
            <a:off x="7705916" y="6091509"/>
            <a:ext cx="4155023" cy="720957"/>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CDCA1696-1C82-4927-AA2C-AE00327C7C77}"/>
              </a:ext>
            </a:extLst>
          </p:cNvPr>
          <p:cNvSpPr/>
          <p:nvPr/>
        </p:nvSpPr>
        <p:spPr>
          <a:xfrm>
            <a:off x="3506782" y="6082289"/>
            <a:ext cx="4155023" cy="720957"/>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961C1DE5-CF7C-4477-9E05-E7931F2D88CC}"/>
              </a:ext>
            </a:extLst>
          </p:cNvPr>
          <p:cNvSpPr/>
          <p:nvPr/>
        </p:nvSpPr>
        <p:spPr>
          <a:xfrm>
            <a:off x="9131288" y="5060691"/>
            <a:ext cx="2708910" cy="93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DA76CF5D-05DD-410D-AAFC-E86C6361E756}"/>
              </a:ext>
            </a:extLst>
          </p:cNvPr>
          <p:cNvSpPr/>
          <p:nvPr/>
        </p:nvSpPr>
        <p:spPr>
          <a:xfrm>
            <a:off x="6292014" y="5068744"/>
            <a:ext cx="2708910" cy="93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B1E99428-5C0F-40C3-AC8D-03C51B2B7CAA}"/>
              </a:ext>
            </a:extLst>
          </p:cNvPr>
          <p:cNvSpPr/>
          <p:nvPr/>
        </p:nvSpPr>
        <p:spPr>
          <a:xfrm>
            <a:off x="3502111" y="5058639"/>
            <a:ext cx="2708910" cy="932382"/>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EC30A2E6-AB58-4DF5-84AB-BCFC47B37F92}"/>
              </a:ext>
            </a:extLst>
          </p:cNvPr>
          <p:cNvSpPr/>
          <p:nvPr/>
        </p:nvSpPr>
        <p:spPr>
          <a:xfrm>
            <a:off x="653414" y="602162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2A59602A-5C91-40CC-879D-9B989D3929FC}"/>
              </a:ext>
            </a:extLst>
          </p:cNvPr>
          <p:cNvSpPr/>
          <p:nvPr/>
        </p:nvSpPr>
        <p:spPr>
          <a:xfrm>
            <a:off x="643714" y="505830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F761755C-33DD-4AAD-A61B-F0151B7873F2}"/>
              </a:ext>
            </a:extLst>
          </p:cNvPr>
          <p:cNvSpPr/>
          <p:nvPr/>
        </p:nvSpPr>
        <p:spPr>
          <a:xfrm>
            <a:off x="644243" y="323909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1543AAFE-8B87-463F-A4F4-88EC3CFB013E}"/>
              </a:ext>
            </a:extLst>
          </p:cNvPr>
          <p:cNvSpPr/>
          <p:nvPr/>
        </p:nvSpPr>
        <p:spPr>
          <a:xfrm>
            <a:off x="6293873" y="231667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3BA61D37-BB51-4073-9E88-AED75A3FBE50}"/>
              </a:ext>
            </a:extLst>
          </p:cNvPr>
          <p:cNvSpPr/>
          <p:nvPr/>
        </p:nvSpPr>
        <p:spPr>
          <a:xfrm>
            <a:off x="3484073" y="231667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B3200CD4-4F07-4F89-BEF2-257A7D93F954}"/>
              </a:ext>
            </a:extLst>
          </p:cNvPr>
          <p:cNvSpPr/>
          <p:nvPr/>
        </p:nvSpPr>
        <p:spPr>
          <a:xfrm>
            <a:off x="644243" y="230670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Rounded Corners 55">
            <a:extLst>
              <a:ext uri="{FF2B5EF4-FFF2-40B4-BE49-F238E27FC236}">
                <a16:creationId xmlns:a16="http://schemas.microsoft.com/office/drawing/2014/main" id="{6750A00E-DA7C-49DE-9221-3BF6FA07C574}"/>
              </a:ext>
            </a:extLst>
          </p:cNvPr>
          <p:cNvSpPr/>
          <p:nvPr/>
        </p:nvSpPr>
        <p:spPr>
          <a:xfrm>
            <a:off x="6298040" y="144850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9CBB603A-3F7B-49A3-A54D-D40800CBBD60}"/>
              </a:ext>
            </a:extLst>
          </p:cNvPr>
          <p:cNvSpPr/>
          <p:nvPr/>
        </p:nvSpPr>
        <p:spPr>
          <a:xfrm>
            <a:off x="3480257" y="144850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59546" y="287194"/>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1714" y="376671"/>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62474" y="145533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52435" y="1413575"/>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Electricity</a:t>
            </a:r>
          </a:p>
          <a:p>
            <a:r>
              <a:rPr lang="en-GB" sz="1000" dirty="0">
                <a:latin typeface="Arial Narrow" panose="020B0606020202030204" pitchFamily="34" charset="0"/>
              </a:rPr>
              <a:t>To begin to understand how batteries work, I can help to build simple chemical cells using readily-available materials which can be</a:t>
            </a:r>
            <a:r>
              <a:rPr lang="en-GB" sz="1000" dirty="0"/>
              <a:t> used to make an appliance work. </a:t>
            </a:r>
            <a:r>
              <a:rPr lang="en-GB" sz="1000" b="1" dirty="0">
                <a:solidFill>
                  <a:srgbClr val="002060"/>
                </a:solidFill>
              </a:rPr>
              <a:t>SCN 2-10a </a:t>
            </a:r>
            <a:endParaRPr lang="en-GB" sz="1000" b="1" dirty="0">
              <a:solidFill>
                <a:srgbClr val="002060"/>
              </a:solidFill>
              <a:latin typeface="Arial Narrow" panose="020B0606020202030204" pitchFamily="34" charset="0"/>
            </a:endParaRPr>
          </a:p>
        </p:txBody>
      </p:sp>
      <p:sp>
        <p:nvSpPr>
          <p:cNvPr id="15" name="TextBox 14">
            <a:extLst>
              <a:ext uri="{FF2B5EF4-FFF2-40B4-BE49-F238E27FC236}">
                <a16:creationId xmlns:a16="http://schemas.microsoft.com/office/drawing/2014/main" id="{7C34DD45-4824-4FD3-942B-97A00D4732D5}"/>
              </a:ext>
            </a:extLst>
          </p:cNvPr>
          <p:cNvSpPr txBox="1"/>
          <p:nvPr/>
        </p:nvSpPr>
        <p:spPr>
          <a:xfrm>
            <a:off x="686474" y="2295571"/>
            <a:ext cx="2656780"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Vibrations and waves</a:t>
            </a:r>
          </a:p>
          <a:p>
            <a:r>
              <a:rPr lang="en-GB" sz="1000" dirty="0">
                <a:latin typeface="Arial Narrow" panose="020B0606020202030204" pitchFamily="34" charset="0"/>
              </a:rPr>
              <a:t>Through research on how animals communicate, I can explain how sound vibrations are carried by waves through air, water and other media. </a:t>
            </a:r>
            <a:r>
              <a:rPr lang="en-GB" sz="1000" b="1" dirty="0">
                <a:solidFill>
                  <a:srgbClr val="002060"/>
                </a:solidFill>
                <a:latin typeface="Arial Narrow" panose="020B0606020202030204" pitchFamily="34" charset="0"/>
              </a:rPr>
              <a:t>SCN 2-11a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720735" y="3198267"/>
            <a:ext cx="2647921"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Vibrations and waves</a:t>
            </a:r>
          </a:p>
          <a:p>
            <a:r>
              <a:rPr lang="en-GB" sz="1000" dirty="0">
                <a:latin typeface="Arial Narrow" panose="020B0606020202030204" pitchFamily="34" charset="0"/>
              </a:rPr>
              <a:t>By exploring reflections, the formation of shadows and the mixing of coloured lights, I can use my knowledge of the properties of light to show how it can be used in a creative way. </a:t>
            </a:r>
            <a:r>
              <a:rPr lang="en-GB" sz="1000" b="1" dirty="0">
                <a:solidFill>
                  <a:srgbClr val="002060"/>
                </a:solidFill>
                <a:latin typeface="Arial Narrow" panose="020B0606020202030204" pitchFamily="34" charset="0"/>
              </a:rPr>
              <a:t>SCN 2-11b</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75172" y="5015335"/>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Body systems and cells</a:t>
            </a:r>
          </a:p>
          <a:p>
            <a:r>
              <a:rPr lang="en-GB" sz="1000" dirty="0">
                <a:latin typeface="Arial Narrow" panose="020B0606020202030204" pitchFamily="34" charset="0"/>
              </a:rPr>
              <a:t>By investigating some body systems and potential problems which they may develop, I can make informed decisions to help me to maintain my health and wellbeing. </a:t>
            </a:r>
            <a:r>
              <a:rPr lang="en-GB" sz="1000" b="1" dirty="0">
                <a:solidFill>
                  <a:srgbClr val="002060"/>
                </a:solidFill>
                <a:latin typeface="Arial Narrow" panose="020B0606020202030204" pitchFamily="34" charset="0"/>
              </a:rPr>
              <a:t>SCN 2-12a </a:t>
            </a:r>
          </a:p>
        </p:txBody>
      </p:sp>
      <p:sp>
        <p:nvSpPr>
          <p:cNvPr id="19" name="TextBox 18">
            <a:extLst>
              <a:ext uri="{FF2B5EF4-FFF2-40B4-BE49-F238E27FC236}">
                <a16:creationId xmlns:a16="http://schemas.microsoft.com/office/drawing/2014/main" id="{3087C455-4BB5-4CF9-99E0-EAB1798E00F2}"/>
              </a:ext>
            </a:extLst>
          </p:cNvPr>
          <p:cNvSpPr txBox="1"/>
          <p:nvPr/>
        </p:nvSpPr>
        <p:spPr>
          <a:xfrm>
            <a:off x="709362" y="6153663"/>
            <a:ext cx="2557973" cy="507831"/>
          </a:xfrm>
          <a:prstGeom prst="rect">
            <a:avLst/>
          </a:prstGeom>
          <a:noFill/>
        </p:spPr>
        <p:txBody>
          <a:bodyPr wrap="square" rtlCol="0">
            <a:spAutoFit/>
          </a:bodyPr>
          <a:lstStyle/>
          <a:p>
            <a:r>
              <a:rPr lang="en-GB" sz="900" b="1" i="1" dirty="0">
                <a:solidFill>
                  <a:srgbClr val="002060"/>
                </a:solidFill>
              </a:rPr>
              <a:t>SCN 2-12a </a:t>
            </a:r>
            <a:r>
              <a:rPr lang="en-GB" sz="900" b="1" i="1" dirty="0"/>
              <a:t>The expectation is that at least two of the following body systems will be studied at Second Level.</a:t>
            </a:r>
            <a:endParaRPr lang="en-GB" sz="900" b="1" i="1" dirty="0">
              <a:solidFill>
                <a:srgbClr val="002060"/>
              </a:solidFill>
              <a:latin typeface="Arial Narrow" panose="020B0606020202030204" pitchFamily="34" charset="0"/>
            </a:endParaRPr>
          </a:p>
        </p:txBody>
      </p:sp>
      <p:sp>
        <p:nvSpPr>
          <p:cNvPr id="28" name="TextBox 27">
            <a:extLst>
              <a:ext uri="{FF2B5EF4-FFF2-40B4-BE49-F238E27FC236}">
                <a16:creationId xmlns:a16="http://schemas.microsoft.com/office/drawing/2014/main" id="{406B8664-F35D-4D50-A855-5736AE3D7821}"/>
              </a:ext>
            </a:extLst>
          </p:cNvPr>
          <p:cNvSpPr txBox="1"/>
          <p:nvPr/>
        </p:nvSpPr>
        <p:spPr>
          <a:xfrm>
            <a:off x="3569367" y="2424095"/>
            <a:ext cx="2587687" cy="553998"/>
          </a:xfrm>
          <a:prstGeom prst="rect">
            <a:avLst/>
          </a:prstGeom>
          <a:noFill/>
        </p:spPr>
        <p:txBody>
          <a:bodyPr wrap="square" rtlCol="0">
            <a:spAutoFit/>
          </a:bodyPr>
          <a:lstStyle/>
          <a:p>
            <a:r>
              <a:rPr lang="en-GB" sz="1000" dirty="0">
                <a:latin typeface="Arial Narrow" panose="020B0606020202030204" pitchFamily="34" charset="0"/>
              </a:rPr>
              <a:t>Discusses and demonstrates through experiments how sound travels differently through air, water and solids.</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246221"/>
          </a:xfrm>
          <a:prstGeom prst="rect">
            <a:avLst/>
          </a:prstGeom>
          <a:noFill/>
        </p:spPr>
        <p:txBody>
          <a:bodyPr wrap="square" rtlCol="0">
            <a:spAutoFit/>
          </a:bodyPr>
          <a:lstStyle/>
          <a:p>
            <a:r>
              <a:rPr lang="en-GB" sz="1000" dirty="0">
                <a:latin typeface="Arial Narrow" panose="020B0606020202030204" pitchFamily="34" charset="0"/>
              </a:rPr>
              <a:t>. .</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65946" y="5117766"/>
            <a:ext cx="2620840" cy="707886"/>
          </a:xfrm>
          <a:prstGeom prst="rect">
            <a:avLst/>
          </a:prstGeom>
          <a:noFill/>
        </p:spPr>
        <p:txBody>
          <a:bodyPr wrap="square" rtlCol="0">
            <a:spAutoFit/>
          </a:bodyPr>
          <a:lstStyle/>
          <a:p>
            <a:r>
              <a:rPr lang="en-GB" sz="800" b="1" dirty="0">
                <a:latin typeface="Arial Narrow" panose="020B0606020202030204" pitchFamily="34" charset="0"/>
              </a:rPr>
              <a:t>Respiratory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respiratory system (lungs, windpipe and bronchi), for example, in gas exchange. </a:t>
            </a:r>
          </a:p>
          <a:p>
            <a:pPr marL="171450" indent="-171450">
              <a:buFont typeface="Arial" panose="020B0604020202020204" pitchFamily="34" charset="0"/>
              <a:buChar char="•"/>
            </a:pPr>
            <a:r>
              <a:rPr lang="en-GB" sz="800" dirty="0">
                <a:latin typeface="Arial Narrow" panose="020B0606020202030204" pitchFamily="34" charset="0"/>
              </a:rPr>
              <a:t>Discusses the main preventable causes of bronchitis, lung cancer and asthma, for example, smoking.</a:t>
            </a:r>
          </a:p>
        </p:txBody>
      </p:sp>
      <p:sp>
        <p:nvSpPr>
          <p:cNvPr id="59" name="TextBox 58">
            <a:extLst>
              <a:ext uri="{FF2B5EF4-FFF2-40B4-BE49-F238E27FC236}">
                <a16:creationId xmlns:a16="http://schemas.microsoft.com/office/drawing/2014/main" id="{CEA335FA-4425-4975-95C1-B6726D6B17E4}"/>
              </a:ext>
            </a:extLst>
          </p:cNvPr>
          <p:cNvSpPr txBox="1"/>
          <p:nvPr/>
        </p:nvSpPr>
        <p:spPr>
          <a:xfrm>
            <a:off x="3553503" y="3240123"/>
            <a:ext cx="2081363" cy="861774"/>
          </a:xfrm>
          <a:prstGeom prst="rect">
            <a:avLst/>
          </a:prstGeom>
          <a:noFill/>
        </p:spPr>
        <p:txBody>
          <a:bodyPr wrap="square" rtlCol="0">
            <a:spAutoFit/>
          </a:bodyPr>
          <a:lstStyle/>
          <a:p>
            <a:r>
              <a:rPr lang="en-GB" sz="1000" dirty="0">
                <a:latin typeface="Arial Narrow" panose="020B0606020202030204" pitchFamily="34" charset="0"/>
              </a:rPr>
              <a:t>Demonstrates and records, through practical investigations, that light travels in straight lines, can be reflected by highly-polished surfaces and that curved faces can distort the image.</a:t>
            </a:r>
          </a:p>
        </p:txBody>
      </p:sp>
      <p:sp>
        <p:nvSpPr>
          <p:cNvPr id="47" name="TextBox 46">
            <a:extLst>
              <a:ext uri="{FF2B5EF4-FFF2-40B4-BE49-F238E27FC236}">
                <a16:creationId xmlns:a16="http://schemas.microsoft.com/office/drawing/2014/main" id="{15D71DFA-73F0-466E-ADF4-169019491798}"/>
              </a:ext>
            </a:extLst>
          </p:cNvPr>
          <p:cNvSpPr txBox="1"/>
          <p:nvPr/>
        </p:nvSpPr>
        <p:spPr>
          <a:xfrm>
            <a:off x="3569367" y="1423567"/>
            <a:ext cx="2587687" cy="861774"/>
          </a:xfrm>
          <a:prstGeom prst="rect">
            <a:avLst/>
          </a:prstGeom>
          <a:noFill/>
        </p:spPr>
        <p:txBody>
          <a:bodyPr wrap="square" rtlCol="0">
            <a:spAutoFit/>
          </a:bodyPr>
          <a:lstStyle/>
          <a:p>
            <a:r>
              <a:rPr lang="en-GB" sz="1000" dirty="0">
                <a:latin typeface="Arial Narrow" panose="020B0606020202030204" pitchFamily="34" charset="0"/>
              </a:rPr>
              <a:t>Applies knowledge and understanding to build simple batteries (chemical cells) and demonstrates understanding that a battery (cell) is a portable energy source which has a store of chemical energy.</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99691"/>
            <a:ext cx="2587687" cy="400110"/>
          </a:xfrm>
          <a:prstGeom prst="rect">
            <a:avLst/>
          </a:prstGeom>
          <a:noFill/>
        </p:spPr>
        <p:txBody>
          <a:bodyPr wrap="square" rtlCol="0">
            <a:spAutoFit/>
          </a:bodyPr>
          <a:lstStyle/>
          <a:p>
            <a:r>
              <a:rPr lang="en-GB" sz="1000" dirty="0">
                <a:latin typeface="Arial Narrow" panose="020B0606020202030204" pitchFamily="34" charset="0"/>
              </a:rPr>
              <a:t>Explains the process of energy transformation from battery (cell) to electrical components.</a:t>
            </a:r>
          </a:p>
        </p:txBody>
      </p:sp>
      <p:sp>
        <p:nvSpPr>
          <p:cNvPr id="51" name="TextBox 50">
            <a:extLst>
              <a:ext uri="{FF2B5EF4-FFF2-40B4-BE49-F238E27FC236}">
                <a16:creationId xmlns:a16="http://schemas.microsoft.com/office/drawing/2014/main" id="{011BB6DD-56F6-4DF6-A54C-36CD426975A0}"/>
              </a:ext>
            </a:extLst>
          </p:cNvPr>
          <p:cNvSpPr txBox="1"/>
          <p:nvPr/>
        </p:nvSpPr>
        <p:spPr>
          <a:xfrm>
            <a:off x="6341438" y="2402767"/>
            <a:ext cx="2587687" cy="553998"/>
          </a:xfrm>
          <a:prstGeom prst="rect">
            <a:avLst/>
          </a:prstGeom>
          <a:noFill/>
        </p:spPr>
        <p:txBody>
          <a:bodyPr wrap="square" rtlCol="0">
            <a:spAutoFit/>
          </a:bodyPr>
          <a:lstStyle/>
          <a:p>
            <a:r>
              <a:rPr lang="en-GB" sz="1000" dirty="0">
                <a:latin typeface="Arial Narrow" panose="020B0606020202030204" pitchFamily="34" charset="0"/>
              </a:rPr>
              <a:t>Explains how hearing is limited by a range of factors, for example, age, position, and flexibility (direction) of ears.</a:t>
            </a:r>
          </a:p>
        </p:txBody>
      </p:sp>
      <p:sp>
        <p:nvSpPr>
          <p:cNvPr id="52" name="TextBox 51">
            <a:extLst>
              <a:ext uri="{FF2B5EF4-FFF2-40B4-BE49-F238E27FC236}">
                <a16:creationId xmlns:a16="http://schemas.microsoft.com/office/drawing/2014/main" id="{C9644DD5-87D7-4CEC-A73A-57F9C92FD145}"/>
              </a:ext>
            </a:extLst>
          </p:cNvPr>
          <p:cNvSpPr txBox="1"/>
          <p:nvPr/>
        </p:nvSpPr>
        <p:spPr>
          <a:xfrm>
            <a:off x="7747187" y="3251563"/>
            <a:ext cx="2109753" cy="861774"/>
          </a:xfrm>
          <a:prstGeom prst="rect">
            <a:avLst/>
          </a:prstGeom>
          <a:noFill/>
        </p:spPr>
        <p:txBody>
          <a:bodyPr wrap="square" rtlCol="0">
            <a:spAutoFit/>
          </a:bodyPr>
          <a:lstStyle/>
          <a:p>
            <a:r>
              <a:rPr lang="en-GB" sz="1000" dirty="0">
                <a:latin typeface="Arial Narrow" panose="020B0606020202030204" pitchFamily="34" charset="0"/>
              </a:rPr>
              <a:t>Demonstrates that white light/sunlight can be dispersed to show the colours of the visible spectrum and identifies the colours and order of the rainbow as red, orange, yellow, green, blue, indigo and violet.</a:t>
            </a:r>
          </a:p>
        </p:txBody>
      </p:sp>
      <p:sp>
        <p:nvSpPr>
          <p:cNvPr id="53" name="TextBox 52">
            <a:extLst>
              <a:ext uri="{FF2B5EF4-FFF2-40B4-BE49-F238E27FC236}">
                <a16:creationId xmlns:a16="http://schemas.microsoft.com/office/drawing/2014/main" id="{36C7532C-AB86-4D8F-B6BB-3B0CFC4AB9BB}"/>
              </a:ext>
            </a:extLst>
          </p:cNvPr>
          <p:cNvSpPr txBox="1"/>
          <p:nvPr/>
        </p:nvSpPr>
        <p:spPr>
          <a:xfrm>
            <a:off x="5623908" y="3248851"/>
            <a:ext cx="1936311" cy="707886"/>
          </a:xfrm>
          <a:prstGeom prst="rect">
            <a:avLst/>
          </a:prstGeom>
          <a:noFill/>
        </p:spPr>
        <p:txBody>
          <a:bodyPr wrap="square" rtlCol="0">
            <a:spAutoFit/>
          </a:bodyPr>
          <a:lstStyle/>
          <a:p>
            <a:r>
              <a:rPr lang="en-GB" sz="1000" dirty="0">
                <a:latin typeface="Arial Narrow" panose="020B0606020202030204" pitchFamily="34" charset="0"/>
              </a:rPr>
              <a:t>Predicts and investigates how the position, shape and size of a shadow depend on the position of the object in relation to the light source.</a:t>
            </a:r>
          </a:p>
        </p:txBody>
      </p:sp>
      <p:sp>
        <p:nvSpPr>
          <p:cNvPr id="54" name="TextBox 53">
            <a:extLst>
              <a:ext uri="{FF2B5EF4-FFF2-40B4-BE49-F238E27FC236}">
                <a16:creationId xmlns:a16="http://schemas.microsoft.com/office/drawing/2014/main" id="{C377E073-52A7-4D4C-9D96-A8D03B171E60}"/>
              </a:ext>
            </a:extLst>
          </p:cNvPr>
          <p:cNvSpPr txBox="1"/>
          <p:nvPr/>
        </p:nvSpPr>
        <p:spPr>
          <a:xfrm>
            <a:off x="9874938" y="3244925"/>
            <a:ext cx="2026939" cy="553998"/>
          </a:xfrm>
          <a:prstGeom prst="rect">
            <a:avLst/>
          </a:prstGeom>
          <a:noFill/>
        </p:spPr>
        <p:txBody>
          <a:bodyPr wrap="square" rtlCol="0">
            <a:spAutoFit/>
          </a:bodyPr>
          <a:lstStyle/>
          <a:p>
            <a:r>
              <a:rPr lang="en-GB" sz="1000" dirty="0">
                <a:latin typeface="Arial Narrow" panose="020B0606020202030204" pitchFamily="34" charset="0"/>
              </a:rPr>
              <a:t>Explains that we see objects because they give out or reflect light rays that enter our eyes.</a:t>
            </a:r>
          </a:p>
        </p:txBody>
      </p:sp>
      <p:sp>
        <p:nvSpPr>
          <p:cNvPr id="57" name="TextBox 56">
            <a:extLst>
              <a:ext uri="{FF2B5EF4-FFF2-40B4-BE49-F238E27FC236}">
                <a16:creationId xmlns:a16="http://schemas.microsoft.com/office/drawing/2014/main" id="{74A4B2B4-C6C7-4D7E-B2B6-D65AE0B4A3D9}"/>
              </a:ext>
            </a:extLst>
          </p:cNvPr>
          <p:cNvSpPr txBox="1"/>
          <p:nvPr/>
        </p:nvSpPr>
        <p:spPr>
          <a:xfrm>
            <a:off x="3565946" y="4172806"/>
            <a:ext cx="2045780" cy="861774"/>
          </a:xfrm>
          <a:prstGeom prst="rect">
            <a:avLst/>
          </a:prstGeom>
          <a:noFill/>
        </p:spPr>
        <p:txBody>
          <a:bodyPr wrap="square" rtlCol="0">
            <a:spAutoFit/>
          </a:bodyPr>
          <a:lstStyle/>
          <a:p>
            <a:r>
              <a:rPr lang="en-GB" sz="1000" dirty="0">
                <a:latin typeface="Arial Narrow" panose="020B0606020202030204" pitchFamily="34" charset="0"/>
              </a:rPr>
              <a:t>Draws on findings from practical investigations to describe the effect that coloured filters have on white light and how they can be used to make other colours.</a:t>
            </a:r>
          </a:p>
        </p:txBody>
      </p:sp>
      <p:sp>
        <p:nvSpPr>
          <p:cNvPr id="61" name="TextBox 60">
            <a:extLst>
              <a:ext uri="{FF2B5EF4-FFF2-40B4-BE49-F238E27FC236}">
                <a16:creationId xmlns:a16="http://schemas.microsoft.com/office/drawing/2014/main" id="{3D0AD85D-DC5F-4373-9CFD-D187D906A9F0}"/>
              </a:ext>
            </a:extLst>
          </p:cNvPr>
          <p:cNvSpPr txBox="1"/>
          <p:nvPr/>
        </p:nvSpPr>
        <p:spPr>
          <a:xfrm>
            <a:off x="5634866" y="4172673"/>
            <a:ext cx="2026939" cy="707886"/>
          </a:xfrm>
          <a:prstGeom prst="rect">
            <a:avLst/>
          </a:prstGeom>
          <a:noFill/>
        </p:spPr>
        <p:txBody>
          <a:bodyPr wrap="square" rtlCol="0">
            <a:spAutoFit/>
          </a:bodyPr>
          <a:lstStyle/>
          <a:p>
            <a:r>
              <a:rPr lang="en-GB" sz="1000" dirty="0">
                <a:latin typeface="Arial Narrow" panose="020B0606020202030204" pitchFamily="34" charset="0"/>
              </a:rPr>
              <a:t>Explains how we can recognise the colour of an object due the reflection and absorption of particular parts of the visible spectrum. </a:t>
            </a:r>
          </a:p>
        </p:txBody>
      </p:sp>
      <p:sp>
        <p:nvSpPr>
          <p:cNvPr id="62" name="TextBox 61">
            <a:extLst>
              <a:ext uri="{FF2B5EF4-FFF2-40B4-BE49-F238E27FC236}">
                <a16:creationId xmlns:a16="http://schemas.microsoft.com/office/drawing/2014/main" id="{1E452994-2F6B-4B47-AFEF-9AFB28005674}"/>
              </a:ext>
            </a:extLst>
          </p:cNvPr>
          <p:cNvSpPr txBox="1"/>
          <p:nvPr/>
        </p:nvSpPr>
        <p:spPr>
          <a:xfrm>
            <a:off x="6354677" y="5038960"/>
            <a:ext cx="2646247" cy="954107"/>
          </a:xfrm>
          <a:prstGeom prst="rect">
            <a:avLst/>
          </a:prstGeom>
          <a:noFill/>
        </p:spPr>
        <p:txBody>
          <a:bodyPr wrap="square" rtlCol="0">
            <a:spAutoFit/>
          </a:bodyPr>
          <a:lstStyle/>
          <a:p>
            <a:r>
              <a:rPr lang="en-GB" sz="800" b="1" dirty="0">
                <a:latin typeface="Arial Narrow" panose="020B0606020202030204" pitchFamily="34" charset="0"/>
              </a:rPr>
              <a:t>Circulatory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circulatory system (heart and blood vessels), for example, transport of food, oxygen and waste materials. </a:t>
            </a:r>
          </a:p>
          <a:p>
            <a:pPr marL="171450" indent="-171450">
              <a:buFont typeface="Arial" panose="020B0604020202020204" pitchFamily="34" charset="0"/>
              <a:buChar char="•"/>
            </a:pPr>
            <a:r>
              <a:rPr lang="en-GB" sz="800" dirty="0">
                <a:latin typeface="Arial Narrow" panose="020B0606020202030204" pitchFamily="34" charset="0"/>
              </a:rPr>
              <a:t>Discusses the main preventable causes of heart disease or stroke, for example, obesity, lack of exercise, smoking and high (saturated) fat diet.</a:t>
            </a:r>
          </a:p>
        </p:txBody>
      </p:sp>
      <p:sp>
        <p:nvSpPr>
          <p:cNvPr id="63" name="TextBox 62">
            <a:extLst>
              <a:ext uri="{FF2B5EF4-FFF2-40B4-BE49-F238E27FC236}">
                <a16:creationId xmlns:a16="http://schemas.microsoft.com/office/drawing/2014/main" id="{5D8C8025-649A-46B2-8BAC-DFB7DFB2A4A2}"/>
              </a:ext>
            </a:extLst>
          </p:cNvPr>
          <p:cNvSpPr txBox="1"/>
          <p:nvPr/>
        </p:nvSpPr>
        <p:spPr>
          <a:xfrm>
            <a:off x="9081917" y="5066302"/>
            <a:ext cx="2712956" cy="954107"/>
          </a:xfrm>
          <a:prstGeom prst="rect">
            <a:avLst/>
          </a:prstGeom>
          <a:noFill/>
        </p:spPr>
        <p:txBody>
          <a:bodyPr wrap="square" rtlCol="0">
            <a:spAutoFit/>
          </a:bodyPr>
          <a:lstStyle/>
          <a:p>
            <a:r>
              <a:rPr lang="en-GB" sz="800" b="1" dirty="0">
                <a:latin typeface="Arial Narrow" panose="020B0606020202030204" pitchFamily="34" charset="0"/>
              </a:rPr>
              <a:t>Digestive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digestive system (mouth, oesophagus, stomach, liver, small intestine, large intestine, rectum and anus), for example, breakdown of food and absorption of nutrients, minerals and water. </a:t>
            </a:r>
          </a:p>
          <a:p>
            <a:pPr marL="171450" indent="-171450">
              <a:buFont typeface="Arial" panose="020B0604020202020204" pitchFamily="34" charset="0"/>
              <a:buChar char="•"/>
            </a:pPr>
            <a:r>
              <a:rPr lang="en-GB" sz="800" dirty="0">
                <a:latin typeface="Arial Narrow" panose="020B0606020202030204" pitchFamily="34" charset="0"/>
              </a:rPr>
              <a:t>Discusses the main preventable causes of liver disease, for example, alcohol and drug misuse. </a:t>
            </a:r>
          </a:p>
        </p:txBody>
      </p:sp>
      <p:sp>
        <p:nvSpPr>
          <p:cNvPr id="66" name="TextBox 65">
            <a:extLst>
              <a:ext uri="{FF2B5EF4-FFF2-40B4-BE49-F238E27FC236}">
                <a16:creationId xmlns:a16="http://schemas.microsoft.com/office/drawing/2014/main" id="{F62AE55B-442F-4420-9CC1-9B698361D775}"/>
              </a:ext>
            </a:extLst>
          </p:cNvPr>
          <p:cNvSpPr txBox="1"/>
          <p:nvPr/>
        </p:nvSpPr>
        <p:spPr>
          <a:xfrm>
            <a:off x="3565946" y="6085000"/>
            <a:ext cx="4200133" cy="707886"/>
          </a:xfrm>
          <a:prstGeom prst="rect">
            <a:avLst/>
          </a:prstGeom>
          <a:noFill/>
        </p:spPr>
        <p:txBody>
          <a:bodyPr wrap="square">
            <a:spAutoFit/>
          </a:bodyPr>
          <a:lstStyle/>
          <a:p>
            <a:r>
              <a:rPr lang="en-GB" sz="800" b="1" dirty="0">
                <a:latin typeface="Arial Narrow" panose="020B0606020202030204" pitchFamily="34" charset="0"/>
              </a:rPr>
              <a:t>Reproductive system</a:t>
            </a:r>
          </a:p>
          <a:p>
            <a:pPr marL="171450" indent="-171450">
              <a:buFont typeface="Arial" panose="020B0604020202020204" pitchFamily="34" charset="0"/>
              <a:buChar char="•"/>
            </a:pPr>
            <a:r>
              <a:rPr lang="en-GB" sz="800" dirty="0">
                <a:latin typeface="Arial Narrow" panose="020B0606020202030204" pitchFamily="34" charset="0"/>
              </a:rPr>
              <a:t>Describes the function of the reproductive system (penis, testes, sperm tube/duct, ovaries, egg tube/duct, uterus and vagina), for example, to make a baby. </a:t>
            </a:r>
          </a:p>
          <a:p>
            <a:pPr marL="171450" indent="-171450">
              <a:buFont typeface="Arial" panose="020B0604020202020204" pitchFamily="34" charset="0"/>
              <a:buChar char="•"/>
            </a:pPr>
            <a:r>
              <a:rPr lang="en-GB" sz="800" dirty="0">
                <a:latin typeface="Arial Narrow" panose="020B0606020202030204" pitchFamily="34" charset="0"/>
              </a:rPr>
              <a:t>Discusses some preventable causes of fertility problems, for example, alcohol misuse, anorexia and obesity. </a:t>
            </a:r>
          </a:p>
        </p:txBody>
      </p:sp>
      <p:sp>
        <p:nvSpPr>
          <p:cNvPr id="67" name="TextBox 66">
            <a:extLst>
              <a:ext uri="{FF2B5EF4-FFF2-40B4-BE49-F238E27FC236}">
                <a16:creationId xmlns:a16="http://schemas.microsoft.com/office/drawing/2014/main" id="{C334C331-F47D-4E87-80D9-B4D4A2F78A3E}"/>
              </a:ext>
            </a:extLst>
          </p:cNvPr>
          <p:cNvSpPr txBox="1"/>
          <p:nvPr/>
        </p:nvSpPr>
        <p:spPr>
          <a:xfrm>
            <a:off x="7747515" y="6078933"/>
            <a:ext cx="4136307" cy="707886"/>
          </a:xfrm>
          <a:prstGeom prst="rect">
            <a:avLst/>
          </a:prstGeom>
          <a:noFill/>
        </p:spPr>
        <p:txBody>
          <a:bodyPr wrap="square">
            <a:spAutoFit/>
          </a:bodyPr>
          <a:lstStyle/>
          <a:p>
            <a:r>
              <a:rPr lang="en-GB" sz="800" b="1" dirty="0">
                <a:latin typeface="Arial Narrow" panose="020B0606020202030204" pitchFamily="34" charset="0"/>
              </a:rPr>
              <a:t>Skeletal system </a:t>
            </a:r>
          </a:p>
          <a:p>
            <a:pPr marL="171450" indent="-171450">
              <a:buFont typeface="Arial" panose="020B0604020202020204" pitchFamily="34" charset="0"/>
              <a:buChar char="•"/>
            </a:pPr>
            <a:r>
              <a:rPr lang="en-GB" sz="800" dirty="0">
                <a:latin typeface="Arial Narrow" panose="020B0606020202030204" pitchFamily="34" charset="0"/>
              </a:rPr>
              <a:t>Describes the function of the skeleton (skull, spine, ribcage some bones of the arm and leg), for example, to provide support, protection and enable movement. </a:t>
            </a:r>
          </a:p>
          <a:p>
            <a:pPr marL="171450" indent="-171450">
              <a:buFont typeface="Arial" panose="020B0604020202020204" pitchFamily="34" charset="0"/>
              <a:buChar char="•"/>
            </a:pPr>
            <a:r>
              <a:rPr lang="en-GB" sz="800" dirty="0">
                <a:latin typeface="Arial Narrow" panose="020B0606020202030204" pitchFamily="34" charset="0"/>
              </a:rPr>
              <a:t>Discusses some common problems of bones (for example, arthritis, osteoporosis and breaks) and how their incidence can be reduced (for example, through calcium in the diet and weight-bearing exercise).</a:t>
            </a:r>
          </a:p>
        </p:txBody>
      </p:sp>
      <p:pic>
        <p:nvPicPr>
          <p:cNvPr id="10" name="Picture 9">
            <a:extLst>
              <a:ext uri="{FF2B5EF4-FFF2-40B4-BE49-F238E27FC236}">
                <a16:creationId xmlns:a16="http://schemas.microsoft.com/office/drawing/2014/main" id="{A0FC41EC-DE65-470B-A1EB-379F71ADA6B0}"/>
              </a:ext>
            </a:extLst>
          </p:cNvPr>
          <p:cNvPicPr>
            <a:picLocks noChangeAspect="1"/>
          </p:cNvPicPr>
          <p:nvPr/>
        </p:nvPicPr>
        <p:blipFill>
          <a:blip r:embed="rId3"/>
          <a:stretch>
            <a:fillRect/>
          </a:stretch>
        </p:blipFill>
        <p:spPr>
          <a:xfrm>
            <a:off x="299133" y="407786"/>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9A20D467-8BA1-4CA8-B107-9DE3B3B2A69B}"/>
              </a:ext>
            </a:extLst>
          </p:cNvPr>
          <p:cNvPicPr>
            <a:picLocks noChangeAspect="1"/>
          </p:cNvPicPr>
          <p:nvPr/>
        </p:nvPicPr>
        <p:blipFill>
          <a:blip r:embed="rId5"/>
          <a:stretch>
            <a:fillRect/>
          </a:stretch>
        </p:blipFill>
        <p:spPr>
          <a:xfrm>
            <a:off x="11746415" y="955652"/>
            <a:ext cx="310923" cy="310923"/>
          </a:xfrm>
          <a:prstGeom prst="rect">
            <a:avLst/>
          </a:prstGeom>
        </p:spPr>
      </p:pic>
    </p:spTree>
    <p:extLst>
      <p:ext uri="{BB962C8B-B14F-4D97-AF65-F5344CB8AC3E}">
        <p14:creationId xmlns:p14="http://schemas.microsoft.com/office/powerpoint/2010/main" val="255611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Rounded Corners 85">
            <a:extLst>
              <a:ext uri="{FF2B5EF4-FFF2-40B4-BE49-F238E27FC236}">
                <a16:creationId xmlns:a16="http://schemas.microsoft.com/office/drawing/2014/main" id="{EBC6345A-C519-478D-A54A-A13F2350E6A9}"/>
              </a:ext>
            </a:extLst>
          </p:cNvPr>
          <p:cNvSpPr/>
          <p:nvPr/>
        </p:nvSpPr>
        <p:spPr>
          <a:xfrm>
            <a:off x="9824596" y="3249829"/>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EB444430-F0CC-406E-BE26-C54761FB96B9}"/>
              </a:ext>
            </a:extLst>
          </p:cNvPr>
          <p:cNvSpPr/>
          <p:nvPr/>
        </p:nvSpPr>
        <p:spPr>
          <a:xfrm>
            <a:off x="7713229" y="3236036"/>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Rounded Corners 83">
            <a:extLst>
              <a:ext uri="{FF2B5EF4-FFF2-40B4-BE49-F238E27FC236}">
                <a16:creationId xmlns:a16="http://schemas.microsoft.com/office/drawing/2014/main" id="{A5947710-05F0-458D-B733-DDC320F0C190}"/>
              </a:ext>
            </a:extLst>
          </p:cNvPr>
          <p:cNvSpPr/>
          <p:nvPr/>
        </p:nvSpPr>
        <p:spPr>
          <a:xfrm>
            <a:off x="5580475" y="3236391"/>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Rounded Corners 82">
            <a:extLst>
              <a:ext uri="{FF2B5EF4-FFF2-40B4-BE49-F238E27FC236}">
                <a16:creationId xmlns:a16="http://schemas.microsoft.com/office/drawing/2014/main" id="{738EA579-CC02-433D-ADE2-63B1D9B42B8A}"/>
              </a:ext>
            </a:extLst>
          </p:cNvPr>
          <p:cNvSpPr/>
          <p:nvPr/>
        </p:nvSpPr>
        <p:spPr>
          <a:xfrm>
            <a:off x="3466391" y="3234795"/>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Rounded Corners 81">
            <a:extLst>
              <a:ext uri="{FF2B5EF4-FFF2-40B4-BE49-F238E27FC236}">
                <a16:creationId xmlns:a16="http://schemas.microsoft.com/office/drawing/2014/main" id="{14E68E52-8F98-4C80-8E0D-0FC30F876C18}"/>
              </a:ext>
            </a:extLst>
          </p:cNvPr>
          <p:cNvSpPr/>
          <p:nvPr/>
        </p:nvSpPr>
        <p:spPr>
          <a:xfrm>
            <a:off x="9808676" y="2331127"/>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B4554571-6B18-44C6-AB59-865A9B31CD01}"/>
              </a:ext>
            </a:extLst>
          </p:cNvPr>
          <p:cNvSpPr/>
          <p:nvPr/>
        </p:nvSpPr>
        <p:spPr>
          <a:xfrm>
            <a:off x="662474" y="50728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Rounded Corners 80">
            <a:extLst>
              <a:ext uri="{FF2B5EF4-FFF2-40B4-BE49-F238E27FC236}">
                <a16:creationId xmlns:a16="http://schemas.microsoft.com/office/drawing/2014/main" id="{A8D3C476-5F0E-4B01-B459-71970E6F0118}"/>
              </a:ext>
            </a:extLst>
          </p:cNvPr>
          <p:cNvSpPr/>
          <p:nvPr/>
        </p:nvSpPr>
        <p:spPr>
          <a:xfrm>
            <a:off x="7693053" y="2332504"/>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Rounded Corners 79">
            <a:extLst>
              <a:ext uri="{FF2B5EF4-FFF2-40B4-BE49-F238E27FC236}">
                <a16:creationId xmlns:a16="http://schemas.microsoft.com/office/drawing/2014/main" id="{143BAE80-4D8C-454F-B599-A2FB6C09CAE4}"/>
              </a:ext>
            </a:extLst>
          </p:cNvPr>
          <p:cNvSpPr/>
          <p:nvPr/>
        </p:nvSpPr>
        <p:spPr>
          <a:xfrm>
            <a:off x="5598424" y="2336518"/>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174B78D0-41F6-4F24-B207-DBD451703DB5}"/>
              </a:ext>
            </a:extLst>
          </p:cNvPr>
          <p:cNvSpPr/>
          <p:nvPr/>
        </p:nvSpPr>
        <p:spPr>
          <a:xfrm>
            <a:off x="3484391" y="2331127"/>
            <a:ext cx="2033419"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ACADDF4F-2F40-4BFA-A23B-405C74B37C77}"/>
              </a:ext>
            </a:extLst>
          </p:cNvPr>
          <p:cNvSpPr/>
          <p:nvPr/>
        </p:nvSpPr>
        <p:spPr>
          <a:xfrm>
            <a:off x="9194074" y="50692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9C5FDEF3-801D-4225-A00D-12DD4AEF8F83}"/>
              </a:ext>
            </a:extLst>
          </p:cNvPr>
          <p:cNvSpPr/>
          <p:nvPr/>
        </p:nvSpPr>
        <p:spPr>
          <a:xfrm>
            <a:off x="6319735" y="50728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7882EB06-7B74-45D8-9B3B-44EE23C3C28B}"/>
              </a:ext>
            </a:extLst>
          </p:cNvPr>
          <p:cNvSpPr/>
          <p:nvPr/>
        </p:nvSpPr>
        <p:spPr>
          <a:xfrm>
            <a:off x="3486506" y="50728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F436AE52-ADB6-4B2D-B1F1-686922C1B59F}"/>
              </a:ext>
            </a:extLst>
          </p:cNvPr>
          <p:cNvSpPr/>
          <p:nvPr/>
        </p:nvSpPr>
        <p:spPr>
          <a:xfrm>
            <a:off x="9194074" y="418247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0341D526-5B44-48D8-A8B0-61955ED76118}"/>
              </a:ext>
            </a:extLst>
          </p:cNvPr>
          <p:cNvSpPr/>
          <p:nvPr/>
        </p:nvSpPr>
        <p:spPr>
          <a:xfrm>
            <a:off x="6340541" y="417608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3FB1832C-8349-4324-9DAE-F039B7F91055}"/>
              </a:ext>
            </a:extLst>
          </p:cNvPr>
          <p:cNvSpPr/>
          <p:nvPr/>
        </p:nvSpPr>
        <p:spPr>
          <a:xfrm>
            <a:off x="3455167" y="4176083"/>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20289F29-7282-412A-9674-1EBCC27BD257}"/>
              </a:ext>
            </a:extLst>
          </p:cNvPr>
          <p:cNvSpPr/>
          <p:nvPr/>
        </p:nvSpPr>
        <p:spPr>
          <a:xfrm>
            <a:off x="662474" y="323847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5727E6B7-3B6A-4BD8-9DAF-D9BE5DC782D7}"/>
              </a:ext>
            </a:extLst>
          </p:cNvPr>
          <p:cNvSpPr/>
          <p:nvPr/>
        </p:nvSpPr>
        <p:spPr>
          <a:xfrm>
            <a:off x="654075" y="235507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440EC92E-87E5-42AF-89F3-5994ABB55B45}"/>
              </a:ext>
            </a:extLst>
          </p:cNvPr>
          <p:cNvSpPr/>
          <p:nvPr/>
        </p:nvSpPr>
        <p:spPr>
          <a:xfrm>
            <a:off x="9194074" y="144038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04963F5F-03AA-4BA0-8863-744D043404ED}"/>
              </a:ext>
            </a:extLst>
          </p:cNvPr>
          <p:cNvSpPr/>
          <p:nvPr/>
        </p:nvSpPr>
        <p:spPr>
          <a:xfrm>
            <a:off x="6319906" y="145599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B0037C01-C1FD-4767-A78A-B7842FC767BC}"/>
              </a:ext>
            </a:extLst>
          </p:cNvPr>
          <p:cNvSpPr/>
          <p:nvPr/>
        </p:nvSpPr>
        <p:spPr>
          <a:xfrm>
            <a:off x="3484391" y="146294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68504" y="392925"/>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901473" y="3476200"/>
            <a:ext cx="4454142"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62474" y="145533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59861" y="1417450"/>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Body systems and cells</a:t>
            </a:r>
          </a:p>
          <a:p>
            <a:r>
              <a:rPr lang="en-GB" sz="1000" dirty="0">
                <a:latin typeface="Arial Narrow" panose="020B0606020202030204" pitchFamily="34" charset="0"/>
              </a:rPr>
              <a:t>I have explored the structure and function of sensory organs to develop my understanding of body actions in response to outside conditions. </a:t>
            </a:r>
          </a:p>
          <a:p>
            <a:r>
              <a:rPr lang="en-GB" sz="1000" b="1" dirty="0">
                <a:solidFill>
                  <a:srgbClr val="002060"/>
                </a:solidFill>
                <a:latin typeface="Arial Narrow" panose="020B0606020202030204" pitchFamily="34" charset="0"/>
              </a:rPr>
              <a:t>SCN 2-12b</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59861" y="2344430"/>
            <a:ext cx="2656780"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Body systems and cells</a:t>
            </a:r>
          </a:p>
          <a:p>
            <a:r>
              <a:rPr lang="en-GB" sz="1000" dirty="0">
                <a:latin typeface="Arial Narrow" panose="020B0606020202030204" pitchFamily="34" charset="0"/>
              </a:rPr>
              <a:t>I have contributed to investigations into the role of microorganisms in producing and breaking down some materials. </a:t>
            </a:r>
            <a:r>
              <a:rPr lang="en-GB" sz="1000" b="1" dirty="0">
                <a:solidFill>
                  <a:srgbClr val="002060"/>
                </a:solidFill>
                <a:latin typeface="Arial Narrow" panose="020B0606020202030204" pitchFamily="34" charset="0"/>
              </a:rPr>
              <a:t>SCN 2-13a </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54175" y="3234795"/>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Inheritance</a:t>
            </a:r>
          </a:p>
          <a:p>
            <a:r>
              <a:rPr lang="en-GB" sz="1000" dirty="0">
                <a:latin typeface="Arial Narrow" panose="020B0606020202030204" pitchFamily="34" charset="0"/>
              </a:rPr>
              <a:t>By investigating the lifecycles of plants and animals, I can recognise the different stages of their development. </a:t>
            </a:r>
            <a:r>
              <a:rPr lang="en-GB" sz="1000" b="1" dirty="0">
                <a:solidFill>
                  <a:srgbClr val="002060"/>
                </a:solidFill>
                <a:latin typeface="Arial Narrow" panose="020B0606020202030204" pitchFamily="34" charset="0"/>
              </a:rPr>
              <a:t>SCN 2-14a</a:t>
            </a:r>
          </a:p>
        </p:txBody>
      </p:sp>
      <p:sp>
        <p:nvSpPr>
          <p:cNvPr id="18" name="TextBox 17">
            <a:extLst>
              <a:ext uri="{FF2B5EF4-FFF2-40B4-BE49-F238E27FC236}">
                <a16:creationId xmlns:a16="http://schemas.microsoft.com/office/drawing/2014/main" id="{B7C7404E-39FA-4097-B9CC-2C616A788E22}"/>
              </a:ext>
            </a:extLst>
          </p:cNvPr>
          <p:cNvSpPr txBox="1"/>
          <p:nvPr/>
        </p:nvSpPr>
        <p:spPr>
          <a:xfrm>
            <a:off x="669990" y="5042046"/>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Inheritance</a:t>
            </a:r>
          </a:p>
          <a:p>
            <a:r>
              <a:rPr lang="en-GB" sz="1000" dirty="0">
                <a:latin typeface="Arial Narrow" panose="020B0606020202030204" pitchFamily="34" charset="0"/>
              </a:rPr>
              <a:t>By exploring the characteristics offspring inherit when living things reproduce, I can distinguish between inherited and non-inherited characteristics. </a:t>
            </a:r>
            <a:r>
              <a:rPr lang="en-GB" sz="1000" b="1" dirty="0">
                <a:solidFill>
                  <a:srgbClr val="002060"/>
                </a:solidFill>
                <a:latin typeface="Arial Narrow" panose="020B0606020202030204" pitchFamily="34" charset="0"/>
              </a:rPr>
              <a:t>SCN 2-14b</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31206" y="4278628"/>
            <a:ext cx="2571982" cy="246221"/>
          </a:xfrm>
          <a:prstGeom prst="rect">
            <a:avLst/>
          </a:prstGeom>
          <a:noFill/>
        </p:spPr>
        <p:txBody>
          <a:bodyPr wrap="square" rtlCol="0">
            <a:spAutoFit/>
          </a:bodyPr>
          <a:lstStyle/>
          <a:p>
            <a:r>
              <a:rPr lang="en-GB" sz="1000" dirty="0">
                <a:latin typeface="Arial Narrow" panose="020B0606020202030204" pitchFamily="34" charset="0"/>
              </a:rPr>
              <a:t>.</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620840" cy="707886"/>
          </a:xfrm>
          <a:prstGeom prst="rect">
            <a:avLst/>
          </a:prstGeom>
          <a:noFill/>
        </p:spPr>
        <p:txBody>
          <a:bodyPr wrap="square" rtlCol="0">
            <a:spAutoFit/>
          </a:bodyPr>
          <a:lstStyle/>
          <a:p>
            <a:r>
              <a:rPr lang="en-GB" sz="1000" dirty="0">
                <a:latin typeface="Arial Narrow" panose="020B0606020202030204" pitchFamily="34" charset="0"/>
              </a:rPr>
              <a:t>Knows that genetics is the study of inherited characteristics and that inherited characteristics are carried on genes and can sometime skip a generation.</a:t>
            </a:r>
          </a:p>
        </p:txBody>
      </p:sp>
      <p:sp>
        <p:nvSpPr>
          <p:cNvPr id="64" name="TextBox 63">
            <a:extLst>
              <a:ext uri="{FF2B5EF4-FFF2-40B4-BE49-F238E27FC236}">
                <a16:creationId xmlns:a16="http://schemas.microsoft.com/office/drawing/2014/main" id="{CE794318-6A1E-458E-9D85-E562D7038168}"/>
              </a:ext>
            </a:extLst>
          </p:cNvPr>
          <p:cNvSpPr txBox="1"/>
          <p:nvPr/>
        </p:nvSpPr>
        <p:spPr>
          <a:xfrm>
            <a:off x="6362619" y="5109727"/>
            <a:ext cx="2646247" cy="707886"/>
          </a:xfrm>
          <a:prstGeom prst="rect">
            <a:avLst/>
          </a:prstGeom>
          <a:noFill/>
        </p:spPr>
        <p:txBody>
          <a:bodyPr wrap="square" rtlCol="0">
            <a:spAutoFit/>
          </a:bodyPr>
          <a:lstStyle/>
          <a:p>
            <a:r>
              <a:rPr lang="en-GB" sz="1000" dirty="0">
                <a:latin typeface="Arial Narrow" panose="020B0606020202030204" pitchFamily="34" charset="0"/>
              </a:rPr>
              <a:t>Explores and categorises characteristics into inherited (eye and hair colour, height and right/left handedness) and non-inherited (native language spoken and favourite colour).</a:t>
            </a:r>
          </a:p>
        </p:txBody>
      </p:sp>
      <p:sp>
        <p:nvSpPr>
          <p:cNvPr id="69" name="TextBox 68">
            <a:extLst>
              <a:ext uri="{FF2B5EF4-FFF2-40B4-BE49-F238E27FC236}">
                <a16:creationId xmlns:a16="http://schemas.microsoft.com/office/drawing/2014/main" id="{77EF6AA3-35CE-4E1F-8BE3-3CE7E0893C0A}"/>
              </a:ext>
            </a:extLst>
          </p:cNvPr>
          <p:cNvSpPr txBox="1"/>
          <p:nvPr/>
        </p:nvSpPr>
        <p:spPr>
          <a:xfrm>
            <a:off x="9139598" y="5235250"/>
            <a:ext cx="2646247" cy="400110"/>
          </a:xfrm>
          <a:prstGeom prst="rect">
            <a:avLst/>
          </a:prstGeom>
          <a:noFill/>
        </p:spPr>
        <p:txBody>
          <a:bodyPr wrap="square" rtlCol="0">
            <a:spAutoFit/>
          </a:bodyPr>
          <a:lstStyle/>
          <a:p>
            <a:r>
              <a:rPr lang="en-GB" sz="1000" dirty="0">
                <a:latin typeface="Arial Narrow" panose="020B0606020202030204" pitchFamily="34" charset="0"/>
              </a:rPr>
              <a:t>Describes how every living thing has its own DNA fingerprint.</a:t>
            </a:r>
          </a:p>
        </p:txBody>
      </p:sp>
      <p:sp>
        <p:nvSpPr>
          <p:cNvPr id="47" name="TextBox 46">
            <a:extLst>
              <a:ext uri="{FF2B5EF4-FFF2-40B4-BE49-F238E27FC236}">
                <a16:creationId xmlns:a16="http://schemas.microsoft.com/office/drawing/2014/main" id="{15D71DFA-73F0-466E-ADF4-169019491798}"/>
              </a:ext>
            </a:extLst>
          </p:cNvPr>
          <p:cNvSpPr txBox="1"/>
          <p:nvPr/>
        </p:nvSpPr>
        <p:spPr>
          <a:xfrm>
            <a:off x="3566242" y="1575703"/>
            <a:ext cx="2587687" cy="400110"/>
          </a:xfrm>
          <a:prstGeom prst="rect">
            <a:avLst/>
          </a:prstGeom>
          <a:noFill/>
        </p:spPr>
        <p:txBody>
          <a:bodyPr wrap="square" rtlCol="0">
            <a:spAutoFit/>
          </a:bodyPr>
          <a:lstStyle/>
          <a:p>
            <a:r>
              <a:rPr lang="en-GB" sz="1000" dirty="0">
                <a:latin typeface="Arial Narrow" panose="020B0606020202030204" pitchFamily="34" charset="0"/>
              </a:rPr>
              <a:t>Describes how senses work individually or together to keep people safe from harm.</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67488"/>
            <a:ext cx="2587687"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if one sense is impaired, it can have an effect on the other senses, either positively or negatively. </a:t>
            </a:r>
          </a:p>
        </p:txBody>
      </p:sp>
      <p:sp>
        <p:nvSpPr>
          <p:cNvPr id="52" name="TextBox 51">
            <a:extLst>
              <a:ext uri="{FF2B5EF4-FFF2-40B4-BE49-F238E27FC236}">
                <a16:creationId xmlns:a16="http://schemas.microsoft.com/office/drawing/2014/main" id="{C9644DD5-87D7-4CEC-A73A-57F9C92FD145}"/>
              </a:ext>
            </a:extLst>
          </p:cNvPr>
          <p:cNvSpPr txBox="1"/>
          <p:nvPr/>
        </p:nvSpPr>
        <p:spPr>
          <a:xfrm>
            <a:off x="7749370" y="3275643"/>
            <a:ext cx="2026939" cy="553998"/>
          </a:xfrm>
          <a:prstGeom prst="rect">
            <a:avLst/>
          </a:prstGeom>
          <a:noFill/>
        </p:spPr>
        <p:txBody>
          <a:bodyPr wrap="square" rtlCol="0">
            <a:spAutoFit/>
          </a:bodyPr>
          <a:lstStyle/>
          <a:p>
            <a:r>
              <a:rPr lang="en-GB" sz="1000" dirty="0">
                <a:latin typeface="Arial Narrow" panose="020B0606020202030204" pitchFamily="34" charset="0"/>
              </a:rPr>
              <a:t>Describes how the fertilised ovule develops into a seed and how the ovary ripens to form a fruit.</a:t>
            </a:r>
          </a:p>
        </p:txBody>
      </p:sp>
      <p:sp>
        <p:nvSpPr>
          <p:cNvPr id="53" name="TextBox 52">
            <a:extLst>
              <a:ext uri="{FF2B5EF4-FFF2-40B4-BE49-F238E27FC236}">
                <a16:creationId xmlns:a16="http://schemas.microsoft.com/office/drawing/2014/main" id="{36C7532C-AB86-4D8F-B6BB-3B0CFC4AB9BB}"/>
              </a:ext>
            </a:extLst>
          </p:cNvPr>
          <p:cNvSpPr txBox="1"/>
          <p:nvPr/>
        </p:nvSpPr>
        <p:spPr>
          <a:xfrm>
            <a:off x="5698970" y="3228281"/>
            <a:ext cx="1936311" cy="861774"/>
          </a:xfrm>
          <a:prstGeom prst="rect">
            <a:avLst/>
          </a:prstGeom>
          <a:noFill/>
        </p:spPr>
        <p:txBody>
          <a:bodyPr wrap="square" rtlCol="0">
            <a:spAutoFit/>
          </a:bodyPr>
          <a:lstStyle/>
          <a:p>
            <a:r>
              <a:rPr lang="en-GB" sz="1000" dirty="0">
                <a:latin typeface="Arial Narrow" panose="020B0606020202030204" pitchFamily="34" charset="0"/>
              </a:rPr>
              <a:t>Describes how fertilisation (sexual reproduction) occurs when the genetic information in the male cell fuses (joins) with the genetic information in the female cell.</a:t>
            </a:r>
          </a:p>
        </p:txBody>
      </p:sp>
      <p:sp>
        <p:nvSpPr>
          <p:cNvPr id="54" name="TextBox 53">
            <a:extLst>
              <a:ext uri="{FF2B5EF4-FFF2-40B4-BE49-F238E27FC236}">
                <a16:creationId xmlns:a16="http://schemas.microsoft.com/office/drawing/2014/main" id="{C377E073-52A7-4D4C-9D96-A8D03B171E60}"/>
              </a:ext>
            </a:extLst>
          </p:cNvPr>
          <p:cNvSpPr txBox="1"/>
          <p:nvPr/>
        </p:nvSpPr>
        <p:spPr>
          <a:xfrm>
            <a:off x="9837060" y="3288931"/>
            <a:ext cx="2026939" cy="553998"/>
          </a:xfrm>
          <a:prstGeom prst="rect">
            <a:avLst/>
          </a:prstGeom>
          <a:noFill/>
        </p:spPr>
        <p:txBody>
          <a:bodyPr wrap="square" rtlCol="0">
            <a:spAutoFit/>
          </a:bodyPr>
          <a:lstStyle/>
          <a:p>
            <a:r>
              <a:rPr lang="en-GB" sz="1000" dirty="0">
                <a:latin typeface="Arial Narrow" panose="020B0606020202030204" pitchFamily="34" charset="0"/>
              </a:rPr>
              <a:t>Investigates and explains how a seed germinates into a plant using water, oxygen, a food store and warmth.</a:t>
            </a:r>
          </a:p>
        </p:txBody>
      </p:sp>
      <p:sp>
        <p:nvSpPr>
          <p:cNvPr id="50" name="TextBox 49">
            <a:extLst>
              <a:ext uri="{FF2B5EF4-FFF2-40B4-BE49-F238E27FC236}">
                <a16:creationId xmlns:a16="http://schemas.microsoft.com/office/drawing/2014/main" id="{828386DF-C1EA-46EC-A2C4-36A624780998}"/>
              </a:ext>
            </a:extLst>
          </p:cNvPr>
          <p:cNvSpPr txBox="1"/>
          <p:nvPr/>
        </p:nvSpPr>
        <p:spPr>
          <a:xfrm>
            <a:off x="9139598" y="1549529"/>
            <a:ext cx="2587687" cy="553998"/>
          </a:xfrm>
          <a:prstGeom prst="rect">
            <a:avLst/>
          </a:prstGeom>
          <a:noFill/>
        </p:spPr>
        <p:txBody>
          <a:bodyPr wrap="square" rtlCol="0">
            <a:spAutoFit/>
          </a:bodyPr>
          <a:lstStyle/>
          <a:p>
            <a:r>
              <a:rPr lang="en-GB" sz="1000" dirty="0">
                <a:latin typeface="Arial Narrow" panose="020B0606020202030204" pitchFamily="34" charset="0"/>
              </a:rPr>
              <a:t>Describes how light enters the eye through the pupil and how the pupil changes size in dark/light conditions. </a:t>
            </a:r>
          </a:p>
        </p:txBody>
      </p:sp>
      <p:sp>
        <p:nvSpPr>
          <p:cNvPr id="56" name="TextBox 55">
            <a:extLst>
              <a:ext uri="{FF2B5EF4-FFF2-40B4-BE49-F238E27FC236}">
                <a16:creationId xmlns:a16="http://schemas.microsoft.com/office/drawing/2014/main" id="{1A1F98F3-78C9-4B36-A4D2-4C8633265A70}"/>
              </a:ext>
            </a:extLst>
          </p:cNvPr>
          <p:cNvSpPr txBox="1"/>
          <p:nvPr/>
        </p:nvSpPr>
        <p:spPr>
          <a:xfrm>
            <a:off x="3569172" y="2410009"/>
            <a:ext cx="1936311"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microorganisms, including bacteria, viruses and fungi, can multiply rapidly.</a:t>
            </a:r>
          </a:p>
        </p:txBody>
      </p:sp>
      <p:sp>
        <p:nvSpPr>
          <p:cNvPr id="57" name="TextBox 56">
            <a:extLst>
              <a:ext uri="{FF2B5EF4-FFF2-40B4-BE49-F238E27FC236}">
                <a16:creationId xmlns:a16="http://schemas.microsoft.com/office/drawing/2014/main" id="{ADC24239-00AB-4CEB-86DD-6EAAA1C784AE}"/>
              </a:ext>
            </a:extLst>
          </p:cNvPr>
          <p:cNvSpPr txBox="1"/>
          <p:nvPr/>
        </p:nvSpPr>
        <p:spPr>
          <a:xfrm>
            <a:off x="5677583" y="2385007"/>
            <a:ext cx="1936311" cy="707886"/>
          </a:xfrm>
          <a:prstGeom prst="rect">
            <a:avLst/>
          </a:prstGeom>
          <a:noFill/>
        </p:spPr>
        <p:txBody>
          <a:bodyPr wrap="square" rtlCol="0">
            <a:spAutoFit/>
          </a:bodyPr>
          <a:lstStyle/>
          <a:p>
            <a:r>
              <a:rPr lang="en-GB" sz="1000" dirty="0">
                <a:latin typeface="Arial Narrow" panose="020B0606020202030204" pitchFamily="34" charset="0"/>
              </a:rPr>
              <a:t>Investigates and explains the action of some microorganisms used in food production, for example, yeast in bread and bacteria in yoghurt..</a:t>
            </a:r>
          </a:p>
        </p:txBody>
      </p:sp>
      <p:sp>
        <p:nvSpPr>
          <p:cNvPr id="61" name="TextBox 60">
            <a:extLst>
              <a:ext uri="{FF2B5EF4-FFF2-40B4-BE49-F238E27FC236}">
                <a16:creationId xmlns:a16="http://schemas.microsoft.com/office/drawing/2014/main" id="{9973C85E-6146-4005-8364-A5555D068027}"/>
              </a:ext>
            </a:extLst>
          </p:cNvPr>
          <p:cNvSpPr txBox="1"/>
          <p:nvPr/>
        </p:nvSpPr>
        <p:spPr>
          <a:xfrm>
            <a:off x="7749370" y="2327108"/>
            <a:ext cx="2026939" cy="861774"/>
          </a:xfrm>
          <a:prstGeom prst="rect">
            <a:avLst/>
          </a:prstGeom>
          <a:noFill/>
        </p:spPr>
        <p:txBody>
          <a:bodyPr wrap="square" rtlCol="0">
            <a:spAutoFit/>
          </a:bodyPr>
          <a:lstStyle/>
          <a:p>
            <a:r>
              <a:rPr lang="en-GB" sz="1000" dirty="0">
                <a:latin typeface="Arial Narrow" panose="020B0606020202030204" pitchFamily="34" charset="0"/>
              </a:rPr>
              <a:t>Describes how some micro-organisms break down food causing it to be inedible or harmful if digested, and how others exist in the gut to break down food to aid digestion.</a:t>
            </a:r>
          </a:p>
        </p:txBody>
      </p:sp>
      <p:sp>
        <p:nvSpPr>
          <p:cNvPr id="62" name="TextBox 61">
            <a:extLst>
              <a:ext uri="{FF2B5EF4-FFF2-40B4-BE49-F238E27FC236}">
                <a16:creationId xmlns:a16="http://schemas.microsoft.com/office/drawing/2014/main" id="{A3CA65A7-4CC3-404F-A511-E59C7A2CCD60}"/>
              </a:ext>
            </a:extLst>
          </p:cNvPr>
          <p:cNvSpPr txBox="1"/>
          <p:nvPr/>
        </p:nvSpPr>
        <p:spPr>
          <a:xfrm>
            <a:off x="9859877" y="2325737"/>
            <a:ext cx="2014585" cy="861774"/>
          </a:xfrm>
          <a:prstGeom prst="rect">
            <a:avLst/>
          </a:prstGeom>
          <a:noFill/>
        </p:spPr>
        <p:txBody>
          <a:bodyPr wrap="square" rtlCol="0">
            <a:spAutoFit/>
          </a:bodyPr>
          <a:lstStyle/>
          <a:p>
            <a:r>
              <a:rPr lang="en-GB" sz="1000" dirty="0">
                <a:latin typeface="Arial Narrow" panose="020B0606020202030204" pitchFamily="34" charset="0"/>
              </a:rPr>
              <a:t>Investigates, observes and records how microscopic organisms are necessary for the process of decomposition (the breaking down of dead material – decay).</a:t>
            </a:r>
          </a:p>
        </p:txBody>
      </p:sp>
      <p:sp>
        <p:nvSpPr>
          <p:cNvPr id="63" name="TextBox 62">
            <a:extLst>
              <a:ext uri="{FF2B5EF4-FFF2-40B4-BE49-F238E27FC236}">
                <a16:creationId xmlns:a16="http://schemas.microsoft.com/office/drawing/2014/main" id="{213E8C55-B711-4ECF-A845-FD55C980B886}"/>
              </a:ext>
            </a:extLst>
          </p:cNvPr>
          <p:cNvSpPr txBox="1"/>
          <p:nvPr/>
        </p:nvSpPr>
        <p:spPr>
          <a:xfrm>
            <a:off x="3555810" y="3261412"/>
            <a:ext cx="1936311" cy="707886"/>
          </a:xfrm>
          <a:prstGeom prst="rect">
            <a:avLst/>
          </a:prstGeom>
          <a:noFill/>
        </p:spPr>
        <p:txBody>
          <a:bodyPr wrap="square" rtlCol="0">
            <a:spAutoFit/>
          </a:bodyPr>
          <a:lstStyle/>
          <a:p>
            <a:r>
              <a:rPr lang="en-GB" sz="1000" b="1" dirty="0">
                <a:latin typeface="Arial Narrow" panose="020B0606020202030204" pitchFamily="34" charset="0"/>
              </a:rPr>
              <a:t>Plants</a:t>
            </a:r>
          </a:p>
          <a:p>
            <a:r>
              <a:rPr lang="en-GB" sz="1000" dirty="0">
                <a:latin typeface="Arial Narrow" panose="020B0606020202030204" pitchFamily="34" charset="0"/>
              </a:rPr>
              <a:t>Describes how pollination occurs when the male cell (pollen) lands on the stigma..</a:t>
            </a:r>
          </a:p>
        </p:txBody>
      </p:sp>
      <p:sp>
        <p:nvSpPr>
          <p:cNvPr id="33" name="Arrow: Right 32">
            <a:extLst>
              <a:ext uri="{FF2B5EF4-FFF2-40B4-BE49-F238E27FC236}">
                <a16:creationId xmlns:a16="http://schemas.microsoft.com/office/drawing/2014/main" id="{96C82FAD-F60B-4A19-857C-F83EC4513ABF}"/>
              </a:ext>
            </a:extLst>
          </p:cNvPr>
          <p:cNvSpPr/>
          <p:nvPr/>
        </p:nvSpPr>
        <p:spPr>
          <a:xfrm>
            <a:off x="4183225" y="3357048"/>
            <a:ext cx="73423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4FEE7971-0F2F-4FF3-9D02-7DAF434C62A7}"/>
              </a:ext>
            </a:extLst>
          </p:cNvPr>
          <p:cNvSpPr txBox="1"/>
          <p:nvPr/>
        </p:nvSpPr>
        <p:spPr>
          <a:xfrm>
            <a:off x="3543597" y="4250792"/>
            <a:ext cx="2646247" cy="553998"/>
          </a:xfrm>
          <a:prstGeom prst="rect">
            <a:avLst/>
          </a:prstGeom>
          <a:noFill/>
        </p:spPr>
        <p:txBody>
          <a:bodyPr wrap="square" rtlCol="0">
            <a:spAutoFit/>
          </a:bodyPr>
          <a:lstStyle/>
          <a:p>
            <a:r>
              <a:rPr lang="en-GB" sz="1000" b="1" dirty="0">
                <a:latin typeface="Arial Narrow" panose="020B0606020202030204" pitchFamily="34" charset="0"/>
              </a:rPr>
              <a:t>Animals</a:t>
            </a:r>
          </a:p>
          <a:p>
            <a:r>
              <a:rPr lang="en-GB" sz="1000" dirty="0">
                <a:latin typeface="Arial Narrow" panose="020B0606020202030204" pitchFamily="34" charset="0"/>
              </a:rPr>
              <a:t>Identifies and compares the two distinct groups of animals ‒ vertebrates and invertebrates.</a:t>
            </a:r>
          </a:p>
        </p:txBody>
      </p:sp>
      <p:sp>
        <p:nvSpPr>
          <p:cNvPr id="66" name="TextBox 65">
            <a:extLst>
              <a:ext uri="{FF2B5EF4-FFF2-40B4-BE49-F238E27FC236}">
                <a16:creationId xmlns:a16="http://schemas.microsoft.com/office/drawing/2014/main" id="{23848A4A-F0D6-4C5F-A7D2-A73C3F559DA7}"/>
              </a:ext>
            </a:extLst>
          </p:cNvPr>
          <p:cNvSpPr txBox="1"/>
          <p:nvPr/>
        </p:nvSpPr>
        <p:spPr>
          <a:xfrm>
            <a:off x="9188776" y="4404680"/>
            <a:ext cx="2646247" cy="400110"/>
          </a:xfrm>
          <a:prstGeom prst="rect">
            <a:avLst/>
          </a:prstGeom>
          <a:noFill/>
        </p:spPr>
        <p:txBody>
          <a:bodyPr wrap="square" rtlCol="0">
            <a:spAutoFit/>
          </a:bodyPr>
          <a:lstStyle/>
          <a:p>
            <a:r>
              <a:rPr lang="en-GB" sz="1000" dirty="0">
                <a:latin typeface="Arial Narrow" panose="020B0606020202030204" pitchFamily="34" charset="0"/>
              </a:rPr>
              <a:t>Compares the lifecycles of some invertebrates, for example, ladybird and spider.</a:t>
            </a:r>
          </a:p>
        </p:txBody>
      </p:sp>
      <p:sp>
        <p:nvSpPr>
          <p:cNvPr id="67" name="TextBox 66">
            <a:extLst>
              <a:ext uri="{FF2B5EF4-FFF2-40B4-BE49-F238E27FC236}">
                <a16:creationId xmlns:a16="http://schemas.microsoft.com/office/drawing/2014/main" id="{EE4C067E-35B3-4059-9C3C-D44B6AE4F179}"/>
              </a:ext>
            </a:extLst>
          </p:cNvPr>
          <p:cNvSpPr txBox="1"/>
          <p:nvPr/>
        </p:nvSpPr>
        <p:spPr>
          <a:xfrm>
            <a:off x="6392390" y="4168103"/>
            <a:ext cx="2679602" cy="784830"/>
          </a:xfrm>
          <a:prstGeom prst="rect">
            <a:avLst/>
          </a:prstGeom>
          <a:noFill/>
        </p:spPr>
        <p:txBody>
          <a:bodyPr wrap="square" rtlCol="0">
            <a:spAutoFit/>
          </a:bodyPr>
          <a:lstStyle/>
          <a:p>
            <a:r>
              <a:rPr lang="en-GB" sz="900" dirty="0">
                <a:latin typeface="Arial Narrow" panose="020B0606020202030204" pitchFamily="34" charset="0"/>
              </a:rPr>
              <a:t>Researches the lifecycles of the five main types of vertebrates including fish (spawn), birds (eggs which are rigid but fragile), amphibians (spawn and metamorphosis), reptiles (leathery shelled eggs) and mammal (live young), and communicates findings using a range of media.</a:t>
            </a:r>
          </a:p>
        </p:txBody>
      </p:sp>
      <p:sp>
        <p:nvSpPr>
          <p:cNvPr id="68" name="Arrow: Right 67">
            <a:extLst>
              <a:ext uri="{FF2B5EF4-FFF2-40B4-BE49-F238E27FC236}">
                <a16:creationId xmlns:a16="http://schemas.microsoft.com/office/drawing/2014/main" id="{F5E0FFEF-26C8-47BF-95BD-207E2477857C}"/>
              </a:ext>
            </a:extLst>
          </p:cNvPr>
          <p:cNvSpPr/>
          <p:nvPr/>
        </p:nvSpPr>
        <p:spPr>
          <a:xfrm>
            <a:off x="4183747" y="4359902"/>
            <a:ext cx="734230"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5D584A1-BF5F-4E7D-894B-AB4478C14711}"/>
              </a:ext>
            </a:extLst>
          </p:cNvPr>
          <p:cNvPicPr>
            <a:picLocks noChangeAspect="1"/>
          </p:cNvPicPr>
          <p:nvPr/>
        </p:nvPicPr>
        <p:blipFill>
          <a:blip r:embed="rId3"/>
          <a:stretch>
            <a:fillRect/>
          </a:stretch>
        </p:blipFill>
        <p:spPr>
          <a:xfrm>
            <a:off x="267702" y="411212"/>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85E05063-994B-44A9-82A5-3AE00EA0E0E6}"/>
              </a:ext>
            </a:extLst>
          </p:cNvPr>
          <p:cNvPicPr>
            <a:picLocks noChangeAspect="1"/>
          </p:cNvPicPr>
          <p:nvPr/>
        </p:nvPicPr>
        <p:blipFill>
          <a:blip r:embed="rId5"/>
          <a:stretch>
            <a:fillRect/>
          </a:stretch>
        </p:blipFill>
        <p:spPr>
          <a:xfrm>
            <a:off x="11712656" y="938786"/>
            <a:ext cx="310271" cy="310271"/>
          </a:xfrm>
          <a:prstGeom prst="rect">
            <a:avLst/>
          </a:prstGeom>
        </p:spPr>
      </p:pic>
    </p:spTree>
    <p:extLst>
      <p:ext uri="{BB962C8B-B14F-4D97-AF65-F5344CB8AC3E}">
        <p14:creationId xmlns:p14="http://schemas.microsoft.com/office/powerpoint/2010/main" val="118330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3393FD80-1048-41CE-83D7-FE8792C6AC9C}"/>
              </a:ext>
            </a:extLst>
          </p:cNvPr>
          <p:cNvSpPr/>
          <p:nvPr/>
        </p:nvSpPr>
        <p:spPr>
          <a:xfrm>
            <a:off x="4467787" y="461053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8A290270-9C6D-4652-A3BA-E56BA99A2F53}"/>
              </a:ext>
            </a:extLst>
          </p:cNvPr>
          <p:cNvSpPr/>
          <p:nvPr/>
        </p:nvSpPr>
        <p:spPr>
          <a:xfrm>
            <a:off x="581139" y="462164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912D59B3-FEC4-4587-A9F2-AF3CE5D17323}"/>
              </a:ext>
            </a:extLst>
          </p:cNvPr>
          <p:cNvSpPr/>
          <p:nvPr/>
        </p:nvSpPr>
        <p:spPr>
          <a:xfrm>
            <a:off x="8328414" y="299012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20D9BDAD-0766-493E-BCC6-7D2BCD5D9C5E}"/>
              </a:ext>
            </a:extLst>
          </p:cNvPr>
          <p:cNvSpPr/>
          <p:nvPr/>
        </p:nvSpPr>
        <p:spPr>
          <a:xfrm>
            <a:off x="4467787" y="300245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77620418-0320-404C-ADB0-EB1ED85768E9}"/>
              </a:ext>
            </a:extLst>
          </p:cNvPr>
          <p:cNvSpPr/>
          <p:nvPr/>
        </p:nvSpPr>
        <p:spPr>
          <a:xfrm>
            <a:off x="581139" y="300320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F0D91BF2-3A51-4931-840E-E5C069C2C528}"/>
              </a:ext>
            </a:extLst>
          </p:cNvPr>
          <p:cNvSpPr/>
          <p:nvPr/>
        </p:nvSpPr>
        <p:spPr>
          <a:xfrm>
            <a:off x="8334869" y="137252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BAAF2EBB-0B09-480C-A2FE-394FB887E1EE}"/>
              </a:ext>
            </a:extLst>
          </p:cNvPr>
          <p:cNvSpPr/>
          <p:nvPr/>
        </p:nvSpPr>
        <p:spPr>
          <a:xfrm>
            <a:off x="4461014" y="136732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90838"/>
            <a:ext cx="1391374" cy="77843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71652" y="3590485"/>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0308" y="5228161"/>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892552"/>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Planet Earth</a:t>
            </a:r>
          </a:p>
          <a:p>
            <a:pPr algn="ctr"/>
            <a:r>
              <a:rPr lang="en-GB" sz="1100" b="1" dirty="0">
                <a:solidFill>
                  <a:srgbClr val="0070C0"/>
                </a:solidFill>
                <a:latin typeface="Arial Narrow" panose="020B0606020202030204" pitchFamily="34" charset="0"/>
              </a:rPr>
              <a:t>Space</a:t>
            </a:r>
          </a:p>
          <a:p>
            <a:pPr marL="171450" indent="-171450">
              <a:buFont typeface="Arial" panose="020B0604020202020204" pitchFamily="34" charset="0"/>
              <a:buChar char="•"/>
            </a:pPr>
            <a:r>
              <a:rPr lang="en-GB" sz="1000" dirty="0">
                <a:latin typeface="Arial Narrow" panose="020B0606020202030204" pitchFamily="34" charset="0"/>
              </a:rPr>
              <a:t>I have experienced the wonder of looking at the vastness of the sky, and can recognise the sun, moon and stars and link them to daily patterns of life. </a:t>
            </a:r>
            <a:r>
              <a:rPr lang="en-GB" sz="1000" b="1" dirty="0">
                <a:solidFill>
                  <a:srgbClr val="0070C0"/>
                </a:solidFill>
                <a:latin typeface="Arial Narrow" panose="020B0606020202030204" pitchFamily="34" charset="0"/>
              </a:rPr>
              <a:t>SCN 0-06a</a:t>
            </a: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11922174"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198859"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Topical Science-SCN 0-20a</a:t>
            </a:r>
          </a:p>
          <a:p>
            <a:r>
              <a:rPr lang="en-GB" sz="1100" dirty="0">
                <a:latin typeface="Arial Narrow" panose="020B0606020202030204" pitchFamily="34" charset="0"/>
              </a:rPr>
              <a:t>I can talk about science stories to develop my understanding of science and the world around me.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08105"/>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Forces, Electricity &amp;waves</a:t>
            </a:r>
          </a:p>
          <a:p>
            <a:pPr algn="ctr"/>
            <a:r>
              <a:rPr lang="en-GB" sz="1100" b="1" dirty="0">
                <a:solidFill>
                  <a:srgbClr val="0070C0"/>
                </a:solidFill>
                <a:latin typeface="Arial Narrow" panose="020B0606020202030204" pitchFamily="34" charset="0"/>
              </a:rPr>
              <a:t>Toys/Forces</a:t>
            </a:r>
          </a:p>
          <a:p>
            <a:pPr marL="171450" indent="-171450">
              <a:buFont typeface="Arial" panose="020B0604020202020204" pitchFamily="34" charset="0"/>
              <a:buChar char="•"/>
            </a:pPr>
            <a:r>
              <a:rPr lang="en-GB" sz="1000" dirty="0">
                <a:latin typeface="Arial Narrow" panose="020B0606020202030204" pitchFamily="34" charset="0"/>
              </a:rPr>
              <a:t>I have experienced, used and described a wide range of toys and common appliances. I can say ‘what makes it go’ and say what they do when they work. </a:t>
            </a:r>
            <a:r>
              <a:rPr lang="en-GB" sz="1000" b="1" dirty="0">
                <a:solidFill>
                  <a:srgbClr val="0070C0"/>
                </a:solidFill>
                <a:latin typeface="Arial Narrow" panose="020B0606020202030204" pitchFamily="34" charset="0"/>
              </a:rPr>
              <a:t>SCN 0-04a</a:t>
            </a:r>
          </a:p>
          <a:p>
            <a:pPr marL="171450" indent="-171450">
              <a:buFont typeface="Arial" panose="020B0604020202020204" pitchFamily="34" charset="0"/>
              <a:buChar char="•"/>
            </a:pPr>
            <a:endParaRPr lang="en-GB" sz="1000" dirty="0">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Through everyday experiences and play with a variety of toys and other objects, I can recognise simple types of forces and describe their effects. </a:t>
            </a:r>
            <a:r>
              <a:rPr lang="en-GB" sz="1000" b="1" dirty="0">
                <a:solidFill>
                  <a:srgbClr val="0070C0"/>
                </a:solidFill>
                <a:latin typeface="Arial Narrow" panose="020B0606020202030204" pitchFamily="34" charset="0"/>
              </a:rPr>
              <a:t>SCN 0-07a</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550377" cy="1369606"/>
          </a:xfrm>
          <a:prstGeom prst="rect">
            <a:avLst/>
          </a:prstGeom>
          <a:noFill/>
        </p:spPr>
        <p:txBody>
          <a:bodyPr wrap="square" rtlCol="0">
            <a:spAutoFit/>
          </a:bodyPr>
          <a:lstStyle/>
          <a:p>
            <a:pPr algn="ctr"/>
            <a:r>
              <a:rPr lang="en-GB" sz="1100" b="1" dirty="0">
                <a:solidFill>
                  <a:srgbClr val="0070C0"/>
                </a:solidFill>
                <a:latin typeface="Arial Narrow" panose="020B0606020202030204" pitchFamily="34" charset="0"/>
              </a:rPr>
              <a:t>Body Systems and cells</a:t>
            </a:r>
          </a:p>
          <a:p>
            <a:pPr algn="ctr"/>
            <a:r>
              <a:rPr lang="en-GB" sz="11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000" dirty="0">
                <a:latin typeface="Arial Narrow" panose="020B0606020202030204" pitchFamily="34" charset="0"/>
              </a:rPr>
              <a:t>I can identify my senses and use them to explore the world around me. </a:t>
            </a:r>
            <a:r>
              <a:rPr lang="en-GB" sz="1000" b="1" dirty="0">
                <a:solidFill>
                  <a:srgbClr val="0070C0"/>
                </a:solidFill>
                <a:latin typeface="Arial Narrow" panose="020B0606020202030204" pitchFamily="34" charset="0"/>
              </a:rPr>
              <a:t>SCN 0-12a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am aware of my growing body and I am learning the correct names for its different parts and how they work. </a:t>
            </a:r>
            <a:r>
              <a:rPr lang="en-GB" sz="1000" b="1" dirty="0">
                <a:solidFill>
                  <a:srgbClr val="0070C0"/>
                </a:solidFill>
                <a:latin typeface="Arial Narrow" panose="020B0606020202030204" pitchFamily="34" charset="0"/>
              </a:rPr>
              <a:t>HWB 0-47b</a:t>
            </a:r>
          </a:p>
          <a:p>
            <a:endParaRPr lang="en-GB" sz="1100" b="1" dirty="0">
              <a:solidFill>
                <a:srgbClr val="0070C0"/>
              </a:solidFill>
              <a:latin typeface="Arial Narrow" panose="020B0606020202030204" pitchFamily="34" charset="0"/>
            </a:endParaRPr>
          </a:p>
        </p:txBody>
      </p:sp>
      <p:sp>
        <p:nvSpPr>
          <p:cNvPr id="22" name="TextBox 21">
            <a:extLst>
              <a:ext uri="{FF2B5EF4-FFF2-40B4-BE49-F238E27FC236}">
                <a16:creationId xmlns:a16="http://schemas.microsoft.com/office/drawing/2014/main" id="{F17ED313-E4B0-4945-A971-D52AAE315342}"/>
              </a:ext>
            </a:extLst>
          </p:cNvPr>
          <p:cNvSpPr txBox="1"/>
          <p:nvPr/>
        </p:nvSpPr>
        <p:spPr>
          <a:xfrm>
            <a:off x="672139" y="3013150"/>
            <a:ext cx="3556249" cy="1354217"/>
          </a:xfrm>
          <a:prstGeom prst="rect">
            <a:avLst/>
          </a:prstGeom>
          <a:noFill/>
          <a:ln>
            <a:noFill/>
          </a:ln>
        </p:spPr>
        <p:txBody>
          <a:bodyPr wrap="square" rtlCol="0">
            <a:spAutoFit/>
          </a:bodyPr>
          <a:lstStyle/>
          <a:p>
            <a:pPr algn="ctr"/>
            <a:r>
              <a:rPr lang="en-GB" sz="1100" b="1" dirty="0">
                <a:solidFill>
                  <a:schemeClr val="accent4"/>
                </a:solidFill>
                <a:latin typeface="Arial Narrow" panose="020B0606020202030204" pitchFamily="34" charset="0"/>
              </a:rPr>
              <a:t>Biodiversity and interdependence</a:t>
            </a:r>
          </a:p>
          <a:p>
            <a:pPr algn="ctr"/>
            <a:r>
              <a:rPr lang="en-GB" sz="1100" b="1" dirty="0">
                <a:solidFill>
                  <a:schemeClr val="accent4"/>
                </a:solidFill>
                <a:latin typeface="Arial Narrow" panose="020B0606020202030204" pitchFamily="34" charset="0"/>
              </a:rPr>
              <a:t>Living Things</a:t>
            </a:r>
          </a:p>
          <a:p>
            <a:pPr marL="171450" indent="-171450">
              <a:buFont typeface="Arial" panose="020B0604020202020204" pitchFamily="34" charset="0"/>
              <a:buChar char="•"/>
            </a:pPr>
            <a:r>
              <a:rPr lang="en-GB" sz="1000" dirty="0">
                <a:latin typeface="Arial Narrow" panose="020B0606020202030204" pitchFamily="34" charset="0"/>
              </a:rPr>
              <a:t>I have observed living things in the environment over time and am becoming aware of how they depend on each other. </a:t>
            </a:r>
            <a:r>
              <a:rPr lang="en-GB" sz="1000" b="1" dirty="0">
                <a:solidFill>
                  <a:schemeClr val="accent4"/>
                </a:solidFill>
                <a:latin typeface="Arial Narrow" panose="020B0606020202030204" pitchFamily="34" charset="0"/>
              </a:rPr>
              <a:t>SCN 0-01a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have helped to grow plants and can name their basic parts. I can talk about how they grow and what I need to do to look after them. </a:t>
            </a:r>
            <a:r>
              <a:rPr lang="en-GB" sz="1000" b="1" dirty="0">
                <a:solidFill>
                  <a:schemeClr val="accent4"/>
                </a:solidFill>
                <a:latin typeface="Arial Narrow" panose="020B0606020202030204" pitchFamily="34" charset="0"/>
              </a:rPr>
              <a:t>SCN 0-03a</a:t>
            </a:r>
          </a:p>
        </p:txBody>
      </p:sp>
      <p:sp>
        <p:nvSpPr>
          <p:cNvPr id="23" name="TextBox 22">
            <a:extLst>
              <a:ext uri="{FF2B5EF4-FFF2-40B4-BE49-F238E27FC236}">
                <a16:creationId xmlns:a16="http://schemas.microsoft.com/office/drawing/2014/main" id="{7E23E4DE-6197-4A03-8991-E7A8D3B2B313}"/>
              </a:ext>
            </a:extLst>
          </p:cNvPr>
          <p:cNvSpPr txBox="1"/>
          <p:nvPr/>
        </p:nvSpPr>
        <p:spPr>
          <a:xfrm>
            <a:off x="4464822" y="3210344"/>
            <a:ext cx="3556249" cy="723275"/>
          </a:xfrm>
          <a:prstGeom prst="rect">
            <a:avLst/>
          </a:prstGeom>
          <a:noFill/>
          <a:ln>
            <a:noFill/>
          </a:ln>
        </p:spPr>
        <p:txBody>
          <a:bodyPr wrap="square" rtlCol="0">
            <a:spAutoFit/>
          </a:bodyPr>
          <a:lstStyle/>
          <a:p>
            <a:pPr algn="ctr"/>
            <a:r>
              <a:rPr lang="en-GB" sz="1100" b="1" dirty="0">
                <a:solidFill>
                  <a:schemeClr val="accent4"/>
                </a:solidFill>
                <a:latin typeface="Arial Narrow" panose="020B0606020202030204" pitchFamily="34" charset="0"/>
              </a:rPr>
              <a:t>Electricity</a:t>
            </a:r>
          </a:p>
          <a:p>
            <a:pPr marL="171450" indent="-171450">
              <a:buFont typeface="Arial" panose="020B0604020202020204" pitchFamily="34" charset="0"/>
              <a:buChar char="•"/>
            </a:pPr>
            <a:r>
              <a:rPr lang="en-GB" sz="1000" dirty="0">
                <a:latin typeface="Arial Narrow" panose="020B0606020202030204" pitchFamily="34" charset="0"/>
              </a:rPr>
              <a:t>I know how to stay safe when using electricity. I have helped to make a display to show the importance of electricity in our daily lives.    </a:t>
            </a:r>
            <a:r>
              <a:rPr lang="en-GB" sz="1000" b="1" dirty="0">
                <a:solidFill>
                  <a:schemeClr val="accent4"/>
                </a:solidFill>
                <a:latin typeface="Arial Narrow" panose="020B0606020202030204" pitchFamily="34" charset="0"/>
              </a:rPr>
              <a:t>SCN 0-09a</a:t>
            </a:r>
          </a:p>
        </p:txBody>
      </p:sp>
      <p:sp>
        <p:nvSpPr>
          <p:cNvPr id="24" name="TextBox 23">
            <a:extLst>
              <a:ext uri="{FF2B5EF4-FFF2-40B4-BE49-F238E27FC236}">
                <a16:creationId xmlns:a16="http://schemas.microsoft.com/office/drawing/2014/main" id="{592E1EF6-7BCA-402C-B3CE-C5ECCA20CE9E}"/>
              </a:ext>
            </a:extLst>
          </p:cNvPr>
          <p:cNvSpPr txBox="1"/>
          <p:nvPr/>
        </p:nvSpPr>
        <p:spPr>
          <a:xfrm>
            <a:off x="8342366" y="3061538"/>
            <a:ext cx="3556249" cy="738664"/>
          </a:xfrm>
          <a:prstGeom prst="rect">
            <a:avLst/>
          </a:prstGeom>
          <a:noFill/>
          <a:ln>
            <a:noFill/>
          </a:ln>
        </p:spPr>
        <p:txBody>
          <a:bodyPr wrap="square" rtlCol="0">
            <a:spAutoFit/>
          </a:bodyPr>
          <a:lstStyle/>
          <a:p>
            <a:pPr algn="ctr"/>
            <a:r>
              <a:rPr lang="en-GB" sz="1100" b="1" dirty="0">
                <a:solidFill>
                  <a:schemeClr val="accent4"/>
                </a:solidFill>
                <a:latin typeface="Arial Narrow" panose="020B0606020202030204" pitchFamily="34" charset="0"/>
              </a:rPr>
              <a:t>Properties and uses of substances</a:t>
            </a:r>
          </a:p>
          <a:p>
            <a:pPr algn="ctr"/>
            <a:r>
              <a:rPr lang="en-GB" sz="1100" b="1" dirty="0">
                <a:solidFill>
                  <a:schemeClr val="accent4"/>
                </a:solidFill>
                <a:latin typeface="Arial Narrow" panose="020B0606020202030204" pitchFamily="34" charset="0"/>
              </a:rPr>
              <a:t>Materials</a:t>
            </a:r>
          </a:p>
          <a:p>
            <a:pPr marL="171450" indent="-171450">
              <a:buFont typeface="Arial" panose="020B0604020202020204" pitchFamily="34" charset="0"/>
              <a:buChar char="•"/>
            </a:pPr>
            <a:r>
              <a:rPr lang="en-GB" sz="1000" dirty="0">
                <a:latin typeface="Arial Narrow" panose="020B0606020202030204" pitchFamily="34" charset="0"/>
              </a:rPr>
              <a:t>Through creative play, I explore different materials and can share my reasoning for selecting materials for different purposes. </a:t>
            </a:r>
            <a:r>
              <a:rPr lang="en-GB" sz="1000" b="1" dirty="0">
                <a:solidFill>
                  <a:schemeClr val="accent4"/>
                </a:solidFill>
                <a:latin typeface="Arial Narrow" panose="020B0606020202030204" pitchFamily="34" charset="0"/>
              </a:rPr>
              <a:t>SCN 0-15a</a:t>
            </a:r>
          </a:p>
        </p:txBody>
      </p:sp>
      <p:sp>
        <p:nvSpPr>
          <p:cNvPr id="25" name="TextBox 24">
            <a:extLst>
              <a:ext uri="{FF2B5EF4-FFF2-40B4-BE49-F238E27FC236}">
                <a16:creationId xmlns:a16="http://schemas.microsoft.com/office/drawing/2014/main" id="{2D161600-04D7-481F-B477-1A7EFC404D60}"/>
              </a:ext>
            </a:extLst>
          </p:cNvPr>
          <p:cNvSpPr txBox="1"/>
          <p:nvPr/>
        </p:nvSpPr>
        <p:spPr>
          <a:xfrm>
            <a:off x="672138" y="4681310"/>
            <a:ext cx="3556249" cy="738664"/>
          </a:xfrm>
          <a:prstGeom prst="rect">
            <a:avLst/>
          </a:prstGeom>
          <a:noFill/>
          <a:ln>
            <a:noFill/>
          </a:ln>
        </p:spPr>
        <p:txBody>
          <a:bodyPr wrap="square" rtlCol="0">
            <a:spAutoFit/>
          </a:bodyPr>
          <a:lstStyle/>
          <a:p>
            <a:pPr algn="ctr"/>
            <a:r>
              <a:rPr lang="en-GB" sz="1100" b="1" dirty="0">
                <a:solidFill>
                  <a:srgbClr val="002060"/>
                </a:solidFill>
                <a:latin typeface="Arial Narrow" panose="020B0606020202030204" pitchFamily="34" charset="0"/>
              </a:rPr>
              <a:t>Processes of the planet</a:t>
            </a:r>
          </a:p>
          <a:p>
            <a:pPr algn="ctr"/>
            <a:r>
              <a:rPr lang="en-GB" sz="11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000" dirty="0">
                <a:latin typeface="Arial Narrow" panose="020B0606020202030204" pitchFamily="34" charset="0"/>
              </a:rPr>
              <a:t>By investigating how water can change from one form to another, I can relate my findings to everyday experiences. </a:t>
            </a:r>
            <a:r>
              <a:rPr lang="en-GB" sz="1000" b="1" dirty="0">
                <a:solidFill>
                  <a:srgbClr val="002060"/>
                </a:solidFill>
                <a:latin typeface="Arial Narrow" panose="020B0606020202030204" pitchFamily="34" charset="0"/>
              </a:rPr>
              <a:t>SCN 0-05a</a:t>
            </a:r>
          </a:p>
        </p:txBody>
      </p:sp>
      <p:sp>
        <p:nvSpPr>
          <p:cNvPr id="27" name="TextBox 26">
            <a:extLst>
              <a:ext uri="{FF2B5EF4-FFF2-40B4-BE49-F238E27FC236}">
                <a16:creationId xmlns:a16="http://schemas.microsoft.com/office/drawing/2014/main" id="{1E7FC4BF-0DEC-4EC5-88B9-C84F83C98A33}"/>
              </a:ext>
            </a:extLst>
          </p:cNvPr>
          <p:cNvSpPr txBox="1"/>
          <p:nvPr/>
        </p:nvSpPr>
        <p:spPr>
          <a:xfrm>
            <a:off x="4568615" y="4697424"/>
            <a:ext cx="3556249" cy="738664"/>
          </a:xfrm>
          <a:prstGeom prst="rect">
            <a:avLst/>
          </a:prstGeom>
          <a:noFill/>
          <a:ln>
            <a:noFill/>
          </a:ln>
        </p:spPr>
        <p:txBody>
          <a:bodyPr wrap="square" rtlCol="0">
            <a:spAutoFit/>
          </a:bodyPr>
          <a:lstStyle/>
          <a:p>
            <a:pPr algn="ctr"/>
            <a:r>
              <a:rPr lang="en-GB" sz="1100" b="1" dirty="0">
                <a:solidFill>
                  <a:srgbClr val="002060"/>
                </a:solidFill>
                <a:latin typeface="Arial Narrow" panose="020B0606020202030204" pitchFamily="34" charset="0"/>
              </a:rPr>
              <a:t>Vibrations and Waves</a:t>
            </a:r>
          </a:p>
          <a:p>
            <a:pPr algn="ctr"/>
            <a:r>
              <a:rPr lang="en-GB" sz="1100" b="1" dirty="0">
                <a:solidFill>
                  <a:srgbClr val="002060"/>
                </a:solidFill>
                <a:latin typeface="Arial Narrow" panose="020B0606020202030204" pitchFamily="34" charset="0"/>
              </a:rPr>
              <a:t>Sound</a:t>
            </a:r>
          </a:p>
          <a:p>
            <a:pPr marL="171450" indent="-171450">
              <a:buFont typeface="Arial" panose="020B0604020202020204" pitchFamily="34" charset="0"/>
              <a:buChar char="•"/>
            </a:pPr>
            <a:r>
              <a:rPr lang="en-GB" sz="1000" dirty="0">
                <a:latin typeface="Arial Narrow" panose="020B0606020202030204" pitchFamily="34" charset="0"/>
              </a:rPr>
              <a:t>Through play, I have explored a variety of ways of making sounds. </a:t>
            </a:r>
            <a:r>
              <a:rPr lang="en-GB" sz="1000" b="1" dirty="0">
                <a:solidFill>
                  <a:srgbClr val="002060"/>
                </a:solidFill>
                <a:latin typeface="Arial Narrow" panose="020B0606020202030204" pitchFamily="34" charset="0"/>
              </a:rPr>
              <a:t>SCN 0-11a</a:t>
            </a:r>
          </a:p>
        </p:txBody>
      </p:sp>
      <p:pic>
        <p:nvPicPr>
          <p:cNvPr id="7" name="Picture 6" descr="A picture containing graphical user interface&#10;&#10;Description automatically generated">
            <a:extLst>
              <a:ext uri="{FF2B5EF4-FFF2-40B4-BE49-F238E27FC236}">
                <a16:creationId xmlns:a16="http://schemas.microsoft.com/office/drawing/2014/main" id="{A66D427F-EF6E-471F-A143-D9C9631119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42" y="381373"/>
            <a:ext cx="1443097" cy="778434"/>
          </a:xfrm>
          <a:prstGeom prst="rect">
            <a:avLst/>
          </a:prstGeom>
        </p:spPr>
      </p:pic>
      <p:sp>
        <p:nvSpPr>
          <p:cNvPr id="38" name="Rectangle: Rounded Corners 37">
            <a:extLst>
              <a:ext uri="{FF2B5EF4-FFF2-40B4-BE49-F238E27FC236}">
                <a16:creationId xmlns:a16="http://schemas.microsoft.com/office/drawing/2014/main" id="{395D0597-B1B4-4C4A-A239-2B9F21427590}"/>
              </a:ext>
            </a:extLst>
          </p:cNvPr>
          <p:cNvSpPr/>
          <p:nvPr/>
        </p:nvSpPr>
        <p:spPr>
          <a:xfrm>
            <a:off x="8326519" y="460334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hlinkClick r:id="rId4" action="ppaction://hlinksldjump"/>
            <a:extLst>
              <a:ext uri="{FF2B5EF4-FFF2-40B4-BE49-F238E27FC236}">
                <a16:creationId xmlns:a16="http://schemas.microsoft.com/office/drawing/2014/main" id="{AF80FC65-4EA6-4F4F-9316-DA152675B2ED}"/>
              </a:ext>
            </a:extLst>
          </p:cNvPr>
          <p:cNvPicPr>
            <a:picLocks noChangeAspect="1"/>
          </p:cNvPicPr>
          <p:nvPr/>
        </p:nvPicPr>
        <p:blipFill>
          <a:blip r:embed="rId5"/>
          <a:stretch>
            <a:fillRect/>
          </a:stretch>
        </p:blipFill>
        <p:spPr>
          <a:xfrm>
            <a:off x="11716492" y="957051"/>
            <a:ext cx="310923" cy="310923"/>
          </a:xfrm>
          <a:prstGeom prst="rect">
            <a:avLst/>
          </a:prstGeom>
        </p:spPr>
      </p:pic>
    </p:spTree>
    <p:extLst>
      <p:ext uri="{BB962C8B-B14F-4D97-AF65-F5344CB8AC3E}">
        <p14:creationId xmlns:p14="http://schemas.microsoft.com/office/powerpoint/2010/main" val="322903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Rounded Corners 73">
            <a:extLst>
              <a:ext uri="{FF2B5EF4-FFF2-40B4-BE49-F238E27FC236}">
                <a16:creationId xmlns:a16="http://schemas.microsoft.com/office/drawing/2014/main" id="{CA552ED2-C5A2-4587-9EFA-72CA8BCFCF0E}"/>
              </a:ext>
            </a:extLst>
          </p:cNvPr>
          <p:cNvSpPr/>
          <p:nvPr/>
        </p:nvSpPr>
        <p:spPr>
          <a:xfrm>
            <a:off x="3502395" y="599801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85C2E3A3-FE73-4CAF-A6EE-F538CAFC3C6D}"/>
              </a:ext>
            </a:extLst>
          </p:cNvPr>
          <p:cNvSpPr/>
          <p:nvPr/>
        </p:nvSpPr>
        <p:spPr>
          <a:xfrm>
            <a:off x="640963" y="598249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Rounded Corners 71">
            <a:extLst>
              <a:ext uri="{FF2B5EF4-FFF2-40B4-BE49-F238E27FC236}">
                <a16:creationId xmlns:a16="http://schemas.microsoft.com/office/drawing/2014/main" id="{C966BA31-1B4F-4EC9-B520-F33CEDEC0FE2}"/>
              </a:ext>
            </a:extLst>
          </p:cNvPr>
          <p:cNvSpPr/>
          <p:nvPr/>
        </p:nvSpPr>
        <p:spPr>
          <a:xfrm>
            <a:off x="9130505" y="508851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Rounded Corners 70">
            <a:extLst>
              <a:ext uri="{FF2B5EF4-FFF2-40B4-BE49-F238E27FC236}">
                <a16:creationId xmlns:a16="http://schemas.microsoft.com/office/drawing/2014/main" id="{C28E9FDC-1911-4D07-BE1F-98ED3FDB1F3D}"/>
              </a:ext>
            </a:extLst>
          </p:cNvPr>
          <p:cNvSpPr/>
          <p:nvPr/>
        </p:nvSpPr>
        <p:spPr>
          <a:xfrm>
            <a:off x="6281103" y="509972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Rounded Corners 69">
            <a:extLst>
              <a:ext uri="{FF2B5EF4-FFF2-40B4-BE49-F238E27FC236}">
                <a16:creationId xmlns:a16="http://schemas.microsoft.com/office/drawing/2014/main" id="{4759BB58-95BF-4F12-8627-4B91F3159AC5}"/>
              </a:ext>
            </a:extLst>
          </p:cNvPr>
          <p:cNvSpPr/>
          <p:nvPr/>
        </p:nvSpPr>
        <p:spPr>
          <a:xfrm>
            <a:off x="3493511" y="5105768"/>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5CF4752D-D013-47C1-95D7-5531EA835A02}"/>
              </a:ext>
            </a:extLst>
          </p:cNvPr>
          <p:cNvSpPr/>
          <p:nvPr/>
        </p:nvSpPr>
        <p:spPr>
          <a:xfrm>
            <a:off x="640963" y="508649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92DE9EA8-FE4D-4A26-92AF-FAA7F7E1FD11}"/>
              </a:ext>
            </a:extLst>
          </p:cNvPr>
          <p:cNvSpPr/>
          <p:nvPr/>
        </p:nvSpPr>
        <p:spPr>
          <a:xfrm>
            <a:off x="6281104" y="417347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9B02F1B8-C0FC-455D-9B29-92F35EEF2D5E}"/>
              </a:ext>
            </a:extLst>
          </p:cNvPr>
          <p:cNvSpPr/>
          <p:nvPr/>
        </p:nvSpPr>
        <p:spPr>
          <a:xfrm>
            <a:off x="3468793" y="417984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282733FB-8050-4499-9A92-9B6FD1ABE8B1}"/>
              </a:ext>
            </a:extLst>
          </p:cNvPr>
          <p:cNvSpPr/>
          <p:nvPr/>
        </p:nvSpPr>
        <p:spPr>
          <a:xfrm>
            <a:off x="9133390" y="32554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EDCDFC70-918C-4D53-A740-D86BDC889592}"/>
              </a:ext>
            </a:extLst>
          </p:cNvPr>
          <p:cNvSpPr/>
          <p:nvPr/>
        </p:nvSpPr>
        <p:spPr>
          <a:xfrm>
            <a:off x="6311270" y="32554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EF3B52B3-C2A5-4A69-9497-4A7C2ACCB3D7}"/>
              </a:ext>
            </a:extLst>
          </p:cNvPr>
          <p:cNvSpPr/>
          <p:nvPr/>
        </p:nvSpPr>
        <p:spPr>
          <a:xfrm>
            <a:off x="3493511" y="3255409"/>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9C2C72B8-6390-4C30-A9A7-D66EF75CBC5B}"/>
              </a:ext>
            </a:extLst>
          </p:cNvPr>
          <p:cNvSpPr/>
          <p:nvPr/>
        </p:nvSpPr>
        <p:spPr>
          <a:xfrm>
            <a:off x="642008" y="3247170"/>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AB08F828-88FB-46E5-B144-AFBE514DFEC6}"/>
              </a:ext>
            </a:extLst>
          </p:cNvPr>
          <p:cNvSpPr/>
          <p:nvPr/>
        </p:nvSpPr>
        <p:spPr>
          <a:xfrm>
            <a:off x="6325268" y="2323757"/>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34B44B57-2D94-4B80-AF62-9B80BD48201B}"/>
              </a:ext>
            </a:extLst>
          </p:cNvPr>
          <p:cNvSpPr/>
          <p:nvPr/>
        </p:nvSpPr>
        <p:spPr>
          <a:xfrm>
            <a:off x="3493510" y="232228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9E567BCB-1CE3-495A-A6CE-CF0D86C648B9}"/>
              </a:ext>
            </a:extLst>
          </p:cNvPr>
          <p:cNvSpPr/>
          <p:nvPr/>
        </p:nvSpPr>
        <p:spPr>
          <a:xfrm>
            <a:off x="9112738" y="1434272"/>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0BB0CAE2-D0EB-4460-B11B-3C3A636834D4}"/>
              </a:ext>
            </a:extLst>
          </p:cNvPr>
          <p:cNvSpPr/>
          <p:nvPr/>
        </p:nvSpPr>
        <p:spPr>
          <a:xfrm>
            <a:off x="6317397" y="143781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A830F1A4-436B-4D5E-BCB3-866334D73B3A}"/>
              </a:ext>
            </a:extLst>
          </p:cNvPr>
          <p:cNvSpPr/>
          <p:nvPr/>
        </p:nvSpPr>
        <p:spPr>
          <a:xfrm>
            <a:off x="3507776" y="1430656"/>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98492" y="308585"/>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25023" y="474644"/>
            <a:ext cx="1438781" cy="728687"/>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315116" y="3921011"/>
            <a:ext cx="532780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70888" y="1437814"/>
            <a:ext cx="2648021" cy="78162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42108" y="1419888"/>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Properties and uses of substances</a:t>
            </a:r>
          </a:p>
          <a:p>
            <a:r>
              <a:rPr lang="en-GB" sz="1000" dirty="0">
                <a:latin typeface="Arial Narrow" panose="020B0606020202030204" pitchFamily="34" charset="0"/>
              </a:rPr>
              <a:t>By contributing to investigations into familiar changes in substances to produce other substances, I can describe how their characteristics have changed. </a:t>
            </a:r>
            <a:r>
              <a:rPr lang="en-GB" sz="1000" b="1" dirty="0">
                <a:solidFill>
                  <a:srgbClr val="002060"/>
                </a:solidFill>
                <a:latin typeface="Arial Narrow" panose="020B0606020202030204" pitchFamily="34" charset="0"/>
              </a:rPr>
              <a:t>SCN 2-15a</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70988" y="3230664"/>
            <a:ext cx="2647921"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Properties and uses of substances</a:t>
            </a:r>
          </a:p>
          <a:p>
            <a:r>
              <a:rPr lang="en-GB" sz="1000" dirty="0">
                <a:latin typeface="Arial Narrow" panose="020B0606020202030204" pitchFamily="34" charset="0"/>
              </a:rPr>
              <a:t>I have participated in practical activities to separate simple mixtures of substances and can relate my findings to my everyday experience. </a:t>
            </a:r>
            <a:r>
              <a:rPr lang="en-GB" sz="1000" b="1" dirty="0">
                <a:solidFill>
                  <a:srgbClr val="002060"/>
                </a:solidFill>
                <a:latin typeface="Arial Narrow" panose="020B0606020202030204" pitchFamily="34" charset="0"/>
              </a:rPr>
              <a:t>SCN 2-16a </a:t>
            </a:r>
          </a:p>
        </p:txBody>
      </p:sp>
      <p:sp>
        <p:nvSpPr>
          <p:cNvPr id="18" name="TextBox 17">
            <a:extLst>
              <a:ext uri="{FF2B5EF4-FFF2-40B4-BE49-F238E27FC236}">
                <a16:creationId xmlns:a16="http://schemas.microsoft.com/office/drawing/2014/main" id="{B7C7404E-39FA-4097-B9CC-2C616A788E22}"/>
              </a:ext>
            </a:extLst>
          </p:cNvPr>
          <p:cNvSpPr txBox="1"/>
          <p:nvPr/>
        </p:nvSpPr>
        <p:spPr>
          <a:xfrm>
            <a:off x="726091" y="5055468"/>
            <a:ext cx="2537713"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Properties and uses of substances</a:t>
            </a:r>
          </a:p>
          <a:p>
            <a:r>
              <a:rPr lang="en-GB" sz="1000" dirty="0">
                <a:latin typeface="Arial Narrow" panose="020B0606020202030204" pitchFamily="34" charset="0"/>
              </a:rPr>
              <a:t>By investigating common conditions that increase the amount of substance that will dissolve or the speed of dissolving, I can relate my findings to the world around me. </a:t>
            </a:r>
            <a:r>
              <a:rPr lang="en-GB" sz="1000" b="1" dirty="0">
                <a:solidFill>
                  <a:srgbClr val="002060"/>
                </a:solidFill>
                <a:latin typeface="Arial Narrow" panose="020B0606020202030204" pitchFamily="34" charset="0"/>
              </a:rPr>
              <a:t>SCN 2-16b </a:t>
            </a:r>
          </a:p>
        </p:txBody>
      </p:sp>
      <p:sp>
        <p:nvSpPr>
          <p:cNvPr id="19" name="TextBox 18">
            <a:extLst>
              <a:ext uri="{FF2B5EF4-FFF2-40B4-BE49-F238E27FC236}">
                <a16:creationId xmlns:a16="http://schemas.microsoft.com/office/drawing/2014/main" id="{3087C455-4BB5-4CF9-99E0-EAB1798E00F2}"/>
              </a:ext>
            </a:extLst>
          </p:cNvPr>
          <p:cNvSpPr txBox="1"/>
          <p:nvPr/>
        </p:nvSpPr>
        <p:spPr>
          <a:xfrm>
            <a:off x="707497" y="6014618"/>
            <a:ext cx="2557973"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Earth’s materials</a:t>
            </a:r>
          </a:p>
          <a:p>
            <a:r>
              <a:rPr lang="en-GB" sz="1000" dirty="0">
                <a:latin typeface="Arial Narrow" panose="020B0606020202030204" pitchFamily="34" charset="0"/>
              </a:rPr>
              <a:t>Having explored the substances that make up Earth’s surface, I can compare some of their characteristics and uses. </a:t>
            </a:r>
            <a:r>
              <a:rPr lang="en-GB" sz="1000" b="1" dirty="0">
                <a:solidFill>
                  <a:srgbClr val="002060"/>
                </a:solidFill>
                <a:latin typeface="Arial Narrow" panose="020B0606020202030204" pitchFamily="34" charset="0"/>
              </a:rPr>
              <a:t>SCN 2-17a</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87198" y="2354160"/>
            <a:ext cx="2587687" cy="707886"/>
          </a:xfrm>
          <a:prstGeom prst="rect">
            <a:avLst/>
          </a:prstGeom>
          <a:noFill/>
        </p:spPr>
        <p:txBody>
          <a:bodyPr wrap="square" rtlCol="0">
            <a:spAutoFit/>
          </a:bodyPr>
          <a:lstStyle/>
          <a:p>
            <a:r>
              <a:rPr lang="en-GB" sz="1000" dirty="0">
                <a:latin typeface="Arial Narrow" panose="020B0606020202030204" pitchFamily="34" charset="0"/>
              </a:rPr>
              <a:t>Observes and identifies some of the signs of a chemical reaction, for example, production of bubbles, colour/texture change and heat given out/taken in.</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40415" y="4347068"/>
            <a:ext cx="2571982" cy="400110"/>
          </a:xfrm>
          <a:prstGeom prst="rect">
            <a:avLst/>
          </a:prstGeom>
          <a:noFill/>
        </p:spPr>
        <p:txBody>
          <a:bodyPr wrap="square" rtlCol="0">
            <a:spAutoFit/>
          </a:bodyPr>
          <a:lstStyle/>
          <a:p>
            <a:r>
              <a:rPr lang="en-GB" sz="1000" dirty="0">
                <a:latin typeface="Arial Narrow" panose="020B0606020202030204" pitchFamily="34" charset="0"/>
              </a:rPr>
              <a:t>Uses scientific vocabulary such as ‘soluble’, ‘insoluble’, ‘dissolve’ and ‘solution’ in context. </a:t>
            </a:r>
          </a:p>
        </p:txBody>
      </p:sp>
      <p:sp>
        <p:nvSpPr>
          <p:cNvPr id="60" name="TextBox 59">
            <a:extLst>
              <a:ext uri="{FF2B5EF4-FFF2-40B4-BE49-F238E27FC236}">
                <a16:creationId xmlns:a16="http://schemas.microsoft.com/office/drawing/2014/main" id="{746FD5A4-7330-4DEA-A994-E34C8E735EB0}"/>
              </a:ext>
            </a:extLst>
          </p:cNvPr>
          <p:cNvSpPr txBox="1"/>
          <p:nvPr/>
        </p:nvSpPr>
        <p:spPr>
          <a:xfrm>
            <a:off x="3520692" y="5109727"/>
            <a:ext cx="2620840" cy="707886"/>
          </a:xfrm>
          <a:prstGeom prst="rect">
            <a:avLst/>
          </a:prstGeom>
          <a:noFill/>
        </p:spPr>
        <p:txBody>
          <a:bodyPr wrap="square" rtlCol="0">
            <a:spAutoFit/>
          </a:bodyPr>
          <a:lstStyle/>
          <a:p>
            <a:r>
              <a:rPr lang="en-GB" sz="1000" dirty="0">
                <a:latin typeface="Arial Narrow" panose="020B0606020202030204" pitchFamily="34" charset="0"/>
              </a:rPr>
              <a:t>Finds an association between the quantity of substance that dissolves and a range of conditions – temperature, time, particle size, stirring and quantity of solvent.</a:t>
            </a:r>
          </a:p>
        </p:txBody>
      </p:sp>
      <p:sp>
        <p:nvSpPr>
          <p:cNvPr id="64" name="TextBox 63">
            <a:extLst>
              <a:ext uri="{FF2B5EF4-FFF2-40B4-BE49-F238E27FC236}">
                <a16:creationId xmlns:a16="http://schemas.microsoft.com/office/drawing/2014/main" id="{CE794318-6A1E-458E-9D85-E562D7038168}"/>
              </a:ext>
            </a:extLst>
          </p:cNvPr>
          <p:cNvSpPr txBox="1"/>
          <p:nvPr/>
        </p:nvSpPr>
        <p:spPr>
          <a:xfrm>
            <a:off x="3557919" y="6111824"/>
            <a:ext cx="2646247" cy="553998"/>
          </a:xfrm>
          <a:prstGeom prst="rect">
            <a:avLst/>
          </a:prstGeom>
          <a:noFill/>
        </p:spPr>
        <p:txBody>
          <a:bodyPr wrap="square" rtlCol="0">
            <a:spAutoFit/>
          </a:bodyPr>
          <a:lstStyle/>
          <a:p>
            <a:r>
              <a:rPr lang="en-GB" sz="1000" dirty="0">
                <a:latin typeface="Arial Narrow" panose="020B0606020202030204" pitchFamily="34" charset="0"/>
              </a:rPr>
              <a:t>Analyses and compares samples of rocks, soil and minerals and reports their characteristics and uses, using a range of media.</a:t>
            </a:r>
          </a:p>
        </p:txBody>
      </p:sp>
      <p:sp>
        <p:nvSpPr>
          <p:cNvPr id="47" name="TextBox 46">
            <a:extLst>
              <a:ext uri="{FF2B5EF4-FFF2-40B4-BE49-F238E27FC236}">
                <a16:creationId xmlns:a16="http://schemas.microsoft.com/office/drawing/2014/main" id="{15D71DFA-73F0-466E-ADF4-169019491798}"/>
              </a:ext>
            </a:extLst>
          </p:cNvPr>
          <p:cNvSpPr txBox="1"/>
          <p:nvPr/>
        </p:nvSpPr>
        <p:spPr>
          <a:xfrm>
            <a:off x="3570404" y="1471496"/>
            <a:ext cx="2587687" cy="707886"/>
          </a:xfrm>
          <a:prstGeom prst="rect">
            <a:avLst/>
          </a:prstGeom>
          <a:noFill/>
        </p:spPr>
        <p:txBody>
          <a:bodyPr wrap="square" rtlCol="0">
            <a:spAutoFit/>
          </a:bodyPr>
          <a:lstStyle/>
          <a:p>
            <a:r>
              <a:rPr lang="en-GB" sz="1000" dirty="0">
                <a:latin typeface="Arial Narrow" panose="020B0606020202030204" pitchFamily="34" charset="0"/>
              </a:rPr>
              <a:t>Investigates and explains physical changes to the properties of materials which are fully and partially reversible, for example, salt dissolving in water, chocolate melting and water freezing.</a:t>
            </a:r>
          </a:p>
        </p:txBody>
      </p:sp>
      <p:sp>
        <p:nvSpPr>
          <p:cNvPr id="49" name="TextBox 48">
            <a:extLst>
              <a:ext uri="{FF2B5EF4-FFF2-40B4-BE49-F238E27FC236}">
                <a16:creationId xmlns:a16="http://schemas.microsoft.com/office/drawing/2014/main" id="{3A8BAA42-5B62-4722-89E0-B4B7016F7660}"/>
              </a:ext>
            </a:extLst>
          </p:cNvPr>
          <p:cNvSpPr txBox="1"/>
          <p:nvPr/>
        </p:nvSpPr>
        <p:spPr>
          <a:xfrm>
            <a:off x="6341438" y="1567488"/>
            <a:ext cx="2587687" cy="553998"/>
          </a:xfrm>
          <a:prstGeom prst="rect">
            <a:avLst/>
          </a:prstGeom>
          <a:noFill/>
        </p:spPr>
        <p:txBody>
          <a:bodyPr wrap="square" rtlCol="0">
            <a:spAutoFit/>
          </a:bodyPr>
          <a:lstStyle/>
          <a:p>
            <a:r>
              <a:rPr lang="en-GB" sz="1000" dirty="0">
                <a:latin typeface="Arial Narrow" panose="020B0606020202030204" pitchFamily="34" charset="0"/>
              </a:rPr>
              <a:t>Uses scientific vocabulary such as ‘melting’, ‘freezing’, ‘evaporating’ and ‘condensing’ to describe changes of state.</a:t>
            </a:r>
          </a:p>
        </p:txBody>
      </p:sp>
      <p:sp>
        <p:nvSpPr>
          <p:cNvPr id="51" name="TextBox 50">
            <a:extLst>
              <a:ext uri="{FF2B5EF4-FFF2-40B4-BE49-F238E27FC236}">
                <a16:creationId xmlns:a16="http://schemas.microsoft.com/office/drawing/2014/main" id="{011BB6DD-56F6-4DF6-A54C-36CD426975A0}"/>
              </a:ext>
            </a:extLst>
          </p:cNvPr>
          <p:cNvSpPr txBox="1"/>
          <p:nvPr/>
        </p:nvSpPr>
        <p:spPr>
          <a:xfrm>
            <a:off x="6334669" y="2286746"/>
            <a:ext cx="2650320" cy="861774"/>
          </a:xfrm>
          <a:prstGeom prst="rect">
            <a:avLst/>
          </a:prstGeom>
          <a:noFill/>
        </p:spPr>
        <p:txBody>
          <a:bodyPr wrap="square" rtlCol="0">
            <a:spAutoFit/>
          </a:bodyPr>
          <a:lstStyle/>
          <a:p>
            <a:r>
              <a:rPr lang="en-GB" sz="1000" dirty="0">
                <a:latin typeface="Arial Narrow" panose="020B0606020202030204" pitchFamily="34" charset="0"/>
              </a:rPr>
              <a:t>Explores and describes the characteristics of solids, liquids and gases, for example, solids retain the same volume and shape, liquids keep the same volume but the shape changes to fit the container and that gases change shape and volume to fill the container. </a:t>
            </a:r>
          </a:p>
        </p:txBody>
      </p:sp>
      <p:sp>
        <p:nvSpPr>
          <p:cNvPr id="50" name="TextBox 49">
            <a:extLst>
              <a:ext uri="{FF2B5EF4-FFF2-40B4-BE49-F238E27FC236}">
                <a16:creationId xmlns:a16="http://schemas.microsoft.com/office/drawing/2014/main" id="{D40D14C6-2A0E-4796-8DEE-66F736CD826E}"/>
              </a:ext>
            </a:extLst>
          </p:cNvPr>
          <p:cNvSpPr txBox="1"/>
          <p:nvPr/>
        </p:nvSpPr>
        <p:spPr>
          <a:xfrm>
            <a:off x="9164712" y="1569198"/>
            <a:ext cx="2587687" cy="553998"/>
          </a:xfrm>
          <a:prstGeom prst="rect">
            <a:avLst/>
          </a:prstGeom>
          <a:noFill/>
        </p:spPr>
        <p:txBody>
          <a:bodyPr wrap="square" rtlCol="0">
            <a:spAutoFit/>
          </a:bodyPr>
          <a:lstStyle/>
          <a:p>
            <a:r>
              <a:rPr lang="en-GB" sz="1000" dirty="0">
                <a:latin typeface="Arial Narrow" panose="020B0606020202030204" pitchFamily="34" charset="0"/>
              </a:rPr>
              <a:t>Investigates and records chemical changes to the properties of materials which are irreversible, for example, cooking, rusting and striking a match.</a:t>
            </a:r>
          </a:p>
        </p:txBody>
      </p:sp>
      <p:sp>
        <p:nvSpPr>
          <p:cNvPr id="56" name="TextBox 55">
            <a:extLst>
              <a:ext uri="{FF2B5EF4-FFF2-40B4-BE49-F238E27FC236}">
                <a16:creationId xmlns:a16="http://schemas.microsoft.com/office/drawing/2014/main" id="{F74F57F2-D07A-45C6-8A2F-4C63BDB0FE3D}"/>
              </a:ext>
            </a:extLst>
          </p:cNvPr>
          <p:cNvSpPr txBox="1"/>
          <p:nvPr/>
        </p:nvSpPr>
        <p:spPr>
          <a:xfrm>
            <a:off x="3571458" y="3278728"/>
            <a:ext cx="2571982" cy="707886"/>
          </a:xfrm>
          <a:prstGeom prst="rect">
            <a:avLst/>
          </a:prstGeom>
          <a:noFill/>
        </p:spPr>
        <p:txBody>
          <a:bodyPr wrap="square" rtlCol="0">
            <a:spAutoFit/>
          </a:bodyPr>
          <a:lstStyle/>
          <a:p>
            <a:r>
              <a:rPr lang="en-GB" sz="1000" dirty="0">
                <a:latin typeface="Arial Narrow" panose="020B0606020202030204" pitchFamily="34" charset="0"/>
              </a:rPr>
              <a:t>Draws on findings from practical investigations to explain how a mixture of solids of different sizes can be separated using a sieve or magnet, for example, sand and peas or salt and iron filings.. .</a:t>
            </a:r>
          </a:p>
        </p:txBody>
      </p:sp>
      <p:sp>
        <p:nvSpPr>
          <p:cNvPr id="57" name="TextBox 56">
            <a:extLst>
              <a:ext uri="{FF2B5EF4-FFF2-40B4-BE49-F238E27FC236}">
                <a16:creationId xmlns:a16="http://schemas.microsoft.com/office/drawing/2014/main" id="{9571E662-CF6F-4038-88F9-B453AFD90BF5}"/>
              </a:ext>
            </a:extLst>
          </p:cNvPr>
          <p:cNvSpPr txBox="1"/>
          <p:nvPr/>
        </p:nvSpPr>
        <p:spPr>
          <a:xfrm>
            <a:off x="6328364" y="3371428"/>
            <a:ext cx="2656625" cy="553998"/>
          </a:xfrm>
          <a:prstGeom prst="rect">
            <a:avLst/>
          </a:prstGeom>
          <a:noFill/>
        </p:spPr>
        <p:txBody>
          <a:bodyPr wrap="square" rtlCol="0">
            <a:spAutoFit/>
          </a:bodyPr>
          <a:lstStyle/>
          <a:p>
            <a:r>
              <a:rPr lang="en-GB" sz="1000" dirty="0">
                <a:latin typeface="Arial Narrow" panose="020B0606020202030204" pitchFamily="34" charset="0"/>
              </a:rPr>
              <a:t>Selects the most appropriate practical technique for separating insoluble solids, for example, filtering or sieving..</a:t>
            </a:r>
          </a:p>
        </p:txBody>
      </p:sp>
      <p:sp>
        <p:nvSpPr>
          <p:cNvPr id="61" name="TextBox 60">
            <a:extLst>
              <a:ext uri="{FF2B5EF4-FFF2-40B4-BE49-F238E27FC236}">
                <a16:creationId xmlns:a16="http://schemas.microsoft.com/office/drawing/2014/main" id="{958CD5DF-E271-410C-9C5A-59FC56CB9AC7}"/>
              </a:ext>
            </a:extLst>
          </p:cNvPr>
          <p:cNvSpPr txBox="1"/>
          <p:nvPr/>
        </p:nvSpPr>
        <p:spPr>
          <a:xfrm>
            <a:off x="9188777" y="3373327"/>
            <a:ext cx="2571982" cy="553998"/>
          </a:xfrm>
          <a:prstGeom prst="rect">
            <a:avLst/>
          </a:prstGeom>
          <a:noFill/>
        </p:spPr>
        <p:txBody>
          <a:bodyPr wrap="square" rtlCol="0">
            <a:spAutoFit/>
          </a:bodyPr>
          <a:lstStyle/>
          <a:p>
            <a:r>
              <a:rPr lang="en-GB" sz="1000" dirty="0">
                <a:latin typeface="Arial Narrow" panose="020B0606020202030204" pitchFamily="34" charset="0"/>
              </a:rPr>
              <a:t>Explains why a dissolved solid cannot be separated from the solvent by filtering but can be separated by evaporation.</a:t>
            </a:r>
          </a:p>
        </p:txBody>
      </p:sp>
      <p:sp>
        <p:nvSpPr>
          <p:cNvPr id="62" name="TextBox 61">
            <a:extLst>
              <a:ext uri="{FF2B5EF4-FFF2-40B4-BE49-F238E27FC236}">
                <a16:creationId xmlns:a16="http://schemas.microsoft.com/office/drawing/2014/main" id="{A941FC72-C5BB-490E-B767-C91F72849471}"/>
              </a:ext>
            </a:extLst>
          </p:cNvPr>
          <p:cNvSpPr txBox="1"/>
          <p:nvPr/>
        </p:nvSpPr>
        <p:spPr>
          <a:xfrm>
            <a:off x="6317973" y="4274567"/>
            <a:ext cx="2650573" cy="553998"/>
          </a:xfrm>
          <a:prstGeom prst="rect">
            <a:avLst/>
          </a:prstGeom>
          <a:noFill/>
        </p:spPr>
        <p:txBody>
          <a:bodyPr wrap="square" rtlCol="0">
            <a:spAutoFit/>
          </a:bodyPr>
          <a:lstStyle/>
          <a:p>
            <a:r>
              <a:rPr lang="en-GB" sz="1000" dirty="0">
                <a:latin typeface="Arial Narrow" panose="020B0606020202030204" pitchFamily="34" charset="0"/>
              </a:rPr>
              <a:t>Relates findings of practical investigations about dissolving to everyday experiences, for example, recycling, salt production and water purification.</a:t>
            </a:r>
          </a:p>
        </p:txBody>
      </p:sp>
      <p:sp>
        <p:nvSpPr>
          <p:cNvPr id="63" name="TextBox 62">
            <a:extLst>
              <a:ext uri="{FF2B5EF4-FFF2-40B4-BE49-F238E27FC236}">
                <a16:creationId xmlns:a16="http://schemas.microsoft.com/office/drawing/2014/main" id="{09DF95B9-C726-42F0-ACE4-0EFA52D6D68C}"/>
              </a:ext>
            </a:extLst>
          </p:cNvPr>
          <p:cNvSpPr txBox="1"/>
          <p:nvPr/>
        </p:nvSpPr>
        <p:spPr>
          <a:xfrm>
            <a:off x="6421276" y="5207821"/>
            <a:ext cx="2620840" cy="400110"/>
          </a:xfrm>
          <a:prstGeom prst="rect">
            <a:avLst/>
          </a:prstGeom>
          <a:noFill/>
        </p:spPr>
        <p:txBody>
          <a:bodyPr wrap="square" rtlCol="0">
            <a:spAutoFit/>
          </a:bodyPr>
          <a:lstStyle/>
          <a:p>
            <a:r>
              <a:rPr lang="en-GB" sz="1000" dirty="0">
                <a:latin typeface="Arial Narrow" panose="020B0606020202030204" pitchFamily="34" charset="0"/>
              </a:rPr>
              <a:t>Investigates how a range of factors such as particle size and heat can affect the rate of dissolving. </a:t>
            </a:r>
          </a:p>
        </p:txBody>
      </p:sp>
      <p:sp>
        <p:nvSpPr>
          <p:cNvPr id="65" name="TextBox 64">
            <a:extLst>
              <a:ext uri="{FF2B5EF4-FFF2-40B4-BE49-F238E27FC236}">
                <a16:creationId xmlns:a16="http://schemas.microsoft.com/office/drawing/2014/main" id="{50BE0EEF-329D-444B-A615-6B59C962E57D}"/>
              </a:ext>
            </a:extLst>
          </p:cNvPr>
          <p:cNvSpPr txBox="1"/>
          <p:nvPr/>
        </p:nvSpPr>
        <p:spPr>
          <a:xfrm>
            <a:off x="9243497" y="5088404"/>
            <a:ext cx="2620840" cy="707886"/>
          </a:xfrm>
          <a:prstGeom prst="rect">
            <a:avLst/>
          </a:prstGeom>
          <a:noFill/>
        </p:spPr>
        <p:txBody>
          <a:bodyPr wrap="square" rtlCol="0">
            <a:spAutoFit/>
          </a:bodyPr>
          <a:lstStyle/>
          <a:p>
            <a:r>
              <a:rPr lang="en-GB" sz="1000" dirty="0">
                <a:latin typeface="Arial Narrow" panose="020B0606020202030204" pitchFamily="34" charset="0"/>
              </a:rPr>
              <a:t>Relates learning about the quantity and rate of dissolving to everyday examples such as dissolving sugar in tea or salt in water (granules or big crystals, hot or cold liquid, stirred or not stirred).</a:t>
            </a:r>
          </a:p>
        </p:txBody>
      </p:sp>
      <p:pic>
        <p:nvPicPr>
          <p:cNvPr id="7" name="Picture 6">
            <a:extLst>
              <a:ext uri="{FF2B5EF4-FFF2-40B4-BE49-F238E27FC236}">
                <a16:creationId xmlns:a16="http://schemas.microsoft.com/office/drawing/2014/main" id="{FE459DE6-3D50-4D96-BE3F-AA3D5C151750}"/>
              </a:ext>
            </a:extLst>
          </p:cNvPr>
          <p:cNvPicPr>
            <a:picLocks noChangeAspect="1"/>
          </p:cNvPicPr>
          <p:nvPr/>
        </p:nvPicPr>
        <p:blipFill>
          <a:blip r:embed="rId3"/>
          <a:stretch>
            <a:fillRect/>
          </a:stretch>
        </p:blipFill>
        <p:spPr>
          <a:xfrm>
            <a:off x="242367" y="450630"/>
            <a:ext cx="1438781" cy="774259"/>
          </a:xfrm>
          <a:prstGeom prst="rect">
            <a:avLst/>
          </a:prstGeom>
        </p:spPr>
      </p:pic>
      <p:pic>
        <p:nvPicPr>
          <p:cNvPr id="4" name="Picture 3">
            <a:hlinkClick r:id="rId4" action="ppaction://hlinksldjump"/>
            <a:extLst>
              <a:ext uri="{FF2B5EF4-FFF2-40B4-BE49-F238E27FC236}">
                <a16:creationId xmlns:a16="http://schemas.microsoft.com/office/drawing/2014/main" id="{C0E8F105-76EB-42FA-8FD8-733021E224C0}"/>
              </a:ext>
            </a:extLst>
          </p:cNvPr>
          <p:cNvPicPr>
            <a:picLocks noChangeAspect="1"/>
          </p:cNvPicPr>
          <p:nvPr/>
        </p:nvPicPr>
        <p:blipFill>
          <a:blip r:embed="rId5"/>
          <a:stretch>
            <a:fillRect/>
          </a:stretch>
        </p:blipFill>
        <p:spPr>
          <a:xfrm>
            <a:off x="11708875" y="959822"/>
            <a:ext cx="310923" cy="310923"/>
          </a:xfrm>
          <a:prstGeom prst="rect">
            <a:avLst/>
          </a:prstGeom>
        </p:spPr>
      </p:pic>
    </p:spTree>
    <p:extLst>
      <p:ext uri="{BB962C8B-B14F-4D97-AF65-F5344CB8AC3E}">
        <p14:creationId xmlns:p14="http://schemas.microsoft.com/office/powerpoint/2010/main" val="239049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BC7FFC62-380C-4117-8AED-CAC595FA1373}"/>
              </a:ext>
            </a:extLst>
          </p:cNvPr>
          <p:cNvSpPr/>
          <p:nvPr/>
        </p:nvSpPr>
        <p:spPr>
          <a:xfrm>
            <a:off x="9943867" y="3289752"/>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161572CB-2C56-4C6D-95B1-9F31D59184B6}"/>
              </a:ext>
            </a:extLst>
          </p:cNvPr>
          <p:cNvSpPr/>
          <p:nvPr/>
        </p:nvSpPr>
        <p:spPr>
          <a:xfrm>
            <a:off x="7799864" y="3281166"/>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690B2193-91AA-4B2D-9E92-9005E87E7030}"/>
              </a:ext>
            </a:extLst>
          </p:cNvPr>
          <p:cNvSpPr/>
          <p:nvPr/>
        </p:nvSpPr>
        <p:spPr>
          <a:xfrm>
            <a:off x="5660897" y="3281166"/>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C528DEF8-A71B-4427-892A-B691177A7A73}"/>
              </a:ext>
            </a:extLst>
          </p:cNvPr>
          <p:cNvSpPr/>
          <p:nvPr/>
        </p:nvSpPr>
        <p:spPr>
          <a:xfrm>
            <a:off x="3491211" y="3284157"/>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595C89D2-8F49-4C8D-9F17-7063C6787160}"/>
              </a:ext>
            </a:extLst>
          </p:cNvPr>
          <p:cNvSpPr/>
          <p:nvPr/>
        </p:nvSpPr>
        <p:spPr>
          <a:xfrm>
            <a:off x="6398199" y="4210197"/>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Rounded Corners 53">
            <a:extLst>
              <a:ext uri="{FF2B5EF4-FFF2-40B4-BE49-F238E27FC236}">
                <a16:creationId xmlns:a16="http://schemas.microsoft.com/office/drawing/2014/main" id="{0D1D6152-9CD6-43C4-8CD0-F3C3E0D5F856}"/>
              </a:ext>
            </a:extLst>
          </p:cNvPr>
          <p:cNvSpPr/>
          <p:nvPr/>
        </p:nvSpPr>
        <p:spPr>
          <a:xfrm>
            <a:off x="3486804" y="4201166"/>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17A6E418-E06D-4953-9BF8-F4CDDC823877}"/>
              </a:ext>
            </a:extLst>
          </p:cNvPr>
          <p:cNvSpPr/>
          <p:nvPr/>
        </p:nvSpPr>
        <p:spPr>
          <a:xfrm>
            <a:off x="9266757" y="2341577"/>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4B5954C2-4B70-408D-A7EF-93A7BAB27514}"/>
              </a:ext>
            </a:extLst>
          </p:cNvPr>
          <p:cNvSpPr/>
          <p:nvPr/>
        </p:nvSpPr>
        <p:spPr>
          <a:xfrm>
            <a:off x="6396644" y="2342454"/>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Rounded Corners 18">
            <a:extLst>
              <a:ext uri="{FF2B5EF4-FFF2-40B4-BE49-F238E27FC236}">
                <a16:creationId xmlns:a16="http://schemas.microsoft.com/office/drawing/2014/main" id="{1B89FD90-D3D5-4F15-96D9-6C84BA6B0FC1}"/>
              </a:ext>
            </a:extLst>
          </p:cNvPr>
          <p:cNvSpPr/>
          <p:nvPr/>
        </p:nvSpPr>
        <p:spPr>
          <a:xfrm>
            <a:off x="3485249" y="2351860"/>
            <a:ext cx="2675068" cy="85062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E0820852-AB07-48B2-8FE8-2C584A08D73C}"/>
              </a:ext>
            </a:extLst>
          </p:cNvPr>
          <p:cNvSpPr/>
          <p:nvPr/>
        </p:nvSpPr>
        <p:spPr>
          <a:xfrm>
            <a:off x="666900" y="4213982"/>
            <a:ext cx="2684072" cy="82499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5FE7E295-76CF-4D5C-9AC3-DF2E376F23C4}"/>
              </a:ext>
            </a:extLst>
          </p:cNvPr>
          <p:cNvSpPr/>
          <p:nvPr/>
        </p:nvSpPr>
        <p:spPr>
          <a:xfrm>
            <a:off x="666900" y="3281971"/>
            <a:ext cx="2684072" cy="82499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6BA9BAF0-76E0-4D78-A89B-78C8DC7148C5}"/>
              </a:ext>
            </a:extLst>
          </p:cNvPr>
          <p:cNvSpPr/>
          <p:nvPr/>
        </p:nvSpPr>
        <p:spPr>
          <a:xfrm>
            <a:off x="660498" y="2383078"/>
            <a:ext cx="2684072" cy="82499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DF4781DD-9064-4396-B2F8-0A0042070868}"/>
              </a:ext>
            </a:extLst>
          </p:cNvPr>
          <p:cNvSpPr/>
          <p:nvPr/>
        </p:nvSpPr>
        <p:spPr>
          <a:xfrm>
            <a:off x="9936233" y="139118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9602EAE7-C4F6-4AC8-8F2F-574DF82FB5C5}"/>
              </a:ext>
            </a:extLst>
          </p:cNvPr>
          <p:cNvSpPr/>
          <p:nvPr/>
        </p:nvSpPr>
        <p:spPr>
          <a:xfrm>
            <a:off x="7795064" y="140953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Rounded Corners 41">
            <a:extLst>
              <a:ext uri="{FF2B5EF4-FFF2-40B4-BE49-F238E27FC236}">
                <a16:creationId xmlns:a16="http://schemas.microsoft.com/office/drawing/2014/main" id="{24BD6569-824C-4086-8E38-182E8C6A82C9}"/>
              </a:ext>
            </a:extLst>
          </p:cNvPr>
          <p:cNvSpPr/>
          <p:nvPr/>
        </p:nvSpPr>
        <p:spPr>
          <a:xfrm>
            <a:off x="5652880" y="141498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Rounded Corners 3">
            <a:extLst>
              <a:ext uri="{FF2B5EF4-FFF2-40B4-BE49-F238E27FC236}">
                <a16:creationId xmlns:a16="http://schemas.microsoft.com/office/drawing/2014/main" id="{D1B513A5-6E74-404D-AF17-FB60DEBD1152}"/>
              </a:ext>
            </a:extLst>
          </p:cNvPr>
          <p:cNvSpPr/>
          <p:nvPr/>
        </p:nvSpPr>
        <p:spPr>
          <a:xfrm>
            <a:off x="3491211" y="1411661"/>
            <a:ext cx="2020043" cy="84132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Benchmarks for Assessment</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2250" y="392924"/>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1434247" y="3040142"/>
            <a:ext cx="3566069" cy="369332"/>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Second Level</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652754" y="1428587"/>
            <a:ext cx="2648021" cy="829251"/>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 name="TextBox 1">
            <a:extLst>
              <a:ext uri="{FF2B5EF4-FFF2-40B4-BE49-F238E27FC236}">
                <a16:creationId xmlns:a16="http://schemas.microsoft.com/office/drawing/2014/main" id="{80E732E5-C638-475E-84E9-1E84B6D98E4A}"/>
              </a:ext>
            </a:extLst>
          </p:cNvPr>
          <p:cNvSpPr txBox="1"/>
          <p:nvPr/>
        </p:nvSpPr>
        <p:spPr>
          <a:xfrm>
            <a:off x="689283" y="1410160"/>
            <a:ext cx="2583189"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Chemical changes</a:t>
            </a:r>
          </a:p>
          <a:p>
            <a:r>
              <a:rPr lang="en-GB" sz="1000" dirty="0">
                <a:latin typeface="Arial Narrow" panose="020B0606020202030204" pitchFamily="34" charset="0"/>
              </a:rPr>
              <a:t>I have investigated different water samples from the environment and explored methods that can be used to clean and conserve water and I am aware of the properties and uses of water. </a:t>
            </a:r>
            <a:r>
              <a:rPr lang="en-GB" sz="1000" b="1" dirty="0">
                <a:solidFill>
                  <a:srgbClr val="002060"/>
                </a:solidFill>
                <a:latin typeface="Arial Narrow" panose="020B0606020202030204" pitchFamily="34" charset="0"/>
              </a:rPr>
              <a:t>SCN 2-18a</a:t>
            </a:r>
          </a:p>
        </p:txBody>
      </p:sp>
      <p:sp>
        <p:nvSpPr>
          <p:cNvPr id="15" name="TextBox 14">
            <a:extLst>
              <a:ext uri="{FF2B5EF4-FFF2-40B4-BE49-F238E27FC236}">
                <a16:creationId xmlns:a16="http://schemas.microsoft.com/office/drawing/2014/main" id="{7C34DD45-4824-4FD3-942B-97A00D4732D5}"/>
              </a:ext>
            </a:extLst>
          </p:cNvPr>
          <p:cNvSpPr txBox="1"/>
          <p:nvPr/>
        </p:nvSpPr>
        <p:spPr>
          <a:xfrm>
            <a:off x="680961" y="2378949"/>
            <a:ext cx="2656780" cy="784830"/>
          </a:xfrm>
          <a:prstGeom prst="rect">
            <a:avLst/>
          </a:prstGeom>
          <a:noFill/>
        </p:spPr>
        <p:txBody>
          <a:bodyPr wrap="square" rtlCol="0">
            <a:spAutoFit/>
          </a:bodyPr>
          <a:lstStyle/>
          <a:p>
            <a:r>
              <a:rPr lang="en-GB" sz="900" b="1" dirty="0">
                <a:solidFill>
                  <a:srgbClr val="002060"/>
                </a:solidFill>
                <a:latin typeface="Arial Narrow" panose="020B0606020202030204" pitchFamily="34" charset="0"/>
              </a:rPr>
              <a:t>Chemical Changes</a:t>
            </a:r>
          </a:p>
          <a:p>
            <a:r>
              <a:rPr lang="en-GB" sz="900" dirty="0">
                <a:latin typeface="Arial Narrow" panose="020B0606020202030204" pitchFamily="34" charset="0"/>
              </a:rPr>
              <a:t>I have collaborated in activities which safely demonstrate simple chemical reactions using everyday chemicals. I can show an appreciation of a chemical reaction as being a change in which different materials are made. </a:t>
            </a:r>
            <a:r>
              <a:rPr lang="en-GB" sz="900" b="1" dirty="0">
                <a:solidFill>
                  <a:srgbClr val="002060"/>
                </a:solidFill>
                <a:latin typeface="Arial Narrow" panose="020B0606020202030204" pitchFamily="34" charset="0"/>
              </a:rPr>
              <a:t>SCN 2-19a </a:t>
            </a:r>
          </a:p>
        </p:txBody>
      </p:sp>
      <p:sp>
        <p:nvSpPr>
          <p:cNvPr id="16" name="TextBox 15">
            <a:extLst>
              <a:ext uri="{FF2B5EF4-FFF2-40B4-BE49-F238E27FC236}">
                <a16:creationId xmlns:a16="http://schemas.microsoft.com/office/drawing/2014/main" id="{AC7A9D72-81CF-4A85-B847-C9780FE9580D}"/>
              </a:ext>
            </a:extLst>
          </p:cNvPr>
          <p:cNvSpPr txBox="1"/>
          <p:nvPr/>
        </p:nvSpPr>
        <p:spPr>
          <a:xfrm>
            <a:off x="645034" y="3259313"/>
            <a:ext cx="2647921" cy="861774"/>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Topical science</a:t>
            </a:r>
          </a:p>
          <a:p>
            <a:r>
              <a:rPr lang="en-GB" sz="1000" dirty="0">
                <a:latin typeface="Arial Narrow" panose="020B0606020202030204" pitchFamily="34" charset="0"/>
              </a:rPr>
              <a:t>Through research and discussion, I have an appreciation of the contribution that individuals are making to scientific discovery and invention and the impact this has made on society. </a:t>
            </a:r>
            <a:r>
              <a:rPr lang="en-GB" sz="1000" b="1" dirty="0">
                <a:solidFill>
                  <a:srgbClr val="002060"/>
                </a:solidFill>
                <a:latin typeface="Arial Narrow" panose="020B0606020202030204" pitchFamily="34" charset="0"/>
              </a:rPr>
              <a:t>SCN 2-20a </a:t>
            </a:r>
          </a:p>
        </p:txBody>
      </p:sp>
      <p:sp>
        <p:nvSpPr>
          <p:cNvPr id="17" name="TextBox 16">
            <a:extLst>
              <a:ext uri="{FF2B5EF4-FFF2-40B4-BE49-F238E27FC236}">
                <a16:creationId xmlns:a16="http://schemas.microsoft.com/office/drawing/2014/main" id="{D691DAE5-9CD9-47C5-BFB0-E66FE153C071}"/>
              </a:ext>
            </a:extLst>
          </p:cNvPr>
          <p:cNvSpPr txBox="1"/>
          <p:nvPr/>
        </p:nvSpPr>
        <p:spPr>
          <a:xfrm>
            <a:off x="662054" y="4211365"/>
            <a:ext cx="2557132" cy="707886"/>
          </a:xfrm>
          <a:prstGeom prst="rect">
            <a:avLst/>
          </a:prstGeom>
          <a:noFill/>
        </p:spPr>
        <p:txBody>
          <a:bodyPr wrap="square" rtlCol="0">
            <a:spAutoFit/>
          </a:bodyPr>
          <a:lstStyle/>
          <a:p>
            <a:r>
              <a:rPr lang="en-GB" sz="1000" b="1" dirty="0">
                <a:solidFill>
                  <a:srgbClr val="002060"/>
                </a:solidFill>
                <a:latin typeface="Arial Narrow" panose="020B0606020202030204" pitchFamily="34" charset="0"/>
              </a:rPr>
              <a:t>Topical science</a:t>
            </a:r>
          </a:p>
          <a:p>
            <a:r>
              <a:rPr lang="en-GB" sz="1000" dirty="0">
                <a:latin typeface="Arial Narrow" panose="020B0606020202030204" pitchFamily="34" charset="0"/>
              </a:rPr>
              <a:t>I can report and comment on current scientific news items to develop my knowledge and understanding of topical science. </a:t>
            </a:r>
            <a:r>
              <a:rPr lang="en-GB" sz="1000" b="1" dirty="0">
                <a:solidFill>
                  <a:srgbClr val="002060"/>
                </a:solidFill>
                <a:latin typeface="Arial Narrow" panose="020B0606020202030204" pitchFamily="34" charset="0"/>
              </a:rPr>
              <a:t>SCN 2-20b</a:t>
            </a:r>
          </a:p>
        </p:txBody>
      </p:sp>
      <p:sp>
        <p:nvSpPr>
          <p:cNvPr id="28" name="TextBox 27">
            <a:extLst>
              <a:ext uri="{FF2B5EF4-FFF2-40B4-BE49-F238E27FC236}">
                <a16:creationId xmlns:a16="http://schemas.microsoft.com/office/drawing/2014/main" id="{406B8664-F35D-4D50-A855-5736AE3D7821}"/>
              </a:ext>
            </a:extLst>
          </p:cNvPr>
          <p:cNvSpPr txBox="1"/>
          <p:nvPr/>
        </p:nvSpPr>
        <p:spPr>
          <a:xfrm>
            <a:off x="3508312" y="2417024"/>
            <a:ext cx="2587687" cy="553998"/>
          </a:xfrm>
          <a:prstGeom prst="rect">
            <a:avLst/>
          </a:prstGeom>
          <a:noFill/>
        </p:spPr>
        <p:txBody>
          <a:bodyPr wrap="square" rtlCol="0">
            <a:spAutoFit/>
          </a:bodyPr>
          <a:lstStyle/>
          <a:p>
            <a:r>
              <a:rPr lang="en-GB" sz="1000" dirty="0">
                <a:latin typeface="Arial Narrow" panose="020B0606020202030204" pitchFamily="34" charset="0"/>
              </a:rPr>
              <a:t>Collaborates with others to safely demonstrate simple chemical reactions, for example, effervescence. </a:t>
            </a:r>
          </a:p>
        </p:txBody>
      </p:sp>
      <p:sp>
        <p:nvSpPr>
          <p:cNvPr id="35" name="TextBox 34">
            <a:extLst>
              <a:ext uri="{FF2B5EF4-FFF2-40B4-BE49-F238E27FC236}">
                <a16:creationId xmlns:a16="http://schemas.microsoft.com/office/drawing/2014/main" id="{C778C08E-DA79-4B62-B15E-C170D9C8275F}"/>
              </a:ext>
            </a:extLst>
          </p:cNvPr>
          <p:cNvSpPr txBox="1"/>
          <p:nvPr/>
        </p:nvSpPr>
        <p:spPr>
          <a:xfrm>
            <a:off x="6559855" y="4225582"/>
            <a:ext cx="2555367" cy="707886"/>
          </a:xfrm>
          <a:prstGeom prst="rect">
            <a:avLst/>
          </a:prstGeom>
          <a:noFill/>
        </p:spPr>
        <p:txBody>
          <a:bodyPr wrap="square" rtlCol="0">
            <a:spAutoFit/>
          </a:bodyPr>
          <a:lstStyle/>
          <a:p>
            <a:r>
              <a:rPr lang="en-GB" sz="1000" dirty="0">
                <a:latin typeface="Arial Narrow" panose="020B0606020202030204" pitchFamily="34" charset="0"/>
              </a:rPr>
              <a:t>Shares opinions about a variety of topical scientific issues considering, for example, moral, ethical, societal, cultural, economic and environmental aspects. </a:t>
            </a:r>
          </a:p>
        </p:txBody>
      </p:sp>
      <p:sp>
        <p:nvSpPr>
          <p:cNvPr id="41" name="TextBox 40">
            <a:extLst>
              <a:ext uri="{FF2B5EF4-FFF2-40B4-BE49-F238E27FC236}">
                <a16:creationId xmlns:a16="http://schemas.microsoft.com/office/drawing/2014/main" id="{0FFE8DF2-466A-47CA-B5BC-959782650270}"/>
              </a:ext>
            </a:extLst>
          </p:cNvPr>
          <p:cNvSpPr txBox="1"/>
          <p:nvPr/>
        </p:nvSpPr>
        <p:spPr>
          <a:xfrm>
            <a:off x="3524017" y="4225582"/>
            <a:ext cx="2571982" cy="707886"/>
          </a:xfrm>
          <a:prstGeom prst="rect">
            <a:avLst/>
          </a:prstGeom>
          <a:noFill/>
        </p:spPr>
        <p:txBody>
          <a:bodyPr wrap="square" rtlCol="0">
            <a:spAutoFit/>
          </a:bodyPr>
          <a:lstStyle/>
          <a:p>
            <a:r>
              <a:rPr lang="en-GB" sz="1000" dirty="0">
                <a:latin typeface="Arial Narrow" panose="020B0606020202030204" pitchFamily="34" charset="0"/>
              </a:rPr>
              <a:t>Explores items of current scientific interest within the school, local community, nationally or in the global media and collates, organises and summarises findings, with assistance. .</a:t>
            </a:r>
          </a:p>
        </p:txBody>
      </p:sp>
      <p:sp>
        <p:nvSpPr>
          <p:cNvPr id="56" name="TextBox 55">
            <a:extLst>
              <a:ext uri="{FF2B5EF4-FFF2-40B4-BE49-F238E27FC236}">
                <a16:creationId xmlns:a16="http://schemas.microsoft.com/office/drawing/2014/main" id="{8ADFFDD2-F73C-4590-8708-8659C7B7E9CC}"/>
              </a:ext>
            </a:extLst>
          </p:cNvPr>
          <p:cNvSpPr txBox="1"/>
          <p:nvPr/>
        </p:nvSpPr>
        <p:spPr>
          <a:xfrm>
            <a:off x="3542555" y="1500261"/>
            <a:ext cx="1984896" cy="707886"/>
          </a:xfrm>
          <a:prstGeom prst="rect">
            <a:avLst/>
          </a:prstGeom>
          <a:noFill/>
        </p:spPr>
        <p:txBody>
          <a:bodyPr wrap="square" rtlCol="0">
            <a:spAutoFit/>
          </a:bodyPr>
          <a:lstStyle/>
          <a:p>
            <a:r>
              <a:rPr lang="en-GB" sz="1000" dirty="0">
                <a:latin typeface="Arial Narrow" panose="020B0606020202030204" pitchFamily="34" charset="0"/>
              </a:rPr>
              <a:t>Uses knowledge of the water cycle to explain how the quantity of water on the Earth has remained approximately the same.</a:t>
            </a:r>
          </a:p>
        </p:txBody>
      </p:sp>
      <p:sp>
        <p:nvSpPr>
          <p:cNvPr id="59" name="TextBox 58">
            <a:extLst>
              <a:ext uri="{FF2B5EF4-FFF2-40B4-BE49-F238E27FC236}">
                <a16:creationId xmlns:a16="http://schemas.microsoft.com/office/drawing/2014/main" id="{CEA335FA-4425-4975-95C1-B6726D6B17E4}"/>
              </a:ext>
            </a:extLst>
          </p:cNvPr>
          <p:cNvSpPr txBox="1"/>
          <p:nvPr/>
        </p:nvSpPr>
        <p:spPr>
          <a:xfrm>
            <a:off x="9978814" y="1447521"/>
            <a:ext cx="1936311" cy="707886"/>
          </a:xfrm>
          <a:prstGeom prst="rect">
            <a:avLst/>
          </a:prstGeom>
          <a:noFill/>
        </p:spPr>
        <p:txBody>
          <a:bodyPr wrap="square" rtlCol="0">
            <a:spAutoFit/>
          </a:bodyPr>
          <a:lstStyle/>
          <a:p>
            <a:r>
              <a:rPr lang="en-GB" sz="1000" dirty="0">
                <a:latin typeface="Arial Narrow" panose="020B0606020202030204" pitchFamily="34" charset="0"/>
              </a:rPr>
              <a:t>Discusses the many uses of water, for example, to support all living things, in preservation (ice) and to generate electricity.</a:t>
            </a:r>
          </a:p>
        </p:txBody>
      </p:sp>
      <p:sp>
        <p:nvSpPr>
          <p:cNvPr id="62" name="TextBox 61">
            <a:extLst>
              <a:ext uri="{FF2B5EF4-FFF2-40B4-BE49-F238E27FC236}">
                <a16:creationId xmlns:a16="http://schemas.microsoft.com/office/drawing/2014/main" id="{5EDB116C-AB1F-46E3-8C55-195E988C291C}"/>
              </a:ext>
            </a:extLst>
          </p:cNvPr>
          <p:cNvSpPr txBox="1"/>
          <p:nvPr/>
        </p:nvSpPr>
        <p:spPr>
          <a:xfrm>
            <a:off x="7931506" y="1476249"/>
            <a:ext cx="1893857" cy="707886"/>
          </a:xfrm>
          <a:prstGeom prst="rect">
            <a:avLst/>
          </a:prstGeom>
          <a:noFill/>
        </p:spPr>
        <p:txBody>
          <a:bodyPr wrap="square" rtlCol="0">
            <a:spAutoFit/>
          </a:bodyPr>
          <a:lstStyle/>
          <a:p>
            <a:r>
              <a:rPr lang="en-GB" sz="1000" dirty="0">
                <a:latin typeface="Arial Narrow" panose="020B0606020202030204" pitchFamily="34" charset="0"/>
              </a:rPr>
              <a:t>Researches methods used to conserve water within the home, school and globally and communicates findings to others.</a:t>
            </a:r>
          </a:p>
        </p:txBody>
      </p:sp>
      <p:sp>
        <p:nvSpPr>
          <p:cNvPr id="63" name="TextBox 62">
            <a:extLst>
              <a:ext uri="{FF2B5EF4-FFF2-40B4-BE49-F238E27FC236}">
                <a16:creationId xmlns:a16="http://schemas.microsoft.com/office/drawing/2014/main" id="{4A0FDB8C-E14D-4B90-A6D7-63B88B7ACDF3}"/>
              </a:ext>
            </a:extLst>
          </p:cNvPr>
          <p:cNvSpPr txBox="1"/>
          <p:nvPr/>
        </p:nvSpPr>
        <p:spPr>
          <a:xfrm>
            <a:off x="5779663" y="1435347"/>
            <a:ext cx="2001132" cy="861774"/>
          </a:xfrm>
          <a:prstGeom prst="rect">
            <a:avLst/>
          </a:prstGeom>
          <a:noFill/>
        </p:spPr>
        <p:txBody>
          <a:bodyPr wrap="square" rtlCol="0">
            <a:spAutoFit/>
          </a:bodyPr>
          <a:lstStyle/>
          <a:p>
            <a:r>
              <a:rPr lang="en-GB" sz="1000" dirty="0">
                <a:latin typeface="Arial Narrow" panose="020B0606020202030204" pitchFamily="34" charset="0"/>
              </a:rPr>
              <a:t>Investigates and discusses the methods used to purify water, for example, sedimentation, filtration, evaporation, desalination and the addition of chemicals such as chlorine.</a:t>
            </a:r>
          </a:p>
        </p:txBody>
      </p:sp>
      <p:sp>
        <p:nvSpPr>
          <p:cNvPr id="47" name="TextBox 46">
            <a:extLst>
              <a:ext uri="{FF2B5EF4-FFF2-40B4-BE49-F238E27FC236}">
                <a16:creationId xmlns:a16="http://schemas.microsoft.com/office/drawing/2014/main" id="{0CD3A0F1-D6D6-42A6-A279-BCFE6C6355ED}"/>
              </a:ext>
            </a:extLst>
          </p:cNvPr>
          <p:cNvSpPr txBox="1"/>
          <p:nvPr/>
        </p:nvSpPr>
        <p:spPr>
          <a:xfrm>
            <a:off x="6397303" y="2363083"/>
            <a:ext cx="2587687" cy="707886"/>
          </a:xfrm>
          <a:prstGeom prst="rect">
            <a:avLst/>
          </a:prstGeom>
          <a:noFill/>
        </p:spPr>
        <p:txBody>
          <a:bodyPr wrap="square" rtlCol="0">
            <a:spAutoFit/>
          </a:bodyPr>
          <a:lstStyle/>
          <a:p>
            <a:r>
              <a:rPr lang="en-GB" sz="1000" dirty="0">
                <a:latin typeface="Arial Narrow" panose="020B0606020202030204" pitchFamily="34" charset="0"/>
              </a:rPr>
              <a:t>Investigates examples of everyday chemical reactions, such as burning and corrosion, and names some of the new substances which are produced.</a:t>
            </a:r>
          </a:p>
        </p:txBody>
      </p:sp>
      <p:sp>
        <p:nvSpPr>
          <p:cNvPr id="49" name="TextBox 48">
            <a:extLst>
              <a:ext uri="{FF2B5EF4-FFF2-40B4-BE49-F238E27FC236}">
                <a16:creationId xmlns:a16="http://schemas.microsoft.com/office/drawing/2014/main" id="{8D09E9EB-B05F-425B-B713-4CA1BFBE2DF2}"/>
              </a:ext>
            </a:extLst>
          </p:cNvPr>
          <p:cNvSpPr txBox="1"/>
          <p:nvPr/>
        </p:nvSpPr>
        <p:spPr>
          <a:xfrm>
            <a:off x="9421993" y="2403448"/>
            <a:ext cx="2587687" cy="400110"/>
          </a:xfrm>
          <a:prstGeom prst="rect">
            <a:avLst/>
          </a:prstGeom>
          <a:noFill/>
        </p:spPr>
        <p:txBody>
          <a:bodyPr wrap="square" rtlCol="0">
            <a:spAutoFit/>
          </a:bodyPr>
          <a:lstStyle/>
          <a:p>
            <a:r>
              <a:rPr lang="en-GB" sz="1000" dirty="0">
                <a:latin typeface="Arial Narrow" panose="020B0606020202030204" pitchFamily="34" charset="0"/>
              </a:rPr>
              <a:t>Uses prior knowledge to identify when a chemical reaction has occurred to produce a new substance.</a:t>
            </a:r>
          </a:p>
        </p:txBody>
      </p:sp>
      <p:sp>
        <p:nvSpPr>
          <p:cNvPr id="58" name="TextBox 57">
            <a:extLst>
              <a:ext uri="{FF2B5EF4-FFF2-40B4-BE49-F238E27FC236}">
                <a16:creationId xmlns:a16="http://schemas.microsoft.com/office/drawing/2014/main" id="{BABDBA7C-012E-4846-A76F-D01576E37D4B}"/>
              </a:ext>
            </a:extLst>
          </p:cNvPr>
          <p:cNvSpPr txBox="1"/>
          <p:nvPr/>
        </p:nvSpPr>
        <p:spPr>
          <a:xfrm>
            <a:off x="3547688" y="3293270"/>
            <a:ext cx="1984896" cy="861774"/>
          </a:xfrm>
          <a:prstGeom prst="rect">
            <a:avLst/>
          </a:prstGeom>
          <a:noFill/>
        </p:spPr>
        <p:txBody>
          <a:bodyPr wrap="square" rtlCol="0">
            <a:spAutoFit/>
          </a:bodyPr>
          <a:lstStyle/>
          <a:p>
            <a:r>
              <a:rPr lang="en-GB" sz="1000" dirty="0">
                <a:latin typeface="Arial Narrow" panose="020B0606020202030204" pitchFamily="34" charset="0"/>
              </a:rPr>
              <a:t>Researches historic and contemporary scientists (ensuring gender balance) and their scientific discoveries and reports collaboratively to others using a range of methods. </a:t>
            </a:r>
          </a:p>
        </p:txBody>
      </p:sp>
      <p:sp>
        <p:nvSpPr>
          <p:cNvPr id="65" name="TextBox 64">
            <a:extLst>
              <a:ext uri="{FF2B5EF4-FFF2-40B4-BE49-F238E27FC236}">
                <a16:creationId xmlns:a16="http://schemas.microsoft.com/office/drawing/2014/main" id="{048A66C5-3D1A-4EDD-A9F5-2B08BF59BCAC}"/>
              </a:ext>
            </a:extLst>
          </p:cNvPr>
          <p:cNvSpPr txBox="1"/>
          <p:nvPr/>
        </p:nvSpPr>
        <p:spPr>
          <a:xfrm>
            <a:off x="7872386" y="3389311"/>
            <a:ext cx="1984896" cy="553998"/>
          </a:xfrm>
          <a:prstGeom prst="rect">
            <a:avLst/>
          </a:prstGeom>
          <a:noFill/>
        </p:spPr>
        <p:txBody>
          <a:bodyPr wrap="square" rtlCol="0">
            <a:spAutoFit/>
          </a:bodyPr>
          <a:lstStyle/>
          <a:p>
            <a:r>
              <a:rPr lang="en-GB" sz="1000" dirty="0">
                <a:latin typeface="Arial Narrow" panose="020B0606020202030204" pitchFamily="34" charset="0"/>
              </a:rPr>
              <a:t>Demonstrates understanding of how science impacts on every aspect of our lives. </a:t>
            </a:r>
          </a:p>
        </p:txBody>
      </p:sp>
      <p:sp>
        <p:nvSpPr>
          <p:cNvPr id="66" name="TextBox 65">
            <a:extLst>
              <a:ext uri="{FF2B5EF4-FFF2-40B4-BE49-F238E27FC236}">
                <a16:creationId xmlns:a16="http://schemas.microsoft.com/office/drawing/2014/main" id="{321E0DDB-4635-4D86-832B-7DA570E974DE}"/>
              </a:ext>
            </a:extLst>
          </p:cNvPr>
          <p:cNvSpPr txBox="1"/>
          <p:nvPr/>
        </p:nvSpPr>
        <p:spPr>
          <a:xfrm>
            <a:off x="5721493" y="3305205"/>
            <a:ext cx="1984896" cy="707886"/>
          </a:xfrm>
          <a:prstGeom prst="rect">
            <a:avLst/>
          </a:prstGeom>
          <a:noFill/>
        </p:spPr>
        <p:txBody>
          <a:bodyPr wrap="square" rtlCol="0">
            <a:spAutoFit/>
          </a:bodyPr>
          <a:lstStyle/>
          <a:p>
            <a:r>
              <a:rPr lang="en-GB" sz="1000" dirty="0">
                <a:latin typeface="Arial Narrow" panose="020B0606020202030204" pitchFamily="34" charset="0"/>
              </a:rPr>
              <a:t>Describes the impact of scientific discovery, creativity and invention on society past and present, for example, in design, medicine and agriculture.</a:t>
            </a:r>
          </a:p>
        </p:txBody>
      </p:sp>
      <p:sp>
        <p:nvSpPr>
          <p:cNvPr id="67" name="TextBox 66">
            <a:extLst>
              <a:ext uri="{FF2B5EF4-FFF2-40B4-BE49-F238E27FC236}">
                <a16:creationId xmlns:a16="http://schemas.microsoft.com/office/drawing/2014/main" id="{AF8225B4-76E7-4AAB-AD21-A4523741B526}"/>
              </a:ext>
            </a:extLst>
          </p:cNvPr>
          <p:cNvSpPr txBox="1"/>
          <p:nvPr/>
        </p:nvSpPr>
        <p:spPr>
          <a:xfrm>
            <a:off x="10024784" y="3282455"/>
            <a:ext cx="1984896" cy="861774"/>
          </a:xfrm>
          <a:prstGeom prst="rect">
            <a:avLst/>
          </a:prstGeom>
          <a:noFill/>
        </p:spPr>
        <p:txBody>
          <a:bodyPr wrap="square" rtlCol="0">
            <a:spAutoFit/>
          </a:bodyPr>
          <a:lstStyle/>
          <a:p>
            <a:r>
              <a:rPr lang="en-GB" sz="1000" dirty="0">
                <a:latin typeface="Arial Narrow" panose="020B0606020202030204" pitchFamily="34" charset="0"/>
              </a:rPr>
              <a:t>Relates the development of scientific skills in the classroom to an increasingly wide variety of science, technology, engineering and mathematics (STEM) careers</a:t>
            </a:r>
            <a:r>
              <a:rPr lang="en-GB" sz="1000" dirty="0"/>
              <a:t>. </a:t>
            </a:r>
            <a:endParaRPr lang="en-GB" sz="1000" dirty="0">
              <a:latin typeface="Arial Narrow" panose="020B0606020202030204" pitchFamily="34" charset="0"/>
            </a:endParaRPr>
          </a:p>
        </p:txBody>
      </p:sp>
      <p:pic>
        <p:nvPicPr>
          <p:cNvPr id="10" name="Picture 9">
            <a:extLst>
              <a:ext uri="{FF2B5EF4-FFF2-40B4-BE49-F238E27FC236}">
                <a16:creationId xmlns:a16="http://schemas.microsoft.com/office/drawing/2014/main" id="{2CC696DA-7585-470F-99EC-F37E2A6049CC}"/>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B877699B-0E77-4DE2-9F03-047D4B15C6FC}"/>
              </a:ext>
            </a:extLst>
          </p:cNvPr>
          <p:cNvPicPr>
            <a:picLocks noChangeAspect="1"/>
          </p:cNvPicPr>
          <p:nvPr/>
        </p:nvPicPr>
        <p:blipFill>
          <a:blip r:embed="rId5"/>
          <a:stretch>
            <a:fillRect/>
          </a:stretch>
        </p:blipFill>
        <p:spPr>
          <a:xfrm>
            <a:off x="11715449" y="950201"/>
            <a:ext cx="310923" cy="310923"/>
          </a:xfrm>
          <a:prstGeom prst="rect">
            <a:avLst/>
          </a:prstGeom>
        </p:spPr>
      </p:pic>
    </p:spTree>
    <p:extLst>
      <p:ext uri="{BB962C8B-B14F-4D97-AF65-F5344CB8AC3E}">
        <p14:creationId xmlns:p14="http://schemas.microsoft.com/office/powerpoint/2010/main" val="402530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B232F01-EC01-4F71-82D8-9642C5CBE6E1}"/>
              </a:ext>
            </a:extLst>
          </p:cNvPr>
          <p:cNvSpPr/>
          <p:nvPr/>
        </p:nvSpPr>
        <p:spPr>
          <a:xfrm>
            <a:off x="7131085" y="4036386"/>
            <a:ext cx="4857750" cy="2705088"/>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16B78ECD-0EC4-4BF6-AB34-CB6CF524F581}"/>
              </a:ext>
            </a:extLst>
          </p:cNvPr>
          <p:cNvSpPr/>
          <p:nvPr/>
        </p:nvSpPr>
        <p:spPr>
          <a:xfrm>
            <a:off x="687980" y="4060938"/>
            <a:ext cx="6211542" cy="2680536"/>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3469F60D-D2A7-4967-B627-F0A69C09239A}"/>
              </a:ext>
            </a:extLst>
          </p:cNvPr>
          <p:cNvSpPr/>
          <p:nvPr/>
        </p:nvSpPr>
        <p:spPr>
          <a:xfrm>
            <a:off x="5778676" y="1463225"/>
            <a:ext cx="6211542" cy="2487213"/>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extLst>
              <a:ext uri="{FF2B5EF4-FFF2-40B4-BE49-F238E27FC236}">
                <a16:creationId xmlns:a16="http://schemas.microsoft.com/office/drawing/2014/main" id="{EC2FF191-64CE-41C2-A882-1204A4D2AA81}"/>
              </a:ext>
            </a:extLst>
          </p:cNvPr>
          <p:cNvSpPr/>
          <p:nvPr/>
        </p:nvSpPr>
        <p:spPr>
          <a:xfrm>
            <a:off x="774665" y="1430657"/>
            <a:ext cx="4863396" cy="255235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Teacher Assessment in Primary Science (TAPS)</a:t>
            </a:r>
          </a:p>
          <a:p>
            <a:pPr algn="r"/>
            <a:endParaRPr lang="en-GB" sz="2000" b="1" u="sng" dirty="0">
              <a:latin typeface="Arial Narrow" panose="020B0606020202030204" pitchFamily="34" charset="0"/>
            </a:endParaRP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2250" y="392924"/>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277903" y="3894349"/>
            <a:ext cx="5263904" cy="37765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Teacher Assessment</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10" name="Picture 9">
            <a:extLst>
              <a:ext uri="{FF2B5EF4-FFF2-40B4-BE49-F238E27FC236}">
                <a16:creationId xmlns:a16="http://schemas.microsoft.com/office/drawing/2014/main" id="{2CC696DA-7585-470F-99EC-F37E2A6049CC}"/>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4" name="Picture 3">
            <a:extLst>
              <a:ext uri="{FF2B5EF4-FFF2-40B4-BE49-F238E27FC236}">
                <a16:creationId xmlns:a16="http://schemas.microsoft.com/office/drawing/2014/main" id="{5957B5CB-9718-4419-9683-0C449132FBC9}"/>
              </a:ext>
            </a:extLst>
          </p:cNvPr>
          <p:cNvPicPr>
            <a:picLocks noChangeAspect="1"/>
          </p:cNvPicPr>
          <p:nvPr/>
        </p:nvPicPr>
        <p:blipFill>
          <a:blip r:embed="rId4"/>
          <a:stretch>
            <a:fillRect/>
          </a:stretch>
        </p:blipFill>
        <p:spPr>
          <a:xfrm>
            <a:off x="1580940" y="1588204"/>
            <a:ext cx="3460181" cy="1992846"/>
          </a:xfrm>
          <a:prstGeom prst="rect">
            <a:avLst/>
          </a:prstGeom>
          <a:ln>
            <a:noFill/>
          </a:ln>
          <a:effectLst>
            <a:softEdge rad="112500"/>
          </a:effectLst>
        </p:spPr>
      </p:pic>
      <p:sp>
        <p:nvSpPr>
          <p:cNvPr id="13" name="TextBox 12">
            <a:extLst>
              <a:ext uri="{FF2B5EF4-FFF2-40B4-BE49-F238E27FC236}">
                <a16:creationId xmlns:a16="http://schemas.microsoft.com/office/drawing/2014/main" id="{2A92D151-5824-4224-ADFA-280A8E81B18A}"/>
              </a:ext>
            </a:extLst>
          </p:cNvPr>
          <p:cNvSpPr txBox="1"/>
          <p:nvPr/>
        </p:nvSpPr>
        <p:spPr>
          <a:xfrm>
            <a:off x="2468544" y="3564834"/>
            <a:ext cx="2028825" cy="369332"/>
          </a:xfrm>
          <a:prstGeom prst="rect">
            <a:avLst/>
          </a:prstGeom>
          <a:noFill/>
        </p:spPr>
        <p:txBody>
          <a:bodyPr wrap="square" rtlCol="0">
            <a:spAutoFit/>
          </a:bodyPr>
          <a:lstStyle/>
          <a:p>
            <a:r>
              <a:rPr lang="en-GB" dirty="0">
                <a:hlinkClick r:id="rId5"/>
              </a:rPr>
              <a:t>TAPS Pyramid Tool</a:t>
            </a:r>
            <a:endParaRPr lang="en-GB" dirty="0"/>
          </a:p>
        </p:txBody>
      </p:sp>
      <p:sp>
        <p:nvSpPr>
          <p:cNvPr id="14" name="TextBox 13">
            <a:extLst>
              <a:ext uri="{FF2B5EF4-FFF2-40B4-BE49-F238E27FC236}">
                <a16:creationId xmlns:a16="http://schemas.microsoft.com/office/drawing/2014/main" id="{911F8A8B-56D2-410B-A7F5-D32A9C4FA1E9}"/>
              </a:ext>
            </a:extLst>
          </p:cNvPr>
          <p:cNvSpPr txBox="1"/>
          <p:nvPr/>
        </p:nvSpPr>
        <p:spPr>
          <a:xfrm>
            <a:off x="5862722" y="1666485"/>
            <a:ext cx="5876663" cy="2092881"/>
          </a:xfrm>
          <a:prstGeom prst="rect">
            <a:avLst/>
          </a:prstGeom>
          <a:noFill/>
        </p:spPr>
        <p:txBody>
          <a:bodyPr wrap="square" rtlCol="0">
            <a:spAutoFit/>
          </a:bodyPr>
          <a:lstStyle/>
          <a:p>
            <a:r>
              <a:rPr lang="en-GB" sz="1000" dirty="0">
                <a:latin typeface="Arial Narrow" panose="020B0606020202030204" pitchFamily="34" charset="0"/>
              </a:rPr>
              <a:t>The TAPS pyramid tool provides schools with a supportive structure to evaluate and develop their assessment processes. The rich classroom assessment information produced by ‘active pupils’ and ‘responsive teachers’ can be used formatively to inform next steps or as a summative approach to report to different audiences. </a:t>
            </a:r>
          </a:p>
          <a:p>
            <a:endParaRPr lang="en-GB" sz="1000" dirty="0">
              <a:latin typeface="Arial Narrow" panose="020B0606020202030204" pitchFamily="34" charset="0"/>
            </a:endParaRPr>
          </a:p>
          <a:p>
            <a:r>
              <a:rPr lang="en-GB" sz="1000" dirty="0">
                <a:latin typeface="Arial Narrow" panose="020B0606020202030204" pitchFamily="34" charset="0"/>
              </a:rPr>
              <a:t>Assessment information flows up the pyramid, from the classroom ‘pupil’ and ‘teacher’ layers, through the ‘shared understanding’ layer where judgements are collated and moderated, to the ‘summative and whole school reporting’ layers. Within each layer are guidance boxes containing suggested practices and examples from across the UK, providing a bank of ideas for the development of assessment in primary science. </a:t>
            </a:r>
          </a:p>
          <a:p>
            <a:endParaRPr lang="en-GB" sz="1000" dirty="0">
              <a:latin typeface="Arial Narrow" panose="020B0606020202030204" pitchFamily="34" charset="0"/>
            </a:endParaRPr>
          </a:p>
          <a:p>
            <a:r>
              <a:rPr lang="en-GB" sz="1000" dirty="0">
                <a:latin typeface="Arial Narrow" panose="020B0606020202030204" pitchFamily="34" charset="0"/>
              </a:rPr>
              <a:t>The Teacher Assessment in Primary Science (TAPS) project is based at Bath Spa University and funded by the Primary Science Teaching Trust.  TAPS has been working in collaboration with teachers across the UK since 2013 to develop support for valid, reliable and manageable assessment, which will have a positive impact on children’s learning. </a:t>
            </a:r>
            <a:r>
              <a:rPr lang="en-GB" sz="1000" dirty="0" err="1">
                <a:latin typeface="Arial Narrow" panose="020B0606020202030204" pitchFamily="34" charset="0"/>
              </a:rPr>
              <a:t>Dr.</a:t>
            </a:r>
            <a:r>
              <a:rPr lang="en-GB" sz="1000" dirty="0">
                <a:latin typeface="Arial Narrow" panose="020B0606020202030204" pitchFamily="34" charset="0"/>
              </a:rPr>
              <a:t> Sarah Earle who leads TAPS has given permission for it to be included within the WL Progression Pathway. </a:t>
            </a:r>
          </a:p>
        </p:txBody>
      </p:sp>
      <p:sp>
        <p:nvSpPr>
          <p:cNvPr id="19" name="TextBox 18">
            <a:extLst>
              <a:ext uri="{FF2B5EF4-FFF2-40B4-BE49-F238E27FC236}">
                <a16:creationId xmlns:a16="http://schemas.microsoft.com/office/drawing/2014/main" id="{B0E531FE-1B0A-40A2-B194-DF61729A1667}"/>
              </a:ext>
            </a:extLst>
          </p:cNvPr>
          <p:cNvSpPr txBox="1"/>
          <p:nvPr/>
        </p:nvSpPr>
        <p:spPr>
          <a:xfrm>
            <a:off x="958568" y="4060938"/>
            <a:ext cx="6002013" cy="2708434"/>
          </a:xfrm>
          <a:prstGeom prst="rect">
            <a:avLst/>
          </a:prstGeom>
          <a:noFill/>
        </p:spPr>
        <p:txBody>
          <a:bodyPr wrap="square" rtlCol="0">
            <a:spAutoFit/>
          </a:bodyPr>
          <a:lstStyle/>
          <a:p>
            <a:r>
              <a:rPr lang="en-GB" sz="1000" b="1" u="sng" dirty="0">
                <a:latin typeface="Arial Narrow" panose="020B0606020202030204" pitchFamily="34" charset="0"/>
              </a:rPr>
              <a:t>WHY USE FOCUSED ASSESSMENT? </a:t>
            </a:r>
          </a:p>
          <a:p>
            <a:r>
              <a:rPr lang="en-GB" sz="1000" dirty="0">
                <a:latin typeface="Arial Narrow" panose="020B0606020202030204" pitchFamily="34" charset="0"/>
              </a:rPr>
              <a:t>A focused assessment increases the validity of teacher judgments. Assessment indicators provide suggestions about what the children might do or say to demonstrate their understanding or knowledge in the context of real classroom activities. This clear focus on an element of science reduces the possible impact of preconceptions about individual children or their skills in other areas, such as writing. Over time, the full range of children’s science enquiry skills and understanding of science can be considered in depth. </a:t>
            </a:r>
          </a:p>
          <a:p>
            <a:endParaRPr lang="en-GB" sz="1000" dirty="0">
              <a:latin typeface="Arial Narrow" panose="020B0606020202030204" pitchFamily="34" charset="0"/>
            </a:endParaRPr>
          </a:p>
          <a:p>
            <a:r>
              <a:rPr lang="en-GB" sz="1000" dirty="0">
                <a:latin typeface="Arial Narrow" panose="020B0606020202030204" pitchFamily="34" charset="0"/>
              </a:rPr>
              <a:t>Taking one focus at a time means that assessing science, including practical work, becomes more manageable with a whole class. Many teachers find that annotating plans or just noting those who have 'not yet met the objective' is sufficient for record-keeping. </a:t>
            </a:r>
          </a:p>
          <a:p>
            <a:endParaRPr lang="en-GB" sz="1000" dirty="0">
              <a:latin typeface="Arial Narrow" panose="020B0606020202030204" pitchFamily="34" charset="0"/>
            </a:endParaRPr>
          </a:p>
          <a:p>
            <a:r>
              <a:rPr lang="en-GB" sz="1000" dirty="0">
                <a:latin typeface="Arial Narrow" panose="020B0606020202030204" pitchFamily="34" charset="0"/>
              </a:rPr>
              <a:t>They have been developed and trialled by schools so teachers can feel secure that their judgements are consistent with those of other teachers. In other words, they are reliable. </a:t>
            </a:r>
          </a:p>
          <a:p>
            <a:endParaRPr lang="en-GB" sz="1000" dirty="0">
              <a:latin typeface="Arial Narrow" panose="020B0606020202030204" pitchFamily="34" charset="0"/>
            </a:endParaRPr>
          </a:p>
          <a:p>
            <a:r>
              <a:rPr lang="en-GB" sz="1000" dirty="0">
                <a:latin typeface="Arial Narrow" panose="020B0606020202030204" pitchFamily="34" charset="0"/>
              </a:rPr>
              <a:t>Specific areas for children’s development can be identified and subsequent teaching can take this into account; the assessment is formative. These focused assessments can also contribute to an ongoing summative record of children's attainment in scientific enquiry instead of relying on end of term testing. </a:t>
            </a:r>
          </a:p>
        </p:txBody>
      </p:sp>
      <p:sp>
        <p:nvSpPr>
          <p:cNvPr id="21" name="TextBox 20">
            <a:extLst>
              <a:ext uri="{FF2B5EF4-FFF2-40B4-BE49-F238E27FC236}">
                <a16:creationId xmlns:a16="http://schemas.microsoft.com/office/drawing/2014/main" id="{972F61FD-5F1B-4D50-988F-EDF3202D3952}"/>
              </a:ext>
            </a:extLst>
          </p:cNvPr>
          <p:cNvSpPr txBox="1"/>
          <p:nvPr/>
        </p:nvSpPr>
        <p:spPr>
          <a:xfrm>
            <a:off x="7411348" y="4153698"/>
            <a:ext cx="4615430" cy="1785104"/>
          </a:xfrm>
          <a:prstGeom prst="rect">
            <a:avLst/>
          </a:prstGeom>
          <a:noFill/>
        </p:spPr>
        <p:txBody>
          <a:bodyPr wrap="square" rtlCol="0">
            <a:spAutoFit/>
          </a:bodyPr>
          <a:lstStyle/>
          <a:p>
            <a:r>
              <a:rPr lang="en-GB" sz="1000" b="1" u="sng" dirty="0">
                <a:latin typeface="Arial Narrow" panose="020B0606020202030204" pitchFamily="34" charset="0"/>
              </a:rPr>
              <a:t>WHEN TO USE THE FOCUSED ASSESSMENTS </a:t>
            </a:r>
          </a:p>
          <a:p>
            <a:endParaRPr lang="en-GB" sz="1000" dirty="0">
              <a:latin typeface="Arial Narrow" panose="020B0606020202030204" pitchFamily="34" charset="0"/>
            </a:endParaRPr>
          </a:p>
          <a:p>
            <a:r>
              <a:rPr lang="en-GB" sz="1000" dirty="0">
                <a:latin typeface="Arial Narrow" panose="020B0606020202030204" pitchFamily="34" charset="0"/>
              </a:rPr>
              <a:t>Ideally, focused assessment should occur about two thirds of the way through a topic - far enough that the children have had the opportunity to develop their understanding and skills, but allowing sufficient time to act on the assessment information. </a:t>
            </a:r>
          </a:p>
          <a:p>
            <a:endParaRPr lang="en-GB" sz="1000" dirty="0">
              <a:latin typeface="Arial Narrow" panose="020B0606020202030204" pitchFamily="34" charset="0"/>
            </a:endParaRPr>
          </a:p>
          <a:p>
            <a:r>
              <a:rPr lang="en-GB" sz="1000" b="1" u="sng" dirty="0">
                <a:latin typeface="Arial Narrow" panose="020B0606020202030204" pitchFamily="34" charset="0"/>
              </a:rPr>
              <a:t>HOW TO USE THE FOCUSED ASSESSMENTS </a:t>
            </a:r>
          </a:p>
          <a:p>
            <a:endParaRPr lang="en-GB" sz="1000" dirty="0">
              <a:latin typeface="Arial Narrow" panose="020B0606020202030204" pitchFamily="34" charset="0"/>
            </a:endParaRPr>
          </a:p>
          <a:p>
            <a:r>
              <a:rPr lang="en-GB" sz="1000" dirty="0">
                <a:latin typeface="Arial Narrow" panose="020B0606020202030204" pitchFamily="34" charset="0"/>
              </a:rPr>
              <a:t>Using this approach to assessment will allow teachers to focus on learning across the full range of working scientifically elements; plan, do, review. This helps to ensure that all aspects are considered - not just fair testing! There is an overview grid to support whole school planning. </a:t>
            </a:r>
          </a:p>
        </p:txBody>
      </p:sp>
      <p:pic>
        <p:nvPicPr>
          <p:cNvPr id="9" name="Picture 8">
            <a:hlinkClick r:id="rId6" action="ppaction://hlinksldjump"/>
            <a:extLst>
              <a:ext uri="{FF2B5EF4-FFF2-40B4-BE49-F238E27FC236}">
                <a16:creationId xmlns:a16="http://schemas.microsoft.com/office/drawing/2014/main" id="{A3947793-F0CA-413A-9ADA-84F453B636D2}"/>
              </a:ext>
            </a:extLst>
          </p:cNvPr>
          <p:cNvPicPr>
            <a:picLocks noChangeAspect="1"/>
          </p:cNvPicPr>
          <p:nvPr/>
        </p:nvPicPr>
        <p:blipFill>
          <a:blip r:embed="rId7"/>
          <a:stretch>
            <a:fillRect/>
          </a:stretch>
        </p:blipFill>
        <p:spPr>
          <a:xfrm>
            <a:off x="11724471" y="938185"/>
            <a:ext cx="310923" cy="310923"/>
          </a:xfrm>
          <a:prstGeom prst="rect">
            <a:avLst/>
          </a:prstGeom>
        </p:spPr>
      </p:pic>
    </p:spTree>
    <p:extLst>
      <p:ext uri="{BB962C8B-B14F-4D97-AF65-F5344CB8AC3E}">
        <p14:creationId xmlns:p14="http://schemas.microsoft.com/office/powerpoint/2010/main" val="279742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STEM Challenge Progression</a:t>
            </a:r>
          </a:p>
          <a:p>
            <a:pPr algn="r"/>
            <a:endParaRPr lang="en-GB" sz="2000" b="1" u="sng" dirty="0">
              <a:latin typeface="Arial Narrow" panose="020B0606020202030204" pitchFamily="34" charset="0"/>
            </a:endParaRP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2250" y="392924"/>
            <a:ext cx="1438781" cy="774259"/>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2277903" y="3894349"/>
            <a:ext cx="5263904" cy="37765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STEM Challenge Progression </a:t>
            </a: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415498"/>
          </a:xfrm>
          <a:prstGeom prst="rect">
            <a:avLst/>
          </a:prstGeom>
          <a:noFill/>
        </p:spPr>
        <p:txBody>
          <a:bodyPr wrap="square" rtlCol="0">
            <a:spAutoFit/>
          </a:bodyPr>
          <a:lstStyle/>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10" name="Picture 9">
            <a:extLst>
              <a:ext uri="{FF2B5EF4-FFF2-40B4-BE49-F238E27FC236}">
                <a16:creationId xmlns:a16="http://schemas.microsoft.com/office/drawing/2014/main" id="{2CC696DA-7585-470F-99EC-F37E2A6049CC}"/>
              </a:ext>
            </a:extLst>
          </p:cNvPr>
          <p:cNvPicPr>
            <a:picLocks noChangeAspect="1"/>
          </p:cNvPicPr>
          <p:nvPr/>
        </p:nvPicPr>
        <p:blipFill>
          <a:blip r:embed="rId3"/>
          <a:stretch>
            <a:fillRect/>
          </a:stretch>
        </p:blipFill>
        <p:spPr>
          <a:xfrm>
            <a:off x="272200" y="392925"/>
            <a:ext cx="1438781" cy="774259"/>
          </a:xfrm>
          <a:prstGeom prst="rect">
            <a:avLst/>
          </a:prstGeom>
        </p:spPr>
      </p:pic>
      <p:sp>
        <p:nvSpPr>
          <p:cNvPr id="2" name="Rectangle: Rounded Corners 1">
            <a:extLst>
              <a:ext uri="{FF2B5EF4-FFF2-40B4-BE49-F238E27FC236}">
                <a16:creationId xmlns:a16="http://schemas.microsoft.com/office/drawing/2014/main" id="{504AC86A-3A65-4F53-B992-CAC91B7CAD49}"/>
              </a:ext>
            </a:extLst>
          </p:cNvPr>
          <p:cNvSpPr/>
          <p:nvPr/>
        </p:nvSpPr>
        <p:spPr>
          <a:xfrm>
            <a:off x="632894" y="1377809"/>
            <a:ext cx="11467802" cy="5410985"/>
          </a:xfrm>
          <a:prstGeom prst="roundRect">
            <a:avLst/>
          </a:prstGeom>
          <a:solidFill>
            <a:schemeClr val="accent5">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hlinkClick r:id="rId4" action="ppaction://hlinksldjump"/>
            <a:extLst>
              <a:ext uri="{FF2B5EF4-FFF2-40B4-BE49-F238E27FC236}">
                <a16:creationId xmlns:a16="http://schemas.microsoft.com/office/drawing/2014/main" id="{5A8E9BCD-A1F6-45F5-BC30-D419D7D2FB2C}"/>
              </a:ext>
            </a:extLst>
          </p:cNvPr>
          <p:cNvPicPr>
            <a:picLocks noChangeAspect="1"/>
          </p:cNvPicPr>
          <p:nvPr/>
        </p:nvPicPr>
        <p:blipFill>
          <a:blip r:embed="rId5"/>
          <a:stretch>
            <a:fillRect/>
          </a:stretch>
        </p:blipFill>
        <p:spPr>
          <a:xfrm>
            <a:off x="11714946" y="950463"/>
            <a:ext cx="310923" cy="310923"/>
          </a:xfrm>
          <a:prstGeom prst="rect">
            <a:avLst/>
          </a:prstGeom>
        </p:spPr>
      </p:pic>
      <p:graphicFrame>
        <p:nvGraphicFramePr>
          <p:cNvPr id="11" name="Table 10">
            <a:extLst>
              <a:ext uri="{FF2B5EF4-FFF2-40B4-BE49-F238E27FC236}">
                <a16:creationId xmlns:a16="http://schemas.microsoft.com/office/drawing/2014/main" id="{62F3B680-7760-C257-DBA5-CE93FC99F567}"/>
              </a:ext>
            </a:extLst>
          </p:cNvPr>
          <p:cNvGraphicFramePr>
            <a:graphicFrameLocks noGrp="1"/>
          </p:cNvGraphicFramePr>
          <p:nvPr>
            <p:extLst>
              <p:ext uri="{D42A27DB-BD31-4B8C-83A1-F6EECF244321}">
                <p14:modId xmlns:p14="http://schemas.microsoft.com/office/powerpoint/2010/main" val="3308823377"/>
              </p:ext>
            </p:extLst>
          </p:nvPr>
        </p:nvGraphicFramePr>
        <p:xfrm>
          <a:off x="1325733" y="1407293"/>
          <a:ext cx="9210187" cy="5381501"/>
        </p:xfrm>
        <a:graphic>
          <a:graphicData uri="http://schemas.openxmlformats.org/drawingml/2006/table">
            <a:tbl>
              <a:tblPr firstRow="1" firstCol="1" bandRow="1"/>
              <a:tblGrid>
                <a:gridCol w="1287600">
                  <a:extLst>
                    <a:ext uri="{9D8B030D-6E8A-4147-A177-3AD203B41FA5}">
                      <a16:colId xmlns:a16="http://schemas.microsoft.com/office/drawing/2014/main" val="4027237075"/>
                    </a:ext>
                  </a:extLst>
                </a:gridCol>
                <a:gridCol w="1329156">
                  <a:extLst>
                    <a:ext uri="{9D8B030D-6E8A-4147-A177-3AD203B41FA5}">
                      <a16:colId xmlns:a16="http://schemas.microsoft.com/office/drawing/2014/main" val="3296974837"/>
                    </a:ext>
                  </a:extLst>
                </a:gridCol>
                <a:gridCol w="1336298">
                  <a:extLst>
                    <a:ext uri="{9D8B030D-6E8A-4147-A177-3AD203B41FA5}">
                      <a16:colId xmlns:a16="http://schemas.microsoft.com/office/drawing/2014/main" val="1311097983"/>
                    </a:ext>
                  </a:extLst>
                </a:gridCol>
                <a:gridCol w="1336298">
                  <a:extLst>
                    <a:ext uri="{9D8B030D-6E8A-4147-A177-3AD203B41FA5}">
                      <a16:colId xmlns:a16="http://schemas.microsoft.com/office/drawing/2014/main" val="779886130"/>
                    </a:ext>
                  </a:extLst>
                </a:gridCol>
                <a:gridCol w="1336298">
                  <a:extLst>
                    <a:ext uri="{9D8B030D-6E8A-4147-A177-3AD203B41FA5}">
                      <a16:colId xmlns:a16="http://schemas.microsoft.com/office/drawing/2014/main" val="1866925315"/>
                    </a:ext>
                  </a:extLst>
                </a:gridCol>
                <a:gridCol w="1327859">
                  <a:extLst>
                    <a:ext uri="{9D8B030D-6E8A-4147-A177-3AD203B41FA5}">
                      <a16:colId xmlns:a16="http://schemas.microsoft.com/office/drawing/2014/main" val="3413283380"/>
                    </a:ext>
                  </a:extLst>
                </a:gridCol>
                <a:gridCol w="1256678">
                  <a:extLst>
                    <a:ext uri="{9D8B030D-6E8A-4147-A177-3AD203B41FA5}">
                      <a16:colId xmlns:a16="http://schemas.microsoft.com/office/drawing/2014/main" val="183473219"/>
                    </a:ext>
                  </a:extLst>
                </a:gridCol>
              </a:tblGrid>
              <a:tr h="577948">
                <a:tc>
                  <a:txBody>
                    <a:bodyPr/>
                    <a:lstStyle/>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Early Level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Year 1, 2, 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Learning engineering through play which may include construction challenges with blocks, Lego, junk modelling, investigating materials, toy marble runs, ramps, parachutes, floating/ sinking etc.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r>
                        <a:rPr lang="en-GB" sz="1000" dirty="0">
                          <a:effectLst/>
                          <a:latin typeface="Arial Narrow" panose="020B0606020202030204" pitchFamily="34" charset="0"/>
                          <a:ea typeface="Calibri" panose="020F0502020204030204" pitchFamily="34" charset="0"/>
                          <a:cs typeface="Times New Roman" panose="02020603050405020304" pitchFamily="18" charset="0"/>
                        </a:rPr>
                        <a:t>Evaluate and self- assess skills using </a:t>
                      </a: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6"/>
                        </a:rPr>
                        <a:t>SLC Skills Passports</a:t>
                      </a:r>
                      <a:endParaRPr lang="en-GB" sz="1000" dirty="0"/>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2977738"/>
                  </a:ext>
                </a:extLst>
              </a:tr>
              <a:tr h="711125">
                <a:tc rowSpan="3">
                  <a:txBody>
                    <a:bodyPr/>
                    <a:lstStyle/>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First Level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Year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7"/>
                        </a:rPr>
                        <a:t>Perfect pillars and bridge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First Level: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8"/>
                        </a:rPr>
                        <a:t>Writing task</a:t>
                      </a: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on teamwork</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Self-assess skills using </a:t>
                      </a: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9"/>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10"/>
                        </a:rPr>
                        <a:t>Mars landers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11"/>
                        </a:rPr>
                        <a:t>Lifting weights- simple pulleys</a:t>
                      </a: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Evaluate and self- assess skills</a:t>
                      </a: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r>
                        <a:rPr lang="en-GB" sz="1000" dirty="0">
                          <a:effectLst/>
                          <a:latin typeface="Arial Narrow" panose="020B0606020202030204" pitchFamily="34" charset="0"/>
                          <a:ea typeface="Calibri" panose="020F0502020204030204" pitchFamily="34" charset="0"/>
                          <a:cs typeface="Times New Roman" panose="02020603050405020304" pitchFamily="18" charset="0"/>
                        </a:rPr>
                        <a:t>using </a:t>
                      </a: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9"/>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3286078"/>
                  </a:ext>
                </a:extLst>
              </a:tr>
              <a:tr h="664466">
                <a:tc vMerge="1">
                  <a:txBody>
                    <a:bodyPr/>
                    <a:lstStyle/>
                    <a:p>
                      <a:endParaRPr lang="en-GB"/>
                    </a:p>
                  </a:txBody>
                  <a:tcPr/>
                </a:tc>
                <a:tc>
                  <a:txBody>
                    <a:bodyPr/>
                    <a:lstStyle/>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Year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12">
                            <a:extLst>
                              <a:ext uri="{A12FA001-AC4F-418D-AE19-62706E023703}">
                                <ahyp:hlinkClr xmlns:ahyp="http://schemas.microsoft.com/office/drawing/2018/hyperlinkcolor" val="tx"/>
                              </a:ext>
                            </a:extLst>
                          </a:hlinkClick>
                        </a:rPr>
                        <a:t>Rafts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13">
                            <a:extLst>
                              <a:ext uri="{A12FA001-AC4F-418D-AE19-62706E023703}">
                                <ahyp:hlinkClr xmlns:ahyp="http://schemas.microsoft.com/office/drawing/2018/hyperlinkcolor" val="tx"/>
                              </a:ext>
                            </a:extLst>
                          </a:hlinkClick>
                        </a:rPr>
                        <a:t>Towers and supporting a weight</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14">
                            <a:extLst>
                              <a:ext uri="{A12FA001-AC4F-418D-AE19-62706E023703}">
                                <ahyp:hlinkClr xmlns:ahyp="http://schemas.microsoft.com/office/drawing/2018/hyperlinkcolor" val="tx"/>
                              </a:ext>
                            </a:extLst>
                          </a:hlinkClick>
                        </a:rPr>
                        <a:t>Teepees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1417361885"/>
                  </a:ext>
                </a:extLst>
              </a:tr>
              <a:tr h="803329">
                <a:tc vMerge="1">
                  <a:txBody>
                    <a:bodyPr/>
                    <a:lstStyle/>
                    <a:p>
                      <a:endParaRPr lang="en-GB"/>
                    </a:p>
                  </a:txBody>
                  <a:tcPr/>
                </a:tc>
                <a:tc>
                  <a:txBody>
                    <a:bodyPr/>
                    <a:lstStyle/>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Year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5">
                            <a:extLst>
                              <a:ext uri="{A12FA001-AC4F-418D-AE19-62706E023703}">
                                <ahyp:hlinkClr xmlns:ahyp="http://schemas.microsoft.com/office/drawing/2018/hyperlinkcolor" val="tx"/>
                              </a:ext>
                            </a:extLst>
                          </a:hlinkClick>
                        </a:rPr>
                        <a:t>Shipwreck challenge- foil boats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6">
                            <a:extLst>
                              <a:ext uri="{A12FA001-AC4F-418D-AE19-62706E023703}">
                                <ahyp:hlinkClr xmlns:ahyp="http://schemas.microsoft.com/office/drawing/2018/hyperlinkcolor" val="tx"/>
                              </a:ext>
                            </a:extLst>
                          </a:hlinkClick>
                        </a:rPr>
                        <a:t>Stationery holders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Getting down safely!</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17">
                            <a:extLst>
                              <a:ext uri="{A12FA001-AC4F-418D-AE19-62706E023703}">
                                <ahyp:hlinkClr xmlns:ahyp="http://schemas.microsoft.com/office/drawing/2018/hyperlinkcolor" val="tx"/>
                              </a:ext>
                            </a:extLst>
                          </a:hlinkClick>
                        </a:rPr>
                        <a:t>Slide and parachute</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541753607"/>
                  </a:ext>
                </a:extLst>
              </a:tr>
              <a:tr h="563137">
                <a:tc rowSpan="3">
                  <a:txBody>
                    <a:bodyPr/>
                    <a:lstStyle/>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b="1"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effectLst/>
                          <a:latin typeface="Arial Narrow" panose="020B0606020202030204" pitchFamily="34" charset="0"/>
                          <a:ea typeface="Calibri" panose="020F0502020204030204" pitchFamily="34" charset="0"/>
                          <a:cs typeface="Times New Roman" panose="02020603050405020304" pitchFamily="18" charset="0"/>
                        </a:rPr>
                        <a:t>Second Level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Year 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18"/>
                        </a:rPr>
                        <a:t>Vertical marble run</a:t>
                      </a:r>
                      <a:r>
                        <a:rPr lang="en-GB" sz="10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Second Level: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19"/>
                        </a:rPr>
                        <a:t>Writing task</a:t>
                      </a: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on skills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Self-assess skills</a:t>
                      </a:r>
                      <a:r>
                        <a:rPr lang="en-GB"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t>using </a:t>
                      </a:r>
                      <a:r>
                        <a:rPr lang="en-GB" sz="1000" u="sng"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hlinkClick r:id="rId20"/>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1"/>
                        </a:rPr>
                        <a:t>Mars landers with parachute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70C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endParaRPr lang="en-GB" sz="8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2"/>
                      </a:endParaRPr>
                    </a:p>
                    <a:p>
                      <a:pPr algn="ct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2"/>
                        </a:rPr>
                        <a:t>Winding mechanisms- drawbridge and well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effectLst/>
                          <a:latin typeface="Arial Narrow" panose="020B0606020202030204" pitchFamily="34" charset="0"/>
                          <a:ea typeface="Calibri" panose="020F0502020204030204" pitchFamily="34" charset="0"/>
                          <a:cs typeface="Times New Roman" panose="02020603050405020304" pitchFamily="18" charset="0"/>
                        </a:rPr>
                        <a:t>Evaluate and self- assess skills using </a:t>
                      </a: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0"/>
                        </a:rPr>
                        <a:t>SLC Skills Passports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7833296"/>
                  </a:ext>
                </a:extLst>
              </a:tr>
              <a:tr h="773708">
                <a:tc vMerge="1">
                  <a:txBody>
                    <a:bodyPr/>
                    <a:lstStyle/>
                    <a:p>
                      <a:endParaRPr lang="en-GB"/>
                    </a:p>
                  </a:txBody>
                  <a:tcPr/>
                </a:tc>
                <a:tc>
                  <a:txBody>
                    <a:bodyPr/>
                    <a:lstStyle/>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Year 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23">
                            <a:extLst>
                              <a:ext uri="{A12FA001-AC4F-418D-AE19-62706E023703}">
                                <ahyp:hlinkClr xmlns:ahyp="http://schemas.microsoft.com/office/drawing/2018/hyperlinkcolor" val="tx"/>
                              </a:ext>
                            </a:extLst>
                          </a:hlinkClick>
                        </a:rPr>
                        <a:t>Balloon powered rafts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24">
                            <a:extLst>
                              <a:ext uri="{A12FA001-AC4F-418D-AE19-62706E023703}">
                                <ahyp:hlinkClr xmlns:ahyp="http://schemas.microsoft.com/office/drawing/2018/hyperlinkcolor" val="tx"/>
                              </a:ext>
                            </a:extLst>
                          </a:hlinkClick>
                        </a:rPr>
                        <a:t>Chain reaction machine</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FFC000"/>
                          </a:solidFill>
                          <a:effectLst/>
                          <a:latin typeface="Arial Narrow" panose="020B0606020202030204" pitchFamily="34" charset="0"/>
                          <a:ea typeface="Calibri" panose="020F0502020204030204" pitchFamily="34" charset="0"/>
                          <a:cs typeface="Times New Roman" panose="02020603050405020304" pitchFamily="18" charset="0"/>
                          <a:hlinkClick r:id="rId25">
                            <a:extLst>
                              <a:ext uri="{A12FA001-AC4F-418D-AE19-62706E023703}">
                                <ahyp:hlinkClr xmlns:ahyp="http://schemas.microsoft.com/office/drawing/2018/hyperlinkcolor" val="tx"/>
                              </a:ext>
                            </a:extLst>
                          </a:hlinkClick>
                        </a:rPr>
                        <a:t>Marble mazes</a:t>
                      </a:r>
                      <a:endParaRPr lang="en-GB" sz="10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79186707"/>
                  </a:ext>
                </a:extLst>
              </a:tr>
              <a:tr h="563137">
                <a:tc vMerge="1">
                  <a:txBody>
                    <a:bodyPr/>
                    <a:lstStyle/>
                    <a:p>
                      <a:endParaRPr lang="en-GB"/>
                    </a:p>
                  </a:txBody>
                  <a:tcPr/>
                </a:tc>
                <a:tc>
                  <a:txBody>
                    <a:bodyPr/>
                    <a:lstStyle/>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Year 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6">
                            <a:extLst>
                              <a:ext uri="{A12FA001-AC4F-418D-AE19-62706E023703}">
                                <ahyp:hlinkClr xmlns:ahyp="http://schemas.microsoft.com/office/drawing/2018/hyperlinkcolor" val="tx"/>
                              </a:ext>
                            </a:extLst>
                          </a:hlinkClick>
                        </a:rPr>
                        <a:t>Viewing platforms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7">
                            <a:extLst>
                              <a:ext uri="{A12FA001-AC4F-418D-AE19-62706E023703}">
                                <ahyp:hlinkClr xmlns:ahyp="http://schemas.microsoft.com/office/drawing/2018/hyperlinkcolor" val="tx"/>
                              </a:ext>
                            </a:extLst>
                          </a:hlinkClick>
                        </a:rPr>
                        <a:t>Zip wires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000" u="sng"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Aqueducts</a:t>
                      </a:r>
                      <a:endParaRPr lang="en-GB" sz="1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800"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883833134"/>
                  </a:ext>
                </a:extLst>
              </a:tr>
              <a:tr h="140439">
                <a:tc gridSpan="7">
                  <a:txBody>
                    <a:bodyPr/>
                    <a:lstStyle/>
                    <a:p>
                      <a:pPr>
                        <a:lnSpc>
                          <a:spcPct val="107000"/>
                        </a:lnSpc>
                        <a:spcAft>
                          <a:spcPts val="800"/>
                        </a:spcAft>
                      </a:pPr>
                      <a:r>
                        <a:rPr lang="en-GB" sz="1000" u="sng" dirty="0">
                          <a:solidFill>
                            <a:srgbClr val="0563C1"/>
                          </a:solidFill>
                          <a:effectLst/>
                          <a:latin typeface="Arial Narrow" panose="020B0606020202030204" pitchFamily="34" charset="0"/>
                          <a:ea typeface="Calibri" panose="020F0502020204030204" pitchFamily="34" charset="0"/>
                          <a:cs typeface="Times New Roman" panose="02020603050405020304" pitchFamily="18" charset="0"/>
                          <a:hlinkClick r:id="rId29"/>
                        </a:rPr>
                        <a:t>STEM Challenge Progression resource link</a:t>
                      </a:r>
                      <a:r>
                        <a:rPr lang="en-GB" sz="1000" dirty="0">
                          <a:effectLst/>
                          <a:latin typeface="Arial Narrow" panose="020B0606020202030204" pitchFamily="34" charset="0"/>
                          <a:ea typeface="Calibri" panose="020F0502020204030204" pitchFamily="34" charset="0"/>
                          <a:cs typeface="Times New Roman" panose="02020603050405020304" pitchFamily="18" charset="0"/>
                        </a:rPr>
                        <a:t> which includes additional STEM challenges that can be used to supplement the above and Winter STEM challenges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961" marR="419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331580"/>
                  </a:ext>
                </a:extLst>
              </a:tr>
            </a:tbl>
          </a:graphicData>
        </a:graphic>
      </p:graphicFrame>
      <p:sp>
        <p:nvSpPr>
          <p:cNvPr id="4" name="TextBox 3">
            <a:extLst>
              <a:ext uri="{FF2B5EF4-FFF2-40B4-BE49-F238E27FC236}">
                <a16:creationId xmlns:a16="http://schemas.microsoft.com/office/drawing/2014/main" id="{99B081F8-41EC-9365-FD86-A3E12EE0410C}"/>
              </a:ext>
            </a:extLst>
          </p:cNvPr>
          <p:cNvSpPr txBox="1"/>
          <p:nvPr/>
        </p:nvSpPr>
        <p:spPr>
          <a:xfrm>
            <a:off x="10629466" y="2851548"/>
            <a:ext cx="1396403" cy="2677656"/>
          </a:xfrm>
          <a:prstGeom prst="rect">
            <a:avLst/>
          </a:prstGeom>
          <a:noFill/>
        </p:spPr>
        <p:txBody>
          <a:bodyPr wrap="square" rtlCol="0">
            <a:spAutoFit/>
          </a:bodyPr>
          <a:lstStyle/>
          <a:p>
            <a:r>
              <a:rPr lang="en-GB" sz="1200" dirty="0"/>
              <a:t>These STEM Challenges and the original progression come from the SSERC STEM Challenges resource, developed by Amy Dixon (SSERC Education Manager Early Years and Primary). All SSERC materials are used with permission.</a:t>
            </a:r>
          </a:p>
        </p:txBody>
      </p:sp>
      <p:pic>
        <p:nvPicPr>
          <p:cNvPr id="8" name="Picture 7">
            <a:extLst>
              <a:ext uri="{FF2B5EF4-FFF2-40B4-BE49-F238E27FC236}">
                <a16:creationId xmlns:a16="http://schemas.microsoft.com/office/drawing/2014/main" id="{1D651E4E-1B48-2A19-A3D2-6075775C6C9B}"/>
              </a:ext>
            </a:extLst>
          </p:cNvPr>
          <p:cNvPicPr>
            <a:picLocks noChangeAspect="1"/>
          </p:cNvPicPr>
          <p:nvPr/>
        </p:nvPicPr>
        <p:blipFill>
          <a:blip r:embed="rId30"/>
          <a:stretch>
            <a:fillRect/>
          </a:stretch>
        </p:blipFill>
        <p:spPr>
          <a:xfrm>
            <a:off x="10625939" y="2391939"/>
            <a:ext cx="1027731" cy="406954"/>
          </a:xfrm>
          <a:prstGeom prst="rect">
            <a:avLst/>
          </a:prstGeom>
        </p:spPr>
      </p:pic>
    </p:spTree>
    <p:extLst>
      <p:ext uri="{BB962C8B-B14F-4D97-AF65-F5344CB8AC3E}">
        <p14:creationId xmlns:p14="http://schemas.microsoft.com/office/powerpoint/2010/main" val="192103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Rounded Corners 69">
            <a:extLst>
              <a:ext uri="{FF2B5EF4-FFF2-40B4-BE49-F238E27FC236}">
                <a16:creationId xmlns:a16="http://schemas.microsoft.com/office/drawing/2014/main" id="{39DA32A8-A244-4964-868A-372FCE081246}"/>
              </a:ext>
            </a:extLst>
          </p:cNvPr>
          <p:cNvSpPr/>
          <p:nvPr/>
        </p:nvSpPr>
        <p:spPr>
          <a:xfrm>
            <a:off x="4437964" y="46603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003F4CF6-7D2D-4CF0-A43C-7EC7F930E4D5}"/>
              </a:ext>
            </a:extLst>
          </p:cNvPr>
          <p:cNvSpPr/>
          <p:nvPr/>
        </p:nvSpPr>
        <p:spPr>
          <a:xfrm>
            <a:off x="554517" y="462326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7A68AC03-BB78-4B09-9EC3-CD3A9E8B4DFB}"/>
              </a:ext>
            </a:extLst>
          </p:cNvPr>
          <p:cNvSpPr/>
          <p:nvPr/>
        </p:nvSpPr>
        <p:spPr>
          <a:xfrm>
            <a:off x="8330299" y="301315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23A92BE1-5F1D-4CCA-9EDB-7E65772988A9}"/>
              </a:ext>
            </a:extLst>
          </p:cNvPr>
          <p:cNvSpPr/>
          <p:nvPr/>
        </p:nvSpPr>
        <p:spPr>
          <a:xfrm>
            <a:off x="4445167" y="299819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5AEDCA94-26B6-42CE-926A-F18918B446E0}"/>
              </a:ext>
            </a:extLst>
          </p:cNvPr>
          <p:cNvSpPr/>
          <p:nvPr/>
        </p:nvSpPr>
        <p:spPr>
          <a:xfrm>
            <a:off x="550827" y="299620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7D0A03B5-0D32-4880-85D5-BBAA21331654}"/>
              </a:ext>
            </a:extLst>
          </p:cNvPr>
          <p:cNvSpPr/>
          <p:nvPr/>
        </p:nvSpPr>
        <p:spPr>
          <a:xfrm>
            <a:off x="8340710"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2ED4DC99-D5E5-4DF6-AB86-26CB20897EFA}"/>
              </a:ext>
            </a:extLst>
          </p:cNvPr>
          <p:cNvSpPr/>
          <p:nvPr/>
        </p:nvSpPr>
        <p:spPr>
          <a:xfrm>
            <a:off x="4445167" y="136006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36041" y="392925"/>
            <a:ext cx="1420634" cy="77425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71652" y="3590485"/>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0308" y="5228161"/>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69705"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954107"/>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extLst>
                    <a:ext uri="{A12FA001-AC4F-418D-AE19-62706E023703}">
                      <ahyp:hlinkClr xmlns:ahyp="http://schemas.microsoft.com/office/drawing/2018/hyperlinkcolor" val="tx"/>
                    </a:ext>
                  </a:extLst>
                </a:hlinkClick>
              </a:rPr>
              <a:t>SCN 0-06a</a:t>
            </a:r>
            <a:endParaRPr lang="en-GB" sz="14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30298"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198859"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0-20a</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I can talk about science stories to develop my understanding of science and the world around me.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384995"/>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 Waves</a:t>
            </a:r>
          </a:p>
          <a:p>
            <a:pPr algn="ctr"/>
            <a:r>
              <a:rPr lang="en-GB" sz="1400" b="1" dirty="0">
                <a:solidFill>
                  <a:srgbClr val="0070C0"/>
                </a:solidFill>
                <a:latin typeface="Arial Narrow" panose="020B0606020202030204" pitchFamily="34" charset="0"/>
              </a:rPr>
              <a:t>Toys/Forces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0-04a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dirty="0">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extLst>
                    <a:ext uri="{A12FA001-AC4F-418D-AE19-62706E023703}">
                      <ahyp:hlinkClr xmlns:ahyp="http://schemas.microsoft.com/office/drawing/2018/hyperlinkcolor" val="tx"/>
                    </a:ext>
                  </a:extLst>
                </a:hlinkClick>
              </a:rPr>
              <a:t>SCN 0-07a</a:t>
            </a:r>
            <a:endParaRPr lang="en-GB" sz="14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07053" y="1435857"/>
            <a:ext cx="3550377" cy="1554272"/>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 </a:t>
            </a:r>
          </a:p>
          <a:p>
            <a:pPr algn="ctr"/>
            <a:r>
              <a:rPr lang="en-GB" sz="1400" b="1" dirty="0">
                <a:solidFill>
                  <a:srgbClr val="0070C0"/>
                </a:solidFill>
                <a:latin typeface="Arial Narrow" panose="020B0606020202030204" pitchFamily="34" charset="0"/>
              </a:rPr>
              <a:t>The Human Body</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extLst>
                    <a:ext uri="{A12FA001-AC4F-418D-AE19-62706E023703}">
                      <ahyp:hlinkClr xmlns:ahyp="http://schemas.microsoft.com/office/drawing/2018/hyperlinkcolor" val="tx"/>
                    </a:ext>
                  </a:extLst>
                </a:hlinkClick>
              </a:rPr>
              <a:t>SCN 0-12a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rPr>
              <a:t>Links with HWB 0-47a &amp; HWB 0-47b</a:t>
            </a:r>
          </a:p>
          <a:p>
            <a:endParaRPr lang="en-GB" sz="1100" b="1" dirty="0">
              <a:solidFill>
                <a:srgbClr val="0070C0"/>
              </a:solidFill>
              <a:latin typeface="Arial Narrow" panose="020B0606020202030204" pitchFamily="34" charset="0"/>
            </a:endParaRPr>
          </a:p>
        </p:txBody>
      </p:sp>
      <p:pic>
        <p:nvPicPr>
          <p:cNvPr id="25" name="Picture 24">
            <a:hlinkClick r:id="rId8" action="ppaction://hlinksldjump"/>
            <a:extLst>
              <a:ext uri="{FF2B5EF4-FFF2-40B4-BE49-F238E27FC236}">
                <a16:creationId xmlns:a16="http://schemas.microsoft.com/office/drawing/2014/main" id="{7BB2FB58-B1E8-4FF6-9889-9F2E3860D3A5}"/>
              </a:ext>
            </a:extLst>
          </p:cNvPr>
          <p:cNvPicPr>
            <a:picLocks noChangeAspect="1"/>
          </p:cNvPicPr>
          <p:nvPr/>
        </p:nvPicPr>
        <p:blipFill>
          <a:blip r:embed="rId9"/>
          <a:stretch>
            <a:fillRect/>
          </a:stretch>
        </p:blipFill>
        <p:spPr>
          <a:xfrm>
            <a:off x="1973573" y="2131407"/>
            <a:ext cx="329213" cy="329213"/>
          </a:xfrm>
          <a:prstGeom prst="rect">
            <a:avLst/>
          </a:prstGeom>
        </p:spPr>
      </p:pic>
      <p:pic>
        <p:nvPicPr>
          <p:cNvPr id="27" name="Picture 26">
            <a:hlinkClick r:id="rId8" action="ppaction://hlinksldjump"/>
            <a:extLst>
              <a:ext uri="{FF2B5EF4-FFF2-40B4-BE49-F238E27FC236}">
                <a16:creationId xmlns:a16="http://schemas.microsoft.com/office/drawing/2014/main" id="{0C854E90-7594-4C50-BEDC-B80A750FB483}"/>
              </a:ext>
            </a:extLst>
          </p:cNvPr>
          <p:cNvPicPr>
            <a:picLocks noChangeAspect="1"/>
          </p:cNvPicPr>
          <p:nvPr/>
        </p:nvPicPr>
        <p:blipFill>
          <a:blip r:embed="rId9"/>
          <a:stretch>
            <a:fillRect/>
          </a:stretch>
        </p:blipFill>
        <p:spPr>
          <a:xfrm>
            <a:off x="5817071" y="1976388"/>
            <a:ext cx="329213" cy="329213"/>
          </a:xfrm>
          <a:prstGeom prst="rect">
            <a:avLst/>
          </a:prstGeom>
        </p:spPr>
      </p:pic>
      <p:pic>
        <p:nvPicPr>
          <p:cNvPr id="28" name="Picture 27">
            <a:hlinkClick r:id="rId8" action="ppaction://hlinksldjump"/>
            <a:extLst>
              <a:ext uri="{FF2B5EF4-FFF2-40B4-BE49-F238E27FC236}">
                <a16:creationId xmlns:a16="http://schemas.microsoft.com/office/drawing/2014/main" id="{B5ABE768-1F0A-4E67-8D47-F721206C730A}"/>
              </a:ext>
            </a:extLst>
          </p:cNvPr>
          <p:cNvPicPr>
            <a:picLocks noChangeAspect="1"/>
          </p:cNvPicPr>
          <p:nvPr/>
        </p:nvPicPr>
        <p:blipFill>
          <a:blip r:embed="rId9"/>
          <a:stretch>
            <a:fillRect/>
          </a:stretch>
        </p:blipFill>
        <p:spPr>
          <a:xfrm>
            <a:off x="5797645" y="2460620"/>
            <a:ext cx="329213" cy="329213"/>
          </a:xfrm>
          <a:prstGeom prst="rect">
            <a:avLst/>
          </a:prstGeom>
        </p:spPr>
      </p:pic>
      <p:pic>
        <p:nvPicPr>
          <p:cNvPr id="30" name="Picture 29">
            <a:hlinkClick r:id="rId10" action="ppaction://hlinksldjump"/>
            <a:extLst>
              <a:ext uri="{FF2B5EF4-FFF2-40B4-BE49-F238E27FC236}">
                <a16:creationId xmlns:a16="http://schemas.microsoft.com/office/drawing/2014/main" id="{5DD37534-C6BB-47A0-994B-1268AAE8A1C3}"/>
              </a:ext>
            </a:extLst>
          </p:cNvPr>
          <p:cNvPicPr>
            <a:picLocks noChangeAspect="1"/>
          </p:cNvPicPr>
          <p:nvPr/>
        </p:nvPicPr>
        <p:blipFill>
          <a:blip r:embed="rId9"/>
          <a:stretch>
            <a:fillRect/>
          </a:stretch>
        </p:blipFill>
        <p:spPr>
          <a:xfrm>
            <a:off x="9715016" y="2116996"/>
            <a:ext cx="329213" cy="329213"/>
          </a:xfrm>
          <a:prstGeom prst="rect">
            <a:avLst/>
          </a:prstGeom>
        </p:spPr>
      </p:pic>
      <p:pic>
        <p:nvPicPr>
          <p:cNvPr id="33" name="Picture 32">
            <a:hlinkClick r:id="rId11"/>
            <a:extLst>
              <a:ext uri="{FF2B5EF4-FFF2-40B4-BE49-F238E27FC236}">
                <a16:creationId xmlns:a16="http://schemas.microsoft.com/office/drawing/2014/main" id="{CAB32AD1-6FB3-48F5-BFA2-7768355958BD}"/>
              </a:ext>
            </a:extLst>
          </p:cNvPr>
          <p:cNvPicPr>
            <a:picLocks noChangeAspect="1"/>
          </p:cNvPicPr>
          <p:nvPr/>
        </p:nvPicPr>
        <p:blipFill>
          <a:blip r:embed="rId12"/>
          <a:stretch>
            <a:fillRect/>
          </a:stretch>
        </p:blipFill>
        <p:spPr>
          <a:xfrm>
            <a:off x="2546358" y="2116996"/>
            <a:ext cx="314609" cy="322889"/>
          </a:xfrm>
          <a:prstGeom prst="rect">
            <a:avLst/>
          </a:prstGeom>
        </p:spPr>
      </p:pic>
      <p:pic>
        <p:nvPicPr>
          <p:cNvPr id="34" name="Picture 33">
            <a:hlinkClick r:id="rId13"/>
            <a:extLst>
              <a:ext uri="{FF2B5EF4-FFF2-40B4-BE49-F238E27FC236}">
                <a16:creationId xmlns:a16="http://schemas.microsoft.com/office/drawing/2014/main" id="{0FEDD5E9-3721-4CAC-B0B9-DC2674B9F4B9}"/>
              </a:ext>
            </a:extLst>
          </p:cNvPr>
          <p:cNvPicPr>
            <a:picLocks noChangeAspect="1"/>
          </p:cNvPicPr>
          <p:nvPr/>
        </p:nvPicPr>
        <p:blipFill>
          <a:blip r:embed="rId14"/>
          <a:stretch>
            <a:fillRect/>
          </a:stretch>
        </p:blipFill>
        <p:spPr>
          <a:xfrm>
            <a:off x="6486093" y="1985465"/>
            <a:ext cx="310923" cy="323116"/>
          </a:xfrm>
          <a:prstGeom prst="rect">
            <a:avLst/>
          </a:prstGeom>
        </p:spPr>
      </p:pic>
      <p:pic>
        <p:nvPicPr>
          <p:cNvPr id="35" name="Picture 34">
            <a:hlinkClick r:id="rId15"/>
            <a:extLst>
              <a:ext uri="{FF2B5EF4-FFF2-40B4-BE49-F238E27FC236}">
                <a16:creationId xmlns:a16="http://schemas.microsoft.com/office/drawing/2014/main" id="{7175A3F6-FA28-4BC6-AA60-A8C721D7CAD1}"/>
              </a:ext>
            </a:extLst>
          </p:cNvPr>
          <p:cNvPicPr>
            <a:picLocks noChangeAspect="1"/>
          </p:cNvPicPr>
          <p:nvPr/>
        </p:nvPicPr>
        <p:blipFill>
          <a:blip r:embed="rId14"/>
          <a:stretch>
            <a:fillRect/>
          </a:stretch>
        </p:blipFill>
        <p:spPr>
          <a:xfrm>
            <a:off x="6486092" y="2446209"/>
            <a:ext cx="310923" cy="323116"/>
          </a:xfrm>
          <a:prstGeom prst="rect">
            <a:avLst/>
          </a:prstGeom>
        </p:spPr>
      </p:pic>
      <p:pic>
        <p:nvPicPr>
          <p:cNvPr id="36" name="Picture 35">
            <a:hlinkClick r:id="rId16"/>
            <a:extLst>
              <a:ext uri="{FF2B5EF4-FFF2-40B4-BE49-F238E27FC236}">
                <a16:creationId xmlns:a16="http://schemas.microsoft.com/office/drawing/2014/main" id="{900F0792-BDC3-4751-949E-34476B632858}"/>
              </a:ext>
            </a:extLst>
          </p:cNvPr>
          <p:cNvPicPr>
            <a:picLocks noChangeAspect="1"/>
          </p:cNvPicPr>
          <p:nvPr/>
        </p:nvPicPr>
        <p:blipFill>
          <a:blip r:embed="rId14"/>
          <a:stretch>
            <a:fillRect/>
          </a:stretch>
        </p:blipFill>
        <p:spPr>
          <a:xfrm>
            <a:off x="10347547" y="2081342"/>
            <a:ext cx="310923" cy="323116"/>
          </a:xfrm>
          <a:prstGeom prst="rect">
            <a:avLst/>
          </a:prstGeom>
        </p:spPr>
      </p:pic>
      <p:sp>
        <p:nvSpPr>
          <p:cNvPr id="37" name="TextBox 36">
            <a:extLst>
              <a:ext uri="{FF2B5EF4-FFF2-40B4-BE49-F238E27FC236}">
                <a16:creationId xmlns:a16="http://schemas.microsoft.com/office/drawing/2014/main" id="{F4AC8D67-C50C-4D14-A775-E4BEB64CC8E7}"/>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17">
                  <a:extLst>
                    <a:ext uri="{A12FA001-AC4F-418D-AE19-62706E023703}">
                      <ahyp:hlinkClr xmlns:ahyp="http://schemas.microsoft.com/office/drawing/2018/hyperlinkcolor" val="tx"/>
                    </a:ext>
                  </a:extLst>
                </a:hlinkClick>
              </a:rPr>
              <a:t>SCN 0-01a</a:t>
            </a: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18">
                  <a:extLst>
                    <a:ext uri="{A12FA001-AC4F-418D-AE19-62706E023703}">
                      <ahyp:hlinkClr xmlns:ahyp="http://schemas.microsoft.com/office/drawing/2018/hyperlinkcolor" val="tx"/>
                    </a:ext>
                  </a:extLst>
                </a:hlinkClick>
              </a:rPr>
              <a:t>SCN 0-03a</a:t>
            </a:r>
            <a:endParaRPr lang="en-GB" sz="1400" b="1" dirty="0">
              <a:solidFill>
                <a:schemeClr val="accent4"/>
              </a:solidFill>
              <a:latin typeface="Arial Narrow" panose="020B0606020202030204" pitchFamily="34" charset="0"/>
            </a:endParaRPr>
          </a:p>
        </p:txBody>
      </p:sp>
      <p:pic>
        <p:nvPicPr>
          <p:cNvPr id="2" name="Picture 1">
            <a:hlinkClick r:id="rId8" action="ppaction://hlinksldjump"/>
            <a:extLst>
              <a:ext uri="{FF2B5EF4-FFF2-40B4-BE49-F238E27FC236}">
                <a16:creationId xmlns:a16="http://schemas.microsoft.com/office/drawing/2014/main" id="{92E332D0-0B5B-4562-9EC1-A96E46FE937D}"/>
              </a:ext>
            </a:extLst>
          </p:cNvPr>
          <p:cNvPicPr>
            <a:picLocks noChangeAspect="1"/>
          </p:cNvPicPr>
          <p:nvPr/>
        </p:nvPicPr>
        <p:blipFill>
          <a:blip r:embed="rId9"/>
          <a:stretch>
            <a:fillRect/>
          </a:stretch>
        </p:blipFill>
        <p:spPr>
          <a:xfrm>
            <a:off x="1985381" y="3567316"/>
            <a:ext cx="329213" cy="329213"/>
          </a:xfrm>
          <a:prstGeom prst="rect">
            <a:avLst/>
          </a:prstGeom>
        </p:spPr>
      </p:pic>
      <p:pic>
        <p:nvPicPr>
          <p:cNvPr id="7" name="Picture 6">
            <a:hlinkClick r:id="rId8" action="ppaction://hlinksldjump"/>
            <a:extLst>
              <a:ext uri="{FF2B5EF4-FFF2-40B4-BE49-F238E27FC236}">
                <a16:creationId xmlns:a16="http://schemas.microsoft.com/office/drawing/2014/main" id="{90BB4796-59EF-4F07-9844-7D1EABE8773F}"/>
              </a:ext>
            </a:extLst>
          </p:cNvPr>
          <p:cNvPicPr>
            <a:picLocks noChangeAspect="1"/>
          </p:cNvPicPr>
          <p:nvPr/>
        </p:nvPicPr>
        <p:blipFill>
          <a:blip r:embed="rId9"/>
          <a:stretch>
            <a:fillRect/>
          </a:stretch>
        </p:blipFill>
        <p:spPr>
          <a:xfrm>
            <a:off x="1985381" y="4010197"/>
            <a:ext cx="329213" cy="329213"/>
          </a:xfrm>
          <a:prstGeom prst="rect">
            <a:avLst/>
          </a:prstGeom>
        </p:spPr>
      </p:pic>
      <p:pic>
        <p:nvPicPr>
          <p:cNvPr id="12" name="Picture 11">
            <a:hlinkClick r:id="rId19"/>
            <a:extLst>
              <a:ext uri="{FF2B5EF4-FFF2-40B4-BE49-F238E27FC236}">
                <a16:creationId xmlns:a16="http://schemas.microsoft.com/office/drawing/2014/main" id="{D074D177-4642-4DB7-8574-CD0374DBCB15}"/>
              </a:ext>
            </a:extLst>
          </p:cNvPr>
          <p:cNvPicPr>
            <a:picLocks noChangeAspect="1"/>
          </p:cNvPicPr>
          <p:nvPr/>
        </p:nvPicPr>
        <p:blipFill>
          <a:blip r:embed="rId14"/>
          <a:stretch>
            <a:fillRect/>
          </a:stretch>
        </p:blipFill>
        <p:spPr>
          <a:xfrm>
            <a:off x="2550044" y="3995958"/>
            <a:ext cx="310923" cy="323116"/>
          </a:xfrm>
          <a:prstGeom prst="rect">
            <a:avLst/>
          </a:prstGeom>
        </p:spPr>
      </p:pic>
      <p:sp>
        <p:nvSpPr>
          <p:cNvPr id="42" name="TextBox 41">
            <a:extLst>
              <a:ext uri="{FF2B5EF4-FFF2-40B4-BE49-F238E27FC236}">
                <a16:creationId xmlns:a16="http://schemas.microsoft.com/office/drawing/2014/main" id="{BAF03C55-8957-4CF3-BD99-481110062D13}"/>
              </a:ext>
            </a:extLst>
          </p:cNvPr>
          <p:cNvSpPr txBox="1"/>
          <p:nvPr/>
        </p:nvSpPr>
        <p:spPr>
          <a:xfrm>
            <a:off x="4553918" y="3180990"/>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20">
                  <a:extLst>
                    <a:ext uri="{A12FA001-AC4F-418D-AE19-62706E023703}">
                      <ahyp:hlinkClr xmlns:ahyp="http://schemas.microsoft.com/office/drawing/2018/hyperlinkcolor" val="tx"/>
                    </a:ext>
                  </a:extLst>
                </a:hlinkClick>
              </a:rPr>
              <a:t>SCN 0-09a</a:t>
            </a:r>
            <a:endParaRPr lang="en-GB" sz="1400" b="1" dirty="0">
              <a:solidFill>
                <a:schemeClr val="accent4"/>
              </a:solidFill>
              <a:latin typeface="Arial Narrow" panose="020B0606020202030204" pitchFamily="34" charset="0"/>
            </a:endParaRPr>
          </a:p>
        </p:txBody>
      </p:sp>
      <p:pic>
        <p:nvPicPr>
          <p:cNvPr id="16" name="Picture 15">
            <a:hlinkClick r:id="rId10" action="ppaction://hlinksldjump"/>
            <a:extLst>
              <a:ext uri="{FF2B5EF4-FFF2-40B4-BE49-F238E27FC236}">
                <a16:creationId xmlns:a16="http://schemas.microsoft.com/office/drawing/2014/main" id="{DB7458A7-3B7B-44D9-91C9-2E7AABD46AFF}"/>
              </a:ext>
            </a:extLst>
          </p:cNvPr>
          <p:cNvPicPr>
            <a:picLocks noChangeAspect="1"/>
          </p:cNvPicPr>
          <p:nvPr/>
        </p:nvPicPr>
        <p:blipFill>
          <a:blip r:embed="rId9"/>
          <a:stretch>
            <a:fillRect/>
          </a:stretch>
        </p:blipFill>
        <p:spPr>
          <a:xfrm>
            <a:off x="5838223" y="3635859"/>
            <a:ext cx="329213" cy="329213"/>
          </a:xfrm>
          <a:prstGeom prst="rect">
            <a:avLst/>
          </a:prstGeom>
        </p:spPr>
      </p:pic>
      <p:pic>
        <p:nvPicPr>
          <p:cNvPr id="17" name="Picture 16">
            <a:hlinkClick r:id="rId21"/>
            <a:extLst>
              <a:ext uri="{FF2B5EF4-FFF2-40B4-BE49-F238E27FC236}">
                <a16:creationId xmlns:a16="http://schemas.microsoft.com/office/drawing/2014/main" id="{E445806D-0EF8-4D88-BA31-DF86785850D0}"/>
              </a:ext>
            </a:extLst>
          </p:cNvPr>
          <p:cNvPicPr>
            <a:picLocks noChangeAspect="1"/>
          </p:cNvPicPr>
          <p:nvPr/>
        </p:nvPicPr>
        <p:blipFill>
          <a:blip r:embed="rId14"/>
          <a:stretch>
            <a:fillRect/>
          </a:stretch>
        </p:blipFill>
        <p:spPr>
          <a:xfrm>
            <a:off x="6486092" y="3641956"/>
            <a:ext cx="310923" cy="323116"/>
          </a:xfrm>
          <a:prstGeom prst="rect">
            <a:avLst/>
          </a:prstGeom>
        </p:spPr>
      </p:pic>
      <p:sp>
        <p:nvSpPr>
          <p:cNvPr id="55" name="TextBox 54">
            <a:extLst>
              <a:ext uri="{FF2B5EF4-FFF2-40B4-BE49-F238E27FC236}">
                <a16:creationId xmlns:a16="http://schemas.microsoft.com/office/drawing/2014/main" id="{3F9DC569-1296-40C0-B6B5-252A3B15D26F}"/>
              </a:ext>
            </a:extLst>
          </p:cNvPr>
          <p:cNvSpPr txBox="1"/>
          <p:nvPr/>
        </p:nvSpPr>
        <p:spPr>
          <a:xfrm>
            <a:off x="8445845" y="3019627"/>
            <a:ext cx="3556249" cy="954107"/>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2">
                  <a:extLst>
                    <a:ext uri="{A12FA001-AC4F-418D-AE19-62706E023703}">
                      <ahyp:hlinkClr xmlns:ahyp="http://schemas.microsoft.com/office/drawing/2018/hyperlinkcolor" val="tx"/>
                    </a:ext>
                  </a:extLst>
                </a:hlinkClick>
              </a:rPr>
              <a:t>SCN 0-15a</a:t>
            </a:r>
            <a:endParaRPr lang="en-GB" sz="1400" b="1" dirty="0">
              <a:solidFill>
                <a:srgbClr val="FFC000"/>
              </a:solidFill>
              <a:latin typeface="Arial Narrow" panose="020B0606020202030204" pitchFamily="34" charset="0"/>
            </a:endParaRPr>
          </a:p>
        </p:txBody>
      </p:sp>
      <p:pic>
        <p:nvPicPr>
          <p:cNvPr id="18" name="Picture 17">
            <a:hlinkClick r:id="rId10" action="ppaction://hlinksldjump"/>
            <a:extLst>
              <a:ext uri="{FF2B5EF4-FFF2-40B4-BE49-F238E27FC236}">
                <a16:creationId xmlns:a16="http://schemas.microsoft.com/office/drawing/2014/main" id="{D1F4577C-87CB-4DA1-B493-DA6183672105}"/>
              </a:ext>
            </a:extLst>
          </p:cNvPr>
          <p:cNvPicPr>
            <a:picLocks noChangeAspect="1"/>
          </p:cNvPicPr>
          <p:nvPr/>
        </p:nvPicPr>
        <p:blipFill>
          <a:blip r:embed="rId9"/>
          <a:stretch>
            <a:fillRect/>
          </a:stretch>
        </p:blipFill>
        <p:spPr>
          <a:xfrm>
            <a:off x="9738736" y="3633604"/>
            <a:ext cx="329213" cy="329213"/>
          </a:xfrm>
          <a:prstGeom prst="rect">
            <a:avLst/>
          </a:prstGeom>
        </p:spPr>
      </p:pic>
      <p:pic>
        <p:nvPicPr>
          <p:cNvPr id="19" name="Picture 18">
            <a:hlinkClick r:id="rId23"/>
            <a:extLst>
              <a:ext uri="{FF2B5EF4-FFF2-40B4-BE49-F238E27FC236}">
                <a16:creationId xmlns:a16="http://schemas.microsoft.com/office/drawing/2014/main" id="{9188664F-6E3B-492F-9FC1-82BDFA54C5D7}"/>
              </a:ext>
            </a:extLst>
          </p:cNvPr>
          <p:cNvPicPr>
            <a:picLocks noChangeAspect="1"/>
          </p:cNvPicPr>
          <p:nvPr/>
        </p:nvPicPr>
        <p:blipFill>
          <a:blip r:embed="rId14"/>
          <a:stretch>
            <a:fillRect/>
          </a:stretch>
        </p:blipFill>
        <p:spPr>
          <a:xfrm>
            <a:off x="10354005" y="3636796"/>
            <a:ext cx="310923" cy="323116"/>
          </a:xfrm>
          <a:prstGeom prst="rect">
            <a:avLst/>
          </a:prstGeom>
        </p:spPr>
      </p:pic>
      <p:sp>
        <p:nvSpPr>
          <p:cNvPr id="56" name="TextBox 55">
            <a:extLst>
              <a:ext uri="{FF2B5EF4-FFF2-40B4-BE49-F238E27FC236}">
                <a16:creationId xmlns:a16="http://schemas.microsoft.com/office/drawing/2014/main" id="{080B8F8B-05FC-48DA-87A0-8C5948B5D294}"/>
              </a:ext>
            </a:extLst>
          </p:cNvPr>
          <p:cNvSpPr txBox="1"/>
          <p:nvPr/>
        </p:nvSpPr>
        <p:spPr>
          <a:xfrm>
            <a:off x="672138" y="4635093"/>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a:t>
            </a:r>
            <a:r>
              <a:rPr lang="en-GB" sz="1400" b="1">
                <a:solidFill>
                  <a:srgbClr val="002060"/>
                </a:solidFill>
                <a:latin typeface="Arial Narrow" panose="020B0606020202030204" pitchFamily="34" charset="0"/>
              </a:rPr>
              <a:t>the Planet</a:t>
            </a:r>
            <a:endParaRPr lang="en-GB" sz="1400" b="1" dirty="0">
              <a:solidFill>
                <a:srgbClr val="002060"/>
              </a:solidFill>
              <a:latin typeface="Arial Narrow" panose="020B0606020202030204" pitchFamily="34" charset="0"/>
            </a:endParaRPr>
          </a:p>
          <a:p>
            <a:pPr algn="ctr"/>
            <a:r>
              <a:rPr lang="en-GB" sz="1400" b="1" dirty="0">
                <a:solidFill>
                  <a:srgbClr val="002060"/>
                </a:solidFill>
                <a:latin typeface="Arial Narrow" panose="020B0606020202030204" pitchFamily="34" charset="0"/>
              </a:rPr>
              <a:t>Water</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4">
                  <a:extLst>
                    <a:ext uri="{A12FA001-AC4F-418D-AE19-62706E023703}">
                      <ahyp:hlinkClr xmlns:ahyp="http://schemas.microsoft.com/office/drawing/2018/hyperlinkcolor" val="tx"/>
                    </a:ext>
                  </a:extLst>
                </a:hlinkClick>
              </a:rPr>
              <a:t>SCN 0-05a</a:t>
            </a:r>
            <a:endParaRPr lang="en-GB" sz="1400" b="1" dirty="0">
              <a:solidFill>
                <a:srgbClr val="002060"/>
              </a:solidFill>
              <a:latin typeface="Arial Narrow" panose="020B0606020202030204" pitchFamily="34" charset="0"/>
            </a:endParaRPr>
          </a:p>
        </p:txBody>
      </p:sp>
      <p:sp>
        <p:nvSpPr>
          <p:cNvPr id="57" name="TextBox 56">
            <a:extLst>
              <a:ext uri="{FF2B5EF4-FFF2-40B4-BE49-F238E27FC236}">
                <a16:creationId xmlns:a16="http://schemas.microsoft.com/office/drawing/2014/main" id="{835F49D6-CE15-44BB-B698-37119F04C792}"/>
              </a:ext>
            </a:extLst>
          </p:cNvPr>
          <p:cNvSpPr txBox="1"/>
          <p:nvPr/>
        </p:nvSpPr>
        <p:spPr>
          <a:xfrm>
            <a:off x="4561628" y="4628500"/>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5">
                  <a:extLst>
                    <a:ext uri="{A12FA001-AC4F-418D-AE19-62706E023703}">
                      <ahyp:hlinkClr xmlns:ahyp="http://schemas.microsoft.com/office/drawing/2018/hyperlinkcolor" val="tx"/>
                    </a:ext>
                  </a:extLst>
                </a:hlinkClick>
              </a:rPr>
              <a:t>SCN 0-11a</a:t>
            </a:r>
            <a:endParaRPr lang="en-GB" sz="1400" b="1" dirty="0">
              <a:solidFill>
                <a:srgbClr val="002060"/>
              </a:solidFill>
              <a:latin typeface="Arial Narrow" panose="020B0606020202030204" pitchFamily="34" charset="0"/>
            </a:endParaRPr>
          </a:p>
        </p:txBody>
      </p:sp>
      <p:pic>
        <p:nvPicPr>
          <p:cNvPr id="22" name="Picture 21">
            <a:hlinkClick r:id="rId8" action="ppaction://hlinksldjump"/>
            <a:extLst>
              <a:ext uri="{FF2B5EF4-FFF2-40B4-BE49-F238E27FC236}">
                <a16:creationId xmlns:a16="http://schemas.microsoft.com/office/drawing/2014/main" id="{CEAD0E9F-ECA9-4F5F-B681-303BE923B284}"/>
              </a:ext>
            </a:extLst>
          </p:cNvPr>
          <p:cNvPicPr>
            <a:picLocks noChangeAspect="1"/>
          </p:cNvPicPr>
          <p:nvPr/>
        </p:nvPicPr>
        <p:blipFill>
          <a:blip r:embed="rId9"/>
          <a:stretch>
            <a:fillRect/>
          </a:stretch>
        </p:blipFill>
        <p:spPr>
          <a:xfrm>
            <a:off x="1997911" y="5247788"/>
            <a:ext cx="329213" cy="329213"/>
          </a:xfrm>
          <a:prstGeom prst="rect">
            <a:avLst/>
          </a:prstGeom>
        </p:spPr>
      </p:pic>
      <p:pic>
        <p:nvPicPr>
          <p:cNvPr id="23" name="Picture 22">
            <a:hlinkClick r:id="rId10" action="ppaction://hlinksldjump"/>
            <a:extLst>
              <a:ext uri="{FF2B5EF4-FFF2-40B4-BE49-F238E27FC236}">
                <a16:creationId xmlns:a16="http://schemas.microsoft.com/office/drawing/2014/main" id="{6997E6F5-E2DA-44EF-A938-6CF78D5C271F}"/>
              </a:ext>
            </a:extLst>
          </p:cNvPr>
          <p:cNvPicPr>
            <a:picLocks noChangeAspect="1"/>
          </p:cNvPicPr>
          <p:nvPr/>
        </p:nvPicPr>
        <p:blipFill>
          <a:blip r:embed="rId9"/>
          <a:stretch>
            <a:fillRect/>
          </a:stretch>
        </p:blipFill>
        <p:spPr>
          <a:xfrm>
            <a:off x="5821832" y="5247787"/>
            <a:ext cx="329213" cy="329213"/>
          </a:xfrm>
          <a:prstGeom prst="rect">
            <a:avLst/>
          </a:prstGeom>
        </p:spPr>
      </p:pic>
      <p:pic>
        <p:nvPicPr>
          <p:cNvPr id="24" name="Picture 23">
            <a:hlinkClick r:id="rId26"/>
            <a:extLst>
              <a:ext uri="{FF2B5EF4-FFF2-40B4-BE49-F238E27FC236}">
                <a16:creationId xmlns:a16="http://schemas.microsoft.com/office/drawing/2014/main" id="{DFDC1837-34E1-4F8B-917E-60C64DACC0E0}"/>
              </a:ext>
            </a:extLst>
          </p:cNvPr>
          <p:cNvPicPr>
            <a:picLocks noChangeAspect="1"/>
          </p:cNvPicPr>
          <p:nvPr/>
        </p:nvPicPr>
        <p:blipFill>
          <a:blip r:embed="rId14"/>
          <a:stretch>
            <a:fillRect/>
          </a:stretch>
        </p:blipFill>
        <p:spPr>
          <a:xfrm>
            <a:off x="2546358" y="5260819"/>
            <a:ext cx="310923" cy="323116"/>
          </a:xfrm>
          <a:prstGeom prst="rect">
            <a:avLst/>
          </a:prstGeom>
        </p:spPr>
      </p:pic>
      <p:pic>
        <p:nvPicPr>
          <p:cNvPr id="29" name="Picture 28">
            <a:hlinkClick r:id="rId27"/>
            <a:extLst>
              <a:ext uri="{FF2B5EF4-FFF2-40B4-BE49-F238E27FC236}">
                <a16:creationId xmlns:a16="http://schemas.microsoft.com/office/drawing/2014/main" id="{682FBDB4-6124-4922-8C89-618AC380C60B}"/>
              </a:ext>
            </a:extLst>
          </p:cNvPr>
          <p:cNvPicPr>
            <a:picLocks noChangeAspect="1"/>
          </p:cNvPicPr>
          <p:nvPr/>
        </p:nvPicPr>
        <p:blipFill>
          <a:blip r:embed="rId14"/>
          <a:stretch>
            <a:fillRect/>
          </a:stretch>
        </p:blipFill>
        <p:spPr>
          <a:xfrm>
            <a:off x="6486091" y="5260819"/>
            <a:ext cx="310923" cy="323116"/>
          </a:xfrm>
          <a:prstGeom prst="rect">
            <a:avLst/>
          </a:prstGeom>
        </p:spPr>
      </p:pic>
      <p:sp>
        <p:nvSpPr>
          <p:cNvPr id="59" name="Rectangle: Rounded Corners 58">
            <a:extLst>
              <a:ext uri="{FF2B5EF4-FFF2-40B4-BE49-F238E27FC236}">
                <a16:creationId xmlns:a16="http://schemas.microsoft.com/office/drawing/2014/main" id="{3926521F-636F-491C-9A47-3F2812156D30}"/>
              </a:ext>
            </a:extLst>
          </p:cNvPr>
          <p:cNvSpPr/>
          <p:nvPr/>
        </p:nvSpPr>
        <p:spPr>
          <a:xfrm>
            <a:off x="6172200"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120753D0-EA86-4482-BA37-6905514EC912}"/>
              </a:ext>
            </a:extLst>
          </p:cNvPr>
          <p:cNvSpPr txBox="1"/>
          <p:nvPr/>
        </p:nvSpPr>
        <p:spPr>
          <a:xfrm>
            <a:off x="6167436" y="6304717"/>
            <a:ext cx="2159566"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28"/>
              </a:rPr>
              <a:t>Early Leve</a:t>
            </a:r>
            <a:r>
              <a:rPr lang="en-GB" sz="1100" b="1" dirty="0">
                <a:solidFill>
                  <a:srgbClr val="0070C0"/>
                </a:solidFill>
                <a:latin typeface="Arial Narrow" panose="020B0606020202030204" pitchFamily="34" charset="0"/>
                <a:hlinkClick r:id="rId29"/>
              </a:rPr>
              <a:t>l</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 </a:t>
            </a:r>
          </a:p>
        </p:txBody>
      </p:sp>
      <p:pic>
        <p:nvPicPr>
          <p:cNvPr id="44" name="Picture 43">
            <a:extLst>
              <a:ext uri="{FF2B5EF4-FFF2-40B4-BE49-F238E27FC236}">
                <a16:creationId xmlns:a16="http://schemas.microsoft.com/office/drawing/2014/main" id="{2DE6B24C-EE61-4272-8347-A21C668FCDFD}"/>
              </a:ext>
            </a:extLst>
          </p:cNvPr>
          <p:cNvPicPr>
            <a:picLocks noChangeAspect="1"/>
          </p:cNvPicPr>
          <p:nvPr/>
        </p:nvPicPr>
        <p:blipFill>
          <a:blip r:embed="rId30"/>
          <a:stretch>
            <a:fillRect/>
          </a:stretch>
        </p:blipFill>
        <p:spPr>
          <a:xfrm>
            <a:off x="272200" y="392925"/>
            <a:ext cx="1438781" cy="774259"/>
          </a:xfrm>
          <a:prstGeom prst="rect">
            <a:avLst/>
          </a:prstGeom>
        </p:spPr>
      </p:pic>
      <p:sp>
        <p:nvSpPr>
          <p:cNvPr id="72" name="Rectangle: Rounded Corners 71">
            <a:extLst>
              <a:ext uri="{FF2B5EF4-FFF2-40B4-BE49-F238E27FC236}">
                <a16:creationId xmlns:a16="http://schemas.microsoft.com/office/drawing/2014/main" id="{2A375953-0A89-45B4-8762-DE6471787D18}"/>
              </a:ext>
            </a:extLst>
          </p:cNvPr>
          <p:cNvSpPr/>
          <p:nvPr/>
        </p:nvSpPr>
        <p:spPr>
          <a:xfrm>
            <a:off x="8309130" y="46365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hlinkClick r:id="rId31" action="ppaction://hlinksldjump"/>
            <a:extLst>
              <a:ext uri="{FF2B5EF4-FFF2-40B4-BE49-F238E27FC236}">
                <a16:creationId xmlns:a16="http://schemas.microsoft.com/office/drawing/2014/main" id="{5E9B37F6-FC27-48FA-8A23-68CF9C545551}"/>
              </a:ext>
            </a:extLst>
          </p:cNvPr>
          <p:cNvPicPr>
            <a:picLocks noChangeAspect="1"/>
          </p:cNvPicPr>
          <p:nvPr/>
        </p:nvPicPr>
        <p:blipFill>
          <a:blip r:embed="rId32"/>
          <a:stretch>
            <a:fillRect/>
          </a:stretch>
        </p:blipFill>
        <p:spPr>
          <a:xfrm>
            <a:off x="11703757" y="967486"/>
            <a:ext cx="310923" cy="310923"/>
          </a:xfrm>
          <a:prstGeom prst="rect">
            <a:avLst/>
          </a:prstGeom>
        </p:spPr>
      </p:pic>
      <p:pic>
        <p:nvPicPr>
          <p:cNvPr id="4" name="Picture 3">
            <a:hlinkClick r:id="rId33"/>
            <a:extLst>
              <a:ext uri="{FF2B5EF4-FFF2-40B4-BE49-F238E27FC236}">
                <a16:creationId xmlns:a16="http://schemas.microsoft.com/office/drawing/2014/main" id="{CBA13130-6C7B-C2D7-A1EA-05B2A831DC58}"/>
              </a:ext>
            </a:extLst>
          </p:cNvPr>
          <p:cNvPicPr>
            <a:picLocks noChangeAspect="1"/>
          </p:cNvPicPr>
          <p:nvPr/>
        </p:nvPicPr>
        <p:blipFill>
          <a:blip r:embed="rId34"/>
          <a:stretch>
            <a:fillRect/>
          </a:stretch>
        </p:blipFill>
        <p:spPr>
          <a:xfrm>
            <a:off x="10767658" y="3602748"/>
            <a:ext cx="341406" cy="341406"/>
          </a:xfrm>
          <a:prstGeom prst="rect">
            <a:avLst/>
          </a:prstGeom>
        </p:spPr>
      </p:pic>
      <p:pic>
        <p:nvPicPr>
          <p:cNvPr id="45" name="Picture 44">
            <a:hlinkClick r:id="rId35"/>
            <a:extLst>
              <a:ext uri="{FF2B5EF4-FFF2-40B4-BE49-F238E27FC236}">
                <a16:creationId xmlns:a16="http://schemas.microsoft.com/office/drawing/2014/main" id="{03F60CAC-8CA9-411A-5CC5-1D568F40E8AD}"/>
              </a:ext>
            </a:extLst>
          </p:cNvPr>
          <p:cNvPicPr>
            <a:picLocks noChangeAspect="1"/>
          </p:cNvPicPr>
          <p:nvPr/>
        </p:nvPicPr>
        <p:blipFill>
          <a:blip r:embed="rId36"/>
          <a:stretch>
            <a:fillRect/>
          </a:stretch>
        </p:blipFill>
        <p:spPr>
          <a:xfrm>
            <a:off x="7283544" y="1938222"/>
            <a:ext cx="341406" cy="341406"/>
          </a:xfrm>
          <a:prstGeom prst="rect">
            <a:avLst/>
          </a:prstGeom>
        </p:spPr>
      </p:pic>
      <p:pic>
        <p:nvPicPr>
          <p:cNvPr id="49" name="Picture 48">
            <a:hlinkClick r:id="rId37"/>
            <a:extLst>
              <a:ext uri="{FF2B5EF4-FFF2-40B4-BE49-F238E27FC236}">
                <a16:creationId xmlns:a16="http://schemas.microsoft.com/office/drawing/2014/main" id="{F766DA6C-98A9-F40F-CFD7-E421F94CE30E}"/>
              </a:ext>
            </a:extLst>
          </p:cNvPr>
          <p:cNvPicPr>
            <a:picLocks noChangeAspect="1"/>
          </p:cNvPicPr>
          <p:nvPr/>
        </p:nvPicPr>
        <p:blipFill>
          <a:blip r:embed="rId36"/>
          <a:stretch>
            <a:fillRect/>
          </a:stretch>
        </p:blipFill>
        <p:spPr>
          <a:xfrm>
            <a:off x="7026429" y="5227857"/>
            <a:ext cx="341406" cy="341406"/>
          </a:xfrm>
          <a:prstGeom prst="rect">
            <a:avLst/>
          </a:prstGeom>
        </p:spPr>
      </p:pic>
      <p:pic>
        <p:nvPicPr>
          <p:cNvPr id="50" name="Picture 49">
            <a:hlinkClick r:id="rId38"/>
            <a:extLst>
              <a:ext uri="{FF2B5EF4-FFF2-40B4-BE49-F238E27FC236}">
                <a16:creationId xmlns:a16="http://schemas.microsoft.com/office/drawing/2014/main" id="{9C2C2FEB-B152-EA20-DB57-9EE4FFA4E790}"/>
              </a:ext>
            </a:extLst>
          </p:cNvPr>
          <p:cNvPicPr>
            <a:picLocks noChangeAspect="1"/>
          </p:cNvPicPr>
          <p:nvPr/>
        </p:nvPicPr>
        <p:blipFill>
          <a:blip r:embed="rId36"/>
          <a:stretch>
            <a:fillRect/>
          </a:stretch>
        </p:blipFill>
        <p:spPr>
          <a:xfrm>
            <a:off x="11032180" y="3602748"/>
            <a:ext cx="341406" cy="341406"/>
          </a:xfrm>
          <a:prstGeom prst="rect">
            <a:avLst/>
          </a:prstGeom>
        </p:spPr>
      </p:pic>
      <p:pic>
        <p:nvPicPr>
          <p:cNvPr id="51" name="Picture 50">
            <a:hlinkClick r:id="rId39"/>
            <a:extLst>
              <a:ext uri="{FF2B5EF4-FFF2-40B4-BE49-F238E27FC236}">
                <a16:creationId xmlns:a16="http://schemas.microsoft.com/office/drawing/2014/main" id="{9EDAAC48-D431-BCED-8EBC-6C68E9C9A15C}"/>
              </a:ext>
            </a:extLst>
          </p:cNvPr>
          <p:cNvPicPr>
            <a:picLocks noChangeAspect="1"/>
          </p:cNvPicPr>
          <p:nvPr/>
        </p:nvPicPr>
        <p:blipFill>
          <a:blip r:embed="rId36"/>
          <a:stretch>
            <a:fillRect/>
          </a:stretch>
        </p:blipFill>
        <p:spPr>
          <a:xfrm>
            <a:off x="2983437" y="5242037"/>
            <a:ext cx="341406" cy="341406"/>
          </a:xfrm>
          <a:prstGeom prst="rect">
            <a:avLst/>
          </a:prstGeom>
        </p:spPr>
      </p:pic>
      <p:pic>
        <p:nvPicPr>
          <p:cNvPr id="52" name="Picture 51">
            <a:hlinkClick r:id="rId40"/>
            <a:extLst>
              <a:ext uri="{FF2B5EF4-FFF2-40B4-BE49-F238E27FC236}">
                <a16:creationId xmlns:a16="http://schemas.microsoft.com/office/drawing/2014/main" id="{0B9119DA-5771-B438-4FF4-6101B3A88525}"/>
              </a:ext>
            </a:extLst>
          </p:cNvPr>
          <p:cNvPicPr>
            <a:picLocks noChangeAspect="1"/>
          </p:cNvPicPr>
          <p:nvPr/>
        </p:nvPicPr>
        <p:blipFill>
          <a:blip r:embed="rId36"/>
          <a:stretch>
            <a:fillRect/>
          </a:stretch>
        </p:blipFill>
        <p:spPr>
          <a:xfrm>
            <a:off x="11041539" y="2008018"/>
            <a:ext cx="341406" cy="341406"/>
          </a:xfrm>
          <a:prstGeom prst="rect">
            <a:avLst/>
          </a:prstGeom>
        </p:spPr>
      </p:pic>
      <p:pic>
        <p:nvPicPr>
          <p:cNvPr id="53" name="Picture 52">
            <a:hlinkClick r:id="rId41"/>
            <a:extLst>
              <a:ext uri="{FF2B5EF4-FFF2-40B4-BE49-F238E27FC236}">
                <a16:creationId xmlns:a16="http://schemas.microsoft.com/office/drawing/2014/main" id="{30C07E50-4140-3363-0E7A-54B4E10E1CDF}"/>
              </a:ext>
            </a:extLst>
          </p:cNvPr>
          <p:cNvPicPr>
            <a:picLocks noChangeAspect="1"/>
          </p:cNvPicPr>
          <p:nvPr/>
        </p:nvPicPr>
        <p:blipFill>
          <a:blip r:embed="rId36"/>
          <a:stretch>
            <a:fillRect/>
          </a:stretch>
        </p:blipFill>
        <p:spPr>
          <a:xfrm>
            <a:off x="11313071" y="2004732"/>
            <a:ext cx="341406" cy="341406"/>
          </a:xfrm>
          <a:prstGeom prst="rect">
            <a:avLst/>
          </a:prstGeom>
        </p:spPr>
      </p:pic>
      <p:pic>
        <p:nvPicPr>
          <p:cNvPr id="54" name="Picture 53">
            <a:hlinkClick r:id="rId42"/>
            <a:extLst>
              <a:ext uri="{FF2B5EF4-FFF2-40B4-BE49-F238E27FC236}">
                <a16:creationId xmlns:a16="http://schemas.microsoft.com/office/drawing/2014/main" id="{53A6059E-75C4-B1BA-D07F-BC9D4DC01814}"/>
              </a:ext>
            </a:extLst>
          </p:cNvPr>
          <p:cNvPicPr>
            <a:picLocks noChangeAspect="1"/>
          </p:cNvPicPr>
          <p:nvPr/>
        </p:nvPicPr>
        <p:blipFill>
          <a:blip r:embed="rId36"/>
          <a:stretch>
            <a:fillRect/>
          </a:stretch>
        </p:blipFill>
        <p:spPr>
          <a:xfrm>
            <a:off x="11586927" y="1998257"/>
            <a:ext cx="341406" cy="341406"/>
          </a:xfrm>
          <a:prstGeom prst="rect">
            <a:avLst/>
          </a:prstGeom>
        </p:spPr>
      </p:pic>
      <p:pic>
        <p:nvPicPr>
          <p:cNvPr id="63" name="Picture 62">
            <a:hlinkClick r:id="rId43"/>
            <a:extLst>
              <a:ext uri="{FF2B5EF4-FFF2-40B4-BE49-F238E27FC236}">
                <a16:creationId xmlns:a16="http://schemas.microsoft.com/office/drawing/2014/main" id="{8B81B401-438A-87AB-A6E4-59063615956C}"/>
              </a:ext>
            </a:extLst>
          </p:cNvPr>
          <p:cNvPicPr>
            <a:picLocks noChangeAspect="1"/>
          </p:cNvPicPr>
          <p:nvPr/>
        </p:nvPicPr>
        <p:blipFill>
          <a:blip r:embed="rId36"/>
          <a:stretch>
            <a:fillRect/>
          </a:stretch>
        </p:blipFill>
        <p:spPr>
          <a:xfrm>
            <a:off x="11296702" y="3604648"/>
            <a:ext cx="341406" cy="341406"/>
          </a:xfrm>
          <a:prstGeom prst="rect">
            <a:avLst/>
          </a:prstGeom>
        </p:spPr>
      </p:pic>
      <p:pic>
        <p:nvPicPr>
          <p:cNvPr id="71" name="Picture 70">
            <a:hlinkClick r:id="rId44"/>
            <a:extLst>
              <a:ext uri="{FF2B5EF4-FFF2-40B4-BE49-F238E27FC236}">
                <a16:creationId xmlns:a16="http://schemas.microsoft.com/office/drawing/2014/main" id="{E8CAF268-9BFF-BF43-68B2-657ED0076C67}"/>
              </a:ext>
            </a:extLst>
          </p:cNvPr>
          <p:cNvPicPr>
            <a:picLocks noChangeAspect="1"/>
          </p:cNvPicPr>
          <p:nvPr/>
        </p:nvPicPr>
        <p:blipFill>
          <a:blip r:embed="rId36"/>
          <a:stretch>
            <a:fillRect/>
          </a:stretch>
        </p:blipFill>
        <p:spPr>
          <a:xfrm>
            <a:off x="7283544" y="2453039"/>
            <a:ext cx="341406" cy="341406"/>
          </a:xfrm>
          <a:prstGeom prst="rect">
            <a:avLst/>
          </a:prstGeom>
        </p:spPr>
      </p:pic>
    </p:spTree>
    <p:extLst>
      <p:ext uri="{BB962C8B-B14F-4D97-AF65-F5344CB8AC3E}">
        <p14:creationId xmlns:p14="http://schemas.microsoft.com/office/powerpoint/2010/main" val="109543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Rounded Corners 69">
            <a:extLst>
              <a:ext uri="{FF2B5EF4-FFF2-40B4-BE49-F238E27FC236}">
                <a16:creationId xmlns:a16="http://schemas.microsoft.com/office/drawing/2014/main" id="{39DA32A8-A244-4964-868A-372FCE081246}"/>
              </a:ext>
            </a:extLst>
          </p:cNvPr>
          <p:cNvSpPr/>
          <p:nvPr/>
        </p:nvSpPr>
        <p:spPr>
          <a:xfrm>
            <a:off x="4437964" y="46603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Rounded Corners 68">
            <a:extLst>
              <a:ext uri="{FF2B5EF4-FFF2-40B4-BE49-F238E27FC236}">
                <a16:creationId xmlns:a16="http://schemas.microsoft.com/office/drawing/2014/main" id="{003F4CF6-7D2D-4CF0-A43C-7EC7F930E4D5}"/>
              </a:ext>
            </a:extLst>
          </p:cNvPr>
          <p:cNvSpPr/>
          <p:nvPr/>
        </p:nvSpPr>
        <p:spPr>
          <a:xfrm>
            <a:off x="551605" y="465082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Rounded Corners 67">
            <a:extLst>
              <a:ext uri="{FF2B5EF4-FFF2-40B4-BE49-F238E27FC236}">
                <a16:creationId xmlns:a16="http://schemas.microsoft.com/office/drawing/2014/main" id="{7A68AC03-BB78-4B09-9EC3-CD3A9E8B4DFB}"/>
              </a:ext>
            </a:extLst>
          </p:cNvPr>
          <p:cNvSpPr/>
          <p:nvPr/>
        </p:nvSpPr>
        <p:spPr>
          <a:xfrm>
            <a:off x="8330299" y="301315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Rounded Corners 66">
            <a:extLst>
              <a:ext uri="{FF2B5EF4-FFF2-40B4-BE49-F238E27FC236}">
                <a16:creationId xmlns:a16="http://schemas.microsoft.com/office/drawing/2014/main" id="{23A92BE1-5F1D-4CCA-9EDB-7E65772988A9}"/>
              </a:ext>
            </a:extLst>
          </p:cNvPr>
          <p:cNvSpPr/>
          <p:nvPr/>
        </p:nvSpPr>
        <p:spPr>
          <a:xfrm>
            <a:off x="4445167" y="299819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Rounded Corners 65">
            <a:extLst>
              <a:ext uri="{FF2B5EF4-FFF2-40B4-BE49-F238E27FC236}">
                <a16:creationId xmlns:a16="http://schemas.microsoft.com/office/drawing/2014/main" id="{5AEDCA94-26B6-42CE-926A-F18918B446E0}"/>
              </a:ext>
            </a:extLst>
          </p:cNvPr>
          <p:cNvSpPr/>
          <p:nvPr/>
        </p:nvSpPr>
        <p:spPr>
          <a:xfrm>
            <a:off x="550827" y="299620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Rounded Corners 64">
            <a:extLst>
              <a:ext uri="{FF2B5EF4-FFF2-40B4-BE49-F238E27FC236}">
                <a16:creationId xmlns:a16="http://schemas.microsoft.com/office/drawing/2014/main" id="{7D0A03B5-0D32-4880-85D5-BBAA21331654}"/>
              </a:ext>
            </a:extLst>
          </p:cNvPr>
          <p:cNvSpPr/>
          <p:nvPr/>
        </p:nvSpPr>
        <p:spPr>
          <a:xfrm>
            <a:off x="8340710"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Rounded Corners 63">
            <a:extLst>
              <a:ext uri="{FF2B5EF4-FFF2-40B4-BE49-F238E27FC236}">
                <a16:creationId xmlns:a16="http://schemas.microsoft.com/office/drawing/2014/main" id="{2ED4DC99-D5E5-4DF6-AB86-26CB20897EFA}"/>
              </a:ext>
            </a:extLst>
          </p:cNvPr>
          <p:cNvSpPr/>
          <p:nvPr/>
        </p:nvSpPr>
        <p:spPr>
          <a:xfrm>
            <a:off x="4445167" y="136006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Early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36041" y="392925"/>
            <a:ext cx="1420634" cy="774258"/>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71652" y="3590485"/>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0308" y="5228161"/>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69705" y="13524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954107"/>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extLst>
                    <a:ext uri="{A12FA001-AC4F-418D-AE19-62706E023703}">
                      <ahyp:hlinkClr xmlns:ahyp="http://schemas.microsoft.com/office/drawing/2018/hyperlinkcolor" val="tx"/>
                    </a:ext>
                  </a:extLst>
                </a:hlinkClick>
              </a:rPr>
              <a:t>SCN 0-06a</a:t>
            </a:r>
            <a:endParaRPr lang="en-GB" sz="14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30298"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3615092"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0-20a</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Depending on the topic, will determine what SDGs are addressed.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384995"/>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Toys/Forces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0-04a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dirty="0">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extLst>
                    <a:ext uri="{A12FA001-AC4F-418D-AE19-62706E023703}">
                      <ahyp:hlinkClr xmlns:ahyp="http://schemas.microsoft.com/office/drawing/2018/hyperlinkcolor" val="tx"/>
                    </a:ext>
                  </a:extLst>
                </a:hlinkClick>
              </a:rPr>
              <a:t>SCN 0-07a</a:t>
            </a:r>
            <a:endParaRPr lang="en-GB" sz="14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07053" y="1435857"/>
            <a:ext cx="3550377" cy="1554272"/>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 </a:t>
            </a:r>
          </a:p>
          <a:p>
            <a:pPr algn="ctr"/>
            <a:r>
              <a:rPr lang="en-GB" sz="1400" b="1" dirty="0">
                <a:solidFill>
                  <a:srgbClr val="0070C0"/>
                </a:solidFill>
                <a:latin typeface="Arial Narrow" panose="020B0606020202030204" pitchFamily="34" charset="0"/>
              </a:rPr>
              <a:t>The Human Body</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extLst>
                    <a:ext uri="{A12FA001-AC4F-418D-AE19-62706E023703}">
                      <ahyp:hlinkClr xmlns:ahyp="http://schemas.microsoft.com/office/drawing/2018/hyperlinkcolor" val="tx"/>
                    </a:ext>
                  </a:extLst>
                </a:hlinkClick>
              </a:rPr>
              <a:t>SCN 0-12a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rPr>
              <a:t>Links with HWB 0-47a &amp; WB 0-47b</a:t>
            </a:r>
          </a:p>
          <a:p>
            <a:endParaRPr lang="en-GB" sz="1100" b="1" dirty="0">
              <a:solidFill>
                <a:srgbClr val="0070C0"/>
              </a:solidFill>
              <a:latin typeface="Arial Narrow" panose="020B0606020202030204" pitchFamily="34" charset="0"/>
            </a:endParaRPr>
          </a:p>
        </p:txBody>
      </p:sp>
      <p:sp>
        <p:nvSpPr>
          <p:cNvPr id="37" name="TextBox 36">
            <a:extLst>
              <a:ext uri="{FF2B5EF4-FFF2-40B4-BE49-F238E27FC236}">
                <a16:creationId xmlns:a16="http://schemas.microsoft.com/office/drawing/2014/main" id="{F4AC8D67-C50C-4D14-A775-E4BEB64CC8E7}"/>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8">
                  <a:extLst>
                    <a:ext uri="{A12FA001-AC4F-418D-AE19-62706E023703}">
                      <ahyp:hlinkClr xmlns:ahyp="http://schemas.microsoft.com/office/drawing/2018/hyperlinkcolor" val="tx"/>
                    </a:ext>
                  </a:extLst>
                </a:hlinkClick>
              </a:rPr>
              <a:t>SCN 0-01a</a:t>
            </a: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9">
                  <a:extLst>
                    <a:ext uri="{A12FA001-AC4F-418D-AE19-62706E023703}">
                      <ahyp:hlinkClr xmlns:ahyp="http://schemas.microsoft.com/office/drawing/2018/hyperlinkcolor" val="tx"/>
                    </a:ext>
                  </a:extLst>
                </a:hlinkClick>
              </a:rPr>
              <a:t>SCN 0-03a</a:t>
            </a:r>
            <a:endParaRPr lang="en-GB" sz="1400" b="1" dirty="0">
              <a:solidFill>
                <a:schemeClr val="accent4"/>
              </a:solidFill>
              <a:latin typeface="Arial Narrow" panose="020B0606020202030204" pitchFamily="34" charset="0"/>
            </a:endParaRPr>
          </a:p>
        </p:txBody>
      </p:sp>
      <p:sp>
        <p:nvSpPr>
          <p:cNvPr id="42" name="TextBox 41">
            <a:extLst>
              <a:ext uri="{FF2B5EF4-FFF2-40B4-BE49-F238E27FC236}">
                <a16:creationId xmlns:a16="http://schemas.microsoft.com/office/drawing/2014/main" id="{BAF03C55-8957-4CF3-BD99-481110062D13}"/>
              </a:ext>
            </a:extLst>
          </p:cNvPr>
          <p:cNvSpPr txBox="1"/>
          <p:nvPr/>
        </p:nvSpPr>
        <p:spPr>
          <a:xfrm>
            <a:off x="4553918" y="3180990"/>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hlinkClick r:id="rId10">
                  <a:extLst>
                    <a:ext uri="{A12FA001-AC4F-418D-AE19-62706E023703}">
                      <ahyp:hlinkClr xmlns:ahyp="http://schemas.microsoft.com/office/drawing/2018/hyperlinkcolor" val="tx"/>
                    </a:ext>
                  </a:extLst>
                </a:hlinkClick>
              </a:rPr>
              <a:t>SCN 0-09a</a:t>
            </a:r>
            <a:endParaRPr lang="en-GB" sz="1400" b="1" dirty="0">
              <a:solidFill>
                <a:schemeClr val="accent4"/>
              </a:solidFill>
              <a:latin typeface="Arial Narrow" panose="020B0606020202030204" pitchFamily="34" charset="0"/>
            </a:endParaRPr>
          </a:p>
        </p:txBody>
      </p:sp>
      <p:sp>
        <p:nvSpPr>
          <p:cNvPr id="55" name="TextBox 54">
            <a:extLst>
              <a:ext uri="{FF2B5EF4-FFF2-40B4-BE49-F238E27FC236}">
                <a16:creationId xmlns:a16="http://schemas.microsoft.com/office/drawing/2014/main" id="{3F9DC569-1296-40C0-B6B5-252A3B15D26F}"/>
              </a:ext>
            </a:extLst>
          </p:cNvPr>
          <p:cNvSpPr txBox="1"/>
          <p:nvPr/>
        </p:nvSpPr>
        <p:spPr>
          <a:xfrm>
            <a:off x="8445845" y="3019627"/>
            <a:ext cx="3556249" cy="954107"/>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1">
                  <a:extLst>
                    <a:ext uri="{A12FA001-AC4F-418D-AE19-62706E023703}">
                      <ahyp:hlinkClr xmlns:ahyp="http://schemas.microsoft.com/office/drawing/2018/hyperlinkcolor" val="tx"/>
                    </a:ext>
                  </a:extLst>
                </a:hlinkClick>
              </a:rPr>
              <a:t>SCN 0-15a</a:t>
            </a:r>
            <a:endParaRPr lang="en-GB" sz="1400" b="1" dirty="0">
              <a:solidFill>
                <a:srgbClr val="FFC000"/>
              </a:solidFill>
              <a:latin typeface="Arial Narrow" panose="020B0606020202030204" pitchFamily="34" charset="0"/>
            </a:endParaRPr>
          </a:p>
        </p:txBody>
      </p:sp>
      <p:sp>
        <p:nvSpPr>
          <p:cNvPr id="56" name="TextBox 55">
            <a:extLst>
              <a:ext uri="{FF2B5EF4-FFF2-40B4-BE49-F238E27FC236}">
                <a16:creationId xmlns:a16="http://schemas.microsoft.com/office/drawing/2014/main" id="{080B8F8B-05FC-48DA-87A0-8C5948B5D294}"/>
              </a:ext>
            </a:extLst>
          </p:cNvPr>
          <p:cNvSpPr txBox="1"/>
          <p:nvPr/>
        </p:nvSpPr>
        <p:spPr>
          <a:xfrm>
            <a:off x="672138" y="4635093"/>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the planet</a:t>
            </a:r>
          </a:p>
          <a:p>
            <a:pPr algn="ctr"/>
            <a:r>
              <a:rPr lang="en-GB" sz="1400" b="1" dirty="0">
                <a:solidFill>
                  <a:srgbClr val="002060"/>
                </a:solidFill>
                <a:latin typeface="Arial Narrow" panose="020B0606020202030204" pitchFamily="34" charset="0"/>
              </a:rPr>
              <a:t>Water</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2">
                  <a:extLst>
                    <a:ext uri="{A12FA001-AC4F-418D-AE19-62706E023703}">
                      <ahyp:hlinkClr xmlns:ahyp="http://schemas.microsoft.com/office/drawing/2018/hyperlinkcolor" val="tx"/>
                    </a:ext>
                  </a:extLst>
                </a:hlinkClick>
              </a:rPr>
              <a:t>SCN 0-05a</a:t>
            </a:r>
            <a:endParaRPr lang="en-GB" sz="1400" b="1" dirty="0">
              <a:solidFill>
                <a:srgbClr val="002060"/>
              </a:solidFill>
              <a:latin typeface="Arial Narrow" panose="020B0606020202030204" pitchFamily="34" charset="0"/>
            </a:endParaRPr>
          </a:p>
        </p:txBody>
      </p:sp>
      <p:sp>
        <p:nvSpPr>
          <p:cNvPr id="57" name="TextBox 56">
            <a:extLst>
              <a:ext uri="{FF2B5EF4-FFF2-40B4-BE49-F238E27FC236}">
                <a16:creationId xmlns:a16="http://schemas.microsoft.com/office/drawing/2014/main" id="{835F49D6-CE15-44BB-B698-37119F04C792}"/>
              </a:ext>
            </a:extLst>
          </p:cNvPr>
          <p:cNvSpPr txBox="1"/>
          <p:nvPr/>
        </p:nvSpPr>
        <p:spPr>
          <a:xfrm>
            <a:off x="4561628" y="4628500"/>
            <a:ext cx="3556249" cy="954107"/>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3">
                  <a:extLst>
                    <a:ext uri="{A12FA001-AC4F-418D-AE19-62706E023703}">
                      <ahyp:hlinkClr xmlns:ahyp="http://schemas.microsoft.com/office/drawing/2018/hyperlinkcolor" val="tx"/>
                    </a:ext>
                  </a:extLst>
                </a:hlinkClick>
              </a:rPr>
              <a:t>SCN 0-11a</a:t>
            </a:r>
            <a:endParaRPr lang="en-GB" sz="1400" b="1" dirty="0">
              <a:solidFill>
                <a:srgbClr val="002060"/>
              </a:solidFill>
              <a:latin typeface="Arial Narrow" panose="020B0606020202030204" pitchFamily="34" charset="0"/>
            </a:endParaRPr>
          </a:p>
        </p:txBody>
      </p:sp>
      <p:sp>
        <p:nvSpPr>
          <p:cNvPr id="59" name="Rectangle: Rounded Corners 58">
            <a:extLst>
              <a:ext uri="{FF2B5EF4-FFF2-40B4-BE49-F238E27FC236}">
                <a16:creationId xmlns:a16="http://schemas.microsoft.com/office/drawing/2014/main" id="{3926521F-636F-491C-9A47-3F2812156D30}"/>
              </a:ext>
            </a:extLst>
          </p:cNvPr>
          <p:cNvSpPr/>
          <p:nvPr/>
        </p:nvSpPr>
        <p:spPr>
          <a:xfrm>
            <a:off x="6172200" y="6304718"/>
            <a:ext cx="5889502"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120753D0-EA86-4482-BA37-6905514EC912}"/>
              </a:ext>
            </a:extLst>
          </p:cNvPr>
          <p:cNvSpPr txBox="1"/>
          <p:nvPr/>
        </p:nvSpPr>
        <p:spPr>
          <a:xfrm>
            <a:off x="6167436" y="6304717"/>
            <a:ext cx="2159566" cy="430887"/>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14"/>
              </a:rPr>
              <a:t>Early Level</a:t>
            </a:r>
            <a:endParaRPr lang="en-GB" sz="1100" b="1" dirty="0">
              <a:solidFill>
                <a:srgbClr val="0070C0"/>
              </a:solidFill>
              <a:latin typeface="Arial Narrow" panose="020B0606020202030204" pitchFamily="34" charset="0"/>
            </a:endParaRPr>
          </a:p>
          <a:p>
            <a:r>
              <a:rPr lang="en-GB" sz="1100" dirty="0">
                <a:latin typeface="Arial Narrow" panose="020B0606020202030204" pitchFamily="34" charset="0"/>
              </a:rPr>
              <a:t>. </a:t>
            </a:r>
          </a:p>
        </p:txBody>
      </p:sp>
      <p:pic>
        <p:nvPicPr>
          <p:cNvPr id="44" name="Picture 43">
            <a:extLst>
              <a:ext uri="{FF2B5EF4-FFF2-40B4-BE49-F238E27FC236}">
                <a16:creationId xmlns:a16="http://schemas.microsoft.com/office/drawing/2014/main" id="{2DE6B24C-EE61-4272-8347-A21C668FCDFD}"/>
              </a:ext>
            </a:extLst>
          </p:cNvPr>
          <p:cNvPicPr>
            <a:picLocks noChangeAspect="1"/>
          </p:cNvPicPr>
          <p:nvPr/>
        </p:nvPicPr>
        <p:blipFill>
          <a:blip r:embed="rId15"/>
          <a:stretch>
            <a:fillRect/>
          </a:stretch>
        </p:blipFill>
        <p:spPr>
          <a:xfrm>
            <a:off x="272200" y="392925"/>
            <a:ext cx="1438781" cy="774259"/>
          </a:xfrm>
          <a:prstGeom prst="rect">
            <a:avLst/>
          </a:prstGeom>
        </p:spPr>
      </p:pic>
      <p:sp>
        <p:nvSpPr>
          <p:cNvPr id="72" name="Rectangle: Rounded Corners 71">
            <a:extLst>
              <a:ext uri="{FF2B5EF4-FFF2-40B4-BE49-F238E27FC236}">
                <a16:creationId xmlns:a16="http://schemas.microsoft.com/office/drawing/2014/main" id="{2A375953-0A89-45B4-8762-DE6471787D18}"/>
              </a:ext>
            </a:extLst>
          </p:cNvPr>
          <p:cNvSpPr/>
          <p:nvPr/>
        </p:nvSpPr>
        <p:spPr>
          <a:xfrm>
            <a:off x="8309130" y="46365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hlinkClick r:id="rId16" action="ppaction://hlinksldjump"/>
            <a:extLst>
              <a:ext uri="{FF2B5EF4-FFF2-40B4-BE49-F238E27FC236}">
                <a16:creationId xmlns:a16="http://schemas.microsoft.com/office/drawing/2014/main" id="{5E9B37F6-FC27-48FA-8A23-68CF9C545551}"/>
              </a:ext>
            </a:extLst>
          </p:cNvPr>
          <p:cNvPicPr>
            <a:picLocks noChangeAspect="1"/>
          </p:cNvPicPr>
          <p:nvPr/>
        </p:nvPicPr>
        <p:blipFill>
          <a:blip r:embed="rId17"/>
          <a:stretch>
            <a:fillRect/>
          </a:stretch>
        </p:blipFill>
        <p:spPr>
          <a:xfrm>
            <a:off x="11703757" y="967486"/>
            <a:ext cx="310923" cy="310923"/>
          </a:xfrm>
          <a:prstGeom prst="rect">
            <a:avLst/>
          </a:prstGeom>
        </p:spPr>
      </p:pic>
      <p:pic>
        <p:nvPicPr>
          <p:cNvPr id="50" name="Picture 49">
            <a:hlinkClick r:id="rId18"/>
            <a:extLst>
              <a:ext uri="{FF2B5EF4-FFF2-40B4-BE49-F238E27FC236}">
                <a16:creationId xmlns:a16="http://schemas.microsoft.com/office/drawing/2014/main" id="{8418933A-7AAE-5AB4-9AB2-FA9EA7F1F7D6}"/>
              </a:ext>
            </a:extLst>
          </p:cNvPr>
          <p:cNvPicPr>
            <a:picLocks noChangeAspect="1"/>
          </p:cNvPicPr>
          <p:nvPr/>
        </p:nvPicPr>
        <p:blipFill>
          <a:blip r:embed="rId19"/>
          <a:stretch>
            <a:fillRect/>
          </a:stretch>
        </p:blipFill>
        <p:spPr>
          <a:xfrm>
            <a:off x="1826007" y="3550322"/>
            <a:ext cx="327401" cy="327401"/>
          </a:xfrm>
          <a:prstGeom prst="rect">
            <a:avLst/>
          </a:prstGeom>
        </p:spPr>
      </p:pic>
      <p:pic>
        <p:nvPicPr>
          <p:cNvPr id="54" name="Picture 53">
            <a:hlinkClick r:id="rId20"/>
            <a:extLst>
              <a:ext uri="{FF2B5EF4-FFF2-40B4-BE49-F238E27FC236}">
                <a16:creationId xmlns:a16="http://schemas.microsoft.com/office/drawing/2014/main" id="{FA14D1BB-0C6C-1FF6-630F-9E71CB83B520}"/>
              </a:ext>
            </a:extLst>
          </p:cNvPr>
          <p:cNvPicPr>
            <a:picLocks noChangeAspect="1"/>
          </p:cNvPicPr>
          <p:nvPr/>
        </p:nvPicPr>
        <p:blipFill>
          <a:blip r:embed="rId21"/>
          <a:stretch>
            <a:fillRect/>
          </a:stretch>
        </p:blipFill>
        <p:spPr>
          <a:xfrm>
            <a:off x="2285638" y="3557117"/>
            <a:ext cx="327401" cy="327401"/>
          </a:xfrm>
          <a:prstGeom prst="rect">
            <a:avLst/>
          </a:prstGeom>
        </p:spPr>
      </p:pic>
      <p:pic>
        <p:nvPicPr>
          <p:cNvPr id="63" name="Picture 62">
            <a:hlinkClick r:id="rId20"/>
            <a:extLst>
              <a:ext uri="{FF2B5EF4-FFF2-40B4-BE49-F238E27FC236}">
                <a16:creationId xmlns:a16="http://schemas.microsoft.com/office/drawing/2014/main" id="{5316A2EF-1661-6B09-E2FF-7332AE3244DA}"/>
              </a:ext>
            </a:extLst>
          </p:cNvPr>
          <p:cNvPicPr>
            <a:picLocks noChangeAspect="1"/>
          </p:cNvPicPr>
          <p:nvPr/>
        </p:nvPicPr>
        <p:blipFill>
          <a:blip r:embed="rId22"/>
          <a:stretch>
            <a:fillRect/>
          </a:stretch>
        </p:blipFill>
        <p:spPr>
          <a:xfrm>
            <a:off x="6622556" y="1939948"/>
            <a:ext cx="329213" cy="329213"/>
          </a:xfrm>
          <a:prstGeom prst="rect">
            <a:avLst/>
          </a:prstGeom>
        </p:spPr>
      </p:pic>
      <p:pic>
        <p:nvPicPr>
          <p:cNvPr id="71" name="Picture 70">
            <a:hlinkClick r:id="rId20"/>
            <a:extLst>
              <a:ext uri="{FF2B5EF4-FFF2-40B4-BE49-F238E27FC236}">
                <a16:creationId xmlns:a16="http://schemas.microsoft.com/office/drawing/2014/main" id="{6900412E-6C43-53C8-8DAE-D7A46E7E4711}"/>
              </a:ext>
            </a:extLst>
          </p:cNvPr>
          <p:cNvPicPr>
            <a:picLocks noChangeAspect="1"/>
          </p:cNvPicPr>
          <p:nvPr/>
        </p:nvPicPr>
        <p:blipFill>
          <a:blip r:embed="rId22"/>
          <a:stretch>
            <a:fillRect/>
          </a:stretch>
        </p:blipFill>
        <p:spPr>
          <a:xfrm>
            <a:off x="2283826" y="5257770"/>
            <a:ext cx="329213" cy="329213"/>
          </a:xfrm>
          <a:prstGeom prst="rect">
            <a:avLst/>
          </a:prstGeom>
        </p:spPr>
      </p:pic>
      <p:pic>
        <p:nvPicPr>
          <p:cNvPr id="74" name="Picture 73">
            <a:hlinkClick r:id="rId23"/>
            <a:extLst>
              <a:ext uri="{FF2B5EF4-FFF2-40B4-BE49-F238E27FC236}">
                <a16:creationId xmlns:a16="http://schemas.microsoft.com/office/drawing/2014/main" id="{BCFC1233-5A0F-C1AB-363B-9E525315E760}"/>
              </a:ext>
            </a:extLst>
          </p:cNvPr>
          <p:cNvPicPr>
            <a:picLocks noChangeAspect="1"/>
          </p:cNvPicPr>
          <p:nvPr/>
        </p:nvPicPr>
        <p:blipFill>
          <a:blip r:embed="rId24"/>
          <a:stretch>
            <a:fillRect/>
          </a:stretch>
        </p:blipFill>
        <p:spPr>
          <a:xfrm>
            <a:off x="2718633" y="3563468"/>
            <a:ext cx="320606" cy="320606"/>
          </a:xfrm>
          <a:prstGeom prst="rect">
            <a:avLst/>
          </a:prstGeom>
        </p:spPr>
      </p:pic>
      <p:pic>
        <p:nvPicPr>
          <p:cNvPr id="76" name="Picture 75">
            <a:hlinkClick r:id="rId25"/>
            <a:extLst>
              <a:ext uri="{FF2B5EF4-FFF2-40B4-BE49-F238E27FC236}">
                <a16:creationId xmlns:a16="http://schemas.microsoft.com/office/drawing/2014/main" id="{BD5742FF-8C9F-CC4C-A773-B394A1EDA08F}"/>
              </a:ext>
            </a:extLst>
          </p:cNvPr>
          <p:cNvPicPr>
            <a:picLocks noChangeAspect="1"/>
          </p:cNvPicPr>
          <p:nvPr/>
        </p:nvPicPr>
        <p:blipFill>
          <a:blip r:embed="rId26"/>
          <a:stretch>
            <a:fillRect/>
          </a:stretch>
        </p:blipFill>
        <p:spPr>
          <a:xfrm>
            <a:off x="3175675" y="3557117"/>
            <a:ext cx="320606" cy="320606"/>
          </a:xfrm>
          <a:prstGeom prst="rect">
            <a:avLst/>
          </a:prstGeom>
        </p:spPr>
      </p:pic>
      <p:pic>
        <p:nvPicPr>
          <p:cNvPr id="77" name="Picture 76">
            <a:hlinkClick r:id="rId25"/>
            <a:extLst>
              <a:ext uri="{FF2B5EF4-FFF2-40B4-BE49-F238E27FC236}">
                <a16:creationId xmlns:a16="http://schemas.microsoft.com/office/drawing/2014/main" id="{3176D9D3-D417-1694-DB72-1475B3FEA54B}"/>
              </a:ext>
            </a:extLst>
          </p:cNvPr>
          <p:cNvPicPr>
            <a:picLocks noChangeAspect="1"/>
          </p:cNvPicPr>
          <p:nvPr/>
        </p:nvPicPr>
        <p:blipFill>
          <a:blip r:embed="rId27"/>
          <a:stretch>
            <a:fillRect/>
          </a:stretch>
        </p:blipFill>
        <p:spPr>
          <a:xfrm>
            <a:off x="1826007" y="4085106"/>
            <a:ext cx="323116" cy="323116"/>
          </a:xfrm>
          <a:prstGeom prst="rect">
            <a:avLst/>
          </a:prstGeom>
        </p:spPr>
      </p:pic>
      <p:pic>
        <p:nvPicPr>
          <p:cNvPr id="79" name="Picture 78">
            <a:hlinkClick r:id="rId28"/>
            <a:extLst>
              <a:ext uri="{FF2B5EF4-FFF2-40B4-BE49-F238E27FC236}">
                <a16:creationId xmlns:a16="http://schemas.microsoft.com/office/drawing/2014/main" id="{22E0B20F-D460-0E52-77B0-245407BE0CE3}"/>
              </a:ext>
            </a:extLst>
          </p:cNvPr>
          <p:cNvPicPr>
            <a:picLocks noChangeAspect="1"/>
          </p:cNvPicPr>
          <p:nvPr/>
        </p:nvPicPr>
        <p:blipFill>
          <a:blip r:embed="rId29"/>
          <a:stretch>
            <a:fillRect/>
          </a:stretch>
        </p:blipFill>
        <p:spPr>
          <a:xfrm>
            <a:off x="5684259" y="1939949"/>
            <a:ext cx="331973" cy="331973"/>
          </a:xfrm>
          <a:prstGeom prst="rect">
            <a:avLst/>
          </a:prstGeom>
        </p:spPr>
      </p:pic>
      <p:pic>
        <p:nvPicPr>
          <p:cNvPr id="81" name="Picture 80">
            <a:hlinkClick r:id="rId30"/>
            <a:extLst>
              <a:ext uri="{FF2B5EF4-FFF2-40B4-BE49-F238E27FC236}">
                <a16:creationId xmlns:a16="http://schemas.microsoft.com/office/drawing/2014/main" id="{C71AA3D2-D01B-44D9-DF7D-7C334D85BCBD}"/>
              </a:ext>
            </a:extLst>
          </p:cNvPr>
          <p:cNvPicPr>
            <a:picLocks noChangeAspect="1"/>
          </p:cNvPicPr>
          <p:nvPr/>
        </p:nvPicPr>
        <p:blipFill>
          <a:blip r:embed="rId31"/>
          <a:stretch>
            <a:fillRect/>
          </a:stretch>
        </p:blipFill>
        <p:spPr>
          <a:xfrm>
            <a:off x="6152309" y="1939949"/>
            <a:ext cx="329213" cy="329213"/>
          </a:xfrm>
          <a:prstGeom prst="rect">
            <a:avLst/>
          </a:prstGeom>
        </p:spPr>
      </p:pic>
      <p:pic>
        <p:nvPicPr>
          <p:cNvPr id="83" name="Picture 82">
            <a:hlinkClick r:id="rId32"/>
            <a:extLst>
              <a:ext uri="{FF2B5EF4-FFF2-40B4-BE49-F238E27FC236}">
                <a16:creationId xmlns:a16="http://schemas.microsoft.com/office/drawing/2014/main" id="{F538BAF1-502D-8188-18FF-673F6804BC63}"/>
              </a:ext>
            </a:extLst>
          </p:cNvPr>
          <p:cNvPicPr>
            <a:picLocks noChangeAspect="1"/>
          </p:cNvPicPr>
          <p:nvPr/>
        </p:nvPicPr>
        <p:blipFill>
          <a:blip r:embed="rId33"/>
          <a:stretch>
            <a:fillRect/>
          </a:stretch>
        </p:blipFill>
        <p:spPr>
          <a:xfrm>
            <a:off x="1789153" y="5273144"/>
            <a:ext cx="329213" cy="329213"/>
          </a:xfrm>
          <a:prstGeom prst="rect">
            <a:avLst/>
          </a:prstGeom>
        </p:spPr>
      </p:pic>
      <p:pic>
        <p:nvPicPr>
          <p:cNvPr id="84" name="Picture 83">
            <a:hlinkClick r:id="rId28"/>
            <a:extLst>
              <a:ext uri="{FF2B5EF4-FFF2-40B4-BE49-F238E27FC236}">
                <a16:creationId xmlns:a16="http://schemas.microsoft.com/office/drawing/2014/main" id="{793E1DC7-0991-893A-EA1A-0C9AED3AE479}"/>
              </a:ext>
            </a:extLst>
          </p:cNvPr>
          <p:cNvPicPr>
            <a:picLocks noChangeAspect="1"/>
          </p:cNvPicPr>
          <p:nvPr/>
        </p:nvPicPr>
        <p:blipFill>
          <a:blip r:embed="rId34"/>
          <a:stretch>
            <a:fillRect/>
          </a:stretch>
        </p:blipFill>
        <p:spPr>
          <a:xfrm>
            <a:off x="5689762" y="2394261"/>
            <a:ext cx="335309" cy="335309"/>
          </a:xfrm>
          <a:prstGeom prst="rect">
            <a:avLst/>
          </a:prstGeom>
        </p:spPr>
      </p:pic>
      <p:pic>
        <p:nvPicPr>
          <p:cNvPr id="85" name="Picture 84">
            <a:hlinkClick r:id="rId30"/>
            <a:extLst>
              <a:ext uri="{FF2B5EF4-FFF2-40B4-BE49-F238E27FC236}">
                <a16:creationId xmlns:a16="http://schemas.microsoft.com/office/drawing/2014/main" id="{115A8A70-111E-E2B5-F4AD-EC239F3FAFFC}"/>
              </a:ext>
            </a:extLst>
          </p:cNvPr>
          <p:cNvPicPr>
            <a:picLocks noChangeAspect="1"/>
          </p:cNvPicPr>
          <p:nvPr/>
        </p:nvPicPr>
        <p:blipFill>
          <a:blip r:embed="rId35"/>
          <a:stretch>
            <a:fillRect/>
          </a:stretch>
        </p:blipFill>
        <p:spPr>
          <a:xfrm>
            <a:off x="6152309" y="2390248"/>
            <a:ext cx="329213" cy="329213"/>
          </a:xfrm>
          <a:prstGeom prst="rect">
            <a:avLst/>
          </a:prstGeom>
        </p:spPr>
      </p:pic>
      <p:pic>
        <p:nvPicPr>
          <p:cNvPr id="86" name="Picture 85">
            <a:hlinkClick r:id="rId28"/>
            <a:extLst>
              <a:ext uri="{FF2B5EF4-FFF2-40B4-BE49-F238E27FC236}">
                <a16:creationId xmlns:a16="http://schemas.microsoft.com/office/drawing/2014/main" id="{661BFE48-ADEE-9134-C9CA-490F5BF4367F}"/>
              </a:ext>
            </a:extLst>
          </p:cNvPr>
          <p:cNvPicPr>
            <a:picLocks noChangeAspect="1"/>
          </p:cNvPicPr>
          <p:nvPr/>
        </p:nvPicPr>
        <p:blipFill>
          <a:blip r:embed="rId34"/>
          <a:stretch>
            <a:fillRect/>
          </a:stretch>
        </p:blipFill>
        <p:spPr>
          <a:xfrm>
            <a:off x="5767879" y="3547585"/>
            <a:ext cx="335309" cy="335309"/>
          </a:xfrm>
          <a:prstGeom prst="rect">
            <a:avLst/>
          </a:prstGeom>
        </p:spPr>
      </p:pic>
      <p:pic>
        <p:nvPicPr>
          <p:cNvPr id="88" name="Picture 87">
            <a:hlinkClick r:id="rId36"/>
            <a:extLst>
              <a:ext uri="{FF2B5EF4-FFF2-40B4-BE49-F238E27FC236}">
                <a16:creationId xmlns:a16="http://schemas.microsoft.com/office/drawing/2014/main" id="{D213050C-D14B-AA35-96F6-62A36687B2EA}"/>
              </a:ext>
            </a:extLst>
          </p:cNvPr>
          <p:cNvPicPr>
            <a:picLocks noChangeAspect="1"/>
          </p:cNvPicPr>
          <p:nvPr/>
        </p:nvPicPr>
        <p:blipFill>
          <a:blip r:embed="rId37"/>
          <a:stretch>
            <a:fillRect/>
          </a:stretch>
        </p:blipFill>
        <p:spPr>
          <a:xfrm>
            <a:off x="5685637" y="5277901"/>
            <a:ext cx="329213" cy="329213"/>
          </a:xfrm>
          <a:prstGeom prst="rect">
            <a:avLst/>
          </a:prstGeom>
        </p:spPr>
      </p:pic>
      <p:pic>
        <p:nvPicPr>
          <p:cNvPr id="89" name="Picture 88">
            <a:hlinkClick r:id="rId30"/>
            <a:extLst>
              <a:ext uri="{FF2B5EF4-FFF2-40B4-BE49-F238E27FC236}">
                <a16:creationId xmlns:a16="http://schemas.microsoft.com/office/drawing/2014/main" id="{D4D9B938-B082-0128-5603-7B6BC06F2E40}"/>
              </a:ext>
            </a:extLst>
          </p:cNvPr>
          <p:cNvPicPr>
            <a:picLocks noChangeAspect="1"/>
          </p:cNvPicPr>
          <p:nvPr/>
        </p:nvPicPr>
        <p:blipFill>
          <a:blip r:embed="rId35"/>
          <a:stretch>
            <a:fillRect/>
          </a:stretch>
        </p:blipFill>
        <p:spPr>
          <a:xfrm>
            <a:off x="6149261" y="5273143"/>
            <a:ext cx="329213" cy="329213"/>
          </a:xfrm>
          <a:prstGeom prst="rect">
            <a:avLst/>
          </a:prstGeom>
        </p:spPr>
      </p:pic>
      <p:pic>
        <p:nvPicPr>
          <p:cNvPr id="90" name="Picture 89">
            <a:hlinkClick r:id="rId36"/>
            <a:extLst>
              <a:ext uri="{FF2B5EF4-FFF2-40B4-BE49-F238E27FC236}">
                <a16:creationId xmlns:a16="http://schemas.microsoft.com/office/drawing/2014/main" id="{49933D36-C268-3CBC-BD78-7EB1B9E1907C}"/>
              </a:ext>
            </a:extLst>
          </p:cNvPr>
          <p:cNvPicPr>
            <a:picLocks noChangeAspect="1"/>
          </p:cNvPicPr>
          <p:nvPr/>
        </p:nvPicPr>
        <p:blipFill>
          <a:blip r:embed="rId38"/>
          <a:stretch>
            <a:fillRect/>
          </a:stretch>
        </p:blipFill>
        <p:spPr>
          <a:xfrm>
            <a:off x="9666211" y="2048386"/>
            <a:ext cx="329213" cy="329213"/>
          </a:xfrm>
          <a:prstGeom prst="rect">
            <a:avLst/>
          </a:prstGeom>
        </p:spPr>
      </p:pic>
      <p:pic>
        <p:nvPicPr>
          <p:cNvPr id="92" name="Picture 91">
            <a:hlinkClick r:id="rId39"/>
            <a:extLst>
              <a:ext uri="{FF2B5EF4-FFF2-40B4-BE49-F238E27FC236}">
                <a16:creationId xmlns:a16="http://schemas.microsoft.com/office/drawing/2014/main" id="{A76B1E7C-3FAA-F20C-F41E-F55EC7BDA293}"/>
              </a:ext>
            </a:extLst>
          </p:cNvPr>
          <p:cNvPicPr>
            <a:picLocks noChangeAspect="1"/>
          </p:cNvPicPr>
          <p:nvPr/>
        </p:nvPicPr>
        <p:blipFill>
          <a:blip r:embed="rId40"/>
          <a:stretch>
            <a:fillRect/>
          </a:stretch>
        </p:blipFill>
        <p:spPr>
          <a:xfrm>
            <a:off x="9666211" y="3589003"/>
            <a:ext cx="342481" cy="342481"/>
          </a:xfrm>
          <a:prstGeom prst="rect">
            <a:avLst/>
          </a:prstGeom>
        </p:spPr>
      </p:pic>
      <p:pic>
        <p:nvPicPr>
          <p:cNvPr id="94" name="Picture 93">
            <a:hlinkClick r:id="rId41"/>
            <a:extLst>
              <a:ext uri="{FF2B5EF4-FFF2-40B4-BE49-F238E27FC236}">
                <a16:creationId xmlns:a16="http://schemas.microsoft.com/office/drawing/2014/main" id="{1B4224FE-E7AA-5759-89C8-BED66BC3D105}"/>
              </a:ext>
            </a:extLst>
          </p:cNvPr>
          <p:cNvPicPr>
            <a:picLocks noChangeAspect="1"/>
          </p:cNvPicPr>
          <p:nvPr/>
        </p:nvPicPr>
        <p:blipFill>
          <a:blip r:embed="rId42"/>
          <a:stretch>
            <a:fillRect/>
          </a:stretch>
        </p:blipFill>
        <p:spPr>
          <a:xfrm>
            <a:off x="3648351" y="6359857"/>
            <a:ext cx="373683" cy="320606"/>
          </a:xfrm>
          <a:prstGeom prst="rect">
            <a:avLst/>
          </a:prstGeom>
        </p:spPr>
      </p:pic>
      <p:pic>
        <p:nvPicPr>
          <p:cNvPr id="95" name="Picture 94">
            <a:hlinkClick r:id="rId43"/>
            <a:extLst>
              <a:ext uri="{FF2B5EF4-FFF2-40B4-BE49-F238E27FC236}">
                <a16:creationId xmlns:a16="http://schemas.microsoft.com/office/drawing/2014/main" id="{5EEC014B-7B24-8C89-3B10-CF42577F621E}"/>
              </a:ext>
            </a:extLst>
          </p:cNvPr>
          <p:cNvPicPr>
            <a:picLocks noChangeAspect="1"/>
          </p:cNvPicPr>
          <p:nvPr/>
        </p:nvPicPr>
        <p:blipFill>
          <a:blip r:embed="rId44"/>
          <a:stretch>
            <a:fillRect/>
          </a:stretch>
        </p:blipFill>
        <p:spPr>
          <a:xfrm>
            <a:off x="4166788" y="6371760"/>
            <a:ext cx="774259" cy="323116"/>
          </a:xfrm>
          <a:prstGeom prst="rect">
            <a:avLst/>
          </a:prstGeom>
        </p:spPr>
      </p:pic>
      <p:pic>
        <p:nvPicPr>
          <p:cNvPr id="2" name="Picture 1">
            <a:hlinkClick r:id="rId45"/>
            <a:extLst>
              <a:ext uri="{FF2B5EF4-FFF2-40B4-BE49-F238E27FC236}">
                <a16:creationId xmlns:a16="http://schemas.microsoft.com/office/drawing/2014/main" id="{2E84BAFF-4B20-4637-3291-CE0B5B7EE550}"/>
              </a:ext>
            </a:extLst>
          </p:cNvPr>
          <p:cNvPicPr>
            <a:picLocks noChangeAspect="1"/>
          </p:cNvPicPr>
          <p:nvPr/>
        </p:nvPicPr>
        <p:blipFill>
          <a:blip r:embed="rId46"/>
          <a:stretch>
            <a:fillRect/>
          </a:stretch>
        </p:blipFill>
        <p:spPr>
          <a:xfrm>
            <a:off x="3525831" y="5817461"/>
            <a:ext cx="618722" cy="309361"/>
          </a:xfrm>
          <a:prstGeom prst="rect">
            <a:avLst/>
          </a:prstGeom>
        </p:spPr>
      </p:pic>
      <p:pic>
        <p:nvPicPr>
          <p:cNvPr id="4" name="Picture 3">
            <a:hlinkClick r:id="rId45"/>
            <a:extLst>
              <a:ext uri="{FF2B5EF4-FFF2-40B4-BE49-F238E27FC236}">
                <a16:creationId xmlns:a16="http://schemas.microsoft.com/office/drawing/2014/main" id="{9DDB6240-3962-D449-8994-FB36EFA97AD3}"/>
              </a:ext>
            </a:extLst>
          </p:cNvPr>
          <p:cNvPicPr>
            <a:picLocks noChangeAspect="1"/>
          </p:cNvPicPr>
          <p:nvPr/>
        </p:nvPicPr>
        <p:blipFill>
          <a:blip r:embed="rId47"/>
          <a:stretch>
            <a:fillRect/>
          </a:stretch>
        </p:blipFill>
        <p:spPr>
          <a:xfrm>
            <a:off x="3525831" y="4173720"/>
            <a:ext cx="615749" cy="310923"/>
          </a:xfrm>
          <a:prstGeom prst="rect">
            <a:avLst/>
          </a:prstGeom>
        </p:spPr>
      </p:pic>
      <p:pic>
        <p:nvPicPr>
          <p:cNvPr id="7" name="Picture 6">
            <a:hlinkClick r:id="rId45"/>
            <a:extLst>
              <a:ext uri="{FF2B5EF4-FFF2-40B4-BE49-F238E27FC236}">
                <a16:creationId xmlns:a16="http://schemas.microsoft.com/office/drawing/2014/main" id="{B84409D4-2FA3-22BF-E5B4-DB5C1F6A3472}"/>
              </a:ext>
            </a:extLst>
          </p:cNvPr>
          <p:cNvPicPr>
            <a:picLocks noChangeAspect="1"/>
          </p:cNvPicPr>
          <p:nvPr/>
        </p:nvPicPr>
        <p:blipFill>
          <a:blip r:embed="rId47"/>
          <a:stretch>
            <a:fillRect/>
          </a:stretch>
        </p:blipFill>
        <p:spPr>
          <a:xfrm>
            <a:off x="11342233" y="2503539"/>
            <a:ext cx="615749" cy="310923"/>
          </a:xfrm>
          <a:prstGeom prst="rect">
            <a:avLst/>
          </a:prstGeom>
        </p:spPr>
      </p:pic>
      <p:pic>
        <p:nvPicPr>
          <p:cNvPr id="8" name="Picture 7">
            <a:hlinkClick r:id="rId45"/>
            <a:extLst>
              <a:ext uri="{FF2B5EF4-FFF2-40B4-BE49-F238E27FC236}">
                <a16:creationId xmlns:a16="http://schemas.microsoft.com/office/drawing/2014/main" id="{FD29AEC1-43EE-0327-00F5-9600238E0CB5}"/>
              </a:ext>
            </a:extLst>
          </p:cNvPr>
          <p:cNvPicPr>
            <a:picLocks noChangeAspect="1"/>
          </p:cNvPicPr>
          <p:nvPr/>
        </p:nvPicPr>
        <p:blipFill>
          <a:blip r:embed="rId47"/>
          <a:stretch>
            <a:fillRect/>
          </a:stretch>
        </p:blipFill>
        <p:spPr>
          <a:xfrm>
            <a:off x="11341681" y="4139435"/>
            <a:ext cx="615749" cy="310923"/>
          </a:xfrm>
          <a:prstGeom prst="rect">
            <a:avLst/>
          </a:prstGeom>
        </p:spPr>
      </p:pic>
      <p:sp>
        <p:nvSpPr>
          <p:cNvPr id="13" name="TextBox 12">
            <a:extLst>
              <a:ext uri="{FF2B5EF4-FFF2-40B4-BE49-F238E27FC236}">
                <a16:creationId xmlns:a16="http://schemas.microsoft.com/office/drawing/2014/main" id="{09424BB7-7912-AC39-BF7C-A681F8C383D7}"/>
              </a:ext>
            </a:extLst>
          </p:cNvPr>
          <p:cNvSpPr txBox="1"/>
          <p:nvPr/>
        </p:nvSpPr>
        <p:spPr>
          <a:xfrm>
            <a:off x="11310794" y="3841388"/>
            <a:ext cx="660758" cy="307777"/>
          </a:xfrm>
          <a:prstGeom prst="rect">
            <a:avLst/>
          </a:prstGeom>
          <a:noFill/>
        </p:spPr>
        <p:txBody>
          <a:bodyPr wrap="none" rtlCol="0">
            <a:spAutoFit/>
          </a:bodyPr>
          <a:lstStyle/>
          <a:p>
            <a:r>
              <a:rPr lang="en-GB" sz="1400" b="1" dirty="0">
                <a:solidFill>
                  <a:srgbClr val="FFC000"/>
                </a:solidFill>
                <a:latin typeface="Arial Narrow" panose="020B0606020202030204" pitchFamily="34" charset="0"/>
                <a:hlinkClick r:id="rId48">
                  <a:extLst>
                    <a:ext uri="{A12FA001-AC4F-418D-AE19-62706E023703}">
                      <ahyp:hlinkClr xmlns:ahyp="http://schemas.microsoft.com/office/drawing/2018/hyperlinkcolor" val="tx"/>
                    </a:ext>
                  </a:extLst>
                </a:hlinkClick>
              </a:rPr>
              <a:t>Plastic</a:t>
            </a:r>
            <a:endParaRPr lang="en-GB" sz="1400" b="1" dirty="0">
              <a:solidFill>
                <a:srgbClr val="FFC000"/>
              </a:solidFill>
              <a:latin typeface="Arial Narrow" panose="020B0606020202030204" pitchFamily="34" charset="0"/>
            </a:endParaRPr>
          </a:p>
        </p:txBody>
      </p:sp>
      <p:sp>
        <p:nvSpPr>
          <p:cNvPr id="19" name="TextBox 18">
            <a:extLst>
              <a:ext uri="{FF2B5EF4-FFF2-40B4-BE49-F238E27FC236}">
                <a16:creationId xmlns:a16="http://schemas.microsoft.com/office/drawing/2014/main" id="{3A588812-0D31-EE1E-D661-9D89AA262650}"/>
              </a:ext>
            </a:extLst>
          </p:cNvPr>
          <p:cNvSpPr txBox="1"/>
          <p:nvPr/>
        </p:nvSpPr>
        <p:spPr>
          <a:xfrm>
            <a:off x="3548824" y="5546511"/>
            <a:ext cx="75709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49">
                  <a:extLst>
                    <a:ext uri="{A12FA001-AC4F-418D-AE19-62706E023703}">
                      <ahyp:hlinkClr xmlns:ahyp="http://schemas.microsoft.com/office/drawing/2018/hyperlinkcolor" val="tx"/>
                    </a:ext>
                  </a:extLst>
                </a:hlinkClick>
              </a:rPr>
              <a:t>Water</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
        <p:nvSpPr>
          <p:cNvPr id="21" name="TextBox 20">
            <a:extLst>
              <a:ext uri="{FF2B5EF4-FFF2-40B4-BE49-F238E27FC236}">
                <a16:creationId xmlns:a16="http://schemas.microsoft.com/office/drawing/2014/main" id="{05C5BAB8-B292-E225-2095-DD99EFA9CDFF}"/>
              </a:ext>
            </a:extLst>
          </p:cNvPr>
          <p:cNvSpPr txBox="1"/>
          <p:nvPr/>
        </p:nvSpPr>
        <p:spPr>
          <a:xfrm>
            <a:off x="3342657" y="3895576"/>
            <a:ext cx="1094342" cy="307777"/>
          </a:xfrm>
          <a:prstGeom prst="rect">
            <a:avLst/>
          </a:prstGeom>
          <a:noFill/>
        </p:spPr>
        <p:txBody>
          <a:bodyPr wrap="square">
            <a:spAutoFit/>
          </a:bodyPr>
          <a:lstStyle/>
          <a:p>
            <a:r>
              <a:rPr lang="en-GB" sz="1400" b="1" dirty="0">
                <a:solidFill>
                  <a:srgbClr val="FFC000"/>
                </a:solidFill>
                <a:latin typeface="Arial Narrow" panose="020B0606020202030204" pitchFamily="34" charset="0"/>
                <a:hlinkClick r:id="rId50">
                  <a:extLst>
                    <a:ext uri="{A12FA001-AC4F-418D-AE19-62706E023703}">
                      <ahyp:hlinkClr xmlns:ahyp="http://schemas.microsoft.com/office/drawing/2018/hyperlinkcolor" val="tx"/>
                    </a:ext>
                  </a:extLst>
                </a:hlinkClick>
              </a:rPr>
              <a:t>Biodiversity</a:t>
            </a:r>
            <a:endParaRPr lang="en-GB" dirty="0">
              <a:solidFill>
                <a:srgbClr val="FFC000"/>
              </a:solidFill>
            </a:endParaRPr>
          </a:p>
        </p:txBody>
      </p:sp>
      <p:sp>
        <p:nvSpPr>
          <p:cNvPr id="23" name="TextBox 22">
            <a:extLst>
              <a:ext uri="{FF2B5EF4-FFF2-40B4-BE49-F238E27FC236}">
                <a16:creationId xmlns:a16="http://schemas.microsoft.com/office/drawing/2014/main" id="{FB8ECD35-3CAF-AF5D-7E7E-D97FC5458F64}"/>
              </a:ext>
            </a:extLst>
          </p:cNvPr>
          <p:cNvSpPr txBox="1"/>
          <p:nvPr/>
        </p:nvSpPr>
        <p:spPr>
          <a:xfrm>
            <a:off x="10456320" y="2223710"/>
            <a:ext cx="17807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51"/>
              </a:rPr>
              <a:t>Human Rights &amp; Lives</a:t>
            </a:r>
            <a:endPar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p:txBody>
      </p:sp>
      <p:pic>
        <p:nvPicPr>
          <p:cNvPr id="24" name="Picture 23">
            <a:hlinkClick r:id="rId45"/>
            <a:extLst>
              <a:ext uri="{FF2B5EF4-FFF2-40B4-BE49-F238E27FC236}">
                <a16:creationId xmlns:a16="http://schemas.microsoft.com/office/drawing/2014/main" id="{0F1CB2E5-096B-B081-51B2-94947180E3F0}"/>
              </a:ext>
            </a:extLst>
          </p:cNvPr>
          <p:cNvPicPr>
            <a:picLocks noChangeAspect="1"/>
          </p:cNvPicPr>
          <p:nvPr/>
        </p:nvPicPr>
        <p:blipFill>
          <a:blip r:embed="rId47"/>
          <a:stretch>
            <a:fillRect/>
          </a:stretch>
        </p:blipFill>
        <p:spPr>
          <a:xfrm>
            <a:off x="11351152" y="5740087"/>
            <a:ext cx="615749" cy="310923"/>
          </a:xfrm>
          <a:prstGeom prst="rect">
            <a:avLst/>
          </a:prstGeom>
        </p:spPr>
      </p:pic>
      <p:sp>
        <p:nvSpPr>
          <p:cNvPr id="27" name="TextBox 26">
            <a:extLst>
              <a:ext uri="{FF2B5EF4-FFF2-40B4-BE49-F238E27FC236}">
                <a16:creationId xmlns:a16="http://schemas.microsoft.com/office/drawing/2014/main" id="{9F084B2A-41CD-1D72-C395-67D36661AC3C}"/>
              </a:ext>
            </a:extLst>
          </p:cNvPr>
          <p:cNvSpPr txBox="1"/>
          <p:nvPr/>
        </p:nvSpPr>
        <p:spPr>
          <a:xfrm>
            <a:off x="11274841" y="5476648"/>
            <a:ext cx="7683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52">
                  <a:extLst>
                    <a:ext uri="{A12FA001-AC4F-418D-AE19-62706E023703}">
                      <ahyp:hlinkClr xmlns:ahyp="http://schemas.microsoft.com/office/drawing/2018/hyperlinkcolor" val="tx"/>
                    </a:ext>
                  </a:extLst>
                </a:hlinkClick>
              </a:rPr>
              <a:t>Carbon</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1306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E32DC999-EB13-40E9-B12B-80F20A1573DB}"/>
              </a:ext>
            </a:extLst>
          </p:cNvPr>
          <p:cNvSpPr/>
          <p:nvPr/>
        </p:nvSpPr>
        <p:spPr>
          <a:xfrm>
            <a:off x="8369788" y="462928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415CDF3E-D557-48A1-946D-A84C9E499A62}"/>
              </a:ext>
            </a:extLst>
          </p:cNvPr>
          <p:cNvSpPr/>
          <p:nvPr/>
        </p:nvSpPr>
        <p:spPr>
          <a:xfrm>
            <a:off x="4463753" y="463068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3DDEF5E3-6A21-4FDF-85ED-FE035F5E8E4C}"/>
              </a:ext>
            </a:extLst>
          </p:cNvPr>
          <p:cNvSpPr/>
          <p:nvPr/>
        </p:nvSpPr>
        <p:spPr>
          <a:xfrm>
            <a:off x="598549" y="465400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BF2AD630-4CF2-447D-A280-E28D01DC6672}"/>
              </a:ext>
            </a:extLst>
          </p:cNvPr>
          <p:cNvSpPr/>
          <p:nvPr/>
        </p:nvSpPr>
        <p:spPr>
          <a:xfrm>
            <a:off x="8363018" y="300245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E2770DB3-FC96-440B-91CB-F54FA8451509}"/>
              </a:ext>
            </a:extLst>
          </p:cNvPr>
          <p:cNvSpPr/>
          <p:nvPr/>
        </p:nvSpPr>
        <p:spPr>
          <a:xfrm>
            <a:off x="4460800" y="300245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F0264F80-BE17-435F-AE5B-DC7ED9F23297}"/>
              </a:ext>
            </a:extLst>
          </p:cNvPr>
          <p:cNvSpPr/>
          <p:nvPr/>
        </p:nvSpPr>
        <p:spPr>
          <a:xfrm>
            <a:off x="578529" y="302822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A025619C-518D-4829-A0A6-502ADEEB1488}"/>
              </a:ext>
            </a:extLst>
          </p:cNvPr>
          <p:cNvSpPr/>
          <p:nvPr/>
        </p:nvSpPr>
        <p:spPr>
          <a:xfrm>
            <a:off x="8376883" y="136738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Rounded Corners 29">
            <a:extLst>
              <a:ext uri="{FF2B5EF4-FFF2-40B4-BE49-F238E27FC236}">
                <a16:creationId xmlns:a16="http://schemas.microsoft.com/office/drawing/2014/main" id="{75EFD362-0EC7-4943-BA6D-866AD261BE7E}"/>
              </a:ext>
            </a:extLst>
          </p:cNvPr>
          <p:cNvSpPr/>
          <p:nvPr/>
        </p:nvSpPr>
        <p:spPr>
          <a:xfrm>
            <a:off x="4460800" y="136814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88655"/>
            <a:ext cx="1341188" cy="750355"/>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79235" y="138680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8546" y="1378222"/>
            <a:ext cx="3556249" cy="1046440"/>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Planet Earth</a:t>
            </a:r>
          </a:p>
          <a:p>
            <a:pPr algn="ctr"/>
            <a:r>
              <a:rPr lang="en-GB" sz="1100" b="1" dirty="0">
                <a:solidFill>
                  <a:srgbClr val="0070C0"/>
                </a:solidFill>
                <a:latin typeface="Arial Narrow" panose="020B0606020202030204" pitchFamily="34" charset="0"/>
              </a:rPr>
              <a:t>Space</a:t>
            </a:r>
          </a:p>
          <a:p>
            <a:pPr marL="171450" indent="-171450">
              <a:buFont typeface="Arial" panose="020B0604020202020204" pitchFamily="34" charset="0"/>
              <a:buChar char="•"/>
            </a:pPr>
            <a:r>
              <a:rPr lang="en-GB" sz="1000" dirty="0">
                <a:latin typeface="Arial Narrow" panose="020B0606020202030204" pitchFamily="34" charset="0"/>
              </a:rPr>
              <a:t>By safely observing and recording the sun and moon at various times, I can describe their patterns of movement and changes over time. I can relate these to the length of a day, a month and a year. </a:t>
            </a:r>
            <a:r>
              <a:rPr lang="en-GB" sz="1000" b="1" dirty="0">
                <a:solidFill>
                  <a:srgbClr val="0070C0"/>
                </a:solidFill>
                <a:latin typeface="Arial Narrow" panose="020B0606020202030204" pitchFamily="34" charset="0"/>
              </a:rPr>
              <a:t>1-06a</a:t>
            </a:r>
          </a:p>
          <a:p>
            <a:endParaRPr lang="en-GB" sz="10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11922174"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570756"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Topical Science-SCN 1-20a</a:t>
            </a:r>
            <a:endParaRPr lang="en-GB" sz="1100" dirty="0">
              <a:latin typeface="Arial Narrow" panose="020B0606020202030204" pitchFamily="34" charset="0"/>
            </a:endParaRPr>
          </a:p>
          <a:p>
            <a:r>
              <a:rPr lang="en-GB" sz="1100" dirty="0">
                <a:latin typeface="Arial Narrow" panose="020B0606020202030204" pitchFamily="34" charset="0"/>
              </a:rPr>
              <a:t>I have contributed to discussions of current scientific news items to help develop my awareness of science</a:t>
            </a:r>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08105"/>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Forces, Electricity &amp;waves</a:t>
            </a:r>
          </a:p>
          <a:p>
            <a:pPr algn="ctr"/>
            <a:r>
              <a:rPr lang="en-GB" sz="1100" b="1" dirty="0">
                <a:solidFill>
                  <a:srgbClr val="0070C0"/>
                </a:solidFill>
                <a:latin typeface="Arial Narrow" panose="020B0606020202030204" pitchFamily="34" charset="0"/>
              </a:rPr>
              <a:t>Forces</a:t>
            </a:r>
          </a:p>
          <a:p>
            <a:pPr marL="171450" indent="-171450">
              <a:buFont typeface="Arial" panose="020B0604020202020204" pitchFamily="34" charset="0"/>
              <a:buChar char="•"/>
            </a:pPr>
            <a:r>
              <a:rPr lang="en-GB" sz="1000" dirty="0">
                <a:latin typeface="Arial Narrow" panose="020B0606020202030204" pitchFamily="34" charset="0"/>
              </a:rPr>
              <a:t>By investigating forces on toys and other objects, I can predict the effect on the shape or motion of objects </a:t>
            </a:r>
            <a:r>
              <a:rPr lang="en-GB" sz="1000" b="1" dirty="0">
                <a:solidFill>
                  <a:srgbClr val="0070C0"/>
                </a:solidFill>
                <a:latin typeface="Arial Narrow" panose="020B0606020202030204" pitchFamily="34" charset="0"/>
              </a:rPr>
              <a:t>SCN 1-07a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By exploring the forces exerted by magnets on other magnets and magnetic materials, I can contribute to the design of a game. </a:t>
            </a:r>
            <a:r>
              <a:rPr lang="en-GB" sz="1000" b="1" dirty="0">
                <a:solidFill>
                  <a:srgbClr val="0070C0"/>
                </a:solidFill>
                <a:latin typeface="Arial Narrow" panose="020B0606020202030204" pitchFamily="34" charset="0"/>
              </a:rPr>
              <a:t>SCN 1-08a </a:t>
            </a:r>
          </a:p>
          <a:p>
            <a:endParaRPr lang="en-GB" sz="10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51004" y="1329555"/>
            <a:ext cx="3550377" cy="1708160"/>
          </a:xfrm>
          <a:prstGeom prst="rect">
            <a:avLst/>
          </a:prstGeom>
          <a:noFill/>
        </p:spPr>
        <p:txBody>
          <a:bodyPr wrap="square" rtlCol="0">
            <a:spAutoFit/>
          </a:bodyPr>
          <a:lstStyle/>
          <a:p>
            <a:pPr algn="ctr"/>
            <a:r>
              <a:rPr lang="en-GB" sz="1100" b="1" dirty="0">
                <a:solidFill>
                  <a:srgbClr val="0070C0"/>
                </a:solidFill>
                <a:latin typeface="Arial Narrow" panose="020B0606020202030204" pitchFamily="34" charset="0"/>
              </a:rPr>
              <a:t>Body systems and cells</a:t>
            </a:r>
          </a:p>
          <a:p>
            <a:pPr algn="ctr"/>
            <a:r>
              <a:rPr lang="en-GB" sz="11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900" dirty="0">
                <a:latin typeface="Arial Narrow" panose="020B0606020202030204" pitchFamily="34" charset="0"/>
              </a:rPr>
              <a:t>By researching, I can describe the position and function of the skeleton and major organs of the human body and discuss what I need to do to keep them healthy. </a:t>
            </a:r>
            <a:r>
              <a:rPr lang="en-GB" sz="900" b="1" dirty="0">
                <a:solidFill>
                  <a:srgbClr val="0070C0"/>
                </a:solidFill>
                <a:latin typeface="Arial Narrow" panose="020B0606020202030204" pitchFamily="34" charset="0"/>
              </a:rPr>
              <a:t>SCN 1-12a</a:t>
            </a:r>
          </a:p>
          <a:p>
            <a:pPr marL="171450" indent="-171450">
              <a:buFont typeface="Arial" panose="020B0604020202020204" pitchFamily="34" charset="0"/>
              <a:buChar char="•"/>
            </a:pPr>
            <a:r>
              <a:rPr lang="en-GB" sz="900" dirty="0">
                <a:latin typeface="Arial Narrow" panose="020B0606020202030204" pitchFamily="34" charset="0"/>
              </a:rPr>
              <a:t>I have explored my senses and can discuss their reliability and limitations in responding to the environment. </a:t>
            </a:r>
            <a:r>
              <a:rPr lang="en-GB" sz="900" b="1" dirty="0">
                <a:solidFill>
                  <a:srgbClr val="0070C0"/>
                </a:solidFill>
                <a:latin typeface="Arial Narrow" panose="020B0606020202030204" pitchFamily="34" charset="0"/>
              </a:rPr>
              <a:t>SCN 1-12b</a:t>
            </a:r>
          </a:p>
          <a:p>
            <a:pPr marL="171450" indent="-171450">
              <a:buFont typeface="Arial" panose="020B0604020202020204" pitchFamily="34" charset="0"/>
              <a:buChar char="•"/>
            </a:pPr>
            <a:r>
              <a:rPr lang="en-GB" sz="900" dirty="0">
                <a:latin typeface="Arial Narrow" panose="020B0606020202030204" pitchFamily="34" charset="0"/>
              </a:rPr>
              <a:t>I know the symptoms of some common diseases caused by germs. I can explain how they are spread and discuss how some methods of preventing and treating disease benefit society. </a:t>
            </a:r>
            <a:r>
              <a:rPr lang="en-GB" sz="900" b="1" dirty="0">
                <a:solidFill>
                  <a:srgbClr val="0070C0"/>
                </a:solidFill>
                <a:latin typeface="Arial Narrow" panose="020B0606020202030204" pitchFamily="34" charset="0"/>
              </a:rPr>
              <a:t>SCN 1-13a</a:t>
            </a:r>
          </a:p>
          <a:p>
            <a:endParaRPr lang="en-GB" sz="1100" b="1" dirty="0">
              <a:solidFill>
                <a:srgbClr val="0070C0"/>
              </a:solidFill>
              <a:latin typeface="Arial Narrow" panose="020B0606020202030204" pitchFamily="34" charset="0"/>
            </a:endParaRPr>
          </a:p>
        </p:txBody>
      </p:sp>
      <p:sp>
        <p:nvSpPr>
          <p:cNvPr id="22" name="TextBox 21">
            <a:extLst>
              <a:ext uri="{FF2B5EF4-FFF2-40B4-BE49-F238E27FC236}">
                <a16:creationId xmlns:a16="http://schemas.microsoft.com/office/drawing/2014/main" id="{6DDA3F55-053D-48F0-9687-46F70CCB5511}"/>
              </a:ext>
            </a:extLst>
          </p:cNvPr>
          <p:cNvSpPr txBox="1"/>
          <p:nvPr/>
        </p:nvSpPr>
        <p:spPr>
          <a:xfrm>
            <a:off x="562682" y="3001276"/>
            <a:ext cx="3773751" cy="1615827"/>
          </a:xfrm>
          <a:prstGeom prst="rect">
            <a:avLst/>
          </a:prstGeom>
          <a:noFill/>
          <a:ln>
            <a:noFill/>
          </a:ln>
        </p:spPr>
        <p:txBody>
          <a:bodyPr wrap="square" rtlCol="0">
            <a:spAutoFit/>
          </a:bodyPr>
          <a:lstStyle/>
          <a:p>
            <a:pPr algn="ctr"/>
            <a:r>
              <a:rPr lang="en-GB" sz="900" b="1" dirty="0">
                <a:solidFill>
                  <a:schemeClr val="accent4"/>
                </a:solidFill>
                <a:latin typeface="Arial Narrow" panose="020B0606020202030204" pitchFamily="34" charset="0"/>
              </a:rPr>
              <a:t>Biodiversity and interdependence</a:t>
            </a:r>
          </a:p>
          <a:p>
            <a:pPr algn="ctr"/>
            <a:r>
              <a:rPr lang="en-GB" sz="900" b="1" dirty="0">
                <a:solidFill>
                  <a:schemeClr val="accent4"/>
                </a:solidFill>
                <a:latin typeface="Arial Narrow" panose="020B0606020202030204" pitchFamily="34" charset="0"/>
              </a:rPr>
              <a:t>Living Things</a:t>
            </a:r>
          </a:p>
          <a:p>
            <a:pPr marL="285750" indent="-285750">
              <a:buFont typeface="Arial" panose="020B0604020202020204" pitchFamily="34" charset="0"/>
              <a:buChar char="•"/>
            </a:pPr>
            <a:r>
              <a:rPr lang="en-GB" sz="900" dirty="0">
                <a:latin typeface="Arial Narrow" panose="020B0606020202030204" pitchFamily="34" charset="0"/>
              </a:rPr>
              <a:t>I can distinguish between living and non-living things. I can sort living things into groups and explain my decisions. </a:t>
            </a:r>
            <a:r>
              <a:rPr lang="it-IT" sz="900" b="1" dirty="0">
                <a:solidFill>
                  <a:schemeClr val="accent4"/>
                </a:solidFill>
                <a:latin typeface="Arial Narrow" panose="020B0606020202030204" pitchFamily="34" charset="0"/>
              </a:rPr>
              <a:t>SCN 1-01a</a:t>
            </a:r>
          </a:p>
          <a:p>
            <a:pPr marL="285750" indent="-285750">
              <a:buFont typeface="Arial" panose="020B0604020202020204" pitchFamily="34" charset="0"/>
              <a:buChar char="•"/>
            </a:pPr>
            <a:r>
              <a:rPr lang="en-GB" sz="900" dirty="0">
                <a:latin typeface="Arial Narrow" panose="020B0606020202030204" pitchFamily="34" charset="0"/>
              </a:rPr>
              <a:t>I can explore examples of food chains and show an appreciation of how animals and plants depend on each other for food. </a:t>
            </a:r>
            <a:r>
              <a:rPr lang="it-IT" sz="900" b="1" dirty="0">
                <a:solidFill>
                  <a:schemeClr val="accent4"/>
                </a:solidFill>
                <a:latin typeface="Arial Narrow" panose="020B0606020202030204" pitchFamily="34" charset="0"/>
              </a:rPr>
              <a:t>SCN 1-02a</a:t>
            </a:r>
          </a:p>
          <a:p>
            <a:pPr marL="285750" indent="-285750">
              <a:buFont typeface="Arial" panose="020B0604020202020204" pitchFamily="34" charset="0"/>
              <a:buChar char="•"/>
            </a:pPr>
            <a:r>
              <a:rPr lang="en-GB" sz="900" dirty="0">
                <a:latin typeface="Arial Narrow" panose="020B0606020202030204" pitchFamily="34" charset="0"/>
              </a:rPr>
              <a:t>I can help to design experiments to find out what plants need in order to grow and develop. I can observe and record my findings and from what I have learned I can grow healthy plants in school.</a:t>
            </a:r>
            <a:r>
              <a:rPr lang="it-IT" sz="900" b="1" dirty="0">
                <a:solidFill>
                  <a:schemeClr val="accent4"/>
                </a:solidFill>
                <a:latin typeface="Arial Narrow" panose="020B0606020202030204" pitchFamily="34" charset="0"/>
              </a:rPr>
              <a:t>SCN 1-03a</a:t>
            </a:r>
          </a:p>
          <a:p>
            <a:pPr marL="285750" indent="-285750">
              <a:buFont typeface="Arial" panose="020B0604020202020204" pitchFamily="34" charset="0"/>
              <a:buChar char="•"/>
            </a:pPr>
            <a:r>
              <a:rPr lang="en-GB" sz="900" dirty="0">
                <a:latin typeface="Arial Narrow" panose="020B0606020202030204" pitchFamily="34" charset="0"/>
              </a:rPr>
              <a:t>By comparing generations of families of humans, plants and animals, I can begin to understand how characteristics are inherited. </a:t>
            </a:r>
            <a:r>
              <a:rPr lang="it-IT" sz="900" b="1" dirty="0">
                <a:solidFill>
                  <a:schemeClr val="accent4"/>
                </a:solidFill>
                <a:latin typeface="Arial Narrow" panose="020B0606020202030204" pitchFamily="34" charset="0"/>
              </a:rPr>
              <a:t>SCN 1-14a</a:t>
            </a:r>
            <a:endParaRPr lang="en-GB" sz="900" b="1" dirty="0">
              <a:solidFill>
                <a:schemeClr val="accent4"/>
              </a:solidFill>
              <a:latin typeface="Arial Narrow" panose="020B0606020202030204" pitchFamily="34" charset="0"/>
            </a:endParaRPr>
          </a:p>
        </p:txBody>
      </p:sp>
      <p:sp>
        <p:nvSpPr>
          <p:cNvPr id="23" name="TextBox 22">
            <a:extLst>
              <a:ext uri="{FF2B5EF4-FFF2-40B4-BE49-F238E27FC236}">
                <a16:creationId xmlns:a16="http://schemas.microsoft.com/office/drawing/2014/main" id="{E4310696-1FA1-4556-91F0-61094345E684}"/>
              </a:ext>
            </a:extLst>
          </p:cNvPr>
          <p:cNvSpPr txBox="1"/>
          <p:nvPr/>
        </p:nvSpPr>
        <p:spPr>
          <a:xfrm>
            <a:off x="4605114" y="2975166"/>
            <a:ext cx="3556249" cy="861774"/>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Electricity</a:t>
            </a:r>
          </a:p>
          <a:p>
            <a:pPr algn="ctr"/>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can describe an electrical circuit as a continuous loop of conducting materials. I can combine simple components in a series circuit to make a game or model. </a:t>
            </a:r>
            <a:r>
              <a:rPr lang="en-GB" sz="1000" b="1" dirty="0">
                <a:solidFill>
                  <a:schemeClr val="accent4"/>
                </a:solidFill>
                <a:latin typeface="Arial Narrow" panose="020B0606020202030204" pitchFamily="34" charset="0"/>
              </a:rPr>
              <a:t>SCN 1-09a</a:t>
            </a:r>
          </a:p>
        </p:txBody>
      </p:sp>
      <p:sp>
        <p:nvSpPr>
          <p:cNvPr id="24" name="TextBox 23">
            <a:extLst>
              <a:ext uri="{FF2B5EF4-FFF2-40B4-BE49-F238E27FC236}">
                <a16:creationId xmlns:a16="http://schemas.microsoft.com/office/drawing/2014/main" id="{B66FFC2E-93C8-4971-8E08-D12D25C97008}"/>
              </a:ext>
            </a:extLst>
          </p:cNvPr>
          <p:cNvSpPr txBox="1"/>
          <p:nvPr/>
        </p:nvSpPr>
        <p:spPr>
          <a:xfrm>
            <a:off x="8342364" y="2991942"/>
            <a:ext cx="3556249" cy="1323439"/>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Properties and uses of substances</a:t>
            </a:r>
          </a:p>
          <a:p>
            <a:pPr algn="ctr"/>
            <a:r>
              <a:rPr lang="en-GB" sz="1000" b="1" dirty="0">
                <a:solidFill>
                  <a:schemeClr val="accent4"/>
                </a:solidFill>
                <a:latin typeface="Arial Narrow" panose="020B0606020202030204" pitchFamily="34" charset="0"/>
              </a:rPr>
              <a:t>Materials and Conservation</a:t>
            </a:r>
          </a:p>
          <a:p>
            <a:pPr marL="171450" indent="-171450">
              <a:buFont typeface="Arial" panose="020B0604020202020204" pitchFamily="34" charset="0"/>
              <a:buChar char="•"/>
            </a:pPr>
            <a:r>
              <a:rPr lang="en-GB" sz="1000" dirty="0">
                <a:latin typeface="Arial Narrow" panose="020B0606020202030204" pitchFamily="34" charset="0"/>
              </a:rPr>
              <a:t>Through exploring properties and sources of materials, I can choose appropriate materials to solve practical challenges. </a:t>
            </a:r>
            <a:r>
              <a:rPr lang="en-GB" sz="1000" b="1" dirty="0">
                <a:solidFill>
                  <a:schemeClr val="accent4"/>
                </a:solidFill>
                <a:latin typeface="Arial Narrow" panose="020B0606020202030204" pitchFamily="34" charset="0"/>
              </a:rPr>
              <a:t>SCN 1-15a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Using digital technologies responsibly I can access, retrieve and use information to support, enrich or extend learning in different contexts. </a:t>
            </a:r>
            <a:r>
              <a:rPr lang="en-GB" sz="1000" b="1" dirty="0">
                <a:solidFill>
                  <a:schemeClr val="accent4"/>
                </a:solidFill>
                <a:latin typeface="Arial Narrow" panose="020B0606020202030204" pitchFamily="34" charset="0"/>
              </a:rPr>
              <a:t>TCH 1-02a</a:t>
            </a:r>
          </a:p>
        </p:txBody>
      </p:sp>
      <p:sp>
        <p:nvSpPr>
          <p:cNvPr id="25" name="TextBox 24">
            <a:extLst>
              <a:ext uri="{FF2B5EF4-FFF2-40B4-BE49-F238E27FC236}">
                <a16:creationId xmlns:a16="http://schemas.microsoft.com/office/drawing/2014/main" id="{02174C82-E03F-4538-9419-85CAE5F5F717}"/>
              </a:ext>
            </a:extLst>
          </p:cNvPr>
          <p:cNvSpPr txBox="1"/>
          <p:nvPr/>
        </p:nvSpPr>
        <p:spPr>
          <a:xfrm>
            <a:off x="8445020" y="4670603"/>
            <a:ext cx="3556249" cy="1015663"/>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Energy Sources and Sustainability</a:t>
            </a:r>
          </a:p>
          <a:p>
            <a:pPr algn="ctr"/>
            <a:r>
              <a:rPr lang="en-GB" sz="1000" b="1" dirty="0">
                <a:solidFill>
                  <a:srgbClr val="002060"/>
                </a:solidFill>
                <a:latin typeface="Arial Narrow" panose="020B0606020202030204" pitchFamily="34" charset="0"/>
              </a:rPr>
              <a:t>Energy</a:t>
            </a:r>
          </a:p>
          <a:p>
            <a:pPr marL="171450" indent="-171450">
              <a:buFont typeface="Arial" panose="020B0604020202020204" pitchFamily="34" charset="0"/>
              <a:buChar char="•"/>
            </a:pPr>
            <a:r>
              <a:rPr lang="en-GB" sz="1000" dirty="0">
                <a:latin typeface="Arial Narrow" panose="020B0606020202030204" pitchFamily="34" charset="0"/>
              </a:rPr>
              <a:t>I am aware of different types of energy around me and can show their importance to everyday life and my survival. </a:t>
            </a:r>
            <a:r>
              <a:rPr lang="en-GB" sz="1000" b="1" dirty="0">
                <a:solidFill>
                  <a:srgbClr val="002060"/>
                </a:solidFill>
                <a:latin typeface="Arial Narrow" panose="020B0606020202030204" pitchFamily="34" charset="0"/>
              </a:rPr>
              <a:t>SCN 1-04a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7" name="TextBox 26">
            <a:extLst>
              <a:ext uri="{FF2B5EF4-FFF2-40B4-BE49-F238E27FC236}">
                <a16:creationId xmlns:a16="http://schemas.microsoft.com/office/drawing/2014/main" id="{AF69D586-8730-4ADD-8AE8-A64D3E9ACD4C}"/>
              </a:ext>
            </a:extLst>
          </p:cNvPr>
          <p:cNvSpPr txBox="1"/>
          <p:nvPr/>
        </p:nvSpPr>
        <p:spPr>
          <a:xfrm>
            <a:off x="4561628" y="4690050"/>
            <a:ext cx="3556249" cy="1169551"/>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Vibrations and waves</a:t>
            </a:r>
          </a:p>
          <a:p>
            <a:pPr algn="ctr"/>
            <a:r>
              <a:rPr lang="en-GB" sz="1000" b="1" dirty="0">
                <a:solidFill>
                  <a:srgbClr val="002060"/>
                </a:solidFill>
                <a:latin typeface="Arial Narrow" panose="020B0606020202030204" pitchFamily="34" charset="0"/>
              </a:rPr>
              <a:t>Sound</a:t>
            </a:r>
          </a:p>
          <a:p>
            <a:pPr marL="171450" indent="-171450">
              <a:buFont typeface="Arial" panose="020B0604020202020204" pitchFamily="34" charset="0"/>
              <a:buChar char="•"/>
            </a:pPr>
            <a:r>
              <a:rPr lang="en-GB" sz="1000" dirty="0">
                <a:latin typeface="Arial Narrow" panose="020B0606020202030204" pitchFamily="34" charset="0"/>
              </a:rPr>
              <a:t>By collaborating in experiments on different ways of producing sound from vibrations, I can demonstrate how to change the pitch of a sound. </a:t>
            </a:r>
            <a:r>
              <a:rPr lang="en-GB" sz="1000" b="1" dirty="0">
                <a:solidFill>
                  <a:srgbClr val="002060"/>
                </a:solidFill>
                <a:latin typeface="Arial Narrow" panose="020B0606020202030204" pitchFamily="34" charset="0"/>
              </a:rPr>
              <a:t>SCN 1-11a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8" name="TextBox 27">
            <a:extLst>
              <a:ext uri="{FF2B5EF4-FFF2-40B4-BE49-F238E27FC236}">
                <a16:creationId xmlns:a16="http://schemas.microsoft.com/office/drawing/2014/main" id="{2130617B-8088-481E-BCE3-3B2014C548A1}"/>
              </a:ext>
            </a:extLst>
          </p:cNvPr>
          <p:cNvSpPr txBox="1"/>
          <p:nvPr/>
        </p:nvSpPr>
        <p:spPr>
          <a:xfrm>
            <a:off x="593903" y="4670603"/>
            <a:ext cx="3556249" cy="1477328"/>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Properties and use of substances</a:t>
            </a:r>
          </a:p>
          <a:p>
            <a:pPr algn="ctr"/>
            <a:r>
              <a:rPr lang="en-GB" sz="10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000" dirty="0">
                <a:latin typeface="Arial Narrow" panose="020B0606020202030204" pitchFamily="34" charset="0"/>
              </a:rPr>
              <a:t>By investigating how water can change from one form to another, I can relate my findings to everyday experiences. </a:t>
            </a:r>
            <a:r>
              <a:rPr lang="en-GB" sz="1000" b="1" dirty="0">
                <a:solidFill>
                  <a:srgbClr val="002060"/>
                </a:solidFill>
                <a:latin typeface="Arial Narrow" panose="020B0606020202030204" pitchFamily="34" charset="0"/>
              </a:rPr>
              <a:t>SCN 1-05a </a:t>
            </a:r>
          </a:p>
          <a:p>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can make and test predictions about solids dissolving in water and can relate my findings to the world around me. </a:t>
            </a:r>
            <a:r>
              <a:rPr lang="en-GB" sz="1000" b="1" dirty="0">
                <a:solidFill>
                  <a:srgbClr val="002060"/>
                </a:solidFill>
                <a:latin typeface="Arial Narrow" panose="020B0606020202030204" pitchFamily="34" charset="0"/>
              </a:rPr>
              <a:t>SCN 1-16a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pic>
        <p:nvPicPr>
          <p:cNvPr id="2" name="Picture 1">
            <a:extLst>
              <a:ext uri="{FF2B5EF4-FFF2-40B4-BE49-F238E27FC236}">
                <a16:creationId xmlns:a16="http://schemas.microsoft.com/office/drawing/2014/main" id="{714D2DE0-4114-4D2C-BC3D-4A87FE31F7AE}"/>
              </a:ext>
            </a:extLst>
          </p:cNvPr>
          <p:cNvPicPr>
            <a:picLocks noChangeAspect="1"/>
          </p:cNvPicPr>
          <p:nvPr/>
        </p:nvPicPr>
        <p:blipFill>
          <a:blip r:embed="rId3"/>
          <a:stretch>
            <a:fillRect/>
          </a:stretch>
        </p:blipFill>
        <p:spPr>
          <a:xfrm>
            <a:off x="272200" y="392925"/>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B6E178B5-D5A1-4860-B17F-08FA9AA79A11}"/>
              </a:ext>
            </a:extLst>
          </p:cNvPr>
          <p:cNvPicPr>
            <a:picLocks noChangeAspect="1"/>
          </p:cNvPicPr>
          <p:nvPr/>
        </p:nvPicPr>
        <p:blipFill>
          <a:blip r:embed="rId5"/>
          <a:stretch>
            <a:fillRect/>
          </a:stretch>
        </p:blipFill>
        <p:spPr>
          <a:xfrm>
            <a:off x="11717571" y="954911"/>
            <a:ext cx="310923" cy="310923"/>
          </a:xfrm>
          <a:prstGeom prst="rect">
            <a:avLst/>
          </a:prstGeom>
        </p:spPr>
      </p:pic>
    </p:spTree>
    <p:extLst>
      <p:ext uri="{BB962C8B-B14F-4D97-AF65-F5344CB8AC3E}">
        <p14:creationId xmlns:p14="http://schemas.microsoft.com/office/powerpoint/2010/main" val="4285021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EDB73C48-FE9E-45B8-BB34-BF19BF813029}"/>
              </a:ext>
            </a:extLst>
          </p:cNvPr>
          <p:cNvSpPr/>
          <p:nvPr/>
        </p:nvSpPr>
        <p:spPr>
          <a:xfrm>
            <a:off x="8290803" y="462837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606FCD9-32C9-4B60-B7F3-2A200B895E46}"/>
              </a:ext>
            </a:extLst>
          </p:cNvPr>
          <p:cNvSpPr/>
          <p:nvPr/>
        </p:nvSpPr>
        <p:spPr>
          <a:xfrm>
            <a:off x="4441471" y="462982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3F8C44EC-F148-44DA-83DD-1D8F968509E6}"/>
              </a:ext>
            </a:extLst>
          </p:cNvPr>
          <p:cNvSpPr/>
          <p:nvPr/>
        </p:nvSpPr>
        <p:spPr>
          <a:xfrm>
            <a:off x="556141" y="461952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31942647-DED8-452C-8D31-489369C2FCB8}"/>
              </a:ext>
            </a:extLst>
          </p:cNvPr>
          <p:cNvSpPr/>
          <p:nvPr/>
        </p:nvSpPr>
        <p:spPr>
          <a:xfrm>
            <a:off x="8290803" y="301988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46806C27-D150-4CFD-A806-09744C2AF373}"/>
              </a:ext>
            </a:extLst>
          </p:cNvPr>
          <p:cNvSpPr/>
          <p:nvPr/>
        </p:nvSpPr>
        <p:spPr>
          <a:xfrm>
            <a:off x="4431930"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FC47D59B-57B8-473F-A47F-9DB09D29C453}"/>
              </a:ext>
            </a:extLst>
          </p:cNvPr>
          <p:cNvSpPr/>
          <p:nvPr/>
        </p:nvSpPr>
        <p:spPr>
          <a:xfrm>
            <a:off x="547589"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38799792-3948-4C43-9FC7-82400A844600}"/>
              </a:ext>
            </a:extLst>
          </p:cNvPr>
          <p:cNvSpPr/>
          <p:nvPr/>
        </p:nvSpPr>
        <p:spPr>
          <a:xfrm>
            <a:off x="8290803" y="13902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7D38E822-736B-42DE-BF45-FB1CAA8935C7}"/>
              </a:ext>
            </a:extLst>
          </p:cNvPr>
          <p:cNvSpPr/>
          <p:nvPr/>
        </p:nvSpPr>
        <p:spPr>
          <a:xfrm>
            <a:off x="4424261" y="137547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54286" y="377527"/>
            <a:ext cx="1404399" cy="76570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1107996"/>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1-06a</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44702"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17875"/>
            <a:ext cx="5570756"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1-20a</a:t>
            </a:r>
            <a:endParaRPr lang="en-GB" sz="1100" dirty="0">
              <a:latin typeface="Arial Narrow" panose="020B0606020202030204" pitchFamily="34" charset="0"/>
            </a:endParaRPr>
          </a:p>
          <a:p>
            <a:r>
              <a:rPr lang="en-GB" sz="1100" dirty="0">
                <a:latin typeface="Arial Narrow" panose="020B0606020202030204" pitchFamily="34" charset="0"/>
              </a:rPr>
              <a:t>I have contributed to discussions of current scientific news items to help develop my awareness of science</a:t>
            </a:r>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1736" y="1392674"/>
            <a:ext cx="3612364" cy="1538883"/>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1-07a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1-08a </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51004" y="1329555"/>
            <a:ext cx="3550377" cy="1769715"/>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1-12a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1-12b</a:t>
            </a:r>
            <a:endParaRPr lang="en-GB" sz="1400" b="1" dirty="0">
              <a:solidFill>
                <a:srgbClr val="0070C0"/>
              </a:solidFill>
              <a:latin typeface="Arial Narrow" panose="020B0606020202030204" pitchFamily="34" charset="0"/>
            </a:endParaRPr>
          </a:p>
          <a:p>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9"/>
              </a:rPr>
              <a:t>SCN 1-13a</a:t>
            </a:r>
            <a:endParaRPr lang="en-GB" sz="14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2" name="Picture 1">
            <a:hlinkClick r:id="rId10" action="ppaction://hlinksldjump"/>
            <a:extLst>
              <a:ext uri="{FF2B5EF4-FFF2-40B4-BE49-F238E27FC236}">
                <a16:creationId xmlns:a16="http://schemas.microsoft.com/office/drawing/2014/main" id="{FD4A11CE-8FC8-4A45-A663-ADDDEBFD7B8D}"/>
              </a:ext>
            </a:extLst>
          </p:cNvPr>
          <p:cNvPicPr>
            <a:picLocks noChangeAspect="1"/>
          </p:cNvPicPr>
          <p:nvPr/>
        </p:nvPicPr>
        <p:blipFill>
          <a:blip r:embed="rId11"/>
          <a:stretch>
            <a:fillRect/>
          </a:stretch>
        </p:blipFill>
        <p:spPr>
          <a:xfrm>
            <a:off x="2238688" y="2080572"/>
            <a:ext cx="295953" cy="295953"/>
          </a:xfrm>
          <a:prstGeom prst="rect">
            <a:avLst/>
          </a:prstGeom>
        </p:spPr>
      </p:pic>
      <p:pic>
        <p:nvPicPr>
          <p:cNvPr id="7" name="Picture 6">
            <a:hlinkClick r:id="rId12" action="ppaction://hlinksldjump"/>
            <a:extLst>
              <a:ext uri="{FF2B5EF4-FFF2-40B4-BE49-F238E27FC236}">
                <a16:creationId xmlns:a16="http://schemas.microsoft.com/office/drawing/2014/main" id="{B487EDE0-59E9-428D-8A59-A712D86C0166}"/>
              </a:ext>
            </a:extLst>
          </p:cNvPr>
          <p:cNvPicPr>
            <a:picLocks noChangeAspect="1"/>
          </p:cNvPicPr>
          <p:nvPr/>
        </p:nvPicPr>
        <p:blipFill>
          <a:blip r:embed="rId11"/>
          <a:stretch>
            <a:fillRect/>
          </a:stretch>
        </p:blipFill>
        <p:spPr>
          <a:xfrm>
            <a:off x="5956265" y="2007361"/>
            <a:ext cx="277658" cy="277658"/>
          </a:xfrm>
          <a:prstGeom prst="rect">
            <a:avLst/>
          </a:prstGeom>
        </p:spPr>
      </p:pic>
      <p:pic>
        <p:nvPicPr>
          <p:cNvPr id="8" name="Picture 7">
            <a:hlinkClick r:id="rId12" action="ppaction://hlinksldjump"/>
            <a:extLst>
              <a:ext uri="{FF2B5EF4-FFF2-40B4-BE49-F238E27FC236}">
                <a16:creationId xmlns:a16="http://schemas.microsoft.com/office/drawing/2014/main" id="{DABCBBD5-DBF1-4B67-B528-21DE60E28BD3}"/>
              </a:ext>
            </a:extLst>
          </p:cNvPr>
          <p:cNvPicPr>
            <a:picLocks noChangeAspect="1"/>
          </p:cNvPicPr>
          <p:nvPr/>
        </p:nvPicPr>
        <p:blipFill>
          <a:blip r:embed="rId11"/>
          <a:stretch>
            <a:fillRect/>
          </a:stretch>
        </p:blipFill>
        <p:spPr>
          <a:xfrm>
            <a:off x="5987387" y="2495558"/>
            <a:ext cx="278525" cy="278525"/>
          </a:xfrm>
          <a:prstGeom prst="rect">
            <a:avLst/>
          </a:prstGeom>
        </p:spPr>
      </p:pic>
      <p:pic>
        <p:nvPicPr>
          <p:cNvPr id="25" name="Picture 24">
            <a:hlinkClick r:id="rId12" action="ppaction://hlinksldjump"/>
            <a:extLst>
              <a:ext uri="{FF2B5EF4-FFF2-40B4-BE49-F238E27FC236}">
                <a16:creationId xmlns:a16="http://schemas.microsoft.com/office/drawing/2014/main" id="{6E609680-2CBF-4FFE-934C-F34B17167320}"/>
              </a:ext>
            </a:extLst>
          </p:cNvPr>
          <p:cNvPicPr>
            <a:picLocks noChangeAspect="1"/>
          </p:cNvPicPr>
          <p:nvPr/>
        </p:nvPicPr>
        <p:blipFill>
          <a:blip r:embed="rId11"/>
          <a:stretch>
            <a:fillRect/>
          </a:stretch>
        </p:blipFill>
        <p:spPr>
          <a:xfrm>
            <a:off x="9777575" y="1817357"/>
            <a:ext cx="293922" cy="293922"/>
          </a:xfrm>
          <a:prstGeom prst="rect">
            <a:avLst/>
          </a:prstGeom>
        </p:spPr>
      </p:pic>
      <p:pic>
        <p:nvPicPr>
          <p:cNvPr id="12" name="Picture 11">
            <a:hlinkClick r:id="rId12" action="ppaction://hlinksldjump"/>
            <a:extLst>
              <a:ext uri="{FF2B5EF4-FFF2-40B4-BE49-F238E27FC236}">
                <a16:creationId xmlns:a16="http://schemas.microsoft.com/office/drawing/2014/main" id="{E50ED6B6-51A1-4FC5-A2D4-AEED3311B25B}"/>
              </a:ext>
            </a:extLst>
          </p:cNvPr>
          <p:cNvPicPr>
            <a:picLocks noChangeAspect="1"/>
          </p:cNvPicPr>
          <p:nvPr/>
        </p:nvPicPr>
        <p:blipFill>
          <a:blip r:embed="rId11"/>
          <a:stretch>
            <a:fillRect/>
          </a:stretch>
        </p:blipFill>
        <p:spPr>
          <a:xfrm>
            <a:off x="9782548" y="2195767"/>
            <a:ext cx="329213" cy="329213"/>
          </a:xfrm>
          <a:prstGeom prst="rect">
            <a:avLst/>
          </a:prstGeom>
        </p:spPr>
      </p:pic>
      <p:pic>
        <p:nvPicPr>
          <p:cNvPr id="13" name="Picture 12">
            <a:hlinkClick r:id="rId13" action="ppaction://hlinksldjump"/>
            <a:extLst>
              <a:ext uri="{FF2B5EF4-FFF2-40B4-BE49-F238E27FC236}">
                <a16:creationId xmlns:a16="http://schemas.microsoft.com/office/drawing/2014/main" id="{5CC72D35-04C9-43CD-91FE-02A5E4C86592}"/>
              </a:ext>
            </a:extLst>
          </p:cNvPr>
          <p:cNvPicPr>
            <a:picLocks noChangeAspect="1"/>
          </p:cNvPicPr>
          <p:nvPr/>
        </p:nvPicPr>
        <p:blipFill>
          <a:blip r:embed="rId11"/>
          <a:stretch>
            <a:fillRect/>
          </a:stretch>
        </p:blipFill>
        <p:spPr>
          <a:xfrm>
            <a:off x="9782548" y="2553532"/>
            <a:ext cx="329213" cy="329213"/>
          </a:xfrm>
          <a:prstGeom prst="rect">
            <a:avLst/>
          </a:prstGeom>
        </p:spPr>
      </p:pic>
      <p:pic>
        <p:nvPicPr>
          <p:cNvPr id="14" name="Picture 13">
            <a:hlinkClick r:id="rId14"/>
            <a:extLst>
              <a:ext uri="{FF2B5EF4-FFF2-40B4-BE49-F238E27FC236}">
                <a16:creationId xmlns:a16="http://schemas.microsoft.com/office/drawing/2014/main" id="{D92ACF2B-5849-4979-8DE5-780F0BCEE130}"/>
              </a:ext>
            </a:extLst>
          </p:cNvPr>
          <p:cNvPicPr>
            <a:picLocks noChangeAspect="1"/>
          </p:cNvPicPr>
          <p:nvPr/>
        </p:nvPicPr>
        <p:blipFill>
          <a:blip r:embed="rId15"/>
          <a:stretch>
            <a:fillRect/>
          </a:stretch>
        </p:blipFill>
        <p:spPr>
          <a:xfrm>
            <a:off x="2756946" y="2096149"/>
            <a:ext cx="256054" cy="266095"/>
          </a:xfrm>
          <a:prstGeom prst="rect">
            <a:avLst/>
          </a:prstGeom>
        </p:spPr>
      </p:pic>
      <p:pic>
        <p:nvPicPr>
          <p:cNvPr id="16" name="Picture 15">
            <a:hlinkClick r:id="rId16"/>
            <a:extLst>
              <a:ext uri="{FF2B5EF4-FFF2-40B4-BE49-F238E27FC236}">
                <a16:creationId xmlns:a16="http://schemas.microsoft.com/office/drawing/2014/main" id="{545EC01C-0996-47AE-A5E2-9681B08799ED}"/>
              </a:ext>
            </a:extLst>
          </p:cNvPr>
          <p:cNvPicPr>
            <a:picLocks noChangeAspect="1"/>
          </p:cNvPicPr>
          <p:nvPr/>
        </p:nvPicPr>
        <p:blipFill>
          <a:blip r:embed="rId15"/>
          <a:stretch>
            <a:fillRect/>
          </a:stretch>
        </p:blipFill>
        <p:spPr>
          <a:xfrm>
            <a:off x="6484679" y="2477194"/>
            <a:ext cx="269575" cy="280147"/>
          </a:xfrm>
          <a:prstGeom prst="rect">
            <a:avLst/>
          </a:prstGeom>
        </p:spPr>
      </p:pic>
      <p:pic>
        <p:nvPicPr>
          <p:cNvPr id="17" name="Picture 16">
            <a:hlinkClick r:id="rId17"/>
            <a:extLst>
              <a:ext uri="{FF2B5EF4-FFF2-40B4-BE49-F238E27FC236}">
                <a16:creationId xmlns:a16="http://schemas.microsoft.com/office/drawing/2014/main" id="{15E4E5FD-E41C-44DC-B51E-341E1FD45B7E}"/>
              </a:ext>
            </a:extLst>
          </p:cNvPr>
          <p:cNvPicPr>
            <a:picLocks noChangeAspect="1"/>
          </p:cNvPicPr>
          <p:nvPr/>
        </p:nvPicPr>
        <p:blipFill>
          <a:blip r:embed="rId15"/>
          <a:stretch>
            <a:fillRect/>
          </a:stretch>
        </p:blipFill>
        <p:spPr>
          <a:xfrm>
            <a:off x="10176877" y="1832703"/>
            <a:ext cx="256054" cy="266095"/>
          </a:xfrm>
          <a:prstGeom prst="rect">
            <a:avLst/>
          </a:prstGeom>
        </p:spPr>
      </p:pic>
      <p:sp>
        <p:nvSpPr>
          <p:cNvPr id="33" name="TextBox 32">
            <a:hlinkClick r:id="rId18"/>
            <a:extLst>
              <a:ext uri="{FF2B5EF4-FFF2-40B4-BE49-F238E27FC236}">
                <a16:creationId xmlns:a16="http://schemas.microsoft.com/office/drawing/2014/main" id="{D8D65161-BF09-406F-A3FF-CAE1F9D01D9E}"/>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9">
                  <a:extLst>
                    <a:ext uri="{A12FA001-AC4F-418D-AE19-62706E023703}">
                      <ahyp:hlinkClr xmlns:ahyp="http://schemas.microsoft.com/office/drawing/2018/hyperlinkcolor" val="tx"/>
                    </a:ext>
                  </a:extLst>
                </a:hlinkClick>
              </a:rPr>
              <a:t>SCN 1-01a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20">
                  <a:extLst>
                    <a:ext uri="{A12FA001-AC4F-418D-AE19-62706E023703}">
                      <ahyp:hlinkClr xmlns:ahyp="http://schemas.microsoft.com/office/drawing/2018/hyperlinkcolor" val="tx"/>
                    </a:ext>
                  </a:extLst>
                </a:hlinkClick>
              </a:rPr>
              <a:t>SCN 1-02a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21">
                  <a:extLst>
                    <a:ext uri="{A12FA001-AC4F-418D-AE19-62706E023703}">
                      <ahyp:hlinkClr xmlns:ahyp="http://schemas.microsoft.com/office/drawing/2018/hyperlinkcolor" val="tx"/>
                    </a:ext>
                  </a:extLst>
                </a:hlinkClick>
              </a:rPr>
              <a:t>SCN 1-03a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22">
                  <a:extLst>
                    <a:ext uri="{A12FA001-AC4F-418D-AE19-62706E023703}">
                      <ahyp:hlinkClr xmlns:ahyp="http://schemas.microsoft.com/office/drawing/2018/hyperlinkcolor" val="tx"/>
                    </a:ext>
                  </a:extLst>
                </a:hlinkClick>
              </a:rPr>
              <a:t>SCN 1-14a</a:t>
            </a:r>
            <a:endParaRPr lang="en-GB" sz="1400" b="1" dirty="0">
              <a:solidFill>
                <a:srgbClr val="FFC000"/>
              </a:solidFill>
              <a:latin typeface="Arial Narrow" panose="020B0606020202030204" pitchFamily="34" charset="0"/>
            </a:endParaRPr>
          </a:p>
        </p:txBody>
      </p:sp>
      <p:sp>
        <p:nvSpPr>
          <p:cNvPr id="35" name="TextBox 34">
            <a:extLst>
              <a:ext uri="{FF2B5EF4-FFF2-40B4-BE49-F238E27FC236}">
                <a16:creationId xmlns:a16="http://schemas.microsoft.com/office/drawing/2014/main" id="{0DCFA92E-1B9A-43BE-9B6A-64A9B420C384}"/>
              </a:ext>
            </a:extLst>
          </p:cNvPr>
          <p:cNvSpPr txBox="1"/>
          <p:nvPr/>
        </p:nvSpPr>
        <p:spPr>
          <a:xfrm>
            <a:off x="4502541" y="3181346"/>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3">
                  <a:extLst>
                    <a:ext uri="{A12FA001-AC4F-418D-AE19-62706E023703}">
                      <ahyp:hlinkClr xmlns:ahyp="http://schemas.microsoft.com/office/drawing/2018/hyperlinkcolor" val="tx"/>
                    </a:ext>
                  </a:extLst>
                </a:hlinkClick>
              </a:rPr>
              <a:t>SCN 1-09a</a:t>
            </a:r>
            <a:endParaRPr lang="en-GB" sz="1400" b="1" dirty="0">
              <a:solidFill>
                <a:srgbClr val="FFC000"/>
              </a:solidFill>
              <a:latin typeface="Arial Narrow" panose="020B0606020202030204" pitchFamily="34" charset="0"/>
            </a:endParaRPr>
          </a:p>
        </p:txBody>
      </p:sp>
      <p:sp>
        <p:nvSpPr>
          <p:cNvPr id="36" name="TextBox 35">
            <a:extLst>
              <a:ext uri="{FF2B5EF4-FFF2-40B4-BE49-F238E27FC236}">
                <a16:creationId xmlns:a16="http://schemas.microsoft.com/office/drawing/2014/main" id="{75FC25E2-0B4F-46CA-9C98-1CA8336DF84B}"/>
              </a:ext>
            </a:extLst>
          </p:cNvPr>
          <p:cNvSpPr txBox="1"/>
          <p:nvPr/>
        </p:nvSpPr>
        <p:spPr>
          <a:xfrm>
            <a:off x="8342364" y="2991942"/>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4">
                  <a:extLst>
                    <a:ext uri="{A12FA001-AC4F-418D-AE19-62706E023703}">
                      <ahyp:hlinkClr xmlns:ahyp="http://schemas.microsoft.com/office/drawing/2018/hyperlinkcolor" val="tx"/>
                    </a:ext>
                  </a:extLst>
                </a:hlinkClick>
              </a:rPr>
              <a:t>SCN 1-15a</a:t>
            </a:r>
            <a:endParaRPr lang="en-GB" sz="1400" b="1" dirty="0">
              <a:solidFill>
                <a:srgbClr val="FFC000"/>
              </a:solidFill>
              <a:latin typeface="Arial Narrow" panose="020B0606020202030204" pitchFamily="34" charset="0"/>
            </a:endParaRPr>
          </a:p>
          <a:p>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rPr>
              <a:t>Links with TCH 1-02a</a:t>
            </a:r>
          </a:p>
        </p:txBody>
      </p:sp>
      <p:sp>
        <p:nvSpPr>
          <p:cNvPr id="37" name="TextBox 36">
            <a:extLst>
              <a:ext uri="{FF2B5EF4-FFF2-40B4-BE49-F238E27FC236}">
                <a16:creationId xmlns:a16="http://schemas.microsoft.com/office/drawing/2014/main" id="{ECC00879-C7CD-4BAF-8A86-05216BCEE684}"/>
              </a:ext>
            </a:extLst>
          </p:cNvPr>
          <p:cNvSpPr txBox="1"/>
          <p:nvPr/>
        </p:nvSpPr>
        <p:spPr>
          <a:xfrm>
            <a:off x="593903" y="4670603"/>
            <a:ext cx="3556249" cy="1692771"/>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the planet/ Properties and use of substances</a:t>
            </a:r>
          </a:p>
          <a:p>
            <a:pPr algn="ctr"/>
            <a:r>
              <a:rPr lang="en-GB" sz="14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5">
                  <a:extLst>
                    <a:ext uri="{A12FA001-AC4F-418D-AE19-62706E023703}">
                      <ahyp:hlinkClr xmlns:ahyp="http://schemas.microsoft.com/office/drawing/2018/hyperlinkcolor" val="tx"/>
                    </a:ext>
                  </a:extLst>
                </a:hlinkClick>
              </a:rPr>
              <a:t>SCN 1-05a </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6">
                  <a:extLst>
                    <a:ext uri="{A12FA001-AC4F-418D-AE19-62706E023703}">
                      <ahyp:hlinkClr xmlns:ahyp="http://schemas.microsoft.com/office/drawing/2018/hyperlinkcolor" val="tx"/>
                    </a:ext>
                  </a:extLst>
                </a:hlinkClick>
              </a:rPr>
              <a:t>SCN 1-16a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9EE3C6DD-520A-4890-8EB2-34A12861E23B}"/>
              </a:ext>
            </a:extLst>
          </p:cNvPr>
          <p:cNvSpPr txBox="1"/>
          <p:nvPr/>
        </p:nvSpPr>
        <p:spPr>
          <a:xfrm>
            <a:off x="4561628" y="4690050"/>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7">
                  <a:extLst>
                    <a:ext uri="{A12FA001-AC4F-418D-AE19-62706E023703}">
                      <ahyp:hlinkClr xmlns:ahyp="http://schemas.microsoft.com/office/drawing/2018/hyperlinkcolor" val="tx"/>
                    </a:ext>
                  </a:extLst>
                </a:hlinkClick>
              </a:rPr>
              <a:t>SCN 1-11a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D74FDACD-920B-4007-8494-B009CC8787D6}"/>
              </a:ext>
            </a:extLst>
          </p:cNvPr>
          <p:cNvSpPr txBox="1"/>
          <p:nvPr/>
        </p:nvSpPr>
        <p:spPr>
          <a:xfrm>
            <a:off x="8445020" y="4670603"/>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8">
                  <a:extLst>
                    <a:ext uri="{A12FA001-AC4F-418D-AE19-62706E023703}">
                      <ahyp:hlinkClr xmlns:ahyp="http://schemas.microsoft.com/office/drawing/2018/hyperlinkcolor" val="tx"/>
                    </a:ext>
                  </a:extLst>
                </a:hlinkClick>
              </a:rPr>
              <a:t>SCN 1-04a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0" name="Rectangle: Rounded Corners 39">
            <a:extLst>
              <a:ext uri="{FF2B5EF4-FFF2-40B4-BE49-F238E27FC236}">
                <a16:creationId xmlns:a16="http://schemas.microsoft.com/office/drawing/2014/main" id="{485CE5D9-60B5-4958-A0CC-746572DF4C8B}"/>
              </a:ext>
            </a:extLst>
          </p:cNvPr>
          <p:cNvSpPr/>
          <p:nvPr/>
        </p:nvSpPr>
        <p:spPr>
          <a:xfrm>
            <a:off x="6211797"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226FDE3-A2FB-4569-89C4-5633A1357754}"/>
              </a:ext>
            </a:extLst>
          </p:cNvPr>
          <p:cNvSpPr txBox="1"/>
          <p:nvPr/>
        </p:nvSpPr>
        <p:spPr>
          <a:xfrm>
            <a:off x="6209340" y="6335499"/>
            <a:ext cx="2127505"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29"/>
              </a:rPr>
              <a:t>First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15" name="Picture 14">
            <a:hlinkClick r:id="rId10" action="ppaction://hlinksldjump"/>
            <a:extLst>
              <a:ext uri="{FF2B5EF4-FFF2-40B4-BE49-F238E27FC236}">
                <a16:creationId xmlns:a16="http://schemas.microsoft.com/office/drawing/2014/main" id="{A3CE6191-8021-4295-B9D9-68ED878E8D3F}"/>
              </a:ext>
            </a:extLst>
          </p:cNvPr>
          <p:cNvPicPr>
            <a:picLocks noChangeAspect="1"/>
          </p:cNvPicPr>
          <p:nvPr/>
        </p:nvPicPr>
        <p:blipFill>
          <a:blip r:embed="rId11"/>
          <a:stretch>
            <a:fillRect/>
          </a:stretch>
        </p:blipFill>
        <p:spPr>
          <a:xfrm>
            <a:off x="2239540" y="3477060"/>
            <a:ext cx="216524" cy="216524"/>
          </a:xfrm>
          <a:prstGeom prst="rect">
            <a:avLst/>
          </a:prstGeom>
        </p:spPr>
      </p:pic>
      <p:pic>
        <p:nvPicPr>
          <p:cNvPr id="18" name="Picture 17">
            <a:hlinkClick r:id="rId10" action="ppaction://hlinksldjump"/>
            <a:extLst>
              <a:ext uri="{FF2B5EF4-FFF2-40B4-BE49-F238E27FC236}">
                <a16:creationId xmlns:a16="http://schemas.microsoft.com/office/drawing/2014/main" id="{CBCBBAA4-BF5F-478E-9F7D-D7DB3C8CD986}"/>
              </a:ext>
            </a:extLst>
          </p:cNvPr>
          <p:cNvPicPr>
            <a:picLocks noChangeAspect="1"/>
          </p:cNvPicPr>
          <p:nvPr/>
        </p:nvPicPr>
        <p:blipFill>
          <a:blip r:embed="rId30"/>
          <a:stretch>
            <a:fillRect/>
          </a:stretch>
        </p:blipFill>
        <p:spPr>
          <a:xfrm>
            <a:off x="2238977" y="3694927"/>
            <a:ext cx="216524" cy="216524"/>
          </a:xfrm>
          <a:prstGeom prst="rect">
            <a:avLst/>
          </a:prstGeom>
        </p:spPr>
      </p:pic>
      <p:pic>
        <p:nvPicPr>
          <p:cNvPr id="19" name="Picture 18">
            <a:hlinkClick r:id="rId10" action="ppaction://hlinksldjump"/>
            <a:extLst>
              <a:ext uri="{FF2B5EF4-FFF2-40B4-BE49-F238E27FC236}">
                <a16:creationId xmlns:a16="http://schemas.microsoft.com/office/drawing/2014/main" id="{367EED6D-0FF6-444F-AE2E-E65C7875E789}"/>
              </a:ext>
            </a:extLst>
          </p:cNvPr>
          <p:cNvPicPr>
            <a:picLocks noChangeAspect="1"/>
          </p:cNvPicPr>
          <p:nvPr/>
        </p:nvPicPr>
        <p:blipFill>
          <a:blip r:embed="rId30"/>
          <a:stretch>
            <a:fillRect/>
          </a:stretch>
        </p:blipFill>
        <p:spPr>
          <a:xfrm>
            <a:off x="2238977" y="3907858"/>
            <a:ext cx="229920" cy="229920"/>
          </a:xfrm>
          <a:prstGeom prst="rect">
            <a:avLst/>
          </a:prstGeom>
        </p:spPr>
      </p:pic>
      <p:pic>
        <p:nvPicPr>
          <p:cNvPr id="21" name="Picture 20">
            <a:hlinkClick r:id="rId13" action="ppaction://hlinksldjump"/>
            <a:extLst>
              <a:ext uri="{FF2B5EF4-FFF2-40B4-BE49-F238E27FC236}">
                <a16:creationId xmlns:a16="http://schemas.microsoft.com/office/drawing/2014/main" id="{A66D7617-DCAA-4466-9198-3ABF39F9FEB2}"/>
              </a:ext>
            </a:extLst>
          </p:cNvPr>
          <p:cNvPicPr>
            <a:picLocks noChangeAspect="1"/>
          </p:cNvPicPr>
          <p:nvPr/>
        </p:nvPicPr>
        <p:blipFill>
          <a:blip r:embed="rId30"/>
          <a:stretch>
            <a:fillRect/>
          </a:stretch>
        </p:blipFill>
        <p:spPr>
          <a:xfrm>
            <a:off x="2238977" y="4123373"/>
            <a:ext cx="229920" cy="229920"/>
          </a:xfrm>
          <a:prstGeom prst="rect">
            <a:avLst/>
          </a:prstGeom>
        </p:spPr>
      </p:pic>
      <p:pic>
        <p:nvPicPr>
          <p:cNvPr id="24" name="Picture 23">
            <a:hlinkClick r:id="rId12" action="ppaction://hlinksldjump"/>
            <a:extLst>
              <a:ext uri="{FF2B5EF4-FFF2-40B4-BE49-F238E27FC236}">
                <a16:creationId xmlns:a16="http://schemas.microsoft.com/office/drawing/2014/main" id="{C1D64E7C-3754-45A9-A1D6-5B6C2574947A}"/>
              </a:ext>
            </a:extLst>
          </p:cNvPr>
          <p:cNvPicPr>
            <a:picLocks noChangeAspect="1"/>
          </p:cNvPicPr>
          <p:nvPr/>
        </p:nvPicPr>
        <p:blipFill>
          <a:blip r:embed="rId11"/>
          <a:stretch>
            <a:fillRect/>
          </a:stretch>
        </p:blipFill>
        <p:spPr>
          <a:xfrm>
            <a:off x="5980414" y="3598418"/>
            <a:ext cx="329213" cy="329213"/>
          </a:xfrm>
          <a:prstGeom prst="rect">
            <a:avLst/>
          </a:prstGeom>
        </p:spPr>
      </p:pic>
      <p:pic>
        <p:nvPicPr>
          <p:cNvPr id="28" name="Picture 27">
            <a:hlinkClick r:id="rId31"/>
            <a:extLst>
              <a:ext uri="{FF2B5EF4-FFF2-40B4-BE49-F238E27FC236}">
                <a16:creationId xmlns:a16="http://schemas.microsoft.com/office/drawing/2014/main" id="{45C1A8F9-DBA0-4C97-8D21-05DC108E6648}"/>
              </a:ext>
            </a:extLst>
          </p:cNvPr>
          <p:cNvPicPr>
            <a:picLocks noChangeAspect="1"/>
          </p:cNvPicPr>
          <p:nvPr/>
        </p:nvPicPr>
        <p:blipFill>
          <a:blip r:embed="rId15"/>
          <a:stretch>
            <a:fillRect/>
          </a:stretch>
        </p:blipFill>
        <p:spPr>
          <a:xfrm>
            <a:off x="2663456" y="3485353"/>
            <a:ext cx="196236" cy="203932"/>
          </a:xfrm>
          <a:prstGeom prst="rect">
            <a:avLst/>
          </a:prstGeom>
        </p:spPr>
      </p:pic>
      <p:pic>
        <p:nvPicPr>
          <p:cNvPr id="42" name="Picture 41">
            <a:hlinkClick r:id="rId32"/>
            <a:extLst>
              <a:ext uri="{FF2B5EF4-FFF2-40B4-BE49-F238E27FC236}">
                <a16:creationId xmlns:a16="http://schemas.microsoft.com/office/drawing/2014/main" id="{73547BA8-1A7E-4169-9C52-C5D72A2B924C}"/>
              </a:ext>
            </a:extLst>
          </p:cNvPr>
          <p:cNvPicPr>
            <a:picLocks noChangeAspect="1"/>
          </p:cNvPicPr>
          <p:nvPr/>
        </p:nvPicPr>
        <p:blipFill>
          <a:blip r:embed="rId33"/>
          <a:stretch>
            <a:fillRect/>
          </a:stretch>
        </p:blipFill>
        <p:spPr>
          <a:xfrm>
            <a:off x="2721622" y="4142977"/>
            <a:ext cx="200013" cy="205141"/>
          </a:xfrm>
          <a:prstGeom prst="rect">
            <a:avLst/>
          </a:prstGeom>
        </p:spPr>
      </p:pic>
      <p:pic>
        <p:nvPicPr>
          <p:cNvPr id="43" name="Picture 42">
            <a:hlinkClick r:id="rId34"/>
            <a:extLst>
              <a:ext uri="{FF2B5EF4-FFF2-40B4-BE49-F238E27FC236}">
                <a16:creationId xmlns:a16="http://schemas.microsoft.com/office/drawing/2014/main" id="{D0353858-5A5C-4B31-B82A-8DB80A6A33A6}"/>
              </a:ext>
            </a:extLst>
          </p:cNvPr>
          <p:cNvPicPr>
            <a:picLocks noChangeAspect="1"/>
          </p:cNvPicPr>
          <p:nvPr/>
        </p:nvPicPr>
        <p:blipFill>
          <a:blip r:embed="rId15"/>
          <a:stretch>
            <a:fillRect/>
          </a:stretch>
        </p:blipFill>
        <p:spPr>
          <a:xfrm>
            <a:off x="6733276" y="3589386"/>
            <a:ext cx="310923" cy="323116"/>
          </a:xfrm>
          <a:prstGeom prst="rect">
            <a:avLst/>
          </a:prstGeom>
        </p:spPr>
      </p:pic>
      <p:pic>
        <p:nvPicPr>
          <p:cNvPr id="44" name="Picture 43">
            <a:hlinkClick r:id="rId13" action="ppaction://hlinksldjump"/>
            <a:extLst>
              <a:ext uri="{FF2B5EF4-FFF2-40B4-BE49-F238E27FC236}">
                <a16:creationId xmlns:a16="http://schemas.microsoft.com/office/drawing/2014/main" id="{13CE051D-D4E2-4722-8D9A-B1C7A38E5565}"/>
              </a:ext>
            </a:extLst>
          </p:cNvPr>
          <p:cNvPicPr>
            <a:picLocks noChangeAspect="1"/>
          </p:cNvPicPr>
          <p:nvPr/>
        </p:nvPicPr>
        <p:blipFill>
          <a:blip r:embed="rId11"/>
          <a:stretch>
            <a:fillRect/>
          </a:stretch>
        </p:blipFill>
        <p:spPr>
          <a:xfrm>
            <a:off x="9791276" y="3651448"/>
            <a:ext cx="298100" cy="298100"/>
          </a:xfrm>
          <a:prstGeom prst="rect">
            <a:avLst/>
          </a:prstGeom>
        </p:spPr>
      </p:pic>
      <p:pic>
        <p:nvPicPr>
          <p:cNvPr id="55" name="Picture 54">
            <a:hlinkClick r:id="rId35"/>
            <a:extLst>
              <a:ext uri="{FF2B5EF4-FFF2-40B4-BE49-F238E27FC236}">
                <a16:creationId xmlns:a16="http://schemas.microsoft.com/office/drawing/2014/main" id="{FE9B0B53-D189-4761-A87A-8A6F43B115BC}"/>
              </a:ext>
            </a:extLst>
          </p:cNvPr>
          <p:cNvPicPr>
            <a:picLocks noChangeAspect="1"/>
          </p:cNvPicPr>
          <p:nvPr/>
        </p:nvPicPr>
        <p:blipFill>
          <a:blip r:embed="rId15"/>
          <a:stretch>
            <a:fillRect/>
          </a:stretch>
        </p:blipFill>
        <p:spPr>
          <a:xfrm>
            <a:off x="10131440" y="3674655"/>
            <a:ext cx="262555" cy="272851"/>
          </a:xfrm>
          <a:prstGeom prst="rect">
            <a:avLst/>
          </a:prstGeom>
        </p:spPr>
      </p:pic>
      <p:pic>
        <p:nvPicPr>
          <p:cNvPr id="56" name="Picture 55">
            <a:hlinkClick r:id="rId10" action="ppaction://hlinksldjump"/>
            <a:extLst>
              <a:ext uri="{FF2B5EF4-FFF2-40B4-BE49-F238E27FC236}">
                <a16:creationId xmlns:a16="http://schemas.microsoft.com/office/drawing/2014/main" id="{47D331BF-9BC8-4BB3-9C82-EF5C422D313F}"/>
              </a:ext>
            </a:extLst>
          </p:cNvPr>
          <p:cNvPicPr>
            <a:picLocks noChangeAspect="1"/>
          </p:cNvPicPr>
          <p:nvPr/>
        </p:nvPicPr>
        <p:blipFill>
          <a:blip r:embed="rId11"/>
          <a:stretch>
            <a:fillRect/>
          </a:stretch>
        </p:blipFill>
        <p:spPr>
          <a:xfrm>
            <a:off x="2241216" y="5395139"/>
            <a:ext cx="283611" cy="283611"/>
          </a:xfrm>
          <a:prstGeom prst="rect">
            <a:avLst/>
          </a:prstGeom>
        </p:spPr>
      </p:pic>
      <p:pic>
        <p:nvPicPr>
          <p:cNvPr id="57" name="Picture 56">
            <a:hlinkClick r:id="rId13" action="ppaction://hlinksldjump"/>
            <a:extLst>
              <a:ext uri="{FF2B5EF4-FFF2-40B4-BE49-F238E27FC236}">
                <a16:creationId xmlns:a16="http://schemas.microsoft.com/office/drawing/2014/main" id="{5DF4E529-5A1F-424B-A3B7-B049A441C2A7}"/>
              </a:ext>
            </a:extLst>
          </p:cNvPr>
          <p:cNvPicPr>
            <a:picLocks noChangeAspect="1"/>
          </p:cNvPicPr>
          <p:nvPr/>
        </p:nvPicPr>
        <p:blipFill>
          <a:blip r:embed="rId11"/>
          <a:stretch>
            <a:fillRect/>
          </a:stretch>
        </p:blipFill>
        <p:spPr>
          <a:xfrm>
            <a:off x="2227274" y="5816380"/>
            <a:ext cx="283612" cy="283612"/>
          </a:xfrm>
          <a:prstGeom prst="rect">
            <a:avLst/>
          </a:prstGeom>
        </p:spPr>
      </p:pic>
      <p:pic>
        <p:nvPicPr>
          <p:cNvPr id="58" name="Picture 57">
            <a:hlinkClick r:id="rId36"/>
            <a:extLst>
              <a:ext uri="{FF2B5EF4-FFF2-40B4-BE49-F238E27FC236}">
                <a16:creationId xmlns:a16="http://schemas.microsoft.com/office/drawing/2014/main" id="{48D28C01-91E0-4575-AEC7-E971D2693916}"/>
              </a:ext>
            </a:extLst>
          </p:cNvPr>
          <p:cNvPicPr>
            <a:picLocks noChangeAspect="1"/>
          </p:cNvPicPr>
          <p:nvPr/>
        </p:nvPicPr>
        <p:blipFill>
          <a:blip r:embed="rId15"/>
          <a:stretch>
            <a:fillRect/>
          </a:stretch>
        </p:blipFill>
        <p:spPr>
          <a:xfrm>
            <a:off x="2716541" y="5395139"/>
            <a:ext cx="254318" cy="264291"/>
          </a:xfrm>
          <a:prstGeom prst="rect">
            <a:avLst/>
          </a:prstGeom>
        </p:spPr>
      </p:pic>
      <p:pic>
        <p:nvPicPr>
          <p:cNvPr id="59" name="Picture 58">
            <a:hlinkClick r:id="rId36"/>
            <a:extLst>
              <a:ext uri="{FF2B5EF4-FFF2-40B4-BE49-F238E27FC236}">
                <a16:creationId xmlns:a16="http://schemas.microsoft.com/office/drawing/2014/main" id="{C33D3148-D747-41DC-8870-6BBE5CA2F81E}"/>
              </a:ext>
            </a:extLst>
          </p:cNvPr>
          <p:cNvPicPr>
            <a:picLocks noChangeAspect="1"/>
          </p:cNvPicPr>
          <p:nvPr/>
        </p:nvPicPr>
        <p:blipFill>
          <a:blip r:embed="rId15"/>
          <a:stretch>
            <a:fillRect/>
          </a:stretch>
        </p:blipFill>
        <p:spPr>
          <a:xfrm>
            <a:off x="2724459" y="5824506"/>
            <a:ext cx="250564" cy="260390"/>
          </a:xfrm>
          <a:prstGeom prst="rect">
            <a:avLst/>
          </a:prstGeom>
        </p:spPr>
      </p:pic>
      <p:pic>
        <p:nvPicPr>
          <p:cNvPr id="60" name="Picture 59">
            <a:hlinkClick r:id="rId37"/>
            <a:extLst>
              <a:ext uri="{FF2B5EF4-FFF2-40B4-BE49-F238E27FC236}">
                <a16:creationId xmlns:a16="http://schemas.microsoft.com/office/drawing/2014/main" id="{F2AAB0F6-5DCF-42B9-A677-BFFD4249860D}"/>
              </a:ext>
            </a:extLst>
          </p:cNvPr>
          <p:cNvPicPr>
            <a:picLocks noChangeAspect="1"/>
          </p:cNvPicPr>
          <p:nvPr/>
        </p:nvPicPr>
        <p:blipFill>
          <a:blip r:embed="rId15"/>
          <a:stretch>
            <a:fillRect/>
          </a:stretch>
        </p:blipFill>
        <p:spPr>
          <a:xfrm>
            <a:off x="10284862" y="5369382"/>
            <a:ext cx="258624" cy="268766"/>
          </a:xfrm>
          <a:prstGeom prst="rect">
            <a:avLst/>
          </a:prstGeom>
        </p:spPr>
      </p:pic>
      <p:pic>
        <p:nvPicPr>
          <p:cNvPr id="62" name="Picture 61">
            <a:hlinkClick r:id="rId10" action="ppaction://hlinksldjump"/>
            <a:extLst>
              <a:ext uri="{FF2B5EF4-FFF2-40B4-BE49-F238E27FC236}">
                <a16:creationId xmlns:a16="http://schemas.microsoft.com/office/drawing/2014/main" id="{7100E74A-78CF-40E6-8CBF-AD6C48549195}"/>
              </a:ext>
            </a:extLst>
          </p:cNvPr>
          <p:cNvPicPr>
            <a:picLocks noChangeAspect="1"/>
          </p:cNvPicPr>
          <p:nvPr/>
        </p:nvPicPr>
        <p:blipFill>
          <a:blip r:embed="rId11"/>
          <a:stretch>
            <a:fillRect/>
          </a:stretch>
        </p:blipFill>
        <p:spPr>
          <a:xfrm>
            <a:off x="9760162" y="5369144"/>
            <a:ext cx="278919" cy="278919"/>
          </a:xfrm>
          <a:prstGeom prst="rect">
            <a:avLst/>
          </a:prstGeom>
        </p:spPr>
      </p:pic>
      <p:pic>
        <p:nvPicPr>
          <p:cNvPr id="63" name="Picture 62">
            <a:hlinkClick r:id="rId12" action="ppaction://hlinksldjump"/>
            <a:extLst>
              <a:ext uri="{FF2B5EF4-FFF2-40B4-BE49-F238E27FC236}">
                <a16:creationId xmlns:a16="http://schemas.microsoft.com/office/drawing/2014/main" id="{840D0906-A6A7-411E-8EED-56D01B3BE498}"/>
              </a:ext>
            </a:extLst>
          </p:cNvPr>
          <p:cNvPicPr>
            <a:picLocks noChangeAspect="1"/>
          </p:cNvPicPr>
          <p:nvPr/>
        </p:nvPicPr>
        <p:blipFill>
          <a:blip r:embed="rId11"/>
          <a:stretch>
            <a:fillRect/>
          </a:stretch>
        </p:blipFill>
        <p:spPr>
          <a:xfrm>
            <a:off x="5987385" y="5387830"/>
            <a:ext cx="329213" cy="329213"/>
          </a:xfrm>
          <a:prstGeom prst="rect">
            <a:avLst/>
          </a:prstGeom>
        </p:spPr>
      </p:pic>
      <p:pic>
        <p:nvPicPr>
          <p:cNvPr id="67" name="Picture 66">
            <a:extLst>
              <a:ext uri="{FF2B5EF4-FFF2-40B4-BE49-F238E27FC236}">
                <a16:creationId xmlns:a16="http://schemas.microsoft.com/office/drawing/2014/main" id="{9376045B-6C25-496E-AF09-5739032DB935}"/>
              </a:ext>
            </a:extLst>
          </p:cNvPr>
          <p:cNvPicPr>
            <a:picLocks noChangeAspect="1"/>
          </p:cNvPicPr>
          <p:nvPr/>
        </p:nvPicPr>
        <p:blipFill>
          <a:blip r:embed="rId38"/>
          <a:stretch>
            <a:fillRect/>
          </a:stretch>
        </p:blipFill>
        <p:spPr>
          <a:xfrm>
            <a:off x="272200" y="375544"/>
            <a:ext cx="1438781" cy="774259"/>
          </a:xfrm>
          <a:prstGeom prst="rect">
            <a:avLst/>
          </a:prstGeom>
        </p:spPr>
      </p:pic>
      <p:pic>
        <p:nvPicPr>
          <p:cNvPr id="46" name="Picture 45">
            <a:hlinkClick r:id="rId39" action="ppaction://hlinksldjump"/>
            <a:extLst>
              <a:ext uri="{FF2B5EF4-FFF2-40B4-BE49-F238E27FC236}">
                <a16:creationId xmlns:a16="http://schemas.microsoft.com/office/drawing/2014/main" id="{8911E90C-C148-4AC0-98F5-BF4A2B34E763}"/>
              </a:ext>
            </a:extLst>
          </p:cNvPr>
          <p:cNvPicPr>
            <a:picLocks noChangeAspect="1"/>
          </p:cNvPicPr>
          <p:nvPr/>
        </p:nvPicPr>
        <p:blipFill>
          <a:blip r:embed="rId40"/>
          <a:stretch>
            <a:fillRect/>
          </a:stretch>
        </p:blipFill>
        <p:spPr>
          <a:xfrm>
            <a:off x="11728259" y="961471"/>
            <a:ext cx="310923" cy="310923"/>
          </a:xfrm>
          <a:prstGeom prst="rect">
            <a:avLst/>
          </a:prstGeom>
        </p:spPr>
      </p:pic>
      <p:pic>
        <p:nvPicPr>
          <p:cNvPr id="45" name="Picture 44">
            <a:hlinkClick r:id="rId41"/>
            <a:extLst>
              <a:ext uri="{FF2B5EF4-FFF2-40B4-BE49-F238E27FC236}">
                <a16:creationId xmlns:a16="http://schemas.microsoft.com/office/drawing/2014/main" id="{CFA3BAF4-9FD9-C9A1-E65B-BF0025C8A6D6}"/>
              </a:ext>
            </a:extLst>
          </p:cNvPr>
          <p:cNvPicPr>
            <a:picLocks noChangeAspect="1"/>
          </p:cNvPicPr>
          <p:nvPr/>
        </p:nvPicPr>
        <p:blipFill>
          <a:blip r:embed="rId42"/>
          <a:stretch>
            <a:fillRect/>
          </a:stretch>
        </p:blipFill>
        <p:spPr>
          <a:xfrm>
            <a:off x="3049769" y="3954553"/>
            <a:ext cx="256054" cy="260626"/>
          </a:xfrm>
          <a:prstGeom prst="rect">
            <a:avLst/>
          </a:prstGeom>
        </p:spPr>
      </p:pic>
      <p:pic>
        <p:nvPicPr>
          <p:cNvPr id="49" name="Picture 48">
            <a:hlinkClick r:id="rId43"/>
            <a:extLst>
              <a:ext uri="{FF2B5EF4-FFF2-40B4-BE49-F238E27FC236}">
                <a16:creationId xmlns:a16="http://schemas.microsoft.com/office/drawing/2014/main" id="{D5ADCDF6-D3F2-BF4E-D544-6050099F27D4}"/>
              </a:ext>
            </a:extLst>
          </p:cNvPr>
          <p:cNvPicPr>
            <a:picLocks noChangeAspect="1"/>
          </p:cNvPicPr>
          <p:nvPr/>
        </p:nvPicPr>
        <p:blipFill>
          <a:blip r:embed="rId44"/>
          <a:stretch>
            <a:fillRect/>
          </a:stretch>
        </p:blipFill>
        <p:spPr>
          <a:xfrm>
            <a:off x="6945031" y="1992209"/>
            <a:ext cx="256054" cy="262151"/>
          </a:xfrm>
          <a:prstGeom prst="rect">
            <a:avLst/>
          </a:prstGeom>
        </p:spPr>
      </p:pic>
      <p:pic>
        <p:nvPicPr>
          <p:cNvPr id="50" name="Picture 49">
            <a:hlinkClick r:id="rId45"/>
            <a:extLst>
              <a:ext uri="{FF2B5EF4-FFF2-40B4-BE49-F238E27FC236}">
                <a16:creationId xmlns:a16="http://schemas.microsoft.com/office/drawing/2014/main" id="{33CE46D6-398B-EEE8-41ED-6CEBD7A914E7}"/>
              </a:ext>
            </a:extLst>
          </p:cNvPr>
          <p:cNvPicPr>
            <a:picLocks noChangeAspect="1"/>
          </p:cNvPicPr>
          <p:nvPr/>
        </p:nvPicPr>
        <p:blipFill>
          <a:blip r:embed="rId44"/>
          <a:stretch>
            <a:fillRect/>
          </a:stretch>
        </p:blipFill>
        <p:spPr>
          <a:xfrm>
            <a:off x="7143463" y="1994593"/>
            <a:ext cx="256054" cy="262151"/>
          </a:xfrm>
          <a:prstGeom prst="rect">
            <a:avLst/>
          </a:prstGeom>
        </p:spPr>
      </p:pic>
      <p:pic>
        <p:nvPicPr>
          <p:cNvPr id="51" name="Picture 50">
            <a:hlinkClick r:id="rId46"/>
            <a:extLst>
              <a:ext uri="{FF2B5EF4-FFF2-40B4-BE49-F238E27FC236}">
                <a16:creationId xmlns:a16="http://schemas.microsoft.com/office/drawing/2014/main" id="{CE536252-239C-B83C-D339-11D991C46284}"/>
              </a:ext>
            </a:extLst>
          </p:cNvPr>
          <p:cNvPicPr>
            <a:picLocks noChangeAspect="1"/>
          </p:cNvPicPr>
          <p:nvPr/>
        </p:nvPicPr>
        <p:blipFill>
          <a:blip r:embed="rId44"/>
          <a:stretch>
            <a:fillRect/>
          </a:stretch>
        </p:blipFill>
        <p:spPr>
          <a:xfrm>
            <a:off x="6945031" y="2495190"/>
            <a:ext cx="256054" cy="262151"/>
          </a:xfrm>
          <a:prstGeom prst="rect">
            <a:avLst/>
          </a:prstGeom>
        </p:spPr>
      </p:pic>
      <p:pic>
        <p:nvPicPr>
          <p:cNvPr id="52" name="Picture 51">
            <a:hlinkClick r:id="rId47"/>
            <a:extLst>
              <a:ext uri="{FF2B5EF4-FFF2-40B4-BE49-F238E27FC236}">
                <a16:creationId xmlns:a16="http://schemas.microsoft.com/office/drawing/2014/main" id="{3E22905A-BD65-EB5F-2AAE-4E77096705DC}"/>
              </a:ext>
            </a:extLst>
          </p:cNvPr>
          <p:cNvPicPr>
            <a:picLocks noChangeAspect="1"/>
          </p:cNvPicPr>
          <p:nvPr/>
        </p:nvPicPr>
        <p:blipFill>
          <a:blip r:embed="rId44"/>
          <a:stretch>
            <a:fillRect/>
          </a:stretch>
        </p:blipFill>
        <p:spPr>
          <a:xfrm>
            <a:off x="7336381" y="1992209"/>
            <a:ext cx="256054" cy="262151"/>
          </a:xfrm>
          <a:prstGeom prst="rect">
            <a:avLst/>
          </a:prstGeom>
        </p:spPr>
      </p:pic>
      <p:pic>
        <p:nvPicPr>
          <p:cNvPr id="53" name="Picture 52">
            <a:hlinkClick r:id="rId48"/>
            <a:extLst>
              <a:ext uri="{FF2B5EF4-FFF2-40B4-BE49-F238E27FC236}">
                <a16:creationId xmlns:a16="http://schemas.microsoft.com/office/drawing/2014/main" id="{77541F30-481A-18D5-6893-EAC5D00A9C77}"/>
              </a:ext>
            </a:extLst>
          </p:cNvPr>
          <p:cNvPicPr>
            <a:picLocks noChangeAspect="1"/>
          </p:cNvPicPr>
          <p:nvPr/>
        </p:nvPicPr>
        <p:blipFill>
          <a:blip r:embed="rId44"/>
          <a:stretch>
            <a:fillRect/>
          </a:stretch>
        </p:blipFill>
        <p:spPr>
          <a:xfrm>
            <a:off x="10865967" y="3674655"/>
            <a:ext cx="256054" cy="262151"/>
          </a:xfrm>
          <a:prstGeom prst="rect">
            <a:avLst/>
          </a:prstGeom>
        </p:spPr>
      </p:pic>
      <p:pic>
        <p:nvPicPr>
          <p:cNvPr id="54" name="Picture 53">
            <a:hlinkClick r:id="rId49"/>
            <a:extLst>
              <a:ext uri="{FF2B5EF4-FFF2-40B4-BE49-F238E27FC236}">
                <a16:creationId xmlns:a16="http://schemas.microsoft.com/office/drawing/2014/main" id="{3F484BCA-E32D-0B76-6C05-DA00B7C23C65}"/>
              </a:ext>
            </a:extLst>
          </p:cNvPr>
          <p:cNvPicPr>
            <a:picLocks noChangeAspect="1"/>
          </p:cNvPicPr>
          <p:nvPr/>
        </p:nvPicPr>
        <p:blipFill>
          <a:blip r:embed="rId44"/>
          <a:stretch>
            <a:fillRect/>
          </a:stretch>
        </p:blipFill>
        <p:spPr>
          <a:xfrm>
            <a:off x="11162014" y="3674428"/>
            <a:ext cx="256054" cy="262151"/>
          </a:xfrm>
          <a:prstGeom prst="rect">
            <a:avLst/>
          </a:prstGeom>
        </p:spPr>
      </p:pic>
      <p:pic>
        <p:nvPicPr>
          <p:cNvPr id="71" name="Picture 70">
            <a:hlinkClick r:id="rId50"/>
            <a:extLst>
              <a:ext uri="{FF2B5EF4-FFF2-40B4-BE49-F238E27FC236}">
                <a16:creationId xmlns:a16="http://schemas.microsoft.com/office/drawing/2014/main" id="{1BE3B965-8630-9B4C-ED45-4CF0192526CE}"/>
              </a:ext>
            </a:extLst>
          </p:cNvPr>
          <p:cNvPicPr>
            <a:picLocks noChangeAspect="1"/>
          </p:cNvPicPr>
          <p:nvPr/>
        </p:nvPicPr>
        <p:blipFill>
          <a:blip r:embed="rId44"/>
          <a:stretch>
            <a:fillRect/>
          </a:stretch>
        </p:blipFill>
        <p:spPr>
          <a:xfrm>
            <a:off x="11018497" y="3674655"/>
            <a:ext cx="256054" cy="262151"/>
          </a:xfrm>
          <a:prstGeom prst="rect">
            <a:avLst/>
          </a:prstGeom>
        </p:spPr>
      </p:pic>
      <p:pic>
        <p:nvPicPr>
          <p:cNvPr id="72" name="Picture 71">
            <a:hlinkClick r:id="rId51"/>
            <a:extLst>
              <a:ext uri="{FF2B5EF4-FFF2-40B4-BE49-F238E27FC236}">
                <a16:creationId xmlns:a16="http://schemas.microsoft.com/office/drawing/2014/main" id="{C873FB56-C98E-7A37-16CB-A8A4FEFDD39B}"/>
              </a:ext>
            </a:extLst>
          </p:cNvPr>
          <p:cNvPicPr>
            <a:picLocks noChangeAspect="1"/>
          </p:cNvPicPr>
          <p:nvPr/>
        </p:nvPicPr>
        <p:blipFill>
          <a:blip r:embed="rId52"/>
          <a:stretch>
            <a:fillRect/>
          </a:stretch>
        </p:blipFill>
        <p:spPr>
          <a:xfrm>
            <a:off x="10924630" y="1831536"/>
            <a:ext cx="256054" cy="262151"/>
          </a:xfrm>
          <a:prstGeom prst="rect">
            <a:avLst/>
          </a:prstGeom>
        </p:spPr>
      </p:pic>
      <p:pic>
        <p:nvPicPr>
          <p:cNvPr id="81" name="Picture 80">
            <a:hlinkClick r:id="rId53"/>
            <a:extLst>
              <a:ext uri="{FF2B5EF4-FFF2-40B4-BE49-F238E27FC236}">
                <a16:creationId xmlns:a16="http://schemas.microsoft.com/office/drawing/2014/main" id="{2585B0A3-F067-E748-0C66-09E6CBF7C326}"/>
              </a:ext>
            </a:extLst>
          </p:cNvPr>
          <p:cNvPicPr>
            <a:picLocks noChangeAspect="1"/>
          </p:cNvPicPr>
          <p:nvPr/>
        </p:nvPicPr>
        <p:blipFill>
          <a:blip r:embed="rId52"/>
          <a:stretch>
            <a:fillRect/>
          </a:stretch>
        </p:blipFill>
        <p:spPr>
          <a:xfrm>
            <a:off x="10705834" y="3679901"/>
            <a:ext cx="256054" cy="262151"/>
          </a:xfrm>
          <a:prstGeom prst="rect">
            <a:avLst/>
          </a:prstGeom>
        </p:spPr>
      </p:pic>
      <p:pic>
        <p:nvPicPr>
          <p:cNvPr id="82" name="Picture 81">
            <a:hlinkClick r:id="rId54"/>
            <a:extLst>
              <a:ext uri="{FF2B5EF4-FFF2-40B4-BE49-F238E27FC236}">
                <a16:creationId xmlns:a16="http://schemas.microsoft.com/office/drawing/2014/main" id="{EC737B2F-670F-BF4E-FE8D-7F92D38433D5}"/>
              </a:ext>
            </a:extLst>
          </p:cNvPr>
          <p:cNvPicPr>
            <a:picLocks noChangeAspect="1"/>
          </p:cNvPicPr>
          <p:nvPr/>
        </p:nvPicPr>
        <p:blipFill>
          <a:blip r:embed="rId52"/>
          <a:stretch>
            <a:fillRect/>
          </a:stretch>
        </p:blipFill>
        <p:spPr>
          <a:xfrm>
            <a:off x="10551244" y="3678691"/>
            <a:ext cx="256054" cy="262151"/>
          </a:xfrm>
          <a:prstGeom prst="rect">
            <a:avLst/>
          </a:prstGeom>
        </p:spPr>
      </p:pic>
      <p:pic>
        <p:nvPicPr>
          <p:cNvPr id="83" name="Picture 82">
            <a:hlinkClick r:id="rId55"/>
            <a:extLst>
              <a:ext uri="{FF2B5EF4-FFF2-40B4-BE49-F238E27FC236}">
                <a16:creationId xmlns:a16="http://schemas.microsoft.com/office/drawing/2014/main" id="{A1E1DB25-183F-25BD-956E-77E52ED75989}"/>
              </a:ext>
            </a:extLst>
          </p:cNvPr>
          <p:cNvPicPr>
            <a:picLocks noChangeAspect="1"/>
          </p:cNvPicPr>
          <p:nvPr/>
        </p:nvPicPr>
        <p:blipFill>
          <a:blip r:embed="rId52"/>
          <a:stretch>
            <a:fillRect/>
          </a:stretch>
        </p:blipFill>
        <p:spPr>
          <a:xfrm>
            <a:off x="3193221" y="2109255"/>
            <a:ext cx="256054" cy="262151"/>
          </a:xfrm>
          <a:prstGeom prst="rect">
            <a:avLst/>
          </a:prstGeom>
        </p:spPr>
      </p:pic>
      <p:pic>
        <p:nvPicPr>
          <p:cNvPr id="4" name="Picture 3">
            <a:hlinkClick r:id="rId56"/>
            <a:extLst>
              <a:ext uri="{FF2B5EF4-FFF2-40B4-BE49-F238E27FC236}">
                <a16:creationId xmlns:a16="http://schemas.microsoft.com/office/drawing/2014/main" id="{11253438-E656-2D6E-F4D6-6F013E7D788C}"/>
              </a:ext>
            </a:extLst>
          </p:cNvPr>
          <p:cNvPicPr>
            <a:picLocks noChangeAspect="1"/>
          </p:cNvPicPr>
          <p:nvPr/>
        </p:nvPicPr>
        <p:blipFill>
          <a:blip r:embed="rId44"/>
          <a:stretch>
            <a:fillRect/>
          </a:stretch>
        </p:blipFill>
        <p:spPr>
          <a:xfrm>
            <a:off x="3043303" y="3408070"/>
            <a:ext cx="256054" cy="262151"/>
          </a:xfrm>
          <a:prstGeom prst="rect">
            <a:avLst/>
          </a:prstGeom>
        </p:spPr>
      </p:pic>
      <p:pic>
        <p:nvPicPr>
          <p:cNvPr id="66" name="Picture 65">
            <a:hlinkClick r:id="rId57"/>
            <a:extLst>
              <a:ext uri="{FF2B5EF4-FFF2-40B4-BE49-F238E27FC236}">
                <a16:creationId xmlns:a16="http://schemas.microsoft.com/office/drawing/2014/main" id="{DD4308AB-4C22-873D-64FD-08FF20201E84}"/>
              </a:ext>
            </a:extLst>
          </p:cNvPr>
          <p:cNvPicPr>
            <a:picLocks noChangeAspect="1"/>
          </p:cNvPicPr>
          <p:nvPr/>
        </p:nvPicPr>
        <p:blipFill>
          <a:blip r:embed="rId44"/>
          <a:stretch>
            <a:fillRect/>
          </a:stretch>
        </p:blipFill>
        <p:spPr>
          <a:xfrm>
            <a:off x="3198138" y="3408069"/>
            <a:ext cx="256054" cy="262151"/>
          </a:xfrm>
          <a:prstGeom prst="rect">
            <a:avLst/>
          </a:prstGeom>
        </p:spPr>
      </p:pic>
      <p:pic>
        <p:nvPicPr>
          <p:cNvPr id="68" name="Picture 67">
            <a:hlinkClick r:id="rId58"/>
            <a:extLst>
              <a:ext uri="{FF2B5EF4-FFF2-40B4-BE49-F238E27FC236}">
                <a16:creationId xmlns:a16="http://schemas.microsoft.com/office/drawing/2014/main" id="{C8DB236D-E99E-4F5F-B2DA-C5B58F258521}"/>
              </a:ext>
            </a:extLst>
          </p:cNvPr>
          <p:cNvPicPr>
            <a:picLocks noChangeAspect="1"/>
          </p:cNvPicPr>
          <p:nvPr/>
        </p:nvPicPr>
        <p:blipFill>
          <a:blip r:embed="rId44"/>
          <a:stretch>
            <a:fillRect/>
          </a:stretch>
        </p:blipFill>
        <p:spPr>
          <a:xfrm>
            <a:off x="3204777" y="3955251"/>
            <a:ext cx="256054" cy="262151"/>
          </a:xfrm>
          <a:prstGeom prst="rect">
            <a:avLst/>
          </a:prstGeom>
        </p:spPr>
      </p:pic>
      <p:pic>
        <p:nvPicPr>
          <p:cNvPr id="69" name="Picture 68">
            <a:hlinkClick r:id="rId59"/>
            <a:extLst>
              <a:ext uri="{FF2B5EF4-FFF2-40B4-BE49-F238E27FC236}">
                <a16:creationId xmlns:a16="http://schemas.microsoft.com/office/drawing/2014/main" id="{319525F7-2E2D-E91F-20F5-5D89E6340FF7}"/>
              </a:ext>
            </a:extLst>
          </p:cNvPr>
          <p:cNvPicPr>
            <a:picLocks noChangeAspect="1"/>
          </p:cNvPicPr>
          <p:nvPr/>
        </p:nvPicPr>
        <p:blipFill>
          <a:blip r:embed="rId44"/>
          <a:stretch>
            <a:fillRect/>
          </a:stretch>
        </p:blipFill>
        <p:spPr>
          <a:xfrm>
            <a:off x="3049769" y="3687505"/>
            <a:ext cx="238829" cy="244516"/>
          </a:xfrm>
          <a:prstGeom prst="rect">
            <a:avLst/>
          </a:prstGeom>
        </p:spPr>
      </p:pic>
      <p:pic>
        <p:nvPicPr>
          <p:cNvPr id="70" name="Picture 69">
            <a:hlinkClick r:id="rId60"/>
            <a:extLst>
              <a:ext uri="{FF2B5EF4-FFF2-40B4-BE49-F238E27FC236}">
                <a16:creationId xmlns:a16="http://schemas.microsoft.com/office/drawing/2014/main" id="{A24DD858-9C79-F60E-7C4B-B83E322FEA33}"/>
              </a:ext>
            </a:extLst>
          </p:cNvPr>
          <p:cNvPicPr>
            <a:picLocks noChangeAspect="1"/>
          </p:cNvPicPr>
          <p:nvPr/>
        </p:nvPicPr>
        <p:blipFill>
          <a:blip r:embed="rId44"/>
          <a:stretch>
            <a:fillRect/>
          </a:stretch>
        </p:blipFill>
        <p:spPr>
          <a:xfrm>
            <a:off x="7529299" y="1995324"/>
            <a:ext cx="256054" cy="262151"/>
          </a:xfrm>
          <a:prstGeom prst="rect">
            <a:avLst/>
          </a:prstGeom>
        </p:spPr>
      </p:pic>
      <p:pic>
        <p:nvPicPr>
          <p:cNvPr id="84" name="Picture 83">
            <a:hlinkClick r:id="rId61"/>
            <a:extLst>
              <a:ext uri="{FF2B5EF4-FFF2-40B4-BE49-F238E27FC236}">
                <a16:creationId xmlns:a16="http://schemas.microsoft.com/office/drawing/2014/main" id="{3EE98E55-54DD-B87F-274C-5A15729A52D6}"/>
              </a:ext>
            </a:extLst>
          </p:cNvPr>
          <p:cNvPicPr>
            <a:picLocks noChangeAspect="1"/>
          </p:cNvPicPr>
          <p:nvPr/>
        </p:nvPicPr>
        <p:blipFill>
          <a:blip r:embed="rId44"/>
          <a:stretch>
            <a:fillRect/>
          </a:stretch>
        </p:blipFill>
        <p:spPr>
          <a:xfrm>
            <a:off x="7727731" y="1990298"/>
            <a:ext cx="256054" cy="262151"/>
          </a:xfrm>
          <a:prstGeom prst="rect">
            <a:avLst/>
          </a:prstGeom>
        </p:spPr>
      </p:pic>
      <p:pic>
        <p:nvPicPr>
          <p:cNvPr id="85" name="Picture 84">
            <a:hlinkClick r:id="rId62"/>
            <a:extLst>
              <a:ext uri="{FF2B5EF4-FFF2-40B4-BE49-F238E27FC236}">
                <a16:creationId xmlns:a16="http://schemas.microsoft.com/office/drawing/2014/main" id="{5155390E-6600-2FAE-0CB4-D5B343DD0B36}"/>
              </a:ext>
            </a:extLst>
          </p:cNvPr>
          <p:cNvPicPr>
            <a:picLocks noChangeAspect="1"/>
          </p:cNvPicPr>
          <p:nvPr/>
        </p:nvPicPr>
        <p:blipFill>
          <a:blip r:embed="rId44"/>
          <a:stretch>
            <a:fillRect/>
          </a:stretch>
        </p:blipFill>
        <p:spPr>
          <a:xfrm>
            <a:off x="3163803" y="5797731"/>
            <a:ext cx="256054" cy="262151"/>
          </a:xfrm>
          <a:prstGeom prst="rect">
            <a:avLst/>
          </a:prstGeom>
        </p:spPr>
      </p:pic>
      <p:pic>
        <p:nvPicPr>
          <p:cNvPr id="86" name="Picture 85">
            <a:hlinkClick r:id="rId63"/>
            <a:extLst>
              <a:ext uri="{FF2B5EF4-FFF2-40B4-BE49-F238E27FC236}">
                <a16:creationId xmlns:a16="http://schemas.microsoft.com/office/drawing/2014/main" id="{C8B935E2-C9CE-AC60-291C-49D0B790B6A7}"/>
              </a:ext>
            </a:extLst>
          </p:cNvPr>
          <p:cNvPicPr>
            <a:picLocks noChangeAspect="1"/>
          </p:cNvPicPr>
          <p:nvPr/>
        </p:nvPicPr>
        <p:blipFill>
          <a:blip r:embed="rId44"/>
          <a:stretch>
            <a:fillRect/>
          </a:stretch>
        </p:blipFill>
        <p:spPr>
          <a:xfrm>
            <a:off x="3373777" y="5797730"/>
            <a:ext cx="256054" cy="262151"/>
          </a:xfrm>
          <a:prstGeom prst="rect">
            <a:avLst/>
          </a:prstGeom>
        </p:spPr>
      </p:pic>
      <p:pic>
        <p:nvPicPr>
          <p:cNvPr id="87" name="Picture 86">
            <a:hlinkClick r:id="rId64"/>
            <a:extLst>
              <a:ext uri="{FF2B5EF4-FFF2-40B4-BE49-F238E27FC236}">
                <a16:creationId xmlns:a16="http://schemas.microsoft.com/office/drawing/2014/main" id="{29DA78EA-E07B-F33C-781B-1597E04CF914}"/>
              </a:ext>
            </a:extLst>
          </p:cNvPr>
          <p:cNvPicPr>
            <a:picLocks noChangeAspect="1"/>
          </p:cNvPicPr>
          <p:nvPr/>
        </p:nvPicPr>
        <p:blipFill>
          <a:blip r:embed="rId52"/>
          <a:stretch>
            <a:fillRect/>
          </a:stretch>
        </p:blipFill>
        <p:spPr>
          <a:xfrm>
            <a:off x="3367225" y="3407152"/>
            <a:ext cx="256054" cy="262151"/>
          </a:xfrm>
          <a:prstGeom prst="rect">
            <a:avLst/>
          </a:prstGeom>
        </p:spPr>
      </p:pic>
      <p:pic>
        <p:nvPicPr>
          <p:cNvPr id="88" name="Picture 87">
            <a:hlinkClick r:id="rId65"/>
            <a:extLst>
              <a:ext uri="{FF2B5EF4-FFF2-40B4-BE49-F238E27FC236}">
                <a16:creationId xmlns:a16="http://schemas.microsoft.com/office/drawing/2014/main" id="{D17B2E96-2AF5-0C7C-40DB-7E326D276696}"/>
              </a:ext>
            </a:extLst>
          </p:cNvPr>
          <p:cNvPicPr>
            <a:picLocks noChangeAspect="1"/>
          </p:cNvPicPr>
          <p:nvPr/>
        </p:nvPicPr>
        <p:blipFill>
          <a:blip r:embed="rId52"/>
          <a:stretch>
            <a:fillRect/>
          </a:stretch>
        </p:blipFill>
        <p:spPr>
          <a:xfrm>
            <a:off x="7911279" y="1985507"/>
            <a:ext cx="256054" cy="262151"/>
          </a:xfrm>
          <a:prstGeom prst="rect">
            <a:avLst/>
          </a:prstGeom>
        </p:spPr>
      </p:pic>
      <p:pic>
        <p:nvPicPr>
          <p:cNvPr id="89" name="Picture 88">
            <a:hlinkClick r:id="rId66"/>
            <a:extLst>
              <a:ext uri="{FF2B5EF4-FFF2-40B4-BE49-F238E27FC236}">
                <a16:creationId xmlns:a16="http://schemas.microsoft.com/office/drawing/2014/main" id="{6DA6736A-E750-5072-2D95-336A2517D614}"/>
              </a:ext>
            </a:extLst>
          </p:cNvPr>
          <p:cNvPicPr>
            <a:picLocks noChangeAspect="1"/>
          </p:cNvPicPr>
          <p:nvPr/>
        </p:nvPicPr>
        <p:blipFill>
          <a:blip r:embed="rId52"/>
          <a:stretch>
            <a:fillRect/>
          </a:stretch>
        </p:blipFill>
        <p:spPr>
          <a:xfrm>
            <a:off x="3545199" y="3409613"/>
            <a:ext cx="256054" cy="262151"/>
          </a:xfrm>
          <a:prstGeom prst="rect">
            <a:avLst/>
          </a:prstGeom>
        </p:spPr>
      </p:pic>
      <p:pic>
        <p:nvPicPr>
          <p:cNvPr id="90" name="Picture 89">
            <a:hlinkClick r:id="rId67"/>
            <a:extLst>
              <a:ext uri="{FF2B5EF4-FFF2-40B4-BE49-F238E27FC236}">
                <a16:creationId xmlns:a16="http://schemas.microsoft.com/office/drawing/2014/main" id="{F29B6E5C-1789-97FA-D59B-6C9E72D8F2CB}"/>
              </a:ext>
            </a:extLst>
          </p:cNvPr>
          <p:cNvPicPr>
            <a:picLocks noChangeAspect="1"/>
          </p:cNvPicPr>
          <p:nvPr/>
        </p:nvPicPr>
        <p:blipFill>
          <a:blip r:embed="rId52"/>
          <a:stretch>
            <a:fillRect/>
          </a:stretch>
        </p:blipFill>
        <p:spPr>
          <a:xfrm>
            <a:off x="11166743" y="1828286"/>
            <a:ext cx="256054" cy="262151"/>
          </a:xfrm>
          <a:prstGeom prst="rect">
            <a:avLst/>
          </a:prstGeom>
        </p:spPr>
      </p:pic>
      <p:pic>
        <p:nvPicPr>
          <p:cNvPr id="91" name="Picture 90">
            <a:hlinkClick r:id="rId68"/>
            <a:extLst>
              <a:ext uri="{FF2B5EF4-FFF2-40B4-BE49-F238E27FC236}">
                <a16:creationId xmlns:a16="http://schemas.microsoft.com/office/drawing/2014/main" id="{4C28B67C-D6E2-3B52-BE8D-02CC3C8C5EAF}"/>
              </a:ext>
            </a:extLst>
          </p:cNvPr>
          <p:cNvPicPr>
            <a:picLocks noChangeAspect="1"/>
          </p:cNvPicPr>
          <p:nvPr/>
        </p:nvPicPr>
        <p:blipFill>
          <a:blip r:embed="rId52"/>
          <a:stretch>
            <a:fillRect/>
          </a:stretch>
        </p:blipFill>
        <p:spPr>
          <a:xfrm>
            <a:off x="11312275" y="3678688"/>
            <a:ext cx="256054" cy="262151"/>
          </a:xfrm>
          <a:prstGeom prst="rect">
            <a:avLst/>
          </a:prstGeom>
        </p:spPr>
      </p:pic>
      <p:pic>
        <p:nvPicPr>
          <p:cNvPr id="92" name="Picture 91">
            <a:hlinkClick r:id="rId69"/>
            <a:extLst>
              <a:ext uri="{FF2B5EF4-FFF2-40B4-BE49-F238E27FC236}">
                <a16:creationId xmlns:a16="http://schemas.microsoft.com/office/drawing/2014/main" id="{A6A299BE-8F8E-44C7-D13F-AF8D73FEEF93}"/>
              </a:ext>
            </a:extLst>
          </p:cNvPr>
          <p:cNvPicPr>
            <a:picLocks noChangeAspect="1"/>
          </p:cNvPicPr>
          <p:nvPr/>
        </p:nvPicPr>
        <p:blipFill>
          <a:blip r:embed="rId52"/>
          <a:stretch>
            <a:fillRect/>
          </a:stretch>
        </p:blipFill>
        <p:spPr>
          <a:xfrm>
            <a:off x="11461898" y="3683502"/>
            <a:ext cx="256054" cy="262151"/>
          </a:xfrm>
          <a:prstGeom prst="rect">
            <a:avLst/>
          </a:prstGeom>
        </p:spPr>
      </p:pic>
      <p:pic>
        <p:nvPicPr>
          <p:cNvPr id="93" name="Picture 92">
            <a:hlinkClick r:id="rId70"/>
            <a:extLst>
              <a:ext uri="{FF2B5EF4-FFF2-40B4-BE49-F238E27FC236}">
                <a16:creationId xmlns:a16="http://schemas.microsoft.com/office/drawing/2014/main" id="{F35B435E-4081-8475-F9E8-3EBDCCD4CD3C}"/>
              </a:ext>
            </a:extLst>
          </p:cNvPr>
          <p:cNvPicPr>
            <a:picLocks noChangeAspect="1"/>
          </p:cNvPicPr>
          <p:nvPr/>
        </p:nvPicPr>
        <p:blipFill>
          <a:blip r:embed="rId52"/>
          <a:stretch>
            <a:fillRect/>
          </a:stretch>
        </p:blipFill>
        <p:spPr>
          <a:xfrm>
            <a:off x="11615241" y="3678689"/>
            <a:ext cx="256054" cy="262151"/>
          </a:xfrm>
          <a:prstGeom prst="rect">
            <a:avLst/>
          </a:prstGeom>
        </p:spPr>
      </p:pic>
      <p:pic>
        <p:nvPicPr>
          <p:cNvPr id="94" name="Picture 93">
            <a:hlinkClick r:id="rId71"/>
            <a:extLst>
              <a:ext uri="{FF2B5EF4-FFF2-40B4-BE49-F238E27FC236}">
                <a16:creationId xmlns:a16="http://schemas.microsoft.com/office/drawing/2014/main" id="{97B75AE5-2EA2-46C2-8663-5FB17217A947}"/>
              </a:ext>
            </a:extLst>
          </p:cNvPr>
          <p:cNvPicPr>
            <a:picLocks noChangeAspect="1"/>
          </p:cNvPicPr>
          <p:nvPr/>
        </p:nvPicPr>
        <p:blipFill>
          <a:blip r:embed="rId52"/>
          <a:stretch>
            <a:fillRect/>
          </a:stretch>
        </p:blipFill>
        <p:spPr>
          <a:xfrm>
            <a:off x="3723710" y="3409614"/>
            <a:ext cx="256054" cy="262151"/>
          </a:xfrm>
          <a:prstGeom prst="rect">
            <a:avLst/>
          </a:prstGeom>
        </p:spPr>
      </p:pic>
      <p:pic>
        <p:nvPicPr>
          <p:cNvPr id="95" name="Picture 94">
            <a:hlinkClick r:id="rId72"/>
            <a:extLst>
              <a:ext uri="{FF2B5EF4-FFF2-40B4-BE49-F238E27FC236}">
                <a16:creationId xmlns:a16="http://schemas.microsoft.com/office/drawing/2014/main" id="{B961F1B5-F32A-4918-D8D0-DFBF7DBB81E9}"/>
              </a:ext>
            </a:extLst>
          </p:cNvPr>
          <p:cNvPicPr>
            <a:picLocks noChangeAspect="1"/>
          </p:cNvPicPr>
          <p:nvPr/>
        </p:nvPicPr>
        <p:blipFill>
          <a:blip r:embed="rId52"/>
          <a:stretch>
            <a:fillRect/>
          </a:stretch>
        </p:blipFill>
        <p:spPr>
          <a:xfrm>
            <a:off x="3574074" y="5796124"/>
            <a:ext cx="256054" cy="262151"/>
          </a:xfrm>
          <a:prstGeom prst="rect">
            <a:avLst/>
          </a:prstGeom>
        </p:spPr>
      </p:pic>
      <p:pic>
        <p:nvPicPr>
          <p:cNvPr id="96" name="Picture 95">
            <a:hlinkClick r:id="rId73"/>
            <a:extLst>
              <a:ext uri="{FF2B5EF4-FFF2-40B4-BE49-F238E27FC236}">
                <a16:creationId xmlns:a16="http://schemas.microsoft.com/office/drawing/2014/main" id="{38715286-60DA-25C8-4A31-1E63D8C4CA80}"/>
              </a:ext>
            </a:extLst>
          </p:cNvPr>
          <p:cNvPicPr>
            <a:picLocks noChangeAspect="1"/>
          </p:cNvPicPr>
          <p:nvPr/>
        </p:nvPicPr>
        <p:blipFill>
          <a:blip r:embed="rId52"/>
          <a:stretch>
            <a:fillRect/>
          </a:stretch>
        </p:blipFill>
        <p:spPr>
          <a:xfrm>
            <a:off x="10668576" y="5369144"/>
            <a:ext cx="256054" cy="262151"/>
          </a:xfrm>
          <a:prstGeom prst="rect">
            <a:avLst/>
          </a:prstGeom>
        </p:spPr>
      </p:pic>
      <p:pic>
        <p:nvPicPr>
          <p:cNvPr id="97" name="Picture 96">
            <a:hlinkClick r:id="rId74"/>
            <a:extLst>
              <a:ext uri="{FF2B5EF4-FFF2-40B4-BE49-F238E27FC236}">
                <a16:creationId xmlns:a16="http://schemas.microsoft.com/office/drawing/2014/main" id="{3A16B93A-BC8B-8247-6447-4AE6909FC804}"/>
              </a:ext>
            </a:extLst>
          </p:cNvPr>
          <p:cNvPicPr>
            <a:picLocks noChangeAspect="1"/>
          </p:cNvPicPr>
          <p:nvPr/>
        </p:nvPicPr>
        <p:blipFill>
          <a:blip r:embed="rId52"/>
          <a:stretch>
            <a:fillRect/>
          </a:stretch>
        </p:blipFill>
        <p:spPr>
          <a:xfrm>
            <a:off x="11414091" y="1826014"/>
            <a:ext cx="256054" cy="262151"/>
          </a:xfrm>
          <a:prstGeom prst="rect">
            <a:avLst/>
          </a:prstGeom>
        </p:spPr>
      </p:pic>
      <p:pic>
        <p:nvPicPr>
          <p:cNvPr id="98" name="Picture 97">
            <a:hlinkClick r:id="rId75"/>
            <a:extLst>
              <a:ext uri="{FF2B5EF4-FFF2-40B4-BE49-F238E27FC236}">
                <a16:creationId xmlns:a16="http://schemas.microsoft.com/office/drawing/2014/main" id="{3FD7D385-9A4C-9529-3663-628FE021F7FA}"/>
              </a:ext>
            </a:extLst>
          </p:cNvPr>
          <p:cNvPicPr>
            <a:picLocks noChangeAspect="1"/>
          </p:cNvPicPr>
          <p:nvPr/>
        </p:nvPicPr>
        <p:blipFill>
          <a:blip r:embed="rId52"/>
          <a:stretch>
            <a:fillRect/>
          </a:stretch>
        </p:blipFill>
        <p:spPr>
          <a:xfrm>
            <a:off x="10382491" y="3679901"/>
            <a:ext cx="256054" cy="262151"/>
          </a:xfrm>
          <a:prstGeom prst="rect">
            <a:avLst/>
          </a:prstGeom>
        </p:spPr>
      </p:pic>
      <p:pic>
        <p:nvPicPr>
          <p:cNvPr id="20" name="Picture 19">
            <a:hlinkClick r:id="rId76"/>
            <a:extLst>
              <a:ext uri="{FF2B5EF4-FFF2-40B4-BE49-F238E27FC236}">
                <a16:creationId xmlns:a16="http://schemas.microsoft.com/office/drawing/2014/main" id="{22ABD784-EB9B-F081-E401-A29018F97A9E}"/>
              </a:ext>
            </a:extLst>
          </p:cNvPr>
          <p:cNvPicPr>
            <a:picLocks noChangeAspect="1"/>
          </p:cNvPicPr>
          <p:nvPr/>
        </p:nvPicPr>
        <p:blipFill>
          <a:blip r:embed="rId77"/>
          <a:stretch>
            <a:fillRect/>
          </a:stretch>
        </p:blipFill>
        <p:spPr>
          <a:xfrm>
            <a:off x="3357384" y="3957990"/>
            <a:ext cx="256054" cy="262151"/>
          </a:xfrm>
          <a:prstGeom prst="rect">
            <a:avLst/>
          </a:prstGeom>
        </p:spPr>
      </p:pic>
      <p:pic>
        <p:nvPicPr>
          <p:cNvPr id="100" name="Picture 99">
            <a:hlinkClick r:id="rId78"/>
            <a:extLst>
              <a:ext uri="{FF2B5EF4-FFF2-40B4-BE49-F238E27FC236}">
                <a16:creationId xmlns:a16="http://schemas.microsoft.com/office/drawing/2014/main" id="{AE8CFAD0-2CE0-2237-F553-4577C34D0191}"/>
              </a:ext>
            </a:extLst>
          </p:cNvPr>
          <p:cNvPicPr>
            <a:picLocks noChangeAspect="1"/>
          </p:cNvPicPr>
          <p:nvPr/>
        </p:nvPicPr>
        <p:blipFill>
          <a:blip r:embed="rId79"/>
          <a:stretch>
            <a:fillRect/>
          </a:stretch>
        </p:blipFill>
        <p:spPr>
          <a:xfrm>
            <a:off x="3517028" y="3953646"/>
            <a:ext cx="256054" cy="262151"/>
          </a:xfrm>
          <a:prstGeom prst="rect">
            <a:avLst/>
          </a:prstGeom>
        </p:spPr>
      </p:pic>
    </p:spTree>
    <p:extLst>
      <p:ext uri="{BB962C8B-B14F-4D97-AF65-F5344CB8AC3E}">
        <p14:creationId xmlns:p14="http://schemas.microsoft.com/office/powerpoint/2010/main" val="2988833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EDB73C48-FE9E-45B8-BB34-BF19BF813029}"/>
              </a:ext>
            </a:extLst>
          </p:cNvPr>
          <p:cNvSpPr/>
          <p:nvPr/>
        </p:nvSpPr>
        <p:spPr>
          <a:xfrm>
            <a:off x="8290803" y="462837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Rounded Corners 78">
            <a:extLst>
              <a:ext uri="{FF2B5EF4-FFF2-40B4-BE49-F238E27FC236}">
                <a16:creationId xmlns:a16="http://schemas.microsoft.com/office/drawing/2014/main" id="{C606FCD9-32C9-4B60-B7F3-2A200B895E46}"/>
              </a:ext>
            </a:extLst>
          </p:cNvPr>
          <p:cNvSpPr/>
          <p:nvPr/>
        </p:nvSpPr>
        <p:spPr>
          <a:xfrm>
            <a:off x="4441471" y="462982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3F8C44EC-F148-44DA-83DD-1D8F968509E6}"/>
              </a:ext>
            </a:extLst>
          </p:cNvPr>
          <p:cNvSpPr/>
          <p:nvPr/>
        </p:nvSpPr>
        <p:spPr>
          <a:xfrm>
            <a:off x="556141" y="461952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Rounded Corners 76">
            <a:extLst>
              <a:ext uri="{FF2B5EF4-FFF2-40B4-BE49-F238E27FC236}">
                <a16:creationId xmlns:a16="http://schemas.microsoft.com/office/drawing/2014/main" id="{31942647-DED8-452C-8D31-489369C2FCB8}"/>
              </a:ext>
            </a:extLst>
          </p:cNvPr>
          <p:cNvSpPr/>
          <p:nvPr/>
        </p:nvSpPr>
        <p:spPr>
          <a:xfrm>
            <a:off x="8290803" y="301988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Rounded Corners 75">
            <a:extLst>
              <a:ext uri="{FF2B5EF4-FFF2-40B4-BE49-F238E27FC236}">
                <a16:creationId xmlns:a16="http://schemas.microsoft.com/office/drawing/2014/main" id="{46806C27-D150-4CFD-A806-09744C2AF373}"/>
              </a:ext>
            </a:extLst>
          </p:cNvPr>
          <p:cNvSpPr/>
          <p:nvPr/>
        </p:nvSpPr>
        <p:spPr>
          <a:xfrm>
            <a:off x="4431930"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Rounded Corners 74">
            <a:extLst>
              <a:ext uri="{FF2B5EF4-FFF2-40B4-BE49-F238E27FC236}">
                <a16:creationId xmlns:a16="http://schemas.microsoft.com/office/drawing/2014/main" id="{FC47D59B-57B8-473F-A47F-9DB09D29C453}"/>
              </a:ext>
            </a:extLst>
          </p:cNvPr>
          <p:cNvSpPr/>
          <p:nvPr/>
        </p:nvSpPr>
        <p:spPr>
          <a:xfrm>
            <a:off x="547589" y="300897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Rounded Corners 73">
            <a:extLst>
              <a:ext uri="{FF2B5EF4-FFF2-40B4-BE49-F238E27FC236}">
                <a16:creationId xmlns:a16="http://schemas.microsoft.com/office/drawing/2014/main" id="{38799792-3948-4C43-9FC7-82400A844600}"/>
              </a:ext>
            </a:extLst>
          </p:cNvPr>
          <p:cNvSpPr/>
          <p:nvPr/>
        </p:nvSpPr>
        <p:spPr>
          <a:xfrm>
            <a:off x="8290803" y="13902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Rounded Corners 72">
            <a:extLst>
              <a:ext uri="{FF2B5EF4-FFF2-40B4-BE49-F238E27FC236}">
                <a16:creationId xmlns:a16="http://schemas.microsoft.com/office/drawing/2014/main" id="{7D38E822-736B-42DE-BF45-FB1CAA8935C7}"/>
              </a:ext>
            </a:extLst>
          </p:cNvPr>
          <p:cNvSpPr/>
          <p:nvPr/>
        </p:nvSpPr>
        <p:spPr>
          <a:xfrm>
            <a:off x="4424261" y="137547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First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54286" y="377527"/>
            <a:ext cx="1404399" cy="765703"/>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1107996"/>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1-06a</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44702"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05681" y="6305551"/>
            <a:ext cx="3525324" cy="600164"/>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4"/>
              </a:rPr>
              <a:t>Topical Science-SCN 1-20a</a:t>
            </a:r>
            <a:endParaRPr lang="en-GB" sz="1100" dirty="0">
              <a:latin typeface="Arial Narrow" panose="020B0606020202030204" pitchFamily="34" charset="0"/>
            </a:endParaRPr>
          </a:p>
          <a:p>
            <a:r>
              <a:rPr lang="en-GB" sz="1100" dirty="0">
                <a:latin typeface="Arial Narrow" panose="020B0606020202030204" pitchFamily="34" charset="0"/>
              </a:rPr>
              <a:t>Depending on the topic, will determine what SDGs are addressed</a:t>
            </a:r>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38883"/>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1-07a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1-08a </a:t>
            </a:r>
            <a:endParaRPr lang="en-GB" sz="14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51004" y="1329555"/>
            <a:ext cx="3550377" cy="1769715"/>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Body systems and cells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1-12a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1-12b</a:t>
            </a:r>
            <a:endParaRPr lang="en-GB" sz="1400" b="1" dirty="0">
              <a:solidFill>
                <a:srgbClr val="0070C0"/>
              </a:solidFill>
              <a:latin typeface="Arial Narrow" panose="020B0606020202030204" pitchFamily="34" charset="0"/>
            </a:endParaRPr>
          </a:p>
          <a:p>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9"/>
              </a:rPr>
              <a:t>SCN 1-13a</a:t>
            </a:r>
            <a:endParaRPr lang="en-GB" sz="14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33" name="TextBox 32">
            <a:hlinkClick r:id="rId10"/>
            <a:extLst>
              <a:ext uri="{FF2B5EF4-FFF2-40B4-BE49-F238E27FC236}">
                <a16:creationId xmlns:a16="http://schemas.microsoft.com/office/drawing/2014/main" id="{D8D65161-BF09-406F-A3FF-CAE1F9D01D9E}"/>
              </a:ext>
            </a:extLst>
          </p:cNvPr>
          <p:cNvSpPr txBox="1"/>
          <p:nvPr/>
        </p:nvSpPr>
        <p:spPr>
          <a:xfrm>
            <a:off x="691794" y="3011713"/>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Biodiversity and interdependence</a:t>
            </a:r>
          </a:p>
          <a:p>
            <a:pPr algn="ctr"/>
            <a:r>
              <a:rPr lang="en-GB" sz="1400" b="1" dirty="0">
                <a:solidFill>
                  <a:schemeClr val="accent4"/>
                </a:solidFill>
                <a:latin typeface="Arial Narrow" panose="020B0606020202030204" pitchFamily="34" charset="0"/>
              </a:rPr>
              <a:t>Living Things</a:t>
            </a: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1">
                  <a:extLst>
                    <a:ext uri="{A12FA001-AC4F-418D-AE19-62706E023703}">
                      <ahyp:hlinkClr xmlns:ahyp="http://schemas.microsoft.com/office/drawing/2018/hyperlinkcolor" val="tx"/>
                    </a:ext>
                  </a:extLst>
                </a:hlinkClick>
              </a:rPr>
              <a:t>SCN 1-01a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2">
                  <a:extLst>
                    <a:ext uri="{A12FA001-AC4F-418D-AE19-62706E023703}">
                      <ahyp:hlinkClr xmlns:ahyp="http://schemas.microsoft.com/office/drawing/2018/hyperlinkcolor" val="tx"/>
                    </a:ext>
                  </a:extLst>
                </a:hlinkClick>
              </a:rPr>
              <a:t>SCN 1-02a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3">
                  <a:extLst>
                    <a:ext uri="{A12FA001-AC4F-418D-AE19-62706E023703}">
                      <ahyp:hlinkClr xmlns:ahyp="http://schemas.microsoft.com/office/drawing/2018/hyperlinkcolor" val="tx"/>
                    </a:ext>
                  </a:extLst>
                </a:hlinkClick>
              </a:rPr>
              <a:t>SCN 1-03a</a:t>
            </a:r>
            <a:endParaRPr lang="it-IT" sz="1400" b="1" dirty="0">
              <a:solidFill>
                <a:srgbClr val="FFC000"/>
              </a:solidFill>
              <a:latin typeface="Arial Narrow" panose="020B0606020202030204" pitchFamily="34" charset="0"/>
            </a:endParaRPr>
          </a:p>
          <a:p>
            <a:pPr marL="285750" indent="-285750">
              <a:buFont typeface="Arial" panose="020B0604020202020204" pitchFamily="34" charset="0"/>
              <a:buChar char="•"/>
            </a:pPr>
            <a:r>
              <a:rPr lang="it-IT" sz="1400" b="1" dirty="0">
                <a:solidFill>
                  <a:srgbClr val="FFC000"/>
                </a:solidFill>
                <a:latin typeface="Arial Narrow" panose="020B0606020202030204" pitchFamily="34" charset="0"/>
                <a:hlinkClick r:id="rId14">
                  <a:extLst>
                    <a:ext uri="{A12FA001-AC4F-418D-AE19-62706E023703}">
                      <ahyp:hlinkClr xmlns:ahyp="http://schemas.microsoft.com/office/drawing/2018/hyperlinkcolor" val="tx"/>
                    </a:ext>
                  </a:extLst>
                </a:hlinkClick>
              </a:rPr>
              <a:t>SCN 1-14a</a:t>
            </a:r>
            <a:endParaRPr lang="en-GB" sz="1400" b="1" dirty="0">
              <a:solidFill>
                <a:srgbClr val="FFC000"/>
              </a:solidFill>
              <a:latin typeface="Arial Narrow" panose="020B0606020202030204" pitchFamily="34" charset="0"/>
            </a:endParaRPr>
          </a:p>
        </p:txBody>
      </p:sp>
      <p:sp>
        <p:nvSpPr>
          <p:cNvPr id="35" name="TextBox 34">
            <a:extLst>
              <a:ext uri="{FF2B5EF4-FFF2-40B4-BE49-F238E27FC236}">
                <a16:creationId xmlns:a16="http://schemas.microsoft.com/office/drawing/2014/main" id="{0DCFA92E-1B9A-43BE-9B6A-64A9B420C384}"/>
              </a:ext>
            </a:extLst>
          </p:cNvPr>
          <p:cNvSpPr txBox="1"/>
          <p:nvPr/>
        </p:nvSpPr>
        <p:spPr>
          <a:xfrm>
            <a:off x="4502541" y="3181346"/>
            <a:ext cx="3556249" cy="738664"/>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5">
                  <a:extLst>
                    <a:ext uri="{A12FA001-AC4F-418D-AE19-62706E023703}">
                      <ahyp:hlinkClr xmlns:ahyp="http://schemas.microsoft.com/office/drawing/2018/hyperlinkcolor" val="tx"/>
                    </a:ext>
                  </a:extLst>
                </a:hlinkClick>
              </a:rPr>
              <a:t>SCN 1-09a</a:t>
            </a:r>
            <a:endParaRPr lang="en-GB" sz="1400" b="1" dirty="0">
              <a:solidFill>
                <a:srgbClr val="FFC000"/>
              </a:solidFill>
              <a:latin typeface="Arial Narrow" panose="020B0606020202030204" pitchFamily="34" charset="0"/>
            </a:endParaRPr>
          </a:p>
        </p:txBody>
      </p:sp>
      <p:sp>
        <p:nvSpPr>
          <p:cNvPr id="36" name="TextBox 35">
            <a:extLst>
              <a:ext uri="{FF2B5EF4-FFF2-40B4-BE49-F238E27FC236}">
                <a16:creationId xmlns:a16="http://schemas.microsoft.com/office/drawing/2014/main" id="{75FC25E2-0B4F-46CA-9C98-1CA8336DF84B}"/>
              </a:ext>
            </a:extLst>
          </p:cNvPr>
          <p:cNvSpPr txBox="1"/>
          <p:nvPr/>
        </p:nvSpPr>
        <p:spPr>
          <a:xfrm>
            <a:off x="8342364" y="2991942"/>
            <a:ext cx="3556249" cy="1384995"/>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Properties and uses of substances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16">
                  <a:extLst>
                    <a:ext uri="{A12FA001-AC4F-418D-AE19-62706E023703}">
                      <ahyp:hlinkClr xmlns:ahyp="http://schemas.microsoft.com/office/drawing/2018/hyperlinkcolor" val="tx"/>
                    </a:ext>
                  </a:extLst>
                </a:hlinkClick>
              </a:rPr>
              <a:t>SCN 1-15a</a:t>
            </a:r>
            <a:endParaRPr lang="en-GB" sz="1400" b="1" dirty="0">
              <a:solidFill>
                <a:srgbClr val="FFC000"/>
              </a:solidFill>
              <a:latin typeface="Arial Narrow" panose="020B0606020202030204" pitchFamily="34" charset="0"/>
            </a:endParaRPr>
          </a:p>
          <a:p>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chemeClr val="accent4"/>
                </a:solidFill>
                <a:latin typeface="Arial Narrow" panose="020B0606020202030204" pitchFamily="34" charset="0"/>
              </a:rPr>
              <a:t>Links with TCH 1-02a</a:t>
            </a:r>
          </a:p>
        </p:txBody>
      </p:sp>
      <p:sp>
        <p:nvSpPr>
          <p:cNvPr id="37" name="TextBox 36">
            <a:extLst>
              <a:ext uri="{FF2B5EF4-FFF2-40B4-BE49-F238E27FC236}">
                <a16:creationId xmlns:a16="http://schemas.microsoft.com/office/drawing/2014/main" id="{ECC00879-C7CD-4BAF-8A86-05216BCEE684}"/>
              </a:ext>
            </a:extLst>
          </p:cNvPr>
          <p:cNvSpPr txBox="1"/>
          <p:nvPr/>
        </p:nvSpPr>
        <p:spPr>
          <a:xfrm>
            <a:off x="593903" y="4670603"/>
            <a:ext cx="3556249" cy="1692771"/>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Processes of the planet/ Properties and use of substances</a:t>
            </a:r>
          </a:p>
          <a:p>
            <a:pPr algn="ctr"/>
            <a:r>
              <a:rPr lang="en-GB" sz="1400" b="1" dirty="0">
                <a:solidFill>
                  <a:srgbClr val="002060"/>
                </a:solidFill>
                <a:latin typeface="Arial Narrow" panose="020B0606020202030204" pitchFamily="34" charset="0"/>
              </a:rPr>
              <a:t>Water</a:t>
            </a: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7">
                  <a:extLst>
                    <a:ext uri="{A12FA001-AC4F-418D-AE19-62706E023703}">
                      <ahyp:hlinkClr xmlns:ahyp="http://schemas.microsoft.com/office/drawing/2018/hyperlinkcolor" val="tx"/>
                    </a:ext>
                  </a:extLst>
                </a:hlinkClick>
              </a:rPr>
              <a:t>SCN 1-05a </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8">
                  <a:extLst>
                    <a:ext uri="{A12FA001-AC4F-418D-AE19-62706E023703}">
                      <ahyp:hlinkClr xmlns:ahyp="http://schemas.microsoft.com/office/drawing/2018/hyperlinkcolor" val="tx"/>
                    </a:ext>
                  </a:extLst>
                </a:hlinkClick>
              </a:rPr>
              <a:t>SCN 1-16a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9EE3C6DD-520A-4890-8EB2-34A12861E23B}"/>
              </a:ext>
            </a:extLst>
          </p:cNvPr>
          <p:cNvSpPr txBox="1"/>
          <p:nvPr/>
        </p:nvSpPr>
        <p:spPr>
          <a:xfrm>
            <a:off x="4561628" y="4690050"/>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19">
                  <a:extLst>
                    <a:ext uri="{A12FA001-AC4F-418D-AE19-62706E023703}">
                      <ahyp:hlinkClr xmlns:ahyp="http://schemas.microsoft.com/office/drawing/2018/hyperlinkcolor" val="tx"/>
                    </a:ext>
                  </a:extLst>
                </a:hlinkClick>
              </a:rPr>
              <a:t>SCN 1-11a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D74FDACD-920B-4007-8494-B009CC8787D6}"/>
              </a:ext>
            </a:extLst>
          </p:cNvPr>
          <p:cNvSpPr txBox="1"/>
          <p:nvPr/>
        </p:nvSpPr>
        <p:spPr>
          <a:xfrm>
            <a:off x="8445020" y="4670603"/>
            <a:ext cx="3556249" cy="1261884"/>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20">
                  <a:extLst>
                    <a:ext uri="{A12FA001-AC4F-418D-AE19-62706E023703}">
                      <ahyp:hlinkClr xmlns:ahyp="http://schemas.microsoft.com/office/drawing/2018/hyperlinkcolor" val="tx"/>
                    </a:ext>
                  </a:extLst>
                </a:hlinkClick>
              </a:rPr>
              <a:t>SCN 1-04a</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0" name="Rectangle: Rounded Corners 39">
            <a:extLst>
              <a:ext uri="{FF2B5EF4-FFF2-40B4-BE49-F238E27FC236}">
                <a16:creationId xmlns:a16="http://schemas.microsoft.com/office/drawing/2014/main" id="{485CE5D9-60B5-4958-A0CC-746572DF4C8B}"/>
              </a:ext>
            </a:extLst>
          </p:cNvPr>
          <p:cNvSpPr/>
          <p:nvPr/>
        </p:nvSpPr>
        <p:spPr>
          <a:xfrm>
            <a:off x="6198337" y="6305551"/>
            <a:ext cx="5855079"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226FDE3-A2FB-4569-89C4-5633A1357754}"/>
              </a:ext>
            </a:extLst>
          </p:cNvPr>
          <p:cNvSpPr txBox="1"/>
          <p:nvPr/>
        </p:nvSpPr>
        <p:spPr>
          <a:xfrm>
            <a:off x="6209340" y="6335499"/>
            <a:ext cx="2127505"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21"/>
              </a:rPr>
              <a:t>First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67" name="Picture 66">
            <a:extLst>
              <a:ext uri="{FF2B5EF4-FFF2-40B4-BE49-F238E27FC236}">
                <a16:creationId xmlns:a16="http://schemas.microsoft.com/office/drawing/2014/main" id="{9376045B-6C25-496E-AF09-5739032DB935}"/>
              </a:ext>
            </a:extLst>
          </p:cNvPr>
          <p:cNvPicPr>
            <a:picLocks noChangeAspect="1"/>
          </p:cNvPicPr>
          <p:nvPr/>
        </p:nvPicPr>
        <p:blipFill>
          <a:blip r:embed="rId22"/>
          <a:stretch>
            <a:fillRect/>
          </a:stretch>
        </p:blipFill>
        <p:spPr>
          <a:xfrm>
            <a:off x="272200" y="375544"/>
            <a:ext cx="1438781" cy="774259"/>
          </a:xfrm>
          <a:prstGeom prst="rect">
            <a:avLst/>
          </a:prstGeom>
        </p:spPr>
      </p:pic>
      <p:pic>
        <p:nvPicPr>
          <p:cNvPr id="46" name="Picture 45">
            <a:hlinkClick r:id="rId23" action="ppaction://hlinksldjump"/>
            <a:extLst>
              <a:ext uri="{FF2B5EF4-FFF2-40B4-BE49-F238E27FC236}">
                <a16:creationId xmlns:a16="http://schemas.microsoft.com/office/drawing/2014/main" id="{8911E90C-C148-4AC0-98F5-BF4A2B34E763}"/>
              </a:ext>
            </a:extLst>
          </p:cNvPr>
          <p:cNvPicPr>
            <a:picLocks noChangeAspect="1"/>
          </p:cNvPicPr>
          <p:nvPr/>
        </p:nvPicPr>
        <p:blipFill>
          <a:blip r:embed="rId24"/>
          <a:stretch>
            <a:fillRect/>
          </a:stretch>
        </p:blipFill>
        <p:spPr>
          <a:xfrm>
            <a:off x="11728259" y="961471"/>
            <a:ext cx="310923" cy="310923"/>
          </a:xfrm>
          <a:prstGeom prst="rect">
            <a:avLst/>
          </a:prstGeom>
        </p:spPr>
      </p:pic>
      <p:pic>
        <p:nvPicPr>
          <p:cNvPr id="45" name="Picture 44">
            <a:hlinkClick r:id="rId25"/>
            <a:extLst>
              <a:ext uri="{FF2B5EF4-FFF2-40B4-BE49-F238E27FC236}">
                <a16:creationId xmlns:a16="http://schemas.microsoft.com/office/drawing/2014/main" id="{1CABD2FD-4897-121E-9AB1-1D11862FB624}"/>
              </a:ext>
            </a:extLst>
          </p:cNvPr>
          <p:cNvPicPr>
            <a:picLocks noChangeAspect="1"/>
          </p:cNvPicPr>
          <p:nvPr/>
        </p:nvPicPr>
        <p:blipFill>
          <a:blip r:embed="rId26"/>
          <a:stretch>
            <a:fillRect/>
          </a:stretch>
        </p:blipFill>
        <p:spPr>
          <a:xfrm>
            <a:off x="3601822" y="6369292"/>
            <a:ext cx="377985" cy="323116"/>
          </a:xfrm>
          <a:prstGeom prst="rect">
            <a:avLst/>
          </a:prstGeom>
        </p:spPr>
      </p:pic>
      <p:pic>
        <p:nvPicPr>
          <p:cNvPr id="49" name="Picture 48">
            <a:hlinkClick r:id="rId27"/>
            <a:extLst>
              <a:ext uri="{FF2B5EF4-FFF2-40B4-BE49-F238E27FC236}">
                <a16:creationId xmlns:a16="http://schemas.microsoft.com/office/drawing/2014/main" id="{504901AE-D728-DC84-0968-B50D50DB63B4}"/>
              </a:ext>
            </a:extLst>
          </p:cNvPr>
          <p:cNvPicPr>
            <a:picLocks noChangeAspect="1"/>
          </p:cNvPicPr>
          <p:nvPr/>
        </p:nvPicPr>
        <p:blipFill>
          <a:blip r:embed="rId28"/>
          <a:stretch>
            <a:fillRect/>
          </a:stretch>
        </p:blipFill>
        <p:spPr>
          <a:xfrm>
            <a:off x="1868343" y="3491221"/>
            <a:ext cx="206947" cy="206947"/>
          </a:xfrm>
          <a:prstGeom prst="rect">
            <a:avLst/>
          </a:prstGeom>
        </p:spPr>
      </p:pic>
      <p:pic>
        <p:nvPicPr>
          <p:cNvPr id="50" name="Picture 49">
            <a:hlinkClick r:id="rId29"/>
            <a:extLst>
              <a:ext uri="{FF2B5EF4-FFF2-40B4-BE49-F238E27FC236}">
                <a16:creationId xmlns:a16="http://schemas.microsoft.com/office/drawing/2014/main" id="{265F9116-59B3-6B7D-28A7-73C596115AD7}"/>
              </a:ext>
            </a:extLst>
          </p:cNvPr>
          <p:cNvPicPr>
            <a:picLocks noChangeAspect="1"/>
          </p:cNvPicPr>
          <p:nvPr/>
        </p:nvPicPr>
        <p:blipFill>
          <a:blip r:embed="rId30"/>
          <a:stretch>
            <a:fillRect/>
          </a:stretch>
        </p:blipFill>
        <p:spPr>
          <a:xfrm>
            <a:off x="2138361" y="3491221"/>
            <a:ext cx="206947" cy="206947"/>
          </a:xfrm>
          <a:prstGeom prst="rect">
            <a:avLst/>
          </a:prstGeom>
        </p:spPr>
      </p:pic>
      <p:pic>
        <p:nvPicPr>
          <p:cNvPr id="51" name="Picture 50">
            <a:hlinkClick r:id="rId31"/>
            <a:extLst>
              <a:ext uri="{FF2B5EF4-FFF2-40B4-BE49-F238E27FC236}">
                <a16:creationId xmlns:a16="http://schemas.microsoft.com/office/drawing/2014/main" id="{FDBD01F8-167C-0524-2228-FD3A805AC91B}"/>
              </a:ext>
            </a:extLst>
          </p:cNvPr>
          <p:cNvPicPr>
            <a:picLocks noChangeAspect="1"/>
          </p:cNvPicPr>
          <p:nvPr/>
        </p:nvPicPr>
        <p:blipFill>
          <a:blip r:embed="rId32"/>
          <a:stretch>
            <a:fillRect/>
          </a:stretch>
        </p:blipFill>
        <p:spPr>
          <a:xfrm>
            <a:off x="2422792" y="3491221"/>
            <a:ext cx="206947" cy="206947"/>
          </a:xfrm>
          <a:prstGeom prst="rect">
            <a:avLst/>
          </a:prstGeom>
        </p:spPr>
      </p:pic>
      <p:pic>
        <p:nvPicPr>
          <p:cNvPr id="52" name="Picture 51">
            <a:hlinkClick r:id="rId33"/>
            <a:extLst>
              <a:ext uri="{FF2B5EF4-FFF2-40B4-BE49-F238E27FC236}">
                <a16:creationId xmlns:a16="http://schemas.microsoft.com/office/drawing/2014/main" id="{61E326C3-B169-B25E-646B-6AA3BC1CCA96}"/>
              </a:ext>
            </a:extLst>
          </p:cNvPr>
          <p:cNvPicPr>
            <a:picLocks noChangeAspect="1"/>
          </p:cNvPicPr>
          <p:nvPr/>
        </p:nvPicPr>
        <p:blipFill>
          <a:blip r:embed="rId34"/>
          <a:stretch>
            <a:fillRect/>
          </a:stretch>
        </p:blipFill>
        <p:spPr>
          <a:xfrm>
            <a:off x="1868343" y="3718971"/>
            <a:ext cx="206947" cy="210852"/>
          </a:xfrm>
          <a:prstGeom prst="rect">
            <a:avLst/>
          </a:prstGeom>
        </p:spPr>
      </p:pic>
      <p:pic>
        <p:nvPicPr>
          <p:cNvPr id="53" name="Picture 52">
            <a:hlinkClick r:id="rId27"/>
            <a:extLst>
              <a:ext uri="{FF2B5EF4-FFF2-40B4-BE49-F238E27FC236}">
                <a16:creationId xmlns:a16="http://schemas.microsoft.com/office/drawing/2014/main" id="{A8B1D7F2-822E-BE5A-A396-D35B6AA86AD9}"/>
              </a:ext>
            </a:extLst>
          </p:cNvPr>
          <p:cNvPicPr>
            <a:picLocks noChangeAspect="1"/>
          </p:cNvPicPr>
          <p:nvPr/>
        </p:nvPicPr>
        <p:blipFill>
          <a:blip r:embed="rId35"/>
          <a:stretch>
            <a:fillRect/>
          </a:stretch>
        </p:blipFill>
        <p:spPr>
          <a:xfrm>
            <a:off x="2134947" y="3714716"/>
            <a:ext cx="207282" cy="207282"/>
          </a:xfrm>
          <a:prstGeom prst="rect">
            <a:avLst/>
          </a:prstGeom>
        </p:spPr>
      </p:pic>
      <p:pic>
        <p:nvPicPr>
          <p:cNvPr id="54" name="Picture 53">
            <a:hlinkClick r:id="rId29"/>
            <a:extLst>
              <a:ext uri="{FF2B5EF4-FFF2-40B4-BE49-F238E27FC236}">
                <a16:creationId xmlns:a16="http://schemas.microsoft.com/office/drawing/2014/main" id="{4E291E49-6A08-FB6E-A518-0AFD063E013F}"/>
              </a:ext>
            </a:extLst>
          </p:cNvPr>
          <p:cNvPicPr>
            <a:picLocks noChangeAspect="1"/>
          </p:cNvPicPr>
          <p:nvPr/>
        </p:nvPicPr>
        <p:blipFill>
          <a:blip r:embed="rId36"/>
          <a:stretch>
            <a:fillRect/>
          </a:stretch>
        </p:blipFill>
        <p:spPr>
          <a:xfrm>
            <a:off x="2422792" y="3714716"/>
            <a:ext cx="207282" cy="207282"/>
          </a:xfrm>
          <a:prstGeom prst="rect">
            <a:avLst/>
          </a:prstGeom>
        </p:spPr>
      </p:pic>
      <p:pic>
        <p:nvPicPr>
          <p:cNvPr id="71" name="Picture 70">
            <a:hlinkClick r:id="rId31"/>
            <a:extLst>
              <a:ext uri="{FF2B5EF4-FFF2-40B4-BE49-F238E27FC236}">
                <a16:creationId xmlns:a16="http://schemas.microsoft.com/office/drawing/2014/main" id="{A5CE1CEB-25F1-DBF3-2F2F-7DAA90DE191B}"/>
              </a:ext>
            </a:extLst>
          </p:cNvPr>
          <p:cNvPicPr>
            <a:picLocks noChangeAspect="1"/>
          </p:cNvPicPr>
          <p:nvPr/>
        </p:nvPicPr>
        <p:blipFill>
          <a:blip r:embed="rId37"/>
          <a:stretch>
            <a:fillRect/>
          </a:stretch>
        </p:blipFill>
        <p:spPr>
          <a:xfrm>
            <a:off x="2694887" y="3712728"/>
            <a:ext cx="207282" cy="207282"/>
          </a:xfrm>
          <a:prstGeom prst="rect">
            <a:avLst/>
          </a:prstGeom>
        </p:spPr>
      </p:pic>
      <p:pic>
        <p:nvPicPr>
          <p:cNvPr id="72" name="Picture 71">
            <a:hlinkClick r:id="rId33"/>
            <a:extLst>
              <a:ext uri="{FF2B5EF4-FFF2-40B4-BE49-F238E27FC236}">
                <a16:creationId xmlns:a16="http://schemas.microsoft.com/office/drawing/2014/main" id="{B1404B13-860F-F055-2F57-2E5813CDAF61}"/>
              </a:ext>
            </a:extLst>
          </p:cNvPr>
          <p:cNvPicPr>
            <a:picLocks noChangeAspect="1"/>
          </p:cNvPicPr>
          <p:nvPr/>
        </p:nvPicPr>
        <p:blipFill>
          <a:blip r:embed="rId38"/>
          <a:stretch>
            <a:fillRect/>
          </a:stretch>
        </p:blipFill>
        <p:spPr>
          <a:xfrm>
            <a:off x="1865616" y="3954275"/>
            <a:ext cx="207282" cy="213378"/>
          </a:xfrm>
          <a:prstGeom prst="rect">
            <a:avLst/>
          </a:prstGeom>
        </p:spPr>
      </p:pic>
      <p:pic>
        <p:nvPicPr>
          <p:cNvPr id="81" name="Picture 80">
            <a:hlinkClick r:id="rId27"/>
            <a:extLst>
              <a:ext uri="{FF2B5EF4-FFF2-40B4-BE49-F238E27FC236}">
                <a16:creationId xmlns:a16="http://schemas.microsoft.com/office/drawing/2014/main" id="{B915CB3C-D9F8-8820-6B61-197F15ED8CAE}"/>
              </a:ext>
            </a:extLst>
          </p:cNvPr>
          <p:cNvPicPr>
            <a:picLocks noChangeAspect="1"/>
          </p:cNvPicPr>
          <p:nvPr/>
        </p:nvPicPr>
        <p:blipFill>
          <a:blip r:embed="rId35"/>
          <a:stretch>
            <a:fillRect/>
          </a:stretch>
        </p:blipFill>
        <p:spPr>
          <a:xfrm>
            <a:off x="2136542" y="3954275"/>
            <a:ext cx="207282" cy="207282"/>
          </a:xfrm>
          <a:prstGeom prst="rect">
            <a:avLst/>
          </a:prstGeom>
        </p:spPr>
      </p:pic>
      <p:pic>
        <p:nvPicPr>
          <p:cNvPr id="82" name="Picture 81">
            <a:hlinkClick r:id="rId29"/>
            <a:extLst>
              <a:ext uri="{FF2B5EF4-FFF2-40B4-BE49-F238E27FC236}">
                <a16:creationId xmlns:a16="http://schemas.microsoft.com/office/drawing/2014/main" id="{FABC836D-AD93-FC29-A8BE-CDA0658947AA}"/>
              </a:ext>
            </a:extLst>
          </p:cNvPr>
          <p:cNvPicPr>
            <a:picLocks noChangeAspect="1"/>
          </p:cNvPicPr>
          <p:nvPr/>
        </p:nvPicPr>
        <p:blipFill>
          <a:blip r:embed="rId36"/>
          <a:stretch>
            <a:fillRect/>
          </a:stretch>
        </p:blipFill>
        <p:spPr>
          <a:xfrm>
            <a:off x="2422792" y="3954275"/>
            <a:ext cx="207282" cy="207282"/>
          </a:xfrm>
          <a:prstGeom prst="rect">
            <a:avLst/>
          </a:prstGeom>
        </p:spPr>
      </p:pic>
      <p:pic>
        <p:nvPicPr>
          <p:cNvPr id="83" name="Picture 82">
            <a:hlinkClick r:id="rId31"/>
            <a:extLst>
              <a:ext uri="{FF2B5EF4-FFF2-40B4-BE49-F238E27FC236}">
                <a16:creationId xmlns:a16="http://schemas.microsoft.com/office/drawing/2014/main" id="{0C48B27A-C62B-62C9-7F33-E6DBCEA821B2}"/>
              </a:ext>
            </a:extLst>
          </p:cNvPr>
          <p:cNvPicPr>
            <a:picLocks noChangeAspect="1"/>
          </p:cNvPicPr>
          <p:nvPr/>
        </p:nvPicPr>
        <p:blipFill>
          <a:blip r:embed="rId39"/>
          <a:stretch>
            <a:fillRect/>
          </a:stretch>
        </p:blipFill>
        <p:spPr>
          <a:xfrm>
            <a:off x="2694887" y="3954275"/>
            <a:ext cx="207282" cy="207282"/>
          </a:xfrm>
          <a:prstGeom prst="rect">
            <a:avLst/>
          </a:prstGeom>
        </p:spPr>
      </p:pic>
      <p:pic>
        <p:nvPicPr>
          <p:cNvPr id="84" name="Picture 83">
            <a:hlinkClick r:id="rId40"/>
            <a:extLst>
              <a:ext uri="{FF2B5EF4-FFF2-40B4-BE49-F238E27FC236}">
                <a16:creationId xmlns:a16="http://schemas.microsoft.com/office/drawing/2014/main" id="{4E418E08-4AC1-B526-D1FE-51373516A8F6}"/>
              </a:ext>
            </a:extLst>
          </p:cNvPr>
          <p:cNvPicPr>
            <a:picLocks noChangeAspect="1"/>
          </p:cNvPicPr>
          <p:nvPr/>
        </p:nvPicPr>
        <p:blipFill>
          <a:blip r:embed="rId41"/>
          <a:stretch>
            <a:fillRect/>
          </a:stretch>
        </p:blipFill>
        <p:spPr>
          <a:xfrm>
            <a:off x="9545282" y="5257062"/>
            <a:ext cx="335309" cy="335309"/>
          </a:xfrm>
          <a:prstGeom prst="rect">
            <a:avLst/>
          </a:prstGeom>
        </p:spPr>
      </p:pic>
      <p:pic>
        <p:nvPicPr>
          <p:cNvPr id="85" name="Picture 84">
            <a:hlinkClick r:id="rId42"/>
            <a:extLst>
              <a:ext uri="{FF2B5EF4-FFF2-40B4-BE49-F238E27FC236}">
                <a16:creationId xmlns:a16="http://schemas.microsoft.com/office/drawing/2014/main" id="{C45DBFBB-A1C1-7DF9-8AB9-FD9D245B1B00}"/>
              </a:ext>
            </a:extLst>
          </p:cNvPr>
          <p:cNvPicPr>
            <a:picLocks noChangeAspect="1"/>
          </p:cNvPicPr>
          <p:nvPr/>
        </p:nvPicPr>
        <p:blipFill>
          <a:blip r:embed="rId43"/>
          <a:stretch>
            <a:fillRect/>
          </a:stretch>
        </p:blipFill>
        <p:spPr>
          <a:xfrm>
            <a:off x="10020648" y="5267479"/>
            <a:ext cx="329213" cy="329213"/>
          </a:xfrm>
          <a:prstGeom prst="rect">
            <a:avLst/>
          </a:prstGeom>
        </p:spPr>
      </p:pic>
      <p:pic>
        <p:nvPicPr>
          <p:cNvPr id="86" name="Picture 85">
            <a:hlinkClick r:id="rId27"/>
            <a:extLst>
              <a:ext uri="{FF2B5EF4-FFF2-40B4-BE49-F238E27FC236}">
                <a16:creationId xmlns:a16="http://schemas.microsoft.com/office/drawing/2014/main" id="{C8CB0AF4-1AA3-BA3E-EDF1-0EFC1F12B9B2}"/>
              </a:ext>
            </a:extLst>
          </p:cNvPr>
          <p:cNvPicPr>
            <a:picLocks noChangeAspect="1"/>
          </p:cNvPicPr>
          <p:nvPr/>
        </p:nvPicPr>
        <p:blipFill>
          <a:blip r:embed="rId28"/>
          <a:stretch>
            <a:fillRect/>
          </a:stretch>
        </p:blipFill>
        <p:spPr>
          <a:xfrm>
            <a:off x="10489918" y="5263158"/>
            <a:ext cx="329213" cy="329213"/>
          </a:xfrm>
          <a:prstGeom prst="rect">
            <a:avLst/>
          </a:prstGeom>
        </p:spPr>
      </p:pic>
      <p:pic>
        <p:nvPicPr>
          <p:cNvPr id="87" name="Picture 86">
            <a:hlinkClick r:id="rId27"/>
            <a:extLst>
              <a:ext uri="{FF2B5EF4-FFF2-40B4-BE49-F238E27FC236}">
                <a16:creationId xmlns:a16="http://schemas.microsoft.com/office/drawing/2014/main" id="{396B6890-BD3F-27A4-3B10-D130ED5FE2C4}"/>
              </a:ext>
            </a:extLst>
          </p:cNvPr>
          <p:cNvPicPr>
            <a:picLocks noChangeAspect="1"/>
          </p:cNvPicPr>
          <p:nvPr/>
        </p:nvPicPr>
        <p:blipFill>
          <a:blip r:embed="rId28"/>
          <a:stretch>
            <a:fillRect/>
          </a:stretch>
        </p:blipFill>
        <p:spPr>
          <a:xfrm>
            <a:off x="2161485" y="5371882"/>
            <a:ext cx="329213" cy="329213"/>
          </a:xfrm>
          <a:prstGeom prst="rect">
            <a:avLst/>
          </a:prstGeom>
        </p:spPr>
      </p:pic>
      <p:pic>
        <p:nvPicPr>
          <p:cNvPr id="88" name="Picture 87">
            <a:hlinkClick r:id="rId44"/>
            <a:extLst>
              <a:ext uri="{FF2B5EF4-FFF2-40B4-BE49-F238E27FC236}">
                <a16:creationId xmlns:a16="http://schemas.microsoft.com/office/drawing/2014/main" id="{C37F32C6-828B-814E-58AA-E55F090B05AD}"/>
              </a:ext>
            </a:extLst>
          </p:cNvPr>
          <p:cNvPicPr>
            <a:picLocks noChangeAspect="1"/>
          </p:cNvPicPr>
          <p:nvPr/>
        </p:nvPicPr>
        <p:blipFill>
          <a:blip r:embed="rId45"/>
          <a:stretch>
            <a:fillRect/>
          </a:stretch>
        </p:blipFill>
        <p:spPr>
          <a:xfrm>
            <a:off x="1677532" y="5352381"/>
            <a:ext cx="329213" cy="329213"/>
          </a:xfrm>
          <a:prstGeom prst="rect">
            <a:avLst/>
          </a:prstGeom>
        </p:spPr>
      </p:pic>
      <p:pic>
        <p:nvPicPr>
          <p:cNvPr id="89" name="Picture 88">
            <a:hlinkClick r:id="rId40"/>
            <a:extLst>
              <a:ext uri="{FF2B5EF4-FFF2-40B4-BE49-F238E27FC236}">
                <a16:creationId xmlns:a16="http://schemas.microsoft.com/office/drawing/2014/main" id="{679DCC65-5BEE-4657-AA0B-D7B88A60A0D7}"/>
              </a:ext>
            </a:extLst>
          </p:cNvPr>
          <p:cNvPicPr>
            <a:picLocks noChangeAspect="1"/>
          </p:cNvPicPr>
          <p:nvPr/>
        </p:nvPicPr>
        <p:blipFill>
          <a:blip r:embed="rId41"/>
          <a:stretch>
            <a:fillRect/>
          </a:stretch>
        </p:blipFill>
        <p:spPr>
          <a:xfrm>
            <a:off x="5664472" y="1955031"/>
            <a:ext cx="335309" cy="335309"/>
          </a:xfrm>
          <a:prstGeom prst="rect">
            <a:avLst/>
          </a:prstGeom>
        </p:spPr>
      </p:pic>
      <p:pic>
        <p:nvPicPr>
          <p:cNvPr id="90" name="Picture 89">
            <a:hlinkClick r:id="rId42"/>
            <a:extLst>
              <a:ext uri="{FF2B5EF4-FFF2-40B4-BE49-F238E27FC236}">
                <a16:creationId xmlns:a16="http://schemas.microsoft.com/office/drawing/2014/main" id="{0EC566FA-A2BA-1285-9A4E-A36285CF8A0F}"/>
              </a:ext>
            </a:extLst>
          </p:cNvPr>
          <p:cNvPicPr>
            <a:picLocks noChangeAspect="1"/>
          </p:cNvPicPr>
          <p:nvPr/>
        </p:nvPicPr>
        <p:blipFill>
          <a:blip r:embed="rId43"/>
          <a:stretch>
            <a:fillRect/>
          </a:stretch>
        </p:blipFill>
        <p:spPr>
          <a:xfrm>
            <a:off x="6138606" y="1956138"/>
            <a:ext cx="329213" cy="329213"/>
          </a:xfrm>
          <a:prstGeom prst="rect">
            <a:avLst/>
          </a:prstGeom>
        </p:spPr>
      </p:pic>
      <p:pic>
        <p:nvPicPr>
          <p:cNvPr id="91" name="Picture 90">
            <a:hlinkClick r:id="rId42"/>
            <a:extLst>
              <a:ext uri="{FF2B5EF4-FFF2-40B4-BE49-F238E27FC236}">
                <a16:creationId xmlns:a16="http://schemas.microsoft.com/office/drawing/2014/main" id="{3896930E-719C-A1B8-B7EA-7F8719E76EE0}"/>
              </a:ext>
            </a:extLst>
          </p:cNvPr>
          <p:cNvPicPr>
            <a:picLocks noChangeAspect="1"/>
          </p:cNvPicPr>
          <p:nvPr/>
        </p:nvPicPr>
        <p:blipFill>
          <a:blip r:embed="rId46"/>
          <a:stretch>
            <a:fillRect/>
          </a:stretch>
        </p:blipFill>
        <p:spPr>
          <a:xfrm>
            <a:off x="5664472" y="2393317"/>
            <a:ext cx="341406" cy="341406"/>
          </a:xfrm>
          <a:prstGeom prst="rect">
            <a:avLst/>
          </a:prstGeom>
        </p:spPr>
      </p:pic>
      <p:pic>
        <p:nvPicPr>
          <p:cNvPr id="92" name="Picture 91">
            <a:hlinkClick r:id="rId47"/>
            <a:extLst>
              <a:ext uri="{FF2B5EF4-FFF2-40B4-BE49-F238E27FC236}">
                <a16:creationId xmlns:a16="http://schemas.microsoft.com/office/drawing/2014/main" id="{1B45ED6B-B73C-838F-4CEA-EEEE7FF1C29D}"/>
              </a:ext>
            </a:extLst>
          </p:cNvPr>
          <p:cNvPicPr>
            <a:picLocks noChangeAspect="1"/>
          </p:cNvPicPr>
          <p:nvPr/>
        </p:nvPicPr>
        <p:blipFill>
          <a:blip r:embed="rId48"/>
          <a:stretch>
            <a:fillRect/>
          </a:stretch>
        </p:blipFill>
        <p:spPr>
          <a:xfrm>
            <a:off x="5670767" y="5277238"/>
            <a:ext cx="329213" cy="329213"/>
          </a:xfrm>
          <a:prstGeom prst="rect">
            <a:avLst/>
          </a:prstGeom>
        </p:spPr>
      </p:pic>
      <p:pic>
        <p:nvPicPr>
          <p:cNvPr id="93" name="Picture 92">
            <a:hlinkClick r:id="rId42"/>
            <a:extLst>
              <a:ext uri="{FF2B5EF4-FFF2-40B4-BE49-F238E27FC236}">
                <a16:creationId xmlns:a16="http://schemas.microsoft.com/office/drawing/2014/main" id="{C6240205-3046-ED8B-4B28-8B8639FCC45F}"/>
              </a:ext>
            </a:extLst>
          </p:cNvPr>
          <p:cNvPicPr>
            <a:picLocks noChangeAspect="1"/>
          </p:cNvPicPr>
          <p:nvPr/>
        </p:nvPicPr>
        <p:blipFill>
          <a:blip r:embed="rId43"/>
          <a:stretch>
            <a:fillRect/>
          </a:stretch>
        </p:blipFill>
        <p:spPr>
          <a:xfrm>
            <a:off x="6144903" y="5277237"/>
            <a:ext cx="329213" cy="329213"/>
          </a:xfrm>
          <a:prstGeom prst="rect">
            <a:avLst/>
          </a:prstGeom>
        </p:spPr>
      </p:pic>
      <p:pic>
        <p:nvPicPr>
          <p:cNvPr id="94" name="Picture 93">
            <a:hlinkClick r:id="rId47"/>
            <a:extLst>
              <a:ext uri="{FF2B5EF4-FFF2-40B4-BE49-F238E27FC236}">
                <a16:creationId xmlns:a16="http://schemas.microsoft.com/office/drawing/2014/main" id="{579343C5-4162-7480-8300-2235F2B392DD}"/>
              </a:ext>
            </a:extLst>
          </p:cNvPr>
          <p:cNvPicPr>
            <a:picLocks noChangeAspect="1"/>
          </p:cNvPicPr>
          <p:nvPr/>
        </p:nvPicPr>
        <p:blipFill>
          <a:blip r:embed="rId48"/>
          <a:stretch>
            <a:fillRect/>
          </a:stretch>
        </p:blipFill>
        <p:spPr>
          <a:xfrm>
            <a:off x="9542476" y="1804817"/>
            <a:ext cx="329213" cy="329213"/>
          </a:xfrm>
          <a:prstGeom prst="rect">
            <a:avLst/>
          </a:prstGeom>
        </p:spPr>
      </p:pic>
      <p:pic>
        <p:nvPicPr>
          <p:cNvPr id="95" name="Picture 94">
            <a:hlinkClick r:id="rId47"/>
            <a:extLst>
              <a:ext uri="{FF2B5EF4-FFF2-40B4-BE49-F238E27FC236}">
                <a16:creationId xmlns:a16="http://schemas.microsoft.com/office/drawing/2014/main" id="{5D70ABCE-62A2-78EC-F3B0-6485D9727574}"/>
              </a:ext>
            </a:extLst>
          </p:cNvPr>
          <p:cNvPicPr>
            <a:picLocks noChangeAspect="1"/>
          </p:cNvPicPr>
          <p:nvPr/>
        </p:nvPicPr>
        <p:blipFill>
          <a:blip r:embed="rId48"/>
          <a:stretch>
            <a:fillRect/>
          </a:stretch>
        </p:blipFill>
        <p:spPr>
          <a:xfrm>
            <a:off x="9542475" y="2548587"/>
            <a:ext cx="329213" cy="329213"/>
          </a:xfrm>
          <a:prstGeom prst="rect">
            <a:avLst/>
          </a:prstGeom>
        </p:spPr>
      </p:pic>
      <p:pic>
        <p:nvPicPr>
          <p:cNvPr id="96" name="Picture 95">
            <a:hlinkClick r:id="rId29"/>
            <a:extLst>
              <a:ext uri="{FF2B5EF4-FFF2-40B4-BE49-F238E27FC236}">
                <a16:creationId xmlns:a16="http://schemas.microsoft.com/office/drawing/2014/main" id="{AA887471-5721-8D43-8DB8-BEC216D7BA71}"/>
              </a:ext>
            </a:extLst>
          </p:cNvPr>
          <p:cNvPicPr>
            <a:picLocks noChangeAspect="1"/>
          </p:cNvPicPr>
          <p:nvPr/>
        </p:nvPicPr>
        <p:blipFill>
          <a:blip r:embed="rId36"/>
          <a:stretch>
            <a:fillRect/>
          </a:stretch>
        </p:blipFill>
        <p:spPr>
          <a:xfrm>
            <a:off x="1859587" y="4200312"/>
            <a:ext cx="207282" cy="207282"/>
          </a:xfrm>
          <a:prstGeom prst="rect">
            <a:avLst/>
          </a:prstGeom>
        </p:spPr>
      </p:pic>
      <p:pic>
        <p:nvPicPr>
          <p:cNvPr id="97" name="Picture 96">
            <a:hlinkClick r:id="rId31"/>
            <a:extLst>
              <a:ext uri="{FF2B5EF4-FFF2-40B4-BE49-F238E27FC236}">
                <a16:creationId xmlns:a16="http://schemas.microsoft.com/office/drawing/2014/main" id="{6D05989F-46E9-F8A1-CDE9-7B34137FE6CD}"/>
              </a:ext>
            </a:extLst>
          </p:cNvPr>
          <p:cNvPicPr>
            <a:picLocks noChangeAspect="1"/>
          </p:cNvPicPr>
          <p:nvPr/>
        </p:nvPicPr>
        <p:blipFill>
          <a:blip r:embed="rId49"/>
          <a:stretch>
            <a:fillRect/>
          </a:stretch>
        </p:blipFill>
        <p:spPr>
          <a:xfrm>
            <a:off x="2128352" y="4200312"/>
            <a:ext cx="207282" cy="207282"/>
          </a:xfrm>
          <a:prstGeom prst="rect">
            <a:avLst/>
          </a:prstGeom>
        </p:spPr>
      </p:pic>
      <p:pic>
        <p:nvPicPr>
          <p:cNvPr id="98" name="Picture 97">
            <a:hlinkClick r:id="rId42"/>
            <a:extLst>
              <a:ext uri="{FF2B5EF4-FFF2-40B4-BE49-F238E27FC236}">
                <a16:creationId xmlns:a16="http://schemas.microsoft.com/office/drawing/2014/main" id="{1D5D9AB5-D29B-9576-B98D-8CD7C363A559}"/>
              </a:ext>
            </a:extLst>
          </p:cNvPr>
          <p:cNvPicPr>
            <a:picLocks noChangeAspect="1"/>
          </p:cNvPicPr>
          <p:nvPr/>
        </p:nvPicPr>
        <p:blipFill>
          <a:blip r:embed="rId46"/>
          <a:stretch>
            <a:fillRect/>
          </a:stretch>
        </p:blipFill>
        <p:spPr>
          <a:xfrm>
            <a:off x="9536378" y="3593334"/>
            <a:ext cx="341406" cy="341406"/>
          </a:xfrm>
          <a:prstGeom prst="rect">
            <a:avLst/>
          </a:prstGeom>
        </p:spPr>
      </p:pic>
      <p:pic>
        <p:nvPicPr>
          <p:cNvPr id="100" name="Picture 99" descr="A blue text on a white background&#10;&#10;Description automatically generated">
            <a:hlinkClick r:id="rId50"/>
            <a:extLst>
              <a:ext uri="{FF2B5EF4-FFF2-40B4-BE49-F238E27FC236}">
                <a16:creationId xmlns:a16="http://schemas.microsoft.com/office/drawing/2014/main" id="{BDC3EE3E-02FD-9EEF-8E33-30327DB8C951}"/>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4095158" y="6363374"/>
            <a:ext cx="772933" cy="326151"/>
          </a:xfrm>
          <a:prstGeom prst="rect">
            <a:avLst/>
          </a:prstGeom>
        </p:spPr>
      </p:pic>
      <p:pic>
        <p:nvPicPr>
          <p:cNvPr id="2" name="Picture 1">
            <a:hlinkClick r:id="rId52"/>
            <a:extLst>
              <a:ext uri="{FF2B5EF4-FFF2-40B4-BE49-F238E27FC236}">
                <a16:creationId xmlns:a16="http://schemas.microsoft.com/office/drawing/2014/main" id="{6E5F946B-7839-7FB4-610A-769CF27930C6}"/>
              </a:ext>
            </a:extLst>
          </p:cNvPr>
          <p:cNvPicPr>
            <a:picLocks noChangeAspect="1"/>
          </p:cNvPicPr>
          <p:nvPr/>
        </p:nvPicPr>
        <p:blipFill>
          <a:blip r:embed="rId53"/>
          <a:stretch>
            <a:fillRect/>
          </a:stretch>
        </p:blipFill>
        <p:spPr>
          <a:xfrm>
            <a:off x="3525844" y="4188990"/>
            <a:ext cx="615749" cy="310923"/>
          </a:xfrm>
          <a:prstGeom prst="rect">
            <a:avLst/>
          </a:prstGeom>
        </p:spPr>
      </p:pic>
      <p:pic>
        <p:nvPicPr>
          <p:cNvPr id="4" name="Picture 3">
            <a:hlinkClick r:id="rId52"/>
            <a:extLst>
              <a:ext uri="{FF2B5EF4-FFF2-40B4-BE49-F238E27FC236}">
                <a16:creationId xmlns:a16="http://schemas.microsoft.com/office/drawing/2014/main" id="{A2E82B7F-3F5C-720A-7BF8-C7E4B1AEB115}"/>
              </a:ext>
            </a:extLst>
          </p:cNvPr>
          <p:cNvPicPr>
            <a:picLocks noChangeAspect="1"/>
          </p:cNvPicPr>
          <p:nvPr/>
        </p:nvPicPr>
        <p:blipFill>
          <a:blip r:embed="rId53"/>
          <a:stretch>
            <a:fillRect/>
          </a:stretch>
        </p:blipFill>
        <p:spPr>
          <a:xfrm>
            <a:off x="3534403" y="5785210"/>
            <a:ext cx="615749" cy="310923"/>
          </a:xfrm>
          <a:prstGeom prst="rect">
            <a:avLst/>
          </a:prstGeom>
        </p:spPr>
      </p:pic>
      <p:pic>
        <p:nvPicPr>
          <p:cNvPr id="7" name="Picture 6">
            <a:hlinkClick r:id="rId52"/>
            <a:extLst>
              <a:ext uri="{FF2B5EF4-FFF2-40B4-BE49-F238E27FC236}">
                <a16:creationId xmlns:a16="http://schemas.microsoft.com/office/drawing/2014/main" id="{A525E286-4CE5-A307-E550-942CDD6D0EB2}"/>
              </a:ext>
            </a:extLst>
          </p:cNvPr>
          <p:cNvPicPr>
            <a:picLocks noChangeAspect="1"/>
          </p:cNvPicPr>
          <p:nvPr/>
        </p:nvPicPr>
        <p:blipFill>
          <a:blip r:embed="rId53"/>
          <a:stretch>
            <a:fillRect/>
          </a:stretch>
        </p:blipFill>
        <p:spPr>
          <a:xfrm>
            <a:off x="11327984" y="5761766"/>
            <a:ext cx="615749" cy="310923"/>
          </a:xfrm>
          <a:prstGeom prst="rect">
            <a:avLst/>
          </a:prstGeom>
        </p:spPr>
      </p:pic>
      <p:pic>
        <p:nvPicPr>
          <p:cNvPr id="8" name="Picture 7">
            <a:hlinkClick r:id="rId52"/>
            <a:extLst>
              <a:ext uri="{FF2B5EF4-FFF2-40B4-BE49-F238E27FC236}">
                <a16:creationId xmlns:a16="http://schemas.microsoft.com/office/drawing/2014/main" id="{6CB62DF6-EBE7-7E8B-03C0-DA4E80030801}"/>
              </a:ext>
            </a:extLst>
          </p:cNvPr>
          <p:cNvPicPr>
            <a:picLocks noChangeAspect="1"/>
          </p:cNvPicPr>
          <p:nvPr/>
        </p:nvPicPr>
        <p:blipFill>
          <a:blip r:embed="rId53"/>
          <a:stretch>
            <a:fillRect/>
          </a:stretch>
        </p:blipFill>
        <p:spPr>
          <a:xfrm>
            <a:off x="11282864" y="4170666"/>
            <a:ext cx="615749" cy="310923"/>
          </a:xfrm>
          <a:prstGeom prst="rect">
            <a:avLst/>
          </a:prstGeom>
        </p:spPr>
      </p:pic>
      <p:pic>
        <p:nvPicPr>
          <p:cNvPr id="12" name="Picture 11">
            <a:hlinkClick r:id="rId52"/>
            <a:extLst>
              <a:ext uri="{FF2B5EF4-FFF2-40B4-BE49-F238E27FC236}">
                <a16:creationId xmlns:a16="http://schemas.microsoft.com/office/drawing/2014/main" id="{70DE7BDD-E822-F752-548E-A02B015BE60A}"/>
              </a:ext>
            </a:extLst>
          </p:cNvPr>
          <p:cNvPicPr>
            <a:picLocks noChangeAspect="1"/>
          </p:cNvPicPr>
          <p:nvPr/>
        </p:nvPicPr>
        <p:blipFill>
          <a:blip r:embed="rId53"/>
          <a:stretch>
            <a:fillRect/>
          </a:stretch>
        </p:blipFill>
        <p:spPr>
          <a:xfrm>
            <a:off x="11267971" y="2534115"/>
            <a:ext cx="615749" cy="310923"/>
          </a:xfrm>
          <a:prstGeom prst="rect">
            <a:avLst/>
          </a:prstGeom>
        </p:spPr>
      </p:pic>
      <p:sp>
        <p:nvSpPr>
          <p:cNvPr id="13" name="TextBox 12">
            <a:extLst>
              <a:ext uri="{FF2B5EF4-FFF2-40B4-BE49-F238E27FC236}">
                <a16:creationId xmlns:a16="http://schemas.microsoft.com/office/drawing/2014/main" id="{663E679D-A982-6F4C-EBE1-FE371B0ADA60}"/>
              </a:ext>
            </a:extLst>
          </p:cNvPr>
          <p:cNvSpPr txBox="1"/>
          <p:nvPr/>
        </p:nvSpPr>
        <p:spPr>
          <a:xfrm>
            <a:off x="10350628" y="2224246"/>
            <a:ext cx="178079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54"/>
              </a:rPr>
              <a:t>Human Rights &amp; Lives</a:t>
            </a:r>
            <a:endParaRPr kumimoji="0" lang="en-GB" sz="14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p:txBody>
      </p:sp>
      <p:sp>
        <p:nvSpPr>
          <p:cNvPr id="14" name="TextBox 13">
            <a:extLst>
              <a:ext uri="{FF2B5EF4-FFF2-40B4-BE49-F238E27FC236}">
                <a16:creationId xmlns:a16="http://schemas.microsoft.com/office/drawing/2014/main" id="{7D5B12D0-D1FE-9181-6471-C6507AD40D24}"/>
              </a:ext>
            </a:extLst>
          </p:cNvPr>
          <p:cNvSpPr txBox="1"/>
          <p:nvPr/>
        </p:nvSpPr>
        <p:spPr>
          <a:xfrm>
            <a:off x="11245466" y="3839666"/>
            <a:ext cx="660758" cy="307777"/>
          </a:xfrm>
          <a:prstGeom prst="rect">
            <a:avLst/>
          </a:prstGeom>
          <a:noFill/>
        </p:spPr>
        <p:txBody>
          <a:bodyPr wrap="none" rtlCol="0">
            <a:spAutoFit/>
          </a:bodyPr>
          <a:lstStyle/>
          <a:p>
            <a:r>
              <a:rPr lang="en-GB" sz="1400" b="1" dirty="0">
                <a:solidFill>
                  <a:srgbClr val="FFC000"/>
                </a:solidFill>
                <a:latin typeface="Arial Narrow" panose="020B0606020202030204" pitchFamily="34" charset="0"/>
                <a:hlinkClick r:id="rId55">
                  <a:extLst>
                    <a:ext uri="{A12FA001-AC4F-418D-AE19-62706E023703}">
                      <ahyp:hlinkClr xmlns:ahyp="http://schemas.microsoft.com/office/drawing/2018/hyperlinkcolor" val="tx"/>
                    </a:ext>
                  </a:extLst>
                </a:hlinkClick>
              </a:rPr>
              <a:t>Plastic</a:t>
            </a:r>
            <a:endParaRPr lang="en-GB" sz="1400" b="1" dirty="0">
              <a:solidFill>
                <a:srgbClr val="FFC000"/>
              </a:solidFill>
              <a:latin typeface="Arial Narrow" panose="020B0606020202030204" pitchFamily="34" charset="0"/>
            </a:endParaRPr>
          </a:p>
        </p:txBody>
      </p:sp>
      <p:sp>
        <p:nvSpPr>
          <p:cNvPr id="15" name="TextBox 14">
            <a:extLst>
              <a:ext uri="{FF2B5EF4-FFF2-40B4-BE49-F238E27FC236}">
                <a16:creationId xmlns:a16="http://schemas.microsoft.com/office/drawing/2014/main" id="{D60EF8DE-1150-5548-D474-F4120E53FE46}"/>
              </a:ext>
            </a:extLst>
          </p:cNvPr>
          <p:cNvSpPr txBox="1"/>
          <p:nvPr/>
        </p:nvSpPr>
        <p:spPr>
          <a:xfrm>
            <a:off x="11266890" y="5476648"/>
            <a:ext cx="76833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56">
                  <a:extLst>
                    <a:ext uri="{A12FA001-AC4F-418D-AE19-62706E023703}">
                      <ahyp:hlinkClr xmlns:ahyp="http://schemas.microsoft.com/office/drawing/2018/hyperlinkcolor" val="tx"/>
                    </a:ext>
                  </a:extLst>
                </a:hlinkClick>
              </a:rPr>
              <a:t>Carbon</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
        <p:nvSpPr>
          <p:cNvPr id="16" name="TextBox 15">
            <a:extLst>
              <a:ext uri="{FF2B5EF4-FFF2-40B4-BE49-F238E27FC236}">
                <a16:creationId xmlns:a16="http://schemas.microsoft.com/office/drawing/2014/main" id="{3998C09A-3309-C7C4-801C-A456555ED48A}"/>
              </a:ext>
            </a:extLst>
          </p:cNvPr>
          <p:cNvSpPr txBox="1"/>
          <p:nvPr/>
        </p:nvSpPr>
        <p:spPr>
          <a:xfrm>
            <a:off x="3342657" y="3895576"/>
            <a:ext cx="1094342" cy="307777"/>
          </a:xfrm>
          <a:prstGeom prst="rect">
            <a:avLst/>
          </a:prstGeom>
          <a:noFill/>
        </p:spPr>
        <p:txBody>
          <a:bodyPr wrap="square">
            <a:spAutoFit/>
          </a:bodyPr>
          <a:lstStyle/>
          <a:p>
            <a:r>
              <a:rPr lang="en-GB" sz="1400" b="1" dirty="0">
                <a:solidFill>
                  <a:srgbClr val="FFC000"/>
                </a:solidFill>
                <a:latin typeface="Arial Narrow" panose="020B0606020202030204" pitchFamily="34" charset="0"/>
                <a:hlinkClick r:id="rId57">
                  <a:extLst>
                    <a:ext uri="{A12FA001-AC4F-418D-AE19-62706E023703}">
                      <ahyp:hlinkClr xmlns:ahyp="http://schemas.microsoft.com/office/drawing/2018/hyperlinkcolor" val="tx"/>
                    </a:ext>
                  </a:extLst>
                </a:hlinkClick>
              </a:rPr>
              <a:t>Biodiversity</a:t>
            </a:r>
            <a:endParaRPr lang="en-GB" dirty="0">
              <a:solidFill>
                <a:srgbClr val="FFC000"/>
              </a:solidFill>
            </a:endParaRPr>
          </a:p>
        </p:txBody>
      </p:sp>
      <p:sp>
        <p:nvSpPr>
          <p:cNvPr id="17" name="TextBox 16">
            <a:extLst>
              <a:ext uri="{FF2B5EF4-FFF2-40B4-BE49-F238E27FC236}">
                <a16:creationId xmlns:a16="http://schemas.microsoft.com/office/drawing/2014/main" id="{315C3A4F-4C61-93E1-B7AB-3B7413AE7D7A}"/>
              </a:ext>
            </a:extLst>
          </p:cNvPr>
          <p:cNvSpPr txBox="1"/>
          <p:nvPr/>
        </p:nvSpPr>
        <p:spPr>
          <a:xfrm>
            <a:off x="3548945" y="5496210"/>
            <a:ext cx="75709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hlinkClick r:id="rId58">
                  <a:extLst>
                    <a:ext uri="{A12FA001-AC4F-418D-AE19-62706E023703}">
                      <ahyp:hlinkClr xmlns:ahyp="http://schemas.microsoft.com/office/drawing/2018/hyperlinkcolor" val="tx"/>
                    </a:ext>
                  </a:extLst>
                </a:hlinkClick>
              </a:rPr>
              <a:t>Water</a:t>
            </a:r>
            <a:endParaRPr kumimoji="0" lang="en-GB" sz="1400" b="1" i="0" u="none" strike="noStrike" kern="1200" cap="none" spc="0" normalizeH="0" baseline="0" noProof="0" dirty="0">
              <a:ln>
                <a:noFill/>
              </a:ln>
              <a:solidFill>
                <a:srgbClr val="00206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363722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AE74950C-7650-4777-83B5-3E32FE764F87}"/>
              </a:ext>
            </a:extLst>
          </p:cNvPr>
          <p:cNvSpPr/>
          <p:nvPr/>
        </p:nvSpPr>
        <p:spPr>
          <a:xfrm>
            <a:off x="8352117" y="4630061"/>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F218BCB5-DEFF-4D3C-9070-B8496B2F0015}"/>
              </a:ext>
            </a:extLst>
          </p:cNvPr>
          <p:cNvSpPr/>
          <p:nvPr/>
        </p:nvSpPr>
        <p:spPr>
          <a:xfrm>
            <a:off x="4459218" y="4601444"/>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1CC4CDD-6C07-46C0-AADF-98BBF08F07AD}"/>
              </a:ext>
            </a:extLst>
          </p:cNvPr>
          <p:cNvSpPr/>
          <p:nvPr/>
        </p:nvSpPr>
        <p:spPr>
          <a:xfrm>
            <a:off x="563815" y="4600376"/>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2E1C73A5-BAE3-4FC4-9B79-FFE7DE480001}"/>
              </a:ext>
            </a:extLst>
          </p:cNvPr>
          <p:cNvSpPr/>
          <p:nvPr/>
        </p:nvSpPr>
        <p:spPr>
          <a:xfrm>
            <a:off x="8363572" y="300213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07858C2F-83AE-4EA0-B938-4C2BE875C1A2}"/>
              </a:ext>
            </a:extLst>
          </p:cNvPr>
          <p:cNvSpPr/>
          <p:nvPr/>
        </p:nvSpPr>
        <p:spPr>
          <a:xfrm>
            <a:off x="4459218" y="3021478"/>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Rounded Corners 34">
            <a:extLst>
              <a:ext uri="{FF2B5EF4-FFF2-40B4-BE49-F238E27FC236}">
                <a16:creationId xmlns:a16="http://schemas.microsoft.com/office/drawing/2014/main" id="{15B569A0-D9CB-43BC-AEAE-8D63229965CF}"/>
              </a:ext>
            </a:extLst>
          </p:cNvPr>
          <p:cNvSpPr/>
          <p:nvPr/>
        </p:nvSpPr>
        <p:spPr>
          <a:xfrm>
            <a:off x="554864" y="299364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Rounded Corners 33">
            <a:extLst>
              <a:ext uri="{FF2B5EF4-FFF2-40B4-BE49-F238E27FC236}">
                <a16:creationId xmlns:a16="http://schemas.microsoft.com/office/drawing/2014/main" id="{49655283-77B4-429A-9C94-C11156459234}"/>
              </a:ext>
            </a:extLst>
          </p:cNvPr>
          <p:cNvSpPr/>
          <p:nvPr/>
        </p:nvSpPr>
        <p:spPr>
          <a:xfrm>
            <a:off x="8352117" y="137327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7A4F9560-1848-4805-8266-8B881F3B7A04}"/>
              </a:ext>
            </a:extLst>
          </p:cNvPr>
          <p:cNvSpPr/>
          <p:nvPr/>
        </p:nvSpPr>
        <p:spPr>
          <a:xfrm>
            <a:off x="4461014" y="137327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79316"/>
            <a:ext cx="1420634" cy="760587"/>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57719" y="135874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801" y="1435097"/>
            <a:ext cx="3556249" cy="1061829"/>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Planet Earth</a:t>
            </a:r>
          </a:p>
          <a:p>
            <a:pPr algn="ctr"/>
            <a:r>
              <a:rPr lang="en-GB" sz="1100" b="1" dirty="0">
                <a:solidFill>
                  <a:srgbClr val="0070C0"/>
                </a:solidFill>
                <a:latin typeface="Arial Narrow" panose="020B0606020202030204" pitchFamily="34" charset="0"/>
              </a:rPr>
              <a:t>Space</a:t>
            </a:r>
          </a:p>
          <a:p>
            <a:pPr marL="171450" indent="-171450">
              <a:buFont typeface="Arial" panose="020B0604020202020204" pitchFamily="34" charset="0"/>
              <a:buChar char="•"/>
            </a:pPr>
            <a:r>
              <a:rPr lang="en-GB" sz="1000" dirty="0">
                <a:latin typeface="Arial Narrow" panose="020B0606020202030204" pitchFamily="34" charset="0"/>
              </a:rPr>
              <a:t>By observing and researching features of our solar system, I can use simple models to communicate my understanding of size, scale, time and relative motion within it. </a:t>
            </a:r>
            <a:r>
              <a:rPr lang="en-GB" sz="1000" b="1" dirty="0">
                <a:solidFill>
                  <a:srgbClr val="0070C0"/>
                </a:solidFill>
                <a:latin typeface="Arial Narrow" panose="020B0606020202030204" pitchFamily="34" charset="0"/>
              </a:rPr>
              <a:t>SCN 2-06a</a:t>
            </a:r>
          </a:p>
          <a:p>
            <a:pPr algn="ctr"/>
            <a:endParaRPr lang="en-GB" sz="11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11922174"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23A43DC-9385-466A-A7FC-F1D59817AECE}"/>
              </a:ext>
            </a:extLst>
          </p:cNvPr>
          <p:cNvSpPr txBox="1"/>
          <p:nvPr/>
        </p:nvSpPr>
        <p:spPr>
          <a:xfrm>
            <a:off x="187847" y="6305550"/>
            <a:ext cx="9430787"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Topical Science-SCN 2-20a</a:t>
            </a:r>
            <a:endParaRPr lang="en-GB" sz="1100" dirty="0">
              <a:latin typeface="Arial Narrow" panose="020B0606020202030204" pitchFamily="34" charset="0"/>
            </a:endParaRPr>
          </a:p>
          <a:p>
            <a:r>
              <a:rPr lang="en-GB" sz="1100" dirty="0">
                <a:latin typeface="Arial Narrow" panose="020B0606020202030204" pitchFamily="34" charset="0"/>
              </a:rPr>
              <a:t>Through research and discussion, I have an appreciation of the contribution that individuals are making to scientific discovery and invention and the impact this has made on society. </a:t>
            </a:r>
          </a:p>
          <a:p>
            <a:r>
              <a:rPr lang="en-GB" sz="1100" b="1" dirty="0">
                <a:latin typeface="Arial Narrow" panose="020B0606020202030204" pitchFamily="34" charset="0"/>
              </a:rPr>
              <a:t>.</a:t>
            </a:r>
          </a:p>
          <a:p>
            <a:r>
              <a:rPr lang="en-GB" sz="1100" dirty="0">
                <a:latin typeface="Arial Narrow" panose="020B0606020202030204" pitchFamily="34" charset="0"/>
              </a:rPr>
              <a:t>. </a:t>
            </a:r>
          </a:p>
        </p:txBody>
      </p:sp>
      <p:sp>
        <p:nvSpPr>
          <p:cNvPr id="47" name="TextBox 46">
            <a:extLst>
              <a:ext uri="{FF2B5EF4-FFF2-40B4-BE49-F238E27FC236}">
                <a16:creationId xmlns:a16="http://schemas.microsoft.com/office/drawing/2014/main" id="{C4224E68-F655-41EA-87EE-F8962B37370A}"/>
              </a:ext>
            </a:extLst>
          </p:cNvPr>
          <p:cNvSpPr txBox="1"/>
          <p:nvPr/>
        </p:nvSpPr>
        <p:spPr>
          <a:xfrm>
            <a:off x="4566727" y="1376224"/>
            <a:ext cx="3612364" cy="1569660"/>
          </a:xfrm>
          <a:prstGeom prst="rect">
            <a:avLst/>
          </a:prstGeom>
          <a:noFill/>
          <a:ln>
            <a:noFill/>
          </a:ln>
        </p:spPr>
        <p:txBody>
          <a:bodyPr wrap="square" rtlCol="0">
            <a:spAutoFit/>
          </a:bodyPr>
          <a:lstStyle/>
          <a:p>
            <a:pPr algn="ctr"/>
            <a:r>
              <a:rPr lang="en-GB" sz="1100" b="1" dirty="0">
                <a:solidFill>
                  <a:srgbClr val="0070C0"/>
                </a:solidFill>
                <a:latin typeface="Arial Narrow" panose="020B0606020202030204" pitchFamily="34" charset="0"/>
              </a:rPr>
              <a:t>Forces, Electricity &amp;waves</a:t>
            </a:r>
          </a:p>
          <a:p>
            <a:pPr algn="ctr"/>
            <a:r>
              <a:rPr lang="en-GB" sz="1100" b="1" dirty="0">
                <a:solidFill>
                  <a:srgbClr val="0070C0"/>
                </a:solidFill>
                <a:latin typeface="Arial Narrow" panose="020B0606020202030204" pitchFamily="34" charset="0"/>
              </a:rPr>
              <a:t>Forces</a:t>
            </a:r>
          </a:p>
          <a:p>
            <a:pPr marL="171450" indent="-171450">
              <a:buFont typeface="Arial" panose="020B0604020202020204" pitchFamily="34" charset="0"/>
              <a:buChar char="•"/>
            </a:pPr>
            <a:r>
              <a:rPr lang="en-GB" sz="1000" dirty="0">
                <a:latin typeface="Arial Narrow" panose="020B0606020202030204" pitchFamily="34" charset="0"/>
              </a:rPr>
              <a:t>By investigating how friction, including air resistance, affects motion, I can suggest ways to improve efficiency in moving objects. </a:t>
            </a:r>
            <a:r>
              <a:rPr lang="en-GB" sz="1000" b="1" dirty="0">
                <a:solidFill>
                  <a:srgbClr val="0070C0"/>
                </a:solidFill>
                <a:latin typeface="Arial Narrow" panose="020B0606020202030204" pitchFamily="34" charset="0"/>
              </a:rPr>
              <a:t>SCN 2-07a</a:t>
            </a:r>
          </a:p>
          <a:p>
            <a:pPr marL="171450" indent="-171450">
              <a:buFont typeface="Arial" panose="020B0604020202020204" pitchFamily="34" charset="0"/>
              <a:buChar char="•"/>
            </a:pPr>
            <a:endParaRPr lang="en-GB" sz="10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have collaborated in investigations to compare magnetic, electrostatic and gravitational forces and have explored their practical applications. </a:t>
            </a:r>
            <a:r>
              <a:rPr lang="en-GB" sz="1000" b="1" dirty="0">
                <a:solidFill>
                  <a:srgbClr val="0070C0"/>
                </a:solidFill>
                <a:latin typeface="Arial Narrow" panose="020B0606020202030204" pitchFamily="34" charset="0"/>
              </a:rPr>
              <a:t>SCN 2-08a</a:t>
            </a:r>
          </a:p>
          <a:p>
            <a:pPr algn="ctr"/>
            <a:endParaRPr lang="en-GB" sz="11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48675" y="1380455"/>
            <a:ext cx="3628727" cy="1923604"/>
          </a:xfrm>
          <a:prstGeom prst="rect">
            <a:avLst/>
          </a:prstGeom>
          <a:noFill/>
        </p:spPr>
        <p:txBody>
          <a:bodyPr wrap="square" rtlCol="0">
            <a:spAutoFit/>
          </a:bodyPr>
          <a:lstStyle/>
          <a:p>
            <a:pPr algn="ctr"/>
            <a:r>
              <a:rPr lang="en-GB" sz="1100" b="1" dirty="0">
                <a:solidFill>
                  <a:srgbClr val="0070C0"/>
                </a:solidFill>
                <a:latin typeface="Arial Narrow" panose="020B0606020202030204" pitchFamily="34" charset="0"/>
              </a:rPr>
              <a:t>Biological Systems/ Materials</a:t>
            </a:r>
          </a:p>
          <a:p>
            <a:pPr algn="ctr"/>
            <a:r>
              <a:rPr lang="en-GB" sz="11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900" dirty="0">
                <a:latin typeface="Arial Narrow" panose="020B0606020202030204" pitchFamily="34" charset="0"/>
              </a:rPr>
              <a:t>By investigating some body systems and potential problems which they may develop, I can make informed decisions to help me to maintain my health and wellbeing. </a:t>
            </a:r>
            <a:r>
              <a:rPr lang="en-GB" sz="900" b="1" dirty="0">
                <a:solidFill>
                  <a:srgbClr val="0070C0"/>
                </a:solidFill>
                <a:latin typeface="Arial Narrow" panose="020B0606020202030204" pitchFamily="34" charset="0"/>
              </a:rPr>
              <a:t>SCN 2-12a</a:t>
            </a:r>
          </a:p>
          <a:p>
            <a:pPr marL="171450" indent="-171450">
              <a:buFont typeface="Arial" panose="020B0604020202020204" pitchFamily="34" charset="0"/>
              <a:buChar char="•"/>
            </a:pPr>
            <a:r>
              <a:rPr lang="en-GB" sz="900" dirty="0">
                <a:latin typeface="Arial Narrow" panose="020B0606020202030204" pitchFamily="34" charset="0"/>
              </a:rPr>
              <a:t>I have explored the structure and function of sensory organs to develop my understanding of body actions in response to outside conditions</a:t>
            </a:r>
            <a:r>
              <a:rPr lang="en-GB" sz="900" b="1" dirty="0">
                <a:solidFill>
                  <a:srgbClr val="0070C0"/>
                </a:solidFill>
                <a:latin typeface="Arial Narrow" panose="020B0606020202030204" pitchFamily="34" charset="0"/>
              </a:rPr>
              <a:t>. SCN 2-12b</a:t>
            </a:r>
          </a:p>
          <a:p>
            <a:pPr marL="171450" indent="-171450">
              <a:buFont typeface="Arial" panose="020B0604020202020204" pitchFamily="34" charset="0"/>
              <a:buChar char="•"/>
            </a:pPr>
            <a:r>
              <a:rPr lang="en-GB" sz="900" dirty="0">
                <a:latin typeface="Arial Narrow" panose="020B0606020202030204" pitchFamily="34" charset="0"/>
              </a:rPr>
              <a:t>I have contributed to investigations into the role of microorganisms in producing and breaking down some materials. </a:t>
            </a:r>
            <a:r>
              <a:rPr lang="en-GB" sz="1100" b="1" dirty="0">
                <a:solidFill>
                  <a:srgbClr val="0070C0"/>
                </a:solidFill>
                <a:latin typeface="Arial Narrow" panose="020B0606020202030204" pitchFamily="34" charset="0"/>
              </a:rPr>
              <a:t>SCN 2-13a</a:t>
            </a:r>
          </a:p>
          <a:p>
            <a:pPr algn="ctr"/>
            <a:endParaRPr lang="en-GB" sz="11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sp>
        <p:nvSpPr>
          <p:cNvPr id="22" name="TextBox 21">
            <a:extLst>
              <a:ext uri="{FF2B5EF4-FFF2-40B4-BE49-F238E27FC236}">
                <a16:creationId xmlns:a16="http://schemas.microsoft.com/office/drawing/2014/main" id="{E82E2B6E-FD7A-4571-8426-620102E33958}"/>
              </a:ext>
            </a:extLst>
          </p:cNvPr>
          <p:cNvSpPr txBox="1"/>
          <p:nvPr/>
        </p:nvSpPr>
        <p:spPr>
          <a:xfrm>
            <a:off x="689729" y="3068824"/>
            <a:ext cx="3520321" cy="1323439"/>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Biodiversity and interdependence</a:t>
            </a:r>
          </a:p>
          <a:p>
            <a:pPr algn="ctr"/>
            <a:r>
              <a:rPr lang="en-GB" sz="1000" b="1" dirty="0">
                <a:solidFill>
                  <a:schemeClr val="accent4"/>
                </a:solidFill>
                <a:latin typeface="Arial Narrow" panose="020B0606020202030204" pitchFamily="34" charset="0"/>
              </a:rPr>
              <a:t>Living Things</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2-01a</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2-02a </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SCN2-02b</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2-03a </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2-14a </a:t>
            </a:r>
          </a:p>
          <a:p>
            <a:pPr marL="171450" indent="-171450">
              <a:buFont typeface="Arial" panose="020B0604020202020204" pitchFamily="34" charset="0"/>
              <a:buChar char="•"/>
            </a:pPr>
            <a:r>
              <a:rPr lang="it-IT" sz="1000" b="1" dirty="0">
                <a:solidFill>
                  <a:schemeClr val="accent4"/>
                </a:solidFill>
                <a:latin typeface="Arial Narrow" panose="020B0606020202030204" pitchFamily="34" charset="0"/>
              </a:rPr>
              <a:t>SCN 2-14b</a:t>
            </a:r>
            <a:endParaRPr lang="en-GB" sz="1000" b="1" dirty="0">
              <a:solidFill>
                <a:schemeClr val="accent4"/>
              </a:solidFill>
              <a:latin typeface="Arial Narrow" panose="020B0606020202030204" pitchFamily="34" charset="0"/>
            </a:endParaRPr>
          </a:p>
        </p:txBody>
      </p:sp>
      <p:sp>
        <p:nvSpPr>
          <p:cNvPr id="23" name="TextBox 22">
            <a:extLst>
              <a:ext uri="{FF2B5EF4-FFF2-40B4-BE49-F238E27FC236}">
                <a16:creationId xmlns:a16="http://schemas.microsoft.com/office/drawing/2014/main" id="{48C2D66E-45BC-4B67-AF42-658D75EF1950}"/>
              </a:ext>
            </a:extLst>
          </p:cNvPr>
          <p:cNvSpPr txBox="1"/>
          <p:nvPr/>
        </p:nvSpPr>
        <p:spPr>
          <a:xfrm>
            <a:off x="4463522" y="3021415"/>
            <a:ext cx="3697298" cy="1631216"/>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Electricity</a:t>
            </a:r>
          </a:p>
          <a:p>
            <a:pPr algn="ctr"/>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I have used a range of electrical components to help to make a variety of circuits for differing purposes. I can represent my circuit using symbols and describe the transfer of energy around the circuit. </a:t>
            </a:r>
            <a:r>
              <a:rPr lang="en-GB" sz="1000" b="1" dirty="0">
                <a:solidFill>
                  <a:schemeClr val="accent4"/>
                </a:solidFill>
                <a:latin typeface="Arial Narrow" panose="020B0606020202030204" pitchFamily="34" charset="0"/>
              </a:rPr>
              <a:t>SCN 2-09a</a:t>
            </a:r>
          </a:p>
          <a:p>
            <a:endParaRPr lang="en-GB" sz="10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To begin to understand how batteries work, I can help to build simple chemical cells using readily-available materials which can be</a:t>
            </a:r>
            <a:r>
              <a:rPr lang="en-GB" sz="1000" dirty="0"/>
              <a:t> used to make an appliance work. </a:t>
            </a:r>
            <a:r>
              <a:rPr lang="en-GB" sz="1000" b="1" dirty="0">
                <a:solidFill>
                  <a:schemeClr val="accent4"/>
                </a:solidFill>
              </a:rPr>
              <a:t>SCN 2-10a </a:t>
            </a: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4" name="TextBox 23">
            <a:extLst>
              <a:ext uri="{FF2B5EF4-FFF2-40B4-BE49-F238E27FC236}">
                <a16:creationId xmlns:a16="http://schemas.microsoft.com/office/drawing/2014/main" id="{9155DF42-04B0-4B3F-B328-646CE76ACB3C}"/>
              </a:ext>
            </a:extLst>
          </p:cNvPr>
          <p:cNvSpPr txBox="1"/>
          <p:nvPr/>
        </p:nvSpPr>
        <p:spPr>
          <a:xfrm>
            <a:off x="8448675" y="2981317"/>
            <a:ext cx="3556249" cy="1169551"/>
          </a:xfrm>
          <a:prstGeom prst="rect">
            <a:avLst/>
          </a:prstGeom>
          <a:noFill/>
          <a:ln>
            <a:noFill/>
          </a:ln>
        </p:spPr>
        <p:txBody>
          <a:bodyPr wrap="square" rtlCol="0">
            <a:spAutoFit/>
          </a:bodyPr>
          <a:lstStyle/>
          <a:p>
            <a:pPr algn="ctr"/>
            <a:r>
              <a:rPr lang="en-GB" sz="1000" b="1" dirty="0">
                <a:solidFill>
                  <a:schemeClr val="accent4"/>
                </a:solidFill>
                <a:latin typeface="Arial Narrow" panose="020B0606020202030204" pitchFamily="34" charset="0"/>
              </a:rPr>
              <a:t>Chemical Changes</a:t>
            </a:r>
          </a:p>
          <a:p>
            <a:pPr algn="ctr"/>
            <a:r>
              <a:rPr lang="en-GB" sz="1000" b="1" dirty="0">
                <a:solidFill>
                  <a:schemeClr val="accent4"/>
                </a:solidFill>
                <a:latin typeface="Arial Narrow" panose="020B0606020202030204" pitchFamily="34" charset="0"/>
              </a:rPr>
              <a:t>Materials</a:t>
            </a:r>
          </a:p>
          <a:p>
            <a:r>
              <a:rPr lang="en-GB" sz="1000" dirty="0">
                <a:latin typeface="Arial Narrow" panose="020B0606020202030204" pitchFamily="34" charset="0"/>
              </a:rPr>
              <a:t>I have collaborated in activities which safely demonstrate simple chemical reactions using everyday chemicals. I can show an appreciation of a chemical reaction as being a change in which different materials are made. </a:t>
            </a:r>
            <a:r>
              <a:rPr lang="en-GB" sz="1000" b="1" dirty="0">
                <a:solidFill>
                  <a:schemeClr val="accent4"/>
                </a:solidFill>
                <a:latin typeface="Arial Narrow" panose="020B0606020202030204" pitchFamily="34" charset="0"/>
              </a:rPr>
              <a:t>SCN 2-19a </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p:txBody>
      </p:sp>
      <p:sp>
        <p:nvSpPr>
          <p:cNvPr id="25" name="TextBox 24">
            <a:extLst>
              <a:ext uri="{FF2B5EF4-FFF2-40B4-BE49-F238E27FC236}">
                <a16:creationId xmlns:a16="http://schemas.microsoft.com/office/drawing/2014/main" id="{DC815546-4DC4-4574-B558-D2C3D1F8B9D8}"/>
              </a:ext>
            </a:extLst>
          </p:cNvPr>
          <p:cNvSpPr txBox="1"/>
          <p:nvPr/>
        </p:nvSpPr>
        <p:spPr>
          <a:xfrm>
            <a:off x="8363572" y="4627368"/>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Energy sources and sustainability</a:t>
            </a:r>
          </a:p>
          <a:p>
            <a:pPr algn="ctr"/>
            <a:r>
              <a:rPr lang="en-GB" sz="1000" b="1" dirty="0">
                <a:solidFill>
                  <a:srgbClr val="002060"/>
                </a:solidFill>
                <a:latin typeface="Arial Narrow" panose="020B0606020202030204" pitchFamily="34" charset="0"/>
              </a:rPr>
              <a:t>Energy</a:t>
            </a:r>
          </a:p>
          <a:p>
            <a:pPr marL="171450" indent="-171450">
              <a:buFont typeface="Arial" panose="020B0604020202020204" pitchFamily="34" charset="0"/>
              <a:buChar char="•"/>
            </a:pPr>
            <a:r>
              <a:rPr lang="en-GB" sz="1000" dirty="0">
                <a:latin typeface="Arial Narrow" panose="020B0606020202030204" pitchFamily="34" charset="0"/>
              </a:rPr>
              <a:t>By considering examples where energy is conserved, I can identify the energy source, how it is transferred and ways of reducing wasted energy. </a:t>
            </a:r>
            <a:r>
              <a:rPr lang="en-GB" sz="1000" b="1" dirty="0">
                <a:solidFill>
                  <a:srgbClr val="002060"/>
                </a:solidFill>
                <a:latin typeface="Arial Narrow" panose="020B0606020202030204" pitchFamily="34" charset="0"/>
              </a:rPr>
              <a:t>SCN 2-04a</a:t>
            </a:r>
          </a:p>
          <a:p>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Through exploring non-renewable energy sources, I can describe how they are used in Scotland today and express an informed view on the implications for their future use. </a:t>
            </a:r>
            <a:r>
              <a:rPr lang="en-GB" sz="1000" b="1" dirty="0">
                <a:solidFill>
                  <a:srgbClr val="002060"/>
                </a:solidFill>
                <a:latin typeface="Arial Narrow" panose="020B0606020202030204" pitchFamily="34" charset="0"/>
              </a:rPr>
              <a:t>SCN 2-04b</a:t>
            </a: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7" name="TextBox 26">
            <a:extLst>
              <a:ext uri="{FF2B5EF4-FFF2-40B4-BE49-F238E27FC236}">
                <a16:creationId xmlns:a16="http://schemas.microsoft.com/office/drawing/2014/main" id="{2B06B81F-EE08-4E0D-9EF8-8F010089B47A}"/>
              </a:ext>
            </a:extLst>
          </p:cNvPr>
          <p:cNvSpPr txBox="1"/>
          <p:nvPr/>
        </p:nvSpPr>
        <p:spPr>
          <a:xfrm>
            <a:off x="4586544" y="4601444"/>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Vibrations and waves</a:t>
            </a:r>
          </a:p>
          <a:p>
            <a:pPr algn="ctr"/>
            <a:r>
              <a:rPr lang="en-GB" sz="1000" b="1" dirty="0">
                <a:solidFill>
                  <a:srgbClr val="002060"/>
                </a:solidFill>
                <a:latin typeface="Arial Narrow" panose="020B0606020202030204" pitchFamily="34" charset="0"/>
              </a:rPr>
              <a:t>Sound and Light</a:t>
            </a:r>
          </a:p>
          <a:p>
            <a:pPr marL="171450" indent="-171450">
              <a:buFont typeface="Arial" panose="020B0604020202020204" pitchFamily="34" charset="0"/>
              <a:buChar char="•"/>
            </a:pPr>
            <a:r>
              <a:rPr lang="en-GB" sz="1000" dirty="0">
                <a:latin typeface="Arial Narrow" panose="020B0606020202030204" pitchFamily="34" charset="0"/>
              </a:rPr>
              <a:t>Through research on how animals communicate, I can explain how sound vibrations are carried by waves through air, water and other media. </a:t>
            </a:r>
            <a:r>
              <a:rPr lang="en-GB" sz="1000" b="1" dirty="0">
                <a:solidFill>
                  <a:srgbClr val="002060"/>
                </a:solidFill>
                <a:latin typeface="Arial Narrow" panose="020B0606020202030204" pitchFamily="34" charset="0"/>
              </a:rPr>
              <a:t>SCN 2-11a </a:t>
            </a: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dirty="0">
                <a:latin typeface="Arial Narrow" panose="020B0606020202030204" pitchFamily="34" charset="0"/>
              </a:rPr>
              <a:t>By exploring reflections, the formation of shadows and the mixing of coloured lights, I can use my knowledge of the properties of light to show how it can be used in a creative way. </a:t>
            </a:r>
            <a:r>
              <a:rPr lang="en-GB" sz="10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rPr>
              <a:t>SCN 2-11b</a:t>
            </a: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29" name="TextBox 28">
            <a:extLst>
              <a:ext uri="{FF2B5EF4-FFF2-40B4-BE49-F238E27FC236}">
                <a16:creationId xmlns:a16="http://schemas.microsoft.com/office/drawing/2014/main" id="{900DAD19-3FEB-4D3D-9486-1ACAC1DDA6F6}"/>
              </a:ext>
            </a:extLst>
          </p:cNvPr>
          <p:cNvSpPr txBox="1"/>
          <p:nvPr/>
        </p:nvSpPr>
        <p:spPr>
          <a:xfrm>
            <a:off x="700217" y="4547844"/>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Forces/  Properties and use of substances Chemical changes</a:t>
            </a:r>
          </a:p>
          <a:p>
            <a:pPr algn="ctr"/>
            <a:r>
              <a:rPr lang="en-GB" sz="1000" b="1" dirty="0">
                <a:solidFill>
                  <a:srgbClr val="002060"/>
                </a:solidFill>
                <a:latin typeface="Arial Narrow" panose="020B0606020202030204" pitchFamily="34" charset="0"/>
              </a:rPr>
              <a:t>Water/ Substances</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2-05a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2-08b</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2-15a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2-16a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2-16b</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2-17a</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rPr>
              <a:t>SCN 2-18a</a:t>
            </a: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pic>
        <p:nvPicPr>
          <p:cNvPr id="2" name="Picture 1">
            <a:extLst>
              <a:ext uri="{FF2B5EF4-FFF2-40B4-BE49-F238E27FC236}">
                <a16:creationId xmlns:a16="http://schemas.microsoft.com/office/drawing/2014/main" id="{2E4172B5-B58C-464F-9ABA-53E8185232CB}"/>
              </a:ext>
            </a:extLst>
          </p:cNvPr>
          <p:cNvPicPr>
            <a:picLocks noChangeAspect="1"/>
          </p:cNvPicPr>
          <p:nvPr/>
        </p:nvPicPr>
        <p:blipFill>
          <a:blip r:embed="rId3"/>
          <a:stretch>
            <a:fillRect/>
          </a:stretch>
        </p:blipFill>
        <p:spPr>
          <a:xfrm>
            <a:off x="272200" y="377834"/>
            <a:ext cx="1438781" cy="774259"/>
          </a:xfrm>
          <a:prstGeom prst="rect">
            <a:avLst/>
          </a:prstGeom>
        </p:spPr>
      </p:pic>
      <p:pic>
        <p:nvPicPr>
          <p:cNvPr id="7" name="Picture 6">
            <a:hlinkClick r:id="rId4" action="ppaction://hlinksldjump"/>
            <a:extLst>
              <a:ext uri="{FF2B5EF4-FFF2-40B4-BE49-F238E27FC236}">
                <a16:creationId xmlns:a16="http://schemas.microsoft.com/office/drawing/2014/main" id="{03578164-6403-4C3C-A9FC-189C7DD74DA8}"/>
              </a:ext>
            </a:extLst>
          </p:cNvPr>
          <p:cNvPicPr>
            <a:picLocks noChangeAspect="1"/>
          </p:cNvPicPr>
          <p:nvPr/>
        </p:nvPicPr>
        <p:blipFill>
          <a:blip r:embed="rId5"/>
          <a:stretch>
            <a:fillRect/>
          </a:stretch>
        </p:blipFill>
        <p:spPr>
          <a:xfrm>
            <a:off x="11694001" y="958991"/>
            <a:ext cx="310923" cy="310923"/>
          </a:xfrm>
          <a:prstGeom prst="rect">
            <a:avLst/>
          </a:prstGeom>
        </p:spPr>
      </p:pic>
    </p:spTree>
    <p:extLst>
      <p:ext uri="{BB962C8B-B14F-4D97-AF65-F5344CB8AC3E}">
        <p14:creationId xmlns:p14="http://schemas.microsoft.com/office/powerpoint/2010/main" val="61845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Rounded Corners 107">
            <a:extLst>
              <a:ext uri="{FF2B5EF4-FFF2-40B4-BE49-F238E27FC236}">
                <a16:creationId xmlns:a16="http://schemas.microsoft.com/office/drawing/2014/main" id="{77AFF94C-BAE3-4BE1-9FC3-20101B6459C9}"/>
              </a:ext>
            </a:extLst>
          </p:cNvPr>
          <p:cNvSpPr/>
          <p:nvPr/>
        </p:nvSpPr>
        <p:spPr>
          <a:xfrm>
            <a:off x="8374999" y="464977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Rounded Corners 106">
            <a:extLst>
              <a:ext uri="{FF2B5EF4-FFF2-40B4-BE49-F238E27FC236}">
                <a16:creationId xmlns:a16="http://schemas.microsoft.com/office/drawing/2014/main" id="{CE70E350-6B75-4FE5-BB8F-D3E913883E83}"/>
              </a:ext>
            </a:extLst>
          </p:cNvPr>
          <p:cNvSpPr/>
          <p:nvPr/>
        </p:nvSpPr>
        <p:spPr>
          <a:xfrm>
            <a:off x="4431852" y="4640762"/>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Rounded Corners 105">
            <a:extLst>
              <a:ext uri="{FF2B5EF4-FFF2-40B4-BE49-F238E27FC236}">
                <a16:creationId xmlns:a16="http://schemas.microsoft.com/office/drawing/2014/main" id="{EC45894B-B608-4983-AC2A-692E750788B8}"/>
              </a:ext>
            </a:extLst>
          </p:cNvPr>
          <p:cNvSpPr/>
          <p:nvPr/>
        </p:nvSpPr>
        <p:spPr>
          <a:xfrm>
            <a:off x="575945" y="4642565"/>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Rectangle: Rounded Corners 104">
            <a:extLst>
              <a:ext uri="{FF2B5EF4-FFF2-40B4-BE49-F238E27FC236}">
                <a16:creationId xmlns:a16="http://schemas.microsoft.com/office/drawing/2014/main" id="{C13641F4-1AA5-4817-9748-1E753675DC0D}"/>
              </a:ext>
            </a:extLst>
          </p:cNvPr>
          <p:cNvSpPr/>
          <p:nvPr/>
        </p:nvSpPr>
        <p:spPr>
          <a:xfrm>
            <a:off x="8379382" y="29888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Rectangle: Rounded Corners 103">
            <a:extLst>
              <a:ext uri="{FF2B5EF4-FFF2-40B4-BE49-F238E27FC236}">
                <a16:creationId xmlns:a16="http://schemas.microsoft.com/office/drawing/2014/main" id="{21667CA4-485A-451D-A70F-54356AA3B50A}"/>
              </a:ext>
            </a:extLst>
          </p:cNvPr>
          <p:cNvSpPr/>
          <p:nvPr/>
        </p:nvSpPr>
        <p:spPr>
          <a:xfrm>
            <a:off x="4449302" y="2987479"/>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Rounded Corners 102">
            <a:extLst>
              <a:ext uri="{FF2B5EF4-FFF2-40B4-BE49-F238E27FC236}">
                <a16:creationId xmlns:a16="http://schemas.microsoft.com/office/drawing/2014/main" id="{FE3DC357-FAD4-439F-A4E4-D7EAFBF54E14}"/>
              </a:ext>
            </a:extLst>
          </p:cNvPr>
          <p:cNvSpPr/>
          <p:nvPr/>
        </p:nvSpPr>
        <p:spPr>
          <a:xfrm>
            <a:off x="563388" y="298036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Rounded Corners 101">
            <a:extLst>
              <a:ext uri="{FF2B5EF4-FFF2-40B4-BE49-F238E27FC236}">
                <a16:creationId xmlns:a16="http://schemas.microsoft.com/office/drawing/2014/main" id="{AB68FD06-7C18-4E5D-8212-D0B5C7ADEAAE}"/>
              </a:ext>
            </a:extLst>
          </p:cNvPr>
          <p:cNvSpPr/>
          <p:nvPr/>
        </p:nvSpPr>
        <p:spPr>
          <a:xfrm>
            <a:off x="8361115" y="1365413"/>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Rounded Corners 97">
            <a:extLst>
              <a:ext uri="{FF2B5EF4-FFF2-40B4-BE49-F238E27FC236}">
                <a16:creationId xmlns:a16="http://schemas.microsoft.com/office/drawing/2014/main" id="{B8977CA6-DB81-4642-8013-F4E40ABE6E8A}"/>
              </a:ext>
            </a:extLst>
          </p:cNvPr>
          <p:cNvSpPr/>
          <p:nvPr/>
        </p:nvSpPr>
        <p:spPr>
          <a:xfrm>
            <a:off x="4445024" y="1355557"/>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B40AB4A1-EDB3-4340-82A6-1E086AB2872A}"/>
              </a:ext>
            </a:extLst>
          </p:cNvPr>
          <p:cNvSpPr txBox="1"/>
          <p:nvPr/>
        </p:nvSpPr>
        <p:spPr>
          <a:xfrm>
            <a:off x="105681" y="287613"/>
            <a:ext cx="11995015" cy="984885"/>
          </a:xfrm>
          <a:prstGeom prst="rect">
            <a:avLst/>
          </a:prstGeom>
          <a:solidFill>
            <a:schemeClr val="accent1">
              <a:lumMod val="60000"/>
              <a:lumOff val="40000"/>
            </a:schemeClr>
          </a:solidFill>
          <a:ln w="28575">
            <a:solidFill>
              <a:schemeClr val="tx1"/>
            </a:solidFill>
          </a:ln>
        </p:spPr>
        <p:txBody>
          <a:bodyPr wrap="square" rtlCol="0">
            <a:spAutoFit/>
          </a:bodyPr>
          <a:lstStyle/>
          <a:p>
            <a:pPr algn="r"/>
            <a:r>
              <a:rPr lang="en-GB" sz="2000" b="1" u="sng" dirty="0">
                <a:latin typeface="Arial Narrow" panose="020B0606020202030204" pitchFamily="34" charset="0"/>
              </a:rPr>
              <a:t>Second Level</a:t>
            </a:r>
          </a:p>
          <a:p>
            <a:pPr algn="r"/>
            <a:r>
              <a:rPr lang="en-GB" sz="2000" b="1" u="sng" dirty="0">
                <a:latin typeface="Arial Narrow" panose="020B0606020202030204" pitchFamily="34" charset="0"/>
              </a:rPr>
              <a:t>Level Overview</a:t>
            </a:r>
          </a:p>
          <a:p>
            <a:pPr algn="r"/>
            <a:endParaRPr lang="en-GB" dirty="0"/>
          </a:p>
        </p:txBody>
      </p:sp>
      <p:pic>
        <p:nvPicPr>
          <p:cNvPr id="5" name="Picture 4">
            <a:extLst>
              <a:ext uri="{FF2B5EF4-FFF2-40B4-BE49-F238E27FC236}">
                <a16:creationId xmlns:a16="http://schemas.microsoft.com/office/drawing/2014/main" id="{3716B763-F513-4DE5-874A-466BDDF59CE8}"/>
              </a:ext>
            </a:extLst>
          </p:cNvPr>
          <p:cNvPicPr>
            <a:picLocks noChangeAspect="1"/>
          </p:cNvPicPr>
          <p:nvPr/>
        </p:nvPicPr>
        <p:blipFill>
          <a:blip r:embed="rId2"/>
          <a:stretch>
            <a:fillRect/>
          </a:stretch>
        </p:blipFill>
        <p:spPr>
          <a:xfrm>
            <a:off x="1877500" y="386227"/>
            <a:ext cx="1438781" cy="804956"/>
          </a:xfrm>
          <a:prstGeom prst="rect">
            <a:avLst/>
          </a:prstGeom>
        </p:spPr>
      </p:pic>
      <p:sp>
        <p:nvSpPr>
          <p:cNvPr id="6" name="TextBox 5">
            <a:extLst>
              <a:ext uri="{FF2B5EF4-FFF2-40B4-BE49-F238E27FC236}">
                <a16:creationId xmlns:a16="http://schemas.microsoft.com/office/drawing/2014/main" id="{7F8B1E54-D22B-4D29-9383-DF379CB40D99}"/>
              </a:ext>
            </a:extLst>
          </p:cNvPr>
          <p:cNvSpPr txBox="1"/>
          <p:nvPr/>
        </p:nvSpPr>
        <p:spPr>
          <a:xfrm rot="16200000">
            <a:off x="-471652" y="1952809"/>
            <a:ext cx="1524000"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70C0"/>
                </a:solidFill>
                <a:latin typeface="Arial Narrow" panose="020B0606020202030204" pitchFamily="34" charset="0"/>
              </a:rPr>
              <a:t>Year One</a:t>
            </a:r>
          </a:p>
        </p:txBody>
      </p:sp>
      <p:sp>
        <p:nvSpPr>
          <p:cNvPr id="9" name="TextBox 8">
            <a:extLst>
              <a:ext uri="{FF2B5EF4-FFF2-40B4-BE49-F238E27FC236}">
                <a16:creationId xmlns:a16="http://schemas.microsoft.com/office/drawing/2014/main" id="{2C8A26AE-1D1D-46C1-B527-1A8720B9EB34}"/>
              </a:ext>
            </a:extLst>
          </p:cNvPr>
          <p:cNvSpPr txBox="1"/>
          <p:nvPr/>
        </p:nvSpPr>
        <p:spPr>
          <a:xfrm rot="16200000">
            <a:off x="-455418" y="3579787"/>
            <a:ext cx="1524001"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chemeClr val="accent4"/>
                </a:solidFill>
                <a:latin typeface="Arial Narrow" panose="020B0606020202030204" pitchFamily="34" charset="0"/>
              </a:rPr>
              <a:t>Year Two</a:t>
            </a:r>
          </a:p>
        </p:txBody>
      </p:sp>
      <p:sp>
        <p:nvSpPr>
          <p:cNvPr id="10" name="TextBox 9">
            <a:extLst>
              <a:ext uri="{FF2B5EF4-FFF2-40B4-BE49-F238E27FC236}">
                <a16:creationId xmlns:a16="http://schemas.microsoft.com/office/drawing/2014/main" id="{728FC81E-34BE-4314-80AA-F9AC629DEFBC}"/>
              </a:ext>
            </a:extLst>
          </p:cNvPr>
          <p:cNvSpPr txBox="1"/>
          <p:nvPr/>
        </p:nvSpPr>
        <p:spPr>
          <a:xfrm rot="16200000">
            <a:off x="-455418" y="5200600"/>
            <a:ext cx="1524001" cy="369333"/>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GB" b="1" dirty="0">
                <a:solidFill>
                  <a:srgbClr val="002060"/>
                </a:solidFill>
                <a:latin typeface="Arial Narrow" panose="020B0606020202030204" pitchFamily="34" charset="0"/>
              </a:rPr>
              <a:t>Year Three</a:t>
            </a:r>
          </a:p>
        </p:txBody>
      </p:sp>
      <p:sp>
        <p:nvSpPr>
          <p:cNvPr id="11" name="Rectangle: Rounded Corners 10">
            <a:extLst>
              <a:ext uri="{FF2B5EF4-FFF2-40B4-BE49-F238E27FC236}">
                <a16:creationId xmlns:a16="http://schemas.microsoft.com/office/drawing/2014/main" id="{36582672-1EF5-436A-A9B8-597307B2F562}"/>
              </a:ext>
            </a:extLst>
          </p:cNvPr>
          <p:cNvSpPr/>
          <p:nvPr/>
        </p:nvSpPr>
        <p:spPr>
          <a:xfrm>
            <a:off x="575945" y="1347750"/>
            <a:ext cx="3757904" cy="15240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F511A30B-61FD-4B05-BF3E-35073B7D6FD0}"/>
              </a:ext>
            </a:extLst>
          </p:cNvPr>
          <p:cNvSpPr txBox="1"/>
          <p:nvPr/>
        </p:nvSpPr>
        <p:spPr>
          <a:xfrm>
            <a:off x="653671" y="1379882"/>
            <a:ext cx="3556249" cy="1123384"/>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Planet Earth</a:t>
            </a:r>
          </a:p>
          <a:p>
            <a:pPr algn="ctr"/>
            <a:r>
              <a:rPr lang="en-GB" sz="1400" b="1" dirty="0">
                <a:solidFill>
                  <a:srgbClr val="0070C0"/>
                </a:solidFill>
                <a:latin typeface="Arial Narrow" panose="020B0606020202030204" pitchFamily="34" charset="0"/>
              </a:rPr>
              <a:t>Space</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3"/>
              </a:rPr>
              <a:t>SCN 2-06a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31" name="Rectangle: Rounded Corners 30">
            <a:extLst>
              <a:ext uri="{FF2B5EF4-FFF2-40B4-BE49-F238E27FC236}">
                <a16:creationId xmlns:a16="http://schemas.microsoft.com/office/drawing/2014/main" id="{B7A75935-29B5-47AA-9FF9-382A53068F85}"/>
              </a:ext>
            </a:extLst>
          </p:cNvPr>
          <p:cNvSpPr/>
          <p:nvPr/>
        </p:nvSpPr>
        <p:spPr>
          <a:xfrm>
            <a:off x="187847" y="6305550"/>
            <a:ext cx="8352649" cy="457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C4224E68-F655-41EA-87EE-F8962B37370A}"/>
              </a:ext>
            </a:extLst>
          </p:cNvPr>
          <p:cNvSpPr txBox="1"/>
          <p:nvPr/>
        </p:nvSpPr>
        <p:spPr>
          <a:xfrm>
            <a:off x="4525310" y="1332230"/>
            <a:ext cx="3612364" cy="1554272"/>
          </a:xfrm>
          <a:prstGeom prst="rect">
            <a:avLst/>
          </a:prstGeom>
          <a:noFill/>
          <a:ln>
            <a:noFill/>
          </a:ln>
        </p:spPr>
        <p:txBody>
          <a:bodyPr wrap="square" rtlCol="0">
            <a:spAutoFit/>
          </a:bodyPr>
          <a:lstStyle/>
          <a:p>
            <a:pPr algn="ctr"/>
            <a:r>
              <a:rPr lang="en-GB" sz="1400" b="1" dirty="0">
                <a:solidFill>
                  <a:srgbClr val="0070C0"/>
                </a:solidFill>
                <a:latin typeface="Arial Narrow" panose="020B0606020202030204" pitchFamily="34" charset="0"/>
              </a:rPr>
              <a:t>Forces, Electricity &amp;waves</a:t>
            </a:r>
          </a:p>
          <a:p>
            <a:pPr algn="ctr"/>
            <a:r>
              <a:rPr lang="en-GB" sz="1400" b="1" dirty="0">
                <a:solidFill>
                  <a:srgbClr val="0070C0"/>
                </a:solidFill>
                <a:latin typeface="Arial Narrow" panose="020B0606020202030204" pitchFamily="34" charset="0"/>
              </a:rPr>
              <a:t>Forces</a:t>
            </a:r>
          </a:p>
          <a:p>
            <a:pPr algn="ct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4"/>
              </a:rPr>
              <a:t>SCN 2-07a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5"/>
              </a:rPr>
              <a:t>SCN 2-08a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p:txBody>
      </p:sp>
      <p:sp>
        <p:nvSpPr>
          <p:cNvPr id="48" name="TextBox 47">
            <a:extLst>
              <a:ext uri="{FF2B5EF4-FFF2-40B4-BE49-F238E27FC236}">
                <a16:creationId xmlns:a16="http://schemas.microsoft.com/office/drawing/2014/main" id="{0347C9DD-05E7-45DC-81CB-37547D9781B9}"/>
              </a:ext>
            </a:extLst>
          </p:cNvPr>
          <p:cNvSpPr txBox="1"/>
          <p:nvPr/>
        </p:nvSpPr>
        <p:spPr>
          <a:xfrm>
            <a:off x="8417514" y="1328806"/>
            <a:ext cx="3628727" cy="2092881"/>
          </a:xfrm>
          <a:prstGeom prst="rect">
            <a:avLst/>
          </a:prstGeom>
          <a:noFill/>
        </p:spPr>
        <p:txBody>
          <a:bodyPr wrap="square" rtlCol="0">
            <a:spAutoFit/>
          </a:bodyPr>
          <a:lstStyle/>
          <a:p>
            <a:pPr algn="ctr"/>
            <a:r>
              <a:rPr lang="en-GB" sz="1400" b="1" dirty="0">
                <a:solidFill>
                  <a:srgbClr val="0070C0"/>
                </a:solidFill>
                <a:latin typeface="Arial Narrow" panose="020B0606020202030204" pitchFamily="34" charset="0"/>
              </a:rPr>
              <a:t>Biological Systems/ Materials</a:t>
            </a:r>
          </a:p>
          <a:p>
            <a:pPr algn="ctr"/>
            <a:r>
              <a:rPr lang="en-GB" sz="1400" b="1" dirty="0">
                <a:solidFill>
                  <a:srgbClr val="0070C0"/>
                </a:solidFill>
                <a:latin typeface="Arial Narrow" panose="020B0606020202030204" pitchFamily="34" charset="0"/>
              </a:rPr>
              <a:t>The Human Body</a:t>
            </a: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6"/>
              </a:rPr>
              <a:t>SCN 2-12a</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7"/>
              </a:rPr>
              <a:t>SCN 2-12b</a:t>
            </a: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70C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70C0"/>
                </a:solidFill>
                <a:latin typeface="Arial Narrow" panose="020B0606020202030204" pitchFamily="34" charset="0"/>
                <a:hlinkClick r:id="rId8"/>
              </a:rPr>
              <a:t>SCN 2-13a</a:t>
            </a:r>
            <a:endParaRPr lang="en-GB" sz="1400" b="1" dirty="0">
              <a:solidFill>
                <a:srgbClr val="0070C0"/>
              </a:solidFill>
              <a:latin typeface="Arial Narrow" panose="020B0606020202030204" pitchFamily="34" charset="0"/>
            </a:endParaRPr>
          </a:p>
          <a:p>
            <a:pPr algn="ctr"/>
            <a:endParaRPr lang="en-GB" sz="1100" b="1" dirty="0">
              <a:solidFill>
                <a:srgbClr val="0070C0"/>
              </a:solidFill>
              <a:latin typeface="Arial Narrow" panose="020B0606020202030204" pitchFamily="34" charset="0"/>
            </a:endParaRPr>
          </a:p>
          <a:p>
            <a:endParaRPr lang="en-GB" sz="1000" b="1" dirty="0">
              <a:solidFill>
                <a:srgbClr val="0070C0"/>
              </a:solidFill>
              <a:latin typeface="Arial Narrow" panose="020B0606020202030204" pitchFamily="34" charset="0"/>
            </a:endParaRPr>
          </a:p>
          <a:p>
            <a:endParaRPr lang="en-GB" sz="1100" b="1" dirty="0">
              <a:solidFill>
                <a:srgbClr val="0070C0"/>
              </a:solidFill>
              <a:latin typeface="Arial Narrow" panose="020B0606020202030204" pitchFamily="34" charset="0"/>
            </a:endParaRPr>
          </a:p>
        </p:txBody>
      </p:sp>
      <p:pic>
        <p:nvPicPr>
          <p:cNvPr id="2" name="Picture 1">
            <a:hlinkClick r:id="rId9" action="ppaction://hlinksldjump"/>
            <a:extLst>
              <a:ext uri="{FF2B5EF4-FFF2-40B4-BE49-F238E27FC236}">
                <a16:creationId xmlns:a16="http://schemas.microsoft.com/office/drawing/2014/main" id="{9FC7C8AC-949C-4655-8639-DFD093FA9ADC}"/>
              </a:ext>
            </a:extLst>
          </p:cNvPr>
          <p:cNvPicPr>
            <a:picLocks noChangeAspect="1"/>
          </p:cNvPicPr>
          <p:nvPr/>
        </p:nvPicPr>
        <p:blipFill>
          <a:blip r:embed="rId10"/>
          <a:stretch>
            <a:fillRect/>
          </a:stretch>
        </p:blipFill>
        <p:spPr>
          <a:xfrm>
            <a:off x="2029545" y="1932674"/>
            <a:ext cx="329213" cy="329213"/>
          </a:xfrm>
          <a:prstGeom prst="rect">
            <a:avLst/>
          </a:prstGeom>
        </p:spPr>
      </p:pic>
      <p:pic>
        <p:nvPicPr>
          <p:cNvPr id="7" name="Picture 6">
            <a:hlinkClick r:id="rId9" action="ppaction://hlinksldjump"/>
            <a:extLst>
              <a:ext uri="{FF2B5EF4-FFF2-40B4-BE49-F238E27FC236}">
                <a16:creationId xmlns:a16="http://schemas.microsoft.com/office/drawing/2014/main" id="{5073CB63-BD9E-499F-8F99-622B5959C340}"/>
              </a:ext>
            </a:extLst>
          </p:cNvPr>
          <p:cNvPicPr>
            <a:picLocks noChangeAspect="1"/>
          </p:cNvPicPr>
          <p:nvPr/>
        </p:nvPicPr>
        <p:blipFill>
          <a:blip r:embed="rId10"/>
          <a:stretch>
            <a:fillRect/>
          </a:stretch>
        </p:blipFill>
        <p:spPr>
          <a:xfrm>
            <a:off x="5984327" y="1926451"/>
            <a:ext cx="329213" cy="329213"/>
          </a:xfrm>
          <a:prstGeom prst="rect">
            <a:avLst/>
          </a:prstGeom>
        </p:spPr>
      </p:pic>
      <p:pic>
        <p:nvPicPr>
          <p:cNvPr id="8" name="Picture 7">
            <a:hlinkClick r:id="rId9" action="ppaction://hlinksldjump"/>
            <a:extLst>
              <a:ext uri="{FF2B5EF4-FFF2-40B4-BE49-F238E27FC236}">
                <a16:creationId xmlns:a16="http://schemas.microsoft.com/office/drawing/2014/main" id="{379DFC15-E15C-4C36-BD81-4C0D70542AED}"/>
              </a:ext>
            </a:extLst>
          </p:cNvPr>
          <p:cNvPicPr>
            <a:picLocks noChangeAspect="1"/>
          </p:cNvPicPr>
          <p:nvPr/>
        </p:nvPicPr>
        <p:blipFill>
          <a:blip r:embed="rId10"/>
          <a:stretch>
            <a:fillRect/>
          </a:stretch>
        </p:blipFill>
        <p:spPr>
          <a:xfrm>
            <a:off x="5984326" y="2375247"/>
            <a:ext cx="329213" cy="329213"/>
          </a:xfrm>
          <a:prstGeom prst="rect">
            <a:avLst/>
          </a:prstGeom>
        </p:spPr>
      </p:pic>
      <p:pic>
        <p:nvPicPr>
          <p:cNvPr id="12" name="Picture 11">
            <a:hlinkClick r:id="rId11" action="ppaction://hlinksldjump"/>
            <a:extLst>
              <a:ext uri="{FF2B5EF4-FFF2-40B4-BE49-F238E27FC236}">
                <a16:creationId xmlns:a16="http://schemas.microsoft.com/office/drawing/2014/main" id="{E9B498FF-935E-486C-8921-0EB86B472215}"/>
              </a:ext>
            </a:extLst>
          </p:cNvPr>
          <p:cNvPicPr>
            <a:picLocks noChangeAspect="1"/>
          </p:cNvPicPr>
          <p:nvPr/>
        </p:nvPicPr>
        <p:blipFill>
          <a:blip r:embed="rId10"/>
          <a:stretch>
            <a:fillRect/>
          </a:stretch>
        </p:blipFill>
        <p:spPr>
          <a:xfrm>
            <a:off x="9896980" y="1761843"/>
            <a:ext cx="329213" cy="329213"/>
          </a:xfrm>
          <a:prstGeom prst="rect">
            <a:avLst/>
          </a:prstGeom>
        </p:spPr>
      </p:pic>
      <p:pic>
        <p:nvPicPr>
          <p:cNvPr id="13" name="Picture 12">
            <a:hlinkClick r:id="rId12" action="ppaction://hlinksldjump"/>
            <a:extLst>
              <a:ext uri="{FF2B5EF4-FFF2-40B4-BE49-F238E27FC236}">
                <a16:creationId xmlns:a16="http://schemas.microsoft.com/office/drawing/2014/main" id="{6B6F7968-ED39-456C-946C-D58DF501B871}"/>
              </a:ext>
            </a:extLst>
          </p:cNvPr>
          <p:cNvPicPr>
            <a:picLocks noChangeAspect="1"/>
          </p:cNvPicPr>
          <p:nvPr/>
        </p:nvPicPr>
        <p:blipFill>
          <a:blip r:embed="rId10"/>
          <a:stretch>
            <a:fillRect/>
          </a:stretch>
        </p:blipFill>
        <p:spPr>
          <a:xfrm>
            <a:off x="9896978" y="2137475"/>
            <a:ext cx="329213" cy="329213"/>
          </a:xfrm>
          <a:prstGeom prst="rect">
            <a:avLst/>
          </a:prstGeom>
        </p:spPr>
      </p:pic>
      <p:pic>
        <p:nvPicPr>
          <p:cNvPr id="14" name="Picture 13">
            <a:hlinkClick r:id="rId12" action="ppaction://hlinksldjump"/>
            <a:extLst>
              <a:ext uri="{FF2B5EF4-FFF2-40B4-BE49-F238E27FC236}">
                <a16:creationId xmlns:a16="http://schemas.microsoft.com/office/drawing/2014/main" id="{7D3A7A6A-4794-4C4B-BDA8-DBCD712C4A74}"/>
              </a:ext>
            </a:extLst>
          </p:cNvPr>
          <p:cNvPicPr>
            <a:picLocks noChangeAspect="1"/>
          </p:cNvPicPr>
          <p:nvPr/>
        </p:nvPicPr>
        <p:blipFill>
          <a:blip r:embed="rId10"/>
          <a:stretch>
            <a:fillRect/>
          </a:stretch>
        </p:blipFill>
        <p:spPr>
          <a:xfrm>
            <a:off x="9914893" y="2539859"/>
            <a:ext cx="329213" cy="329213"/>
          </a:xfrm>
          <a:prstGeom prst="rect">
            <a:avLst/>
          </a:prstGeom>
        </p:spPr>
      </p:pic>
      <p:pic>
        <p:nvPicPr>
          <p:cNvPr id="15" name="Picture 14">
            <a:hlinkClick r:id="rId13"/>
            <a:extLst>
              <a:ext uri="{FF2B5EF4-FFF2-40B4-BE49-F238E27FC236}">
                <a16:creationId xmlns:a16="http://schemas.microsoft.com/office/drawing/2014/main" id="{3880CBB7-C570-4468-BADC-3493196EF322}"/>
              </a:ext>
            </a:extLst>
          </p:cNvPr>
          <p:cNvPicPr>
            <a:picLocks noChangeAspect="1"/>
          </p:cNvPicPr>
          <p:nvPr/>
        </p:nvPicPr>
        <p:blipFill>
          <a:blip r:embed="rId14"/>
          <a:stretch>
            <a:fillRect/>
          </a:stretch>
        </p:blipFill>
        <p:spPr>
          <a:xfrm>
            <a:off x="2739937" y="1926132"/>
            <a:ext cx="310923" cy="323116"/>
          </a:xfrm>
          <a:prstGeom prst="rect">
            <a:avLst/>
          </a:prstGeom>
        </p:spPr>
      </p:pic>
      <p:pic>
        <p:nvPicPr>
          <p:cNvPr id="16" name="Picture 15">
            <a:hlinkClick r:id="rId15"/>
            <a:extLst>
              <a:ext uri="{FF2B5EF4-FFF2-40B4-BE49-F238E27FC236}">
                <a16:creationId xmlns:a16="http://schemas.microsoft.com/office/drawing/2014/main" id="{2246956B-0D0B-407F-A09E-7F6AEA039870}"/>
              </a:ext>
            </a:extLst>
          </p:cNvPr>
          <p:cNvPicPr>
            <a:picLocks noChangeAspect="1"/>
          </p:cNvPicPr>
          <p:nvPr/>
        </p:nvPicPr>
        <p:blipFill>
          <a:blip r:embed="rId14"/>
          <a:stretch>
            <a:fillRect/>
          </a:stretch>
        </p:blipFill>
        <p:spPr>
          <a:xfrm>
            <a:off x="6637717" y="1932674"/>
            <a:ext cx="310923" cy="323116"/>
          </a:xfrm>
          <a:prstGeom prst="rect">
            <a:avLst/>
          </a:prstGeom>
        </p:spPr>
      </p:pic>
      <p:pic>
        <p:nvPicPr>
          <p:cNvPr id="17" name="Picture 16">
            <a:hlinkClick r:id="rId16"/>
            <a:extLst>
              <a:ext uri="{FF2B5EF4-FFF2-40B4-BE49-F238E27FC236}">
                <a16:creationId xmlns:a16="http://schemas.microsoft.com/office/drawing/2014/main" id="{14ACB740-F3A5-4117-96AD-DFC785FE6DB8}"/>
              </a:ext>
            </a:extLst>
          </p:cNvPr>
          <p:cNvPicPr>
            <a:picLocks noChangeAspect="1"/>
          </p:cNvPicPr>
          <p:nvPr/>
        </p:nvPicPr>
        <p:blipFill>
          <a:blip r:embed="rId14"/>
          <a:stretch>
            <a:fillRect/>
          </a:stretch>
        </p:blipFill>
        <p:spPr>
          <a:xfrm>
            <a:off x="6647242" y="2381344"/>
            <a:ext cx="310923" cy="323116"/>
          </a:xfrm>
          <a:prstGeom prst="rect">
            <a:avLst/>
          </a:prstGeom>
        </p:spPr>
      </p:pic>
      <p:pic>
        <p:nvPicPr>
          <p:cNvPr id="18" name="Picture 17">
            <a:hlinkClick r:id="rId17"/>
            <a:extLst>
              <a:ext uri="{FF2B5EF4-FFF2-40B4-BE49-F238E27FC236}">
                <a16:creationId xmlns:a16="http://schemas.microsoft.com/office/drawing/2014/main" id="{E28BF4A9-AB42-45C7-9F07-3EBB3519B485}"/>
              </a:ext>
            </a:extLst>
          </p:cNvPr>
          <p:cNvPicPr>
            <a:picLocks noChangeAspect="1"/>
          </p:cNvPicPr>
          <p:nvPr/>
        </p:nvPicPr>
        <p:blipFill>
          <a:blip r:embed="rId14"/>
          <a:stretch>
            <a:fillRect/>
          </a:stretch>
        </p:blipFill>
        <p:spPr>
          <a:xfrm>
            <a:off x="10722515" y="1761843"/>
            <a:ext cx="310923" cy="323116"/>
          </a:xfrm>
          <a:prstGeom prst="rect">
            <a:avLst/>
          </a:prstGeom>
        </p:spPr>
      </p:pic>
      <p:pic>
        <p:nvPicPr>
          <p:cNvPr id="19" name="Picture 18">
            <a:hlinkClick r:id="rId18"/>
            <a:extLst>
              <a:ext uri="{FF2B5EF4-FFF2-40B4-BE49-F238E27FC236}">
                <a16:creationId xmlns:a16="http://schemas.microsoft.com/office/drawing/2014/main" id="{B84FAF9F-8E37-4E48-8DEB-EA1307D3F530}"/>
              </a:ext>
            </a:extLst>
          </p:cNvPr>
          <p:cNvPicPr>
            <a:picLocks noChangeAspect="1"/>
          </p:cNvPicPr>
          <p:nvPr/>
        </p:nvPicPr>
        <p:blipFill>
          <a:blip r:embed="rId14"/>
          <a:stretch>
            <a:fillRect/>
          </a:stretch>
        </p:blipFill>
        <p:spPr>
          <a:xfrm>
            <a:off x="10722515" y="2126907"/>
            <a:ext cx="310923" cy="323116"/>
          </a:xfrm>
          <a:prstGeom prst="rect">
            <a:avLst/>
          </a:prstGeom>
        </p:spPr>
      </p:pic>
      <p:pic>
        <p:nvPicPr>
          <p:cNvPr id="20" name="Picture 19">
            <a:hlinkClick r:id="rId19"/>
            <a:extLst>
              <a:ext uri="{FF2B5EF4-FFF2-40B4-BE49-F238E27FC236}">
                <a16:creationId xmlns:a16="http://schemas.microsoft.com/office/drawing/2014/main" id="{2B35F889-7E2F-46A3-92D8-2679A0624FA4}"/>
              </a:ext>
            </a:extLst>
          </p:cNvPr>
          <p:cNvPicPr>
            <a:picLocks noChangeAspect="1"/>
          </p:cNvPicPr>
          <p:nvPr/>
        </p:nvPicPr>
        <p:blipFill>
          <a:blip r:embed="rId14"/>
          <a:stretch>
            <a:fillRect/>
          </a:stretch>
        </p:blipFill>
        <p:spPr>
          <a:xfrm>
            <a:off x="10722514" y="2522316"/>
            <a:ext cx="310923" cy="323116"/>
          </a:xfrm>
          <a:prstGeom prst="rect">
            <a:avLst/>
          </a:prstGeom>
        </p:spPr>
      </p:pic>
      <p:sp>
        <p:nvSpPr>
          <p:cNvPr id="35" name="TextBox 34">
            <a:extLst>
              <a:ext uri="{FF2B5EF4-FFF2-40B4-BE49-F238E27FC236}">
                <a16:creationId xmlns:a16="http://schemas.microsoft.com/office/drawing/2014/main" id="{3A8AAAD0-6F37-47E0-85F4-BD5DD2E0B103}"/>
              </a:ext>
            </a:extLst>
          </p:cNvPr>
          <p:cNvSpPr txBox="1"/>
          <p:nvPr/>
        </p:nvSpPr>
        <p:spPr>
          <a:xfrm>
            <a:off x="702880" y="2955334"/>
            <a:ext cx="34799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Biodiversity and interdependence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rPr>
              <a:t>Living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0">
                  <a:extLst>
                    <a:ext uri="{A12FA001-AC4F-418D-AE19-62706E023703}">
                      <ahyp:hlinkClr xmlns:ahyp="http://schemas.microsoft.com/office/drawing/2018/hyperlinkcolor" val="tx"/>
                    </a:ext>
                  </a:extLst>
                </a:hlinkClick>
              </a:rPr>
              <a:t>SCN 2-01a</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1">
                  <a:extLst>
                    <a:ext uri="{A12FA001-AC4F-418D-AE19-62706E023703}">
                      <ahyp:hlinkClr xmlns:ahyp="http://schemas.microsoft.com/office/drawing/2018/hyperlinkcolor" val="tx"/>
                    </a:ext>
                  </a:extLst>
                </a:hlinkClick>
              </a:rPr>
              <a:t>SCN 2-02a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2">
                  <a:extLst>
                    <a:ext uri="{A12FA001-AC4F-418D-AE19-62706E023703}">
                      <ahyp:hlinkClr xmlns:ahyp="http://schemas.microsoft.com/office/drawing/2018/hyperlinkcolor" val="tx"/>
                    </a:ext>
                  </a:extLst>
                </a:hlinkClick>
              </a:rPr>
              <a:t>SCN2-02b</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3">
                  <a:extLst>
                    <a:ext uri="{A12FA001-AC4F-418D-AE19-62706E023703}">
                      <ahyp:hlinkClr xmlns:ahyp="http://schemas.microsoft.com/office/drawing/2018/hyperlinkcolor" val="tx"/>
                    </a:ext>
                  </a:extLst>
                </a:hlinkClick>
              </a:rPr>
              <a:t>SCN 2-03a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4">
                  <a:extLst>
                    <a:ext uri="{A12FA001-AC4F-418D-AE19-62706E023703}">
                      <ahyp:hlinkClr xmlns:ahyp="http://schemas.microsoft.com/office/drawing/2018/hyperlinkcolor" val="tx"/>
                    </a:ext>
                  </a:extLst>
                </a:hlinkClick>
              </a:rPr>
              <a:t>SCN 2-14a </a:t>
            </a:r>
            <a:endPar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1200" b="1" i="0" u="none" strike="noStrike" kern="1200" cap="none" spc="0" normalizeH="0" baseline="0" noProof="0" dirty="0">
                <a:ln>
                  <a:noFill/>
                </a:ln>
                <a:solidFill>
                  <a:srgbClr val="FFC000"/>
                </a:solidFill>
                <a:effectLst/>
                <a:uLnTx/>
                <a:uFillTx/>
                <a:latin typeface="Arial Narrow" panose="020B0606020202030204" pitchFamily="34" charset="0"/>
                <a:ea typeface="+mn-ea"/>
                <a:cs typeface="+mn-cs"/>
                <a:hlinkClick r:id="rId25">
                  <a:extLst>
                    <a:ext uri="{A12FA001-AC4F-418D-AE19-62706E023703}">
                      <ahyp:hlinkClr xmlns:ahyp="http://schemas.microsoft.com/office/drawing/2018/hyperlinkcolor" val="tx"/>
                    </a:ext>
                  </a:extLst>
                </a:hlinkClick>
              </a:rPr>
              <a:t>SCN 2-14b</a:t>
            </a:r>
            <a:endParaRPr lang="en-GB" sz="1200" dirty="0">
              <a:solidFill>
                <a:srgbClr val="FFC000"/>
              </a:solidFill>
            </a:endParaRPr>
          </a:p>
        </p:txBody>
      </p:sp>
      <p:sp>
        <p:nvSpPr>
          <p:cNvPr id="37" name="TextBox 36">
            <a:extLst>
              <a:ext uri="{FF2B5EF4-FFF2-40B4-BE49-F238E27FC236}">
                <a16:creationId xmlns:a16="http://schemas.microsoft.com/office/drawing/2014/main" id="{62D60A35-4E53-49BE-8A42-BF9CB1DDA929}"/>
              </a:ext>
            </a:extLst>
          </p:cNvPr>
          <p:cNvSpPr txBox="1"/>
          <p:nvPr/>
        </p:nvSpPr>
        <p:spPr>
          <a:xfrm>
            <a:off x="4481793" y="2993728"/>
            <a:ext cx="3697298" cy="1323439"/>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Electricity</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6">
                  <a:extLst>
                    <a:ext uri="{A12FA001-AC4F-418D-AE19-62706E023703}">
                      <ahyp:hlinkClr xmlns:ahyp="http://schemas.microsoft.com/office/drawing/2018/hyperlinkcolor" val="tx"/>
                    </a:ext>
                  </a:extLst>
                </a:hlinkClick>
              </a:rPr>
              <a:t>SCN 2-09a</a:t>
            </a:r>
            <a:endParaRPr lang="en-GB" sz="1400" b="1" dirty="0">
              <a:solidFill>
                <a:srgbClr val="FFC000"/>
              </a:solidFill>
              <a:latin typeface="Arial Narrow" panose="020B0606020202030204" pitchFamily="34" charset="0"/>
            </a:endParaRPr>
          </a:p>
          <a:p>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hlinkClick r:id="rId27">
                  <a:extLst>
                    <a:ext uri="{A12FA001-AC4F-418D-AE19-62706E023703}">
                      <ahyp:hlinkClr xmlns:ahyp="http://schemas.microsoft.com/office/drawing/2018/hyperlinkcolor" val="tx"/>
                    </a:ext>
                  </a:extLst>
                </a:hlinkClick>
              </a:rPr>
              <a:t>SCN 2-10a </a:t>
            </a:r>
            <a:endParaRPr lang="en-GB" sz="1400" b="1" dirty="0">
              <a:solidFill>
                <a:srgbClr val="FFC000"/>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38" name="TextBox 37">
            <a:extLst>
              <a:ext uri="{FF2B5EF4-FFF2-40B4-BE49-F238E27FC236}">
                <a16:creationId xmlns:a16="http://schemas.microsoft.com/office/drawing/2014/main" id="{BD94878F-166A-470A-BBBF-C19B1D95F2B6}"/>
              </a:ext>
            </a:extLst>
          </p:cNvPr>
          <p:cNvSpPr txBox="1"/>
          <p:nvPr/>
        </p:nvSpPr>
        <p:spPr>
          <a:xfrm>
            <a:off x="8417514" y="3041029"/>
            <a:ext cx="3556249" cy="1107996"/>
          </a:xfrm>
          <a:prstGeom prst="rect">
            <a:avLst/>
          </a:prstGeom>
          <a:noFill/>
          <a:ln>
            <a:noFill/>
          </a:ln>
        </p:spPr>
        <p:txBody>
          <a:bodyPr wrap="square" rtlCol="0">
            <a:spAutoFit/>
          </a:bodyPr>
          <a:lstStyle/>
          <a:p>
            <a:pPr algn="ctr"/>
            <a:r>
              <a:rPr lang="en-GB" sz="1400" b="1" dirty="0">
                <a:solidFill>
                  <a:schemeClr val="accent4"/>
                </a:solidFill>
                <a:latin typeface="Arial Narrow" panose="020B0606020202030204" pitchFamily="34" charset="0"/>
              </a:rPr>
              <a:t>Chemical Changes</a:t>
            </a:r>
          </a:p>
          <a:p>
            <a:pPr algn="ctr"/>
            <a:r>
              <a:rPr lang="en-GB" sz="1400" b="1" dirty="0">
                <a:solidFill>
                  <a:schemeClr val="accent4"/>
                </a:solidFill>
                <a:latin typeface="Arial Narrow" panose="020B0606020202030204" pitchFamily="34" charset="0"/>
              </a:rPr>
              <a:t>Materials</a:t>
            </a:r>
          </a:p>
          <a:p>
            <a:pPr algn="ctr"/>
            <a:endParaRPr lang="en-GB" sz="1400" b="1" dirty="0">
              <a:solidFill>
                <a:schemeClr val="accent4"/>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FFC000"/>
                </a:solidFill>
                <a:latin typeface="Arial Narrow" panose="020B0606020202030204" pitchFamily="34" charset="0"/>
                <a:hlinkClick r:id="rId28">
                  <a:extLst>
                    <a:ext uri="{A12FA001-AC4F-418D-AE19-62706E023703}">
                      <ahyp:hlinkClr xmlns:ahyp="http://schemas.microsoft.com/office/drawing/2018/hyperlinkcolor" val="tx"/>
                    </a:ext>
                  </a:extLst>
                </a:hlinkClick>
              </a:rPr>
              <a:t>SCN 2-19a </a:t>
            </a:r>
            <a:endParaRPr lang="en-GB" sz="1400" b="1" dirty="0">
              <a:solidFill>
                <a:srgbClr val="FFC00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p:txBody>
      </p:sp>
      <p:sp>
        <p:nvSpPr>
          <p:cNvPr id="39" name="TextBox 38">
            <a:extLst>
              <a:ext uri="{FF2B5EF4-FFF2-40B4-BE49-F238E27FC236}">
                <a16:creationId xmlns:a16="http://schemas.microsoft.com/office/drawing/2014/main" id="{70657A73-078B-43AB-93D2-A1247C4B1C8E}"/>
              </a:ext>
            </a:extLst>
          </p:cNvPr>
          <p:cNvSpPr txBox="1"/>
          <p:nvPr/>
        </p:nvSpPr>
        <p:spPr>
          <a:xfrm>
            <a:off x="699450" y="4587805"/>
            <a:ext cx="3556249" cy="1938992"/>
          </a:xfrm>
          <a:prstGeom prst="rect">
            <a:avLst/>
          </a:prstGeom>
          <a:noFill/>
          <a:ln>
            <a:noFill/>
          </a:ln>
        </p:spPr>
        <p:txBody>
          <a:bodyPr wrap="square" rtlCol="0">
            <a:spAutoFit/>
          </a:bodyPr>
          <a:lstStyle/>
          <a:p>
            <a:pPr algn="ctr"/>
            <a:r>
              <a:rPr lang="en-GB" sz="1000" b="1" dirty="0">
                <a:solidFill>
                  <a:srgbClr val="002060"/>
                </a:solidFill>
                <a:latin typeface="Arial Narrow" panose="020B0606020202030204" pitchFamily="34" charset="0"/>
              </a:rPr>
              <a:t>Processes of the planet/ Forces/  Properties and use of substances Chemical changes</a:t>
            </a:r>
          </a:p>
          <a:p>
            <a:pPr algn="ctr"/>
            <a:r>
              <a:rPr lang="en-GB" sz="1000" b="1" dirty="0">
                <a:solidFill>
                  <a:srgbClr val="002060"/>
                </a:solidFill>
                <a:latin typeface="Arial Narrow" panose="020B0606020202030204" pitchFamily="34" charset="0"/>
              </a:rPr>
              <a:t>Water/ Substances</a:t>
            </a: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29">
                  <a:extLst>
                    <a:ext uri="{A12FA001-AC4F-418D-AE19-62706E023703}">
                      <ahyp:hlinkClr xmlns:ahyp="http://schemas.microsoft.com/office/drawing/2018/hyperlinkcolor" val="tx"/>
                    </a:ext>
                  </a:extLst>
                </a:hlinkClick>
              </a:rPr>
              <a:t>SCN 2-05a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0">
                  <a:extLst>
                    <a:ext uri="{A12FA001-AC4F-418D-AE19-62706E023703}">
                      <ahyp:hlinkClr xmlns:ahyp="http://schemas.microsoft.com/office/drawing/2018/hyperlinkcolor" val="tx"/>
                    </a:ext>
                  </a:extLst>
                </a:hlinkClick>
              </a:rPr>
              <a:t>SCN 2-08b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1">
                  <a:extLst>
                    <a:ext uri="{A12FA001-AC4F-418D-AE19-62706E023703}">
                      <ahyp:hlinkClr xmlns:ahyp="http://schemas.microsoft.com/office/drawing/2018/hyperlinkcolor" val="tx"/>
                    </a:ext>
                  </a:extLst>
                </a:hlinkClick>
              </a:rPr>
              <a:t>SCN 2-15a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2">
                  <a:extLst>
                    <a:ext uri="{A12FA001-AC4F-418D-AE19-62706E023703}">
                      <ahyp:hlinkClr xmlns:ahyp="http://schemas.microsoft.com/office/drawing/2018/hyperlinkcolor" val="tx"/>
                    </a:ext>
                  </a:extLst>
                </a:hlinkClick>
              </a:rPr>
              <a:t>SCN 2-16a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3">
                  <a:extLst>
                    <a:ext uri="{A12FA001-AC4F-418D-AE19-62706E023703}">
                      <ahyp:hlinkClr xmlns:ahyp="http://schemas.microsoft.com/office/drawing/2018/hyperlinkcolor" val="tx"/>
                    </a:ext>
                  </a:extLst>
                </a:hlinkClick>
              </a:rPr>
              <a:t>SCN 2-16b</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4">
                  <a:extLst>
                    <a:ext uri="{A12FA001-AC4F-418D-AE19-62706E023703}">
                      <ahyp:hlinkClr xmlns:ahyp="http://schemas.microsoft.com/office/drawing/2018/hyperlinkcolor" val="tx"/>
                    </a:ext>
                  </a:extLst>
                </a:hlinkClick>
              </a:rPr>
              <a:t>SCN 2-17a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000" b="1" dirty="0">
                <a:solidFill>
                  <a:srgbClr val="002060"/>
                </a:solidFill>
                <a:latin typeface="Arial Narrow" panose="020B0606020202030204" pitchFamily="34" charset="0"/>
                <a:hlinkClick r:id="rId35">
                  <a:extLst>
                    <a:ext uri="{A12FA001-AC4F-418D-AE19-62706E023703}">
                      <ahyp:hlinkClr xmlns:ahyp="http://schemas.microsoft.com/office/drawing/2018/hyperlinkcolor" val="tx"/>
                    </a:ext>
                  </a:extLst>
                </a:hlinkClick>
              </a:rPr>
              <a:t>SCN 2-18a</a:t>
            </a: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1" name="TextBox 40">
            <a:extLst>
              <a:ext uri="{FF2B5EF4-FFF2-40B4-BE49-F238E27FC236}">
                <a16:creationId xmlns:a16="http://schemas.microsoft.com/office/drawing/2014/main" id="{F310648B-65C9-4F92-9958-94F81A973E95}"/>
              </a:ext>
            </a:extLst>
          </p:cNvPr>
          <p:cNvSpPr txBox="1"/>
          <p:nvPr/>
        </p:nvSpPr>
        <p:spPr>
          <a:xfrm>
            <a:off x="4550869" y="4657166"/>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Vibrations and waves</a:t>
            </a:r>
          </a:p>
          <a:p>
            <a:pPr algn="ctr"/>
            <a:r>
              <a:rPr lang="en-GB" sz="1400" b="1" dirty="0">
                <a:solidFill>
                  <a:srgbClr val="002060"/>
                </a:solidFill>
                <a:latin typeface="Arial Narrow" panose="020B0606020202030204" pitchFamily="34" charset="0"/>
              </a:rPr>
              <a:t>Sound and Light</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36">
                  <a:extLst>
                    <a:ext uri="{A12FA001-AC4F-418D-AE19-62706E023703}">
                      <ahyp:hlinkClr xmlns:ahyp="http://schemas.microsoft.com/office/drawing/2018/hyperlinkcolor" val="tx"/>
                    </a:ext>
                  </a:extLst>
                </a:hlinkClick>
              </a:rPr>
              <a:t>SCN 2-11a </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hlinkClick r:id="rId37">
                  <a:extLst>
                    <a:ext uri="{A12FA001-AC4F-418D-AE19-62706E023703}">
                      <ahyp:hlinkClr xmlns:ahyp="http://schemas.microsoft.com/office/drawing/2018/hyperlinkcolor" val="tx"/>
                    </a:ext>
                  </a:extLst>
                </a:hlinkClick>
              </a:rPr>
              <a:t>SCN 2-11b</a:t>
            </a:r>
            <a:endParaRPr lang="en-GB" sz="1400" b="1" dirty="0">
              <a:solidFill>
                <a:srgbClr val="002060"/>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sp>
        <p:nvSpPr>
          <p:cNvPr id="42" name="TextBox 41">
            <a:extLst>
              <a:ext uri="{FF2B5EF4-FFF2-40B4-BE49-F238E27FC236}">
                <a16:creationId xmlns:a16="http://schemas.microsoft.com/office/drawing/2014/main" id="{B50E83DF-3575-4867-809D-75B3D604C6AC}"/>
              </a:ext>
            </a:extLst>
          </p:cNvPr>
          <p:cNvSpPr txBox="1"/>
          <p:nvPr/>
        </p:nvSpPr>
        <p:spPr>
          <a:xfrm>
            <a:off x="8422337" y="4663799"/>
            <a:ext cx="3556249" cy="1846659"/>
          </a:xfrm>
          <a:prstGeom prst="rect">
            <a:avLst/>
          </a:prstGeom>
          <a:noFill/>
          <a:ln>
            <a:noFill/>
          </a:ln>
        </p:spPr>
        <p:txBody>
          <a:bodyPr wrap="square" rtlCol="0">
            <a:spAutoFit/>
          </a:bodyPr>
          <a:lstStyle/>
          <a:p>
            <a:pPr algn="ctr"/>
            <a:r>
              <a:rPr lang="en-GB" sz="1400" b="1" dirty="0">
                <a:solidFill>
                  <a:srgbClr val="002060"/>
                </a:solidFill>
                <a:latin typeface="Arial Narrow" panose="020B0606020202030204" pitchFamily="34" charset="0"/>
              </a:rPr>
              <a:t>Energy sources and sustainability</a:t>
            </a:r>
          </a:p>
          <a:p>
            <a:pPr algn="ctr"/>
            <a:r>
              <a:rPr lang="en-GB" sz="1400" b="1" dirty="0">
                <a:solidFill>
                  <a:srgbClr val="002060"/>
                </a:solidFill>
                <a:latin typeface="Arial Narrow" panose="020B0606020202030204" pitchFamily="34" charset="0"/>
              </a:rPr>
              <a:t>Energy</a:t>
            </a:r>
          </a:p>
          <a:p>
            <a:pPr algn="ct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38">
                  <a:extLst>
                    <a:ext uri="{A12FA001-AC4F-418D-AE19-62706E023703}">
                      <ahyp:hlinkClr xmlns:ahyp="http://schemas.microsoft.com/office/drawing/2018/hyperlinkcolor" val="tx"/>
                    </a:ext>
                  </a:extLst>
                </a:hlinkClick>
              </a:rPr>
              <a:t>SCN 2-04a</a:t>
            </a:r>
            <a:endParaRPr lang="en-GB" sz="1400" b="1" dirty="0">
              <a:solidFill>
                <a:srgbClr val="002060"/>
              </a:solidFill>
              <a:latin typeface="Arial Narrow" panose="020B0606020202030204" pitchFamily="34" charset="0"/>
            </a:endParaRPr>
          </a:p>
          <a:p>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r>
              <a:rPr lang="en-GB" sz="1400" b="1" dirty="0">
                <a:solidFill>
                  <a:srgbClr val="002060"/>
                </a:solidFill>
                <a:latin typeface="Arial Narrow" panose="020B0606020202030204" pitchFamily="34" charset="0"/>
                <a:hlinkClick r:id="rId39">
                  <a:extLst>
                    <a:ext uri="{A12FA001-AC4F-418D-AE19-62706E023703}">
                      <ahyp:hlinkClr xmlns:ahyp="http://schemas.microsoft.com/office/drawing/2018/hyperlinkcolor" val="tx"/>
                    </a:ext>
                  </a:extLst>
                </a:hlinkClick>
              </a:rPr>
              <a:t>SCN 2-04b</a:t>
            </a:r>
            <a:endParaRPr lang="en-GB" sz="14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rgbClr val="002060"/>
              </a:solidFill>
              <a:latin typeface="Arial Narrow" panose="020B0606020202030204" pitchFamily="34" charset="0"/>
            </a:endParaRPr>
          </a:p>
          <a:p>
            <a:pPr marL="171450" indent="-171450">
              <a:buFont typeface="Arial" panose="020B0604020202020204" pitchFamily="34" charset="0"/>
              <a:buChar char="•"/>
            </a:pPr>
            <a:endParaRPr lang="en-GB" sz="1000" b="1" dirty="0">
              <a:solidFill>
                <a:schemeClr val="accent4"/>
              </a:solidFill>
              <a:latin typeface="Arial Narrow" panose="020B0606020202030204" pitchFamily="34" charset="0"/>
            </a:endParaRPr>
          </a:p>
          <a:p>
            <a:endParaRPr lang="en-GB" sz="1000" b="1" dirty="0">
              <a:solidFill>
                <a:schemeClr val="accent4"/>
              </a:solidFill>
              <a:latin typeface="Arial Narrow" panose="020B0606020202030204" pitchFamily="34" charset="0"/>
            </a:endParaRPr>
          </a:p>
        </p:txBody>
      </p:sp>
      <p:pic>
        <p:nvPicPr>
          <p:cNvPr id="24" name="Picture 23">
            <a:hlinkClick r:id="rId9" action="ppaction://hlinksldjump"/>
            <a:extLst>
              <a:ext uri="{FF2B5EF4-FFF2-40B4-BE49-F238E27FC236}">
                <a16:creationId xmlns:a16="http://schemas.microsoft.com/office/drawing/2014/main" id="{DDF0DF8D-2B34-4D74-B8CA-32FA03D76DC5}"/>
              </a:ext>
            </a:extLst>
          </p:cNvPr>
          <p:cNvPicPr>
            <a:picLocks noChangeAspect="1"/>
          </p:cNvPicPr>
          <p:nvPr/>
        </p:nvPicPr>
        <p:blipFill>
          <a:blip r:embed="rId10"/>
          <a:stretch>
            <a:fillRect/>
          </a:stretch>
        </p:blipFill>
        <p:spPr>
          <a:xfrm>
            <a:off x="5984325" y="3401660"/>
            <a:ext cx="329213" cy="329213"/>
          </a:xfrm>
          <a:prstGeom prst="rect">
            <a:avLst/>
          </a:prstGeom>
        </p:spPr>
      </p:pic>
      <p:pic>
        <p:nvPicPr>
          <p:cNvPr id="25" name="Picture 24">
            <a:hlinkClick r:id="rId11" action="ppaction://hlinksldjump"/>
            <a:extLst>
              <a:ext uri="{FF2B5EF4-FFF2-40B4-BE49-F238E27FC236}">
                <a16:creationId xmlns:a16="http://schemas.microsoft.com/office/drawing/2014/main" id="{3CAFE9F3-3A99-4946-B7D9-EF09DE2FEAA1}"/>
              </a:ext>
            </a:extLst>
          </p:cNvPr>
          <p:cNvPicPr>
            <a:picLocks noChangeAspect="1"/>
          </p:cNvPicPr>
          <p:nvPr/>
        </p:nvPicPr>
        <p:blipFill>
          <a:blip r:embed="rId10"/>
          <a:stretch>
            <a:fillRect/>
          </a:stretch>
        </p:blipFill>
        <p:spPr>
          <a:xfrm>
            <a:off x="5999780" y="3876832"/>
            <a:ext cx="329213" cy="329213"/>
          </a:xfrm>
          <a:prstGeom prst="rect">
            <a:avLst/>
          </a:prstGeom>
        </p:spPr>
      </p:pic>
      <p:pic>
        <p:nvPicPr>
          <p:cNvPr id="27" name="Picture 26">
            <a:hlinkClick r:id="rId40" action="ppaction://hlinksldjump"/>
            <a:extLst>
              <a:ext uri="{FF2B5EF4-FFF2-40B4-BE49-F238E27FC236}">
                <a16:creationId xmlns:a16="http://schemas.microsoft.com/office/drawing/2014/main" id="{FD020274-2AF9-4783-8B6F-8B9A2C0DC926}"/>
              </a:ext>
            </a:extLst>
          </p:cNvPr>
          <p:cNvPicPr>
            <a:picLocks noChangeAspect="1"/>
          </p:cNvPicPr>
          <p:nvPr/>
        </p:nvPicPr>
        <p:blipFill>
          <a:blip r:embed="rId10"/>
          <a:stretch>
            <a:fillRect/>
          </a:stretch>
        </p:blipFill>
        <p:spPr>
          <a:xfrm>
            <a:off x="9918475" y="3610352"/>
            <a:ext cx="329213" cy="329213"/>
          </a:xfrm>
          <a:prstGeom prst="rect">
            <a:avLst/>
          </a:prstGeom>
        </p:spPr>
      </p:pic>
      <p:pic>
        <p:nvPicPr>
          <p:cNvPr id="28" name="Picture 27">
            <a:hlinkClick r:id="rId11" action="ppaction://hlinksldjump"/>
            <a:extLst>
              <a:ext uri="{FF2B5EF4-FFF2-40B4-BE49-F238E27FC236}">
                <a16:creationId xmlns:a16="http://schemas.microsoft.com/office/drawing/2014/main" id="{9FCA93C9-5772-4466-BBAE-A147C7713FAA}"/>
              </a:ext>
            </a:extLst>
          </p:cNvPr>
          <p:cNvPicPr>
            <a:picLocks noChangeAspect="1"/>
          </p:cNvPicPr>
          <p:nvPr/>
        </p:nvPicPr>
        <p:blipFill>
          <a:blip r:embed="rId10"/>
          <a:stretch>
            <a:fillRect/>
          </a:stretch>
        </p:blipFill>
        <p:spPr>
          <a:xfrm>
            <a:off x="5989285" y="5278369"/>
            <a:ext cx="329213" cy="329213"/>
          </a:xfrm>
          <a:prstGeom prst="rect">
            <a:avLst/>
          </a:prstGeom>
        </p:spPr>
      </p:pic>
      <p:pic>
        <p:nvPicPr>
          <p:cNvPr id="29" name="Picture 28">
            <a:hlinkClick r:id="rId11" action="ppaction://hlinksldjump"/>
            <a:extLst>
              <a:ext uri="{FF2B5EF4-FFF2-40B4-BE49-F238E27FC236}">
                <a16:creationId xmlns:a16="http://schemas.microsoft.com/office/drawing/2014/main" id="{3EFBE441-B8C8-4D2B-93E7-793C54E82553}"/>
              </a:ext>
            </a:extLst>
          </p:cNvPr>
          <p:cNvPicPr>
            <a:picLocks noChangeAspect="1"/>
          </p:cNvPicPr>
          <p:nvPr/>
        </p:nvPicPr>
        <p:blipFill>
          <a:blip r:embed="rId10"/>
          <a:stretch>
            <a:fillRect/>
          </a:stretch>
        </p:blipFill>
        <p:spPr>
          <a:xfrm>
            <a:off x="5984324" y="5743313"/>
            <a:ext cx="329213" cy="329213"/>
          </a:xfrm>
          <a:prstGeom prst="rect">
            <a:avLst/>
          </a:prstGeom>
        </p:spPr>
      </p:pic>
      <p:pic>
        <p:nvPicPr>
          <p:cNvPr id="30" name="Picture 29">
            <a:hlinkClick r:id="rId41" action="ppaction://hlinksldjump"/>
            <a:extLst>
              <a:ext uri="{FF2B5EF4-FFF2-40B4-BE49-F238E27FC236}">
                <a16:creationId xmlns:a16="http://schemas.microsoft.com/office/drawing/2014/main" id="{9B322B90-766E-4D19-829E-06C3339CDC57}"/>
              </a:ext>
            </a:extLst>
          </p:cNvPr>
          <p:cNvPicPr>
            <a:picLocks noChangeAspect="1"/>
          </p:cNvPicPr>
          <p:nvPr/>
        </p:nvPicPr>
        <p:blipFill>
          <a:blip r:embed="rId10"/>
          <a:stretch>
            <a:fillRect/>
          </a:stretch>
        </p:blipFill>
        <p:spPr>
          <a:xfrm>
            <a:off x="9909047" y="5278369"/>
            <a:ext cx="329213" cy="329213"/>
          </a:xfrm>
          <a:prstGeom prst="rect">
            <a:avLst/>
          </a:prstGeom>
        </p:spPr>
      </p:pic>
      <p:pic>
        <p:nvPicPr>
          <p:cNvPr id="33" name="Picture 32">
            <a:hlinkClick r:id="rId41" action="ppaction://hlinksldjump"/>
            <a:extLst>
              <a:ext uri="{FF2B5EF4-FFF2-40B4-BE49-F238E27FC236}">
                <a16:creationId xmlns:a16="http://schemas.microsoft.com/office/drawing/2014/main" id="{26F3F57B-89A5-4CBE-A6B0-7C9CBB907A6F}"/>
              </a:ext>
            </a:extLst>
          </p:cNvPr>
          <p:cNvPicPr>
            <a:picLocks noChangeAspect="1"/>
          </p:cNvPicPr>
          <p:nvPr/>
        </p:nvPicPr>
        <p:blipFill>
          <a:blip r:embed="rId10"/>
          <a:stretch>
            <a:fillRect/>
          </a:stretch>
        </p:blipFill>
        <p:spPr>
          <a:xfrm>
            <a:off x="9918475" y="5722472"/>
            <a:ext cx="329213" cy="329213"/>
          </a:xfrm>
          <a:prstGeom prst="rect">
            <a:avLst/>
          </a:prstGeom>
        </p:spPr>
      </p:pic>
      <p:pic>
        <p:nvPicPr>
          <p:cNvPr id="34" name="Picture 33">
            <a:hlinkClick r:id="rId41" action="ppaction://hlinksldjump"/>
            <a:extLst>
              <a:ext uri="{FF2B5EF4-FFF2-40B4-BE49-F238E27FC236}">
                <a16:creationId xmlns:a16="http://schemas.microsoft.com/office/drawing/2014/main" id="{4A0D1A35-A5F2-49F1-A195-69D84524C7E5}"/>
              </a:ext>
            </a:extLst>
          </p:cNvPr>
          <p:cNvPicPr>
            <a:picLocks noChangeAspect="1"/>
          </p:cNvPicPr>
          <p:nvPr/>
        </p:nvPicPr>
        <p:blipFill>
          <a:blip r:embed="rId10"/>
          <a:stretch>
            <a:fillRect/>
          </a:stretch>
        </p:blipFill>
        <p:spPr>
          <a:xfrm>
            <a:off x="2051441" y="3416927"/>
            <a:ext cx="187640" cy="187640"/>
          </a:xfrm>
          <a:prstGeom prst="rect">
            <a:avLst/>
          </a:prstGeom>
        </p:spPr>
      </p:pic>
      <p:pic>
        <p:nvPicPr>
          <p:cNvPr id="36" name="Picture 35">
            <a:hlinkClick r:id="rId41" action="ppaction://hlinksldjump"/>
            <a:extLst>
              <a:ext uri="{FF2B5EF4-FFF2-40B4-BE49-F238E27FC236}">
                <a16:creationId xmlns:a16="http://schemas.microsoft.com/office/drawing/2014/main" id="{C4C0AD19-C4F0-4993-8B73-42037FBEEF8C}"/>
              </a:ext>
            </a:extLst>
          </p:cNvPr>
          <p:cNvPicPr>
            <a:picLocks noChangeAspect="1"/>
          </p:cNvPicPr>
          <p:nvPr/>
        </p:nvPicPr>
        <p:blipFill>
          <a:blip r:embed="rId42"/>
          <a:stretch>
            <a:fillRect/>
          </a:stretch>
        </p:blipFill>
        <p:spPr>
          <a:xfrm>
            <a:off x="2053336" y="3573511"/>
            <a:ext cx="188992" cy="188992"/>
          </a:xfrm>
          <a:prstGeom prst="rect">
            <a:avLst/>
          </a:prstGeom>
        </p:spPr>
      </p:pic>
      <p:pic>
        <p:nvPicPr>
          <p:cNvPr id="40" name="Picture 39">
            <a:hlinkClick r:id="rId41" action="ppaction://hlinksldjump"/>
            <a:extLst>
              <a:ext uri="{FF2B5EF4-FFF2-40B4-BE49-F238E27FC236}">
                <a16:creationId xmlns:a16="http://schemas.microsoft.com/office/drawing/2014/main" id="{299E011C-14AF-47F1-BE8E-8D5FE33A4495}"/>
              </a:ext>
            </a:extLst>
          </p:cNvPr>
          <p:cNvPicPr>
            <a:picLocks noChangeAspect="1"/>
          </p:cNvPicPr>
          <p:nvPr/>
        </p:nvPicPr>
        <p:blipFill>
          <a:blip r:embed="rId42"/>
          <a:stretch>
            <a:fillRect/>
          </a:stretch>
        </p:blipFill>
        <p:spPr>
          <a:xfrm>
            <a:off x="2053336" y="3754077"/>
            <a:ext cx="188992" cy="188992"/>
          </a:xfrm>
          <a:prstGeom prst="rect">
            <a:avLst/>
          </a:prstGeom>
        </p:spPr>
      </p:pic>
      <p:pic>
        <p:nvPicPr>
          <p:cNvPr id="43" name="Picture 42">
            <a:hlinkClick r:id="rId41" action="ppaction://hlinksldjump"/>
            <a:extLst>
              <a:ext uri="{FF2B5EF4-FFF2-40B4-BE49-F238E27FC236}">
                <a16:creationId xmlns:a16="http://schemas.microsoft.com/office/drawing/2014/main" id="{B10E76E2-319F-4636-A931-802545890DFE}"/>
              </a:ext>
            </a:extLst>
          </p:cNvPr>
          <p:cNvPicPr>
            <a:picLocks noChangeAspect="1"/>
          </p:cNvPicPr>
          <p:nvPr/>
        </p:nvPicPr>
        <p:blipFill>
          <a:blip r:embed="rId42"/>
          <a:stretch>
            <a:fillRect/>
          </a:stretch>
        </p:blipFill>
        <p:spPr>
          <a:xfrm>
            <a:off x="2056483" y="3954350"/>
            <a:ext cx="188992" cy="188992"/>
          </a:xfrm>
          <a:prstGeom prst="rect">
            <a:avLst/>
          </a:prstGeom>
        </p:spPr>
      </p:pic>
      <p:pic>
        <p:nvPicPr>
          <p:cNvPr id="44" name="Picture 43">
            <a:hlinkClick r:id="rId12" action="ppaction://hlinksldjump"/>
            <a:extLst>
              <a:ext uri="{FF2B5EF4-FFF2-40B4-BE49-F238E27FC236}">
                <a16:creationId xmlns:a16="http://schemas.microsoft.com/office/drawing/2014/main" id="{D2293C30-1C62-4ED4-A9A8-C6CF262525BF}"/>
              </a:ext>
            </a:extLst>
          </p:cNvPr>
          <p:cNvPicPr>
            <a:picLocks noChangeAspect="1"/>
          </p:cNvPicPr>
          <p:nvPr/>
        </p:nvPicPr>
        <p:blipFill>
          <a:blip r:embed="rId42"/>
          <a:stretch>
            <a:fillRect/>
          </a:stretch>
        </p:blipFill>
        <p:spPr>
          <a:xfrm>
            <a:off x="2052473" y="4147158"/>
            <a:ext cx="188992" cy="188992"/>
          </a:xfrm>
          <a:prstGeom prst="rect">
            <a:avLst/>
          </a:prstGeom>
        </p:spPr>
      </p:pic>
      <p:pic>
        <p:nvPicPr>
          <p:cNvPr id="55" name="Picture 54">
            <a:hlinkClick r:id="rId12" action="ppaction://hlinksldjump"/>
            <a:extLst>
              <a:ext uri="{FF2B5EF4-FFF2-40B4-BE49-F238E27FC236}">
                <a16:creationId xmlns:a16="http://schemas.microsoft.com/office/drawing/2014/main" id="{85E3F437-43FC-41FF-AD01-B2AC020C58E3}"/>
              </a:ext>
            </a:extLst>
          </p:cNvPr>
          <p:cNvPicPr>
            <a:picLocks noChangeAspect="1"/>
          </p:cNvPicPr>
          <p:nvPr/>
        </p:nvPicPr>
        <p:blipFill>
          <a:blip r:embed="rId42"/>
          <a:stretch>
            <a:fillRect/>
          </a:stretch>
        </p:blipFill>
        <p:spPr>
          <a:xfrm>
            <a:off x="2049544" y="4321501"/>
            <a:ext cx="188992" cy="188992"/>
          </a:xfrm>
          <a:prstGeom prst="rect">
            <a:avLst/>
          </a:prstGeom>
        </p:spPr>
      </p:pic>
      <p:pic>
        <p:nvPicPr>
          <p:cNvPr id="60" name="Picture 59">
            <a:hlinkClick r:id="rId43"/>
            <a:extLst>
              <a:ext uri="{FF2B5EF4-FFF2-40B4-BE49-F238E27FC236}">
                <a16:creationId xmlns:a16="http://schemas.microsoft.com/office/drawing/2014/main" id="{7235584A-2462-4C8D-8CE0-523270C4489D}"/>
              </a:ext>
            </a:extLst>
          </p:cNvPr>
          <p:cNvPicPr>
            <a:picLocks noChangeAspect="1"/>
          </p:cNvPicPr>
          <p:nvPr/>
        </p:nvPicPr>
        <p:blipFill>
          <a:blip r:embed="rId14"/>
          <a:stretch>
            <a:fillRect/>
          </a:stretch>
        </p:blipFill>
        <p:spPr>
          <a:xfrm>
            <a:off x="2729031" y="3415116"/>
            <a:ext cx="187640" cy="194998"/>
          </a:xfrm>
          <a:prstGeom prst="rect">
            <a:avLst/>
          </a:prstGeom>
        </p:spPr>
      </p:pic>
      <p:pic>
        <p:nvPicPr>
          <p:cNvPr id="61" name="Picture 60">
            <a:hlinkClick r:id="rId44"/>
            <a:extLst>
              <a:ext uri="{FF2B5EF4-FFF2-40B4-BE49-F238E27FC236}">
                <a16:creationId xmlns:a16="http://schemas.microsoft.com/office/drawing/2014/main" id="{869D425E-38A4-43C7-A398-12129563719B}"/>
              </a:ext>
            </a:extLst>
          </p:cNvPr>
          <p:cNvPicPr>
            <a:picLocks noChangeAspect="1"/>
          </p:cNvPicPr>
          <p:nvPr/>
        </p:nvPicPr>
        <p:blipFill>
          <a:blip r:embed="rId45"/>
          <a:stretch>
            <a:fillRect/>
          </a:stretch>
        </p:blipFill>
        <p:spPr>
          <a:xfrm>
            <a:off x="2742876" y="3584112"/>
            <a:ext cx="182896" cy="195089"/>
          </a:xfrm>
          <a:prstGeom prst="rect">
            <a:avLst/>
          </a:prstGeom>
        </p:spPr>
      </p:pic>
      <p:pic>
        <p:nvPicPr>
          <p:cNvPr id="63" name="Picture 62">
            <a:hlinkClick r:id="rId46"/>
            <a:extLst>
              <a:ext uri="{FF2B5EF4-FFF2-40B4-BE49-F238E27FC236}">
                <a16:creationId xmlns:a16="http://schemas.microsoft.com/office/drawing/2014/main" id="{73D7AED5-E57D-4CFC-982C-FAC728D1BC58}"/>
              </a:ext>
            </a:extLst>
          </p:cNvPr>
          <p:cNvPicPr>
            <a:picLocks noChangeAspect="1"/>
          </p:cNvPicPr>
          <p:nvPr/>
        </p:nvPicPr>
        <p:blipFill>
          <a:blip r:embed="rId45"/>
          <a:stretch>
            <a:fillRect/>
          </a:stretch>
        </p:blipFill>
        <p:spPr>
          <a:xfrm>
            <a:off x="2736885" y="3951301"/>
            <a:ext cx="182896" cy="195089"/>
          </a:xfrm>
          <a:prstGeom prst="rect">
            <a:avLst/>
          </a:prstGeom>
        </p:spPr>
      </p:pic>
      <p:pic>
        <p:nvPicPr>
          <p:cNvPr id="66" name="Picture 65">
            <a:hlinkClick r:id="rId47"/>
            <a:extLst>
              <a:ext uri="{FF2B5EF4-FFF2-40B4-BE49-F238E27FC236}">
                <a16:creationId xmlns:a16="http://schemas.microsoft.com/office/drawing/2014/main" id="{58A992F6-750A-4263-9208-38197789C72B}"/>
              </a:ext>
            </a:extLst>
          </p:cNvPr>
          <p:cNvPicPr>
            <a:picLocks noChangeAspect="1"/>
          </p:cNvPicPr>
          <p:nvPr/>
        </p:nvPicPr>
        <p:blipFill>
          <a:blip r:embed="rId14"/>
          <a:stretch>
            <a:fillRect/>
          </a:stretch>
        </p:blipFill>
        <p:spPr>
          <a:xfrm>
            <a:off x="6680083" y="3404708"/>
            <a:ext cx="310923" cy="323116"/>
          </a:xfrm>
          <a:prstGeom prst="rect">
            <a:avLst/>
          </a:prstGeom>
        </p:spPr>
      </p:pic>
      <p:pic>
        <p:nvPicPr>
          <p:cNvPr id="67" name="Picture 66">
            <a:hlinkClick r:id="rId48"/>
            <a:extLst>
              <a:ext uri="{FF2B5EF4-FFF2-40B4-BE49-F238E27FC236}">
                <a16:creationId xmlns:a16="http://schemas.microsoft.com/office/drawing/2014/main" id="{879D7EAF-F39B-4CF2-9896-455BC133A734}"/>
              </a:ext>
            </a:extLst>
          </p:cNvPr>
          <p:cNvPicPr>
            <a:picLocks noChangeAspect="1"/>
          </p:cNvPicPr>
          <p:nvPr/>
        </p:nvPicPr>
        <p:blipFill>
          <a:blip r:embed="rId14"/>
          <a:stretch>
            <a:fillRect/>
          </a:stretch>
        </p:blipFill>
        <p:spPr>
          <a:xfrm>
            <a:off x="6672637" y="3879880"/>
            <a:ext cx="310923" cy="323116"/>
          </a:xfrm>
          <a:prstGeom prst="rect">
            <a:avLst/>
          </a:prstGeom>
        </p:spPr>
      </p:pic>
      <p:pic>
        <p:nvPicPr>
          <p:cNvPr id="68" name="Picture 67">
            <a:hlinkClick r:id="rId49"/>
            <a:extLst>
              <a:ext uri="{FF2B5EF4-FFF2-40B4-BE49-F238E27FC236}">
                <a16:creationId xmlns:a16="http://schemas.microsoft.com/office/drawing/2014/main" id="{BBB73F99-1E1A-4475-8223-AFA73F4A5814}"/>
              </a:ext>
            </a:extLst>
          </p:cNvPr>
          <p:cNvPicPr>
            <a:picLocks noChangeAspect="1"/>
          </p:cNvPicPr>
          <p:nvPr/>
        </p:nvPicPr>
        <p:blipFill>
          <a:blip r:embed="rId14"/>
          <a:stretch>
            <a:fillRect/>
          </a:stretch>
        </p:blipFill>
        <p:spPr>
          <a:xfrm>
            <a:off x="10740436" y="3602208"/>
            <a:ext cx="310923" cy="323116"/>
          </a:xfrm>
          <a:prstGeom prst="rect">
            <a:avLst/>
          </a:prstGeom>
        </p:spPr>
      </p:pic>
      <p:pic>
        <p:nvPicPr>
          <p:cNvPr id="69" name="Picture 68">
            <a:hlinkClick r:id="rId50"/>
            <a:extLst>
              <a:ext uri="{FF2B5EF4-FFF2-40B4-BE49-F238E27FC236}">
                <a16:creationId xmlns:a16="http://schemas.microsoft.com/office/drawing/2014/main" id="{A6A6DFCB-812E-4CB0-9830-689FC518F0CE}"/>
              </a:ext>
            </a:extLst>
          </p:cNvPr>
          <p:cNvPicPr>
            <a:picLocks noChangeAspect="1"/>
          </p:cNvPicPr>
          <p:nvPr/>
        </p:nvPicPr>
        <p:blipFill>
          <a:blip r:embed="rId14"/>
          <a:stretch>
            <a:fillRect/>
          </a:stretch>
        </p:blipFill>
        <p:spPr>
          <a:xfrm>
            <a:off x="10765649" y="5260401"/>
            <a:ext cx="310923" cy="323116"/>
          </a:xfrm>
          <a:prstGeom prst="rect">
            <a:avLst/>
          </a:prstGeom>
        </p:spPr>
      </p:pic>
      <p:pic>
        <p:nvPicPr>
          <p:cNvPr id="71" name="Picture 70">
            <a:hlinkClick r:id="rId51"/>
            <a:extLst>
              <a:ext uri="{FF2B5EF4-FFF2-40B4-BE49-F238E27FC236}">
                <a16:creationId xmlns:a16="http://schemas.microsoft.com/office/drawing/2014/main" id="{3B03E54D-5473-4746-BD96-93F6B6318705}"/>
              </a:ext>
            </a:extLst>
          </p:cNvPr>
          <p:cNvPicPr>
            <a:picLocks noChangeAspect="1"/>
          </p:cNvPicPr>
          <p:nvPr/>
        </p:nvPicPr>
        <p:blipFill>
          <a:blip r:embed="rId14"/>
          <a:stretch>
            <a:fillRect/>
          </a:stretch>
        </p:blipFill>
        <p:spPr>
          <a:xfrm>
            <a:off x="10774579" y="5729476"/>
            <a:ext cx="310923" cy="323116"/>
          </a:xfrm>
          <a:prstGeom prst="rect">
            <a:avLst/>
          </a:prstGeom>
        </p:spPr>
      </p:pic>
      <p:pic>
        <p:nvPicPr>
          <p:cNvPr id="72" name="Picture 71">
            <a:hlinkClick r:id="rId52"/>
            <a:extLst>
              <a:ext uri="{FF2B5EF4-FFF2-40B4-BE49-F238E27FC236}">
                <a16:creationId xmlns:a16="http://schemas.microsoft.com/office/drawing/2014/main" id="{53D727F5-9130-49BD-94CA-09709E6DD9CF}"/>
              </a:ext>
            </a:extLst>
          </p:cNvPr>
          <p:cNvPicPr>
            <a:picLocks noChangeAspect="1"/>
          </p:cNvPicPr>
          <p:nvPr/>
        </p:nvPicPr>
        <p:blipFill>
          <a:blip r:embed="rId14"/>
          <a:stretch>
            <a:fillRect/>
          </a:stretch>
        </p:blipFill>
        <p:spPr>
          <a:xfrm>
            <a:off x="6679067" y="5285688"/>
            <a:ext cx="310923" cy="323116"/>
          </a:xfrm>
          <a:prstGeom prst="rect">
            <a:avLst/>
          </a:prstGeom>
        </p:spPr>
      </p:pic>
      <p:pic>
        <p:nvPicPr>
          <p:cNvPr id="73" name="Picture 72">
            <a:hlinkClick r:id="rId53"/>
            <a:extLst>
              <a:ext uri="{FF2B5EF4-FFF2-40B4-BE49-F238E27FC236}">
                <a16:creationId xmlns:a16="http://schemas.microsoft.com/office/drawing/2014/main" id="{09A66203-82AD-4A3A-9466-EBC17399C5C3}"/>
              </a:ext>
            </a:extLst>
          </p:cNvPr>
          <p:cNvPicPr>
            <a:picLocks noChangeAspect="1"/>
          </p:cNvPicPr>
          <p:nvPr/>
        </p:nvPicPr>
        <p:blipFill>
          <a:blip r:embed="rId14"/>
          <a:stretch>
            <a:fillRect/>
          </a:stretch>
        </p:blipFill>
        <p:spPr>
          <a:xfrm>
            <a:off x="6679067" y="5729453"/>
            <a:ext cx="310923" cy="323116"/>
          </a:xfrm>
          <a:prstGeom prst="rect">
            <a:avLst/>
          </a:prstGeom>
        </p:spPr>
      </p:pic>
      <p:pic>
        <p:nvPicPr>
          <p:cNvPr id="74" name="Picture 73">
            <a:hlinkClick r:id="rId9" action="ppaction://hlinksldjump"/>
            <a:extLst>
              <a:ext uri="{FF2B5EF4-FFF2-40B4-BE49-F238E27FC236}">
                <a16:creationId xmlns:a16="http://schemas.microsoft.com/office/drawing/2014/main" id="{4393F4BC-D4A0-412C-802F-1F642489BC1C}"/>
              </a:ext>
            </a:extLst>
          </p:cNvPr>
          <p:cNvPicPr>
            <a:picLocks noChangeAspect="1"/>
          </p:cNvPicPr>
          <p:nvPr/>
        </p:nvPicPr>
        <p:blipFill>
          <a:blip r:embed="rId54"/>
          <a:stretch>
            <a:fillRect/>
          </a:stretch>
        </p:blipFill>
        <p:spPr>
          <a:xfrm>
            <a:off x="2058099" y="5127292"/>
            <a:ext cx="158396" cy="158396"/>
          </a:xfrm>
          <a:prstGeom prst="rect">
            <a:avLst/>
          </a:prstGeom>
        </p:spPr>
      </p:pic>
      <p:pic>
        <p:nvPicPr>
          <p:cNvPr id="75" name="Picture 74">
            <a:hlinkClick r:id="rId9" action="ppaction://hlinksldjump"/>
            <a:extLst>
              <a:ext uri="{FF2B5EF4-FFF2-40B4-BE49-F238E27FC236}">
                <a16:creationId xmlns:a16="http://schemas.microsoft.com/office/drawing/2014/main" id="{EC27219A-6EEA-423D-BCBD-9640A9CAE342}"/>
              </a:ext>
            </a:extLst>
          </p:cNvPr>
          <p:cNvPicPr>
            <a:picLocks noChangeAspect="1"/>
          </p:cNvPicPr>
          <p:nvPr/>
        </p:nvPicPr>
        <p:blipFill>
          <a:blip r:embed="rId55"/>
          <a:stretch>
            <a:fillRect/>
          </a:stretch>
        </p:blipFill>
        <p:spPr>
          <a:xfrm>
            <a:off x="2058099" y="5275382"/>
            <a:ext cx="158510" cy="158510"/>
          </a:xfrm>
          <a:prstGeom prst="rect">
            <a:avLst/>
          </a:prstGeom>
        </p:spPr>
      </p:pic>
      <p:pic>
        <p:nvPicPr>
          <p:cNvPr id="76" name="Picture 75">
            <a:hlinkClick r:id="rId56" action="ppaction://hlinksldjump"/>
            <a:extLst>
              <a:ext uri="{FF2B5EF4-FFF2-40B4-BE49-F238E27FC236}">
                <a16:creationId xmlns:a16="http://schemas.microsoft.com/office/drawing/2014/main" id="{18DB774E-164A-4891-A9F3-16B3E9045575}"/>
              </a:ext>
            </a:extLst>
          </p:cNvPr>
          <p:cNvPicPr>
            <a:picLocks noChangeAspect="1"/>
          </p:cNvPicPr>
          <p:nvPr/>
        </p:nvPicPr>
        <p:blipFill>
          <a:blip r:embed="rId55"/>
          <a:stretch>
            <a:fillRect/>
          </a:stretch>
        </p:blipFill>
        <p:spPr>
          <a:xfrm>
            <a:off x="2053277" y="5422394"/>
            <a:ext cx="158510" cy="158510"/>
          </a:xfrm>
          <a:prstGeom prst="rect">
            <a:avLst/>
          </a:prstGeom>
        </p:spPr>
      </p:pic>
      <p:pic>
        <p:nvPicPr>
          <p:cNvPr id="77" name="Picture 76">
            <a:hlinkClick r:id="rId56" action="ppaction://hlinksldjump"/>
            <a:extLst>
              <a:ext uri="{FF2B5EF4-FFF2-40B4-BE49-F238E27FC236}">
                <a16:creationId xmlns:a16="http://schemas.microsoft.com/office/drawing/2014/main" id="{4AAD2EDA-45A1-4767-9897-741509295C8F}"/>
              </a:ext>
            </a:extLst>
          </p:cNvPr>
          <p:cNvPicPr>
            <a:picLocks noChangeAspect="1"/>
          </p:cNvPicPr>
          <p:nvPr/>
        </p:nvPicPr>
        <p:blipFill>
          <a:blip r:embed="rId55"/>
          <a:stretch>
            <a:fillRect/>
          </a:stretch>
        </p:blipFill>
        <p:spPr>
          <a:xfrm>
            <a:off x="2051905" y="5569868"/>
            <a:ext cx="158510" cy="158510"/>
          </a:xfrm>
          <a:prstGeom prst="rect">
            <a:avLst/>
          </a:prstGeom>
        </p:spPr>
      </p:pic>
      <p:pic>
        <p:nvPicPr>
          <p:cNvPr id="78" name="Picture 77">
            <a:hlinkClick r:id="rId56" action="ppaction://hlinksldjump"/>
            <a:extLst>
              <a:ext uri="{FF2B5EF4-FFF2-40B4-BE49-F238E27FC236}">
                <a16:creationId xmlns:a16="http://schemas.microsoft.com/office/drawing/2014/main" id="{2B4ED791-8876-4867-9300-957F5FA3F244}"/>
              </a:ext>
            </a:extLst>
          </p:cNvPr>
          <p:cNvPicPr>
            <a:picLocks noChangeAspect="1"/>
          </p:cNvPicPr>
          <p:nvPr/>
        </p:nvPicPr>
        <p:blipFill>
          <a:blip r:embed="rId55"/>
          <a:stretch>
            <a:fillRect/>
          </a:stretch>
        </p:blipFill>
        <p:spPr>
          <a:xfrm>
            <a:off x="2051441" y="5723534"/>
            <a:ext cx="158510" cy="158510"/>
          </a:xfrm>
          <a:prstGeom prst="rect">
            <a:avLst/>
          </a:prstGeom>
        </p:spPr>
      </p:pic>
      <p:pic>
        <p:nvPicPr>
          <p:cNvPr id="79" name="Picture 78">
            <a:hlinkClick r:id="rId56" action="ppaction://hlinksldjump"/>
            <a:extLst>
              <a:ext uri="{FF2B5EF4-FFF2-40B4-BE49-F238E27FC236}">
                <a16:creationId xmlns:a16="http://schemas.microsoft.com/office/drawing/2014/main" id="{7104F0BA-4669-4E4A-A642-E4922E7772D0}"/>
              </a:ext>
            </a:extLst>
          </p:cNvPr>
          <p:cNvPicPr>
            <a:picLocks noChangeAspect="1"/>
          </p:cNvPicPr>
          <p:nvPr/>
        </p:nvPicPr>
        <p:blipFill>
          <a:blip r:embed="rId55"/>
          <a:stretch>
            <a:fillRect/>
          </a:stretch>
        </p:blipFill>
        <p:spPr>
          <a:xfrm>
            <a:off x="2064355" y="5862307"/>
            <a:ext cx="158510" cy="158510"/>
          </a:xfrm>
          <a:prstGeom prst="rect">
            <a:avLst/>
          </a:prstGeom>
        </p:spPr>
      </p:pic>
      <p:pic>
        <p:nvPicPr>
          <p:cNvPr id="80" name="Picture 79">
            <a:hlinkClick r:id="rId40" action="ppaction://hlinksldjump"/>
            <a:extLst>
              <a:ext uri="{FF2B5EF4-FFF2-40B4-BE49-F238E27FC236}">
                <a16:creationId xmlns:a16="http://schemas.microsoft.com/office/drawing/2014/main" id="{908D88E3-D7DA-4213-8816-23D4ADD28998}"/>
              </a:ext>
            </a:extLst>
          </p:cNvPr>
          <p:cNvPicPr>
            <a:picLocks noChangeAspect="1"/>
          </p:cNvPicPr>
          <p:nvPr/>
        </p:nvPicPr>
        <p:blipFill>
          <a:blip r:embed="rId55"/>
          <a:stretch>
            <a:fillRect/>
          </a:stretch>
        </p:blipFill>
        <p:spPr>
          <a:xfrm>
            <a:off x="2059218" y="6000908"/>
            <a:ext cx="158510" cy="158510"/>
          </a:xfrm>
          <a:prstGeom prst="rect">
            <a:avLst/>
          </a:prstGeom>
        </p:spPr>
      </p:pic>
      <p:pic>
        <p:nvPicPr>
          <p:cNvPr id="81" name="Picture 80">
            <a:hlinkClick r:id="rId57"/>
            <a:extLst>
              <a:ext uri="{FF2B5EF4-FFF2-40B4-BE49-F238E27FC236}">
                <a16:creationId xmlns:a16="http://schemas.microsoft.com/office/drawing/2014/main" id="{C99EF165-CA83-4A14-BF4C-DAFBDE8137F9}"/>
              </a:ext>
            </a:extLst>
          </p:cNvPr>
          <p:cNvPicPr>
            <a:picLocks noChangeAspect="1"/>
          </p:cNvPicPr>
          <p:nvPr/>
        </p:nvPicPr>
        <p:blipFill>
          <a:blip r:embed="rId45"/>
          <a:stretch>
            <a:fillRect/>
          </a:stretch>
        </p:blipFill>
        <p:spPr>
          <a:xfrm>
            <a:off x="2746075" y="5127292"/>
            <a:ext cx="132440" cy="141270"/>
          </a:xfrm>
          <a:prstGeom prst="rect">
            <a:avLst/>
          </a:prstGeom>
        </p:spPr>
      </p:pic>
      <p:pic>
        <p:nvPicPr>
          <p:cNvPr id="82" name="Picture 81">
            <a:hlinkClick r:id="rId58"/>
            <a:extLst>
              <a:ext uri="{FF2B5EF4-FFF2-40B4-BE49-F238E27FC236}">
                <a16:creationId xmlns:a16="http://schemas.microsoft.com/office/drawing/2014/main" id="{F224D46B-26ED-411F-9C03-D9557DD47807}"/>
              </a:ext>
            </a:extLst>
          </p:cNvPr>
          <p:cNvPicPr>
            <a:picLocks noChangeAspect="1"/>
          </p:cNvPicPr>
          <p:nvPr/>
        </p:nvPicPr>
        <p:blipFill>
          <a:blip r:embed="rId59"/>
          <a:stretch>
            <a:fillRect/>
          </a:stretch>
        </p:blipFill>
        <p:spPr>
          <a:xfrm>
            <a:off x="2754896" y="5285688"/>
            <a:ext cx="134124" cy="140220"/>
          </a:xfrm>
          <a:prstGeom prst="rect">
            <a:avLst/>
          </a:prstGeom>
        </p:spPr>
      </p:pic>
      <p:pic>
        <p:nvPicPr>
          <p:cNvPr id="83" name="Picture 82">
            <a:hlinkClick r:id="rId60"/>
            <a:extLst>
              <a:ext uri="{FF2B5EF4-FFF2-40B4-BE49-F238E27FC236}">
                <a16:creationId xmlns:a16="http://schemas.microsoft.com/office/drawing/2014/main" id="{28D6EA0F-CED7-46F9-A75E-224366660BFC}"/>
              </a:ext>
            </a:extLst>
          </p:cNvPr>
          <p:cNvPicPr>
            <a:picLocks noChangeAspect="1"/>
          </p:cNvPicPr>
          <p:nvPr/>
        </p:nvPicPr>
        <p:blipFill>
          <a:blip r:embed="rId59"/>
          <a:stretch>
            <a:fillRect/>
          </a:stretch>
        </p:blipFill>
        <p:spPr>
          <a:xfrm>
            <a:off x="2751961" y="5436715"/>
            <a:ext cx="134124" cy="140220"/>
          </a:xfrm>
          <a:prstGeom prst="rect">
            <a:avLst/>
          </a:prstGeom>
        </p:spPr>
      </p:pic>
      <p:pic>
        <p:nvPicPr>
          <p:cNvPr id="84" name="Picture 83">
            <a:hlinkClick r:id="rId61"/>
            <a:extLst>
              <a:ext uri="{FF2B5EF4-FFF2-40B4-BE49-F238E27FC236}">
                <a16:creationId xmlns:a16="http://schemas.microsoft.com/office/drawing/2014/main" id="{F86B7E17-68E5-4DC2-8483-75FB00B408DB}"/>
              </a:ext>
            </a:extLst>
          </p:cNvPr>
          <p:cNvPicPr>
            <a:picLocks noChangeAspect="1"/>
          </p:cNvPicPr>
          <p:nvPr/>
        </p:nvPicPr>
        <p:blipFill>
          <a:blip r:embed="rId59"/>
          <a:stretch>
            <a:fillRect/>
          </a:stretch>
        </p:blipFill>
        <p:spPr>
          <a:xfrm>
            <a:off x="2756426" y="5589233"/>
            <a:ext cx="134124" cy="140220"/>
          </a:xfrm>
          <a:prstGeom prst="rect">
            <a:avLst/>
          </a:prstGeom>
        </p:spPr>
      </p:pic>
      <p:pic>
        <p:nvPicPr>
          <p:cNvPr id="85" name="Picture 84">
            <a:hlinkClick r:id="rId62"/>
            <a:extLst>
              <a:ext uri="{FF2B5EF4-FFF2-40B4-BE49-F238E27FC236}">
                <a16:creationId xmlns:a16="http://schemas.microsoft.com/office/drawing/2014/main" id="{DC8C8BE9-E7E6-4D3F-B440-971AB7E14BE0}"/>
              </a:ext>
            </a:extLst>
          </p:cNvPr>
          <p:cNvPicPr>
            <a:picLocks noChangeAspect="1"/>
          </p:cNvPicPr>
          <p:nvPr/>
        </p:nvPicPr>
        <p:blipFill>
          <a:blip r:embed="rId59"/>
          <a:stretch>
            <a:fillRect/>
          </a:stretch>
        </p:blipFill>
        <p:spPr>
          <a:xfrm>
            <a:off x="2761271" y="5746943"/>
            <a:ext cx="134124" cy="140220"/>
          </a:xfrm>
          <a:prstGeom prst="rect">
            <a:avLst/>
          </a:prstGeom>
        </p:spPr>
      </p:pic>
      <p:pic>
        <p:nvPicPr>
          <p:cNvPr id="86" name="Picture 85">
            <a:hlinkClick r:id="rId63"/>
            <a:extLst>
              <a:ext uri="{FF2B5EF4-FFF2-40B4-BE49-F238E27FC236}">
                <a16:creationId xmlns:a16="http://schemas.microsoft.com/office/drawing/2014/main" id="{186B4784-B382-49DE-ADD3-5813FD4715AF}"/>
              </a:ext>
            </a:extLst>
          </p:cNvPr>
          <p:cNvPicPr>
            <a:picLocks noChangeAspect="1"/>
          </p:cNvPicPr>
          <p:nvPr/>
        </p:nvPicPr>
        <p:blipFill>
          <a:blip r:embed="rId59"/>
          <a:stretch>
            <a:fillRect/>
          </a:stretch>
        </p:blipFill>
        <p:spPr>
          <a:xfrm>
            <a:off x="2761271" y="5883157"/>
            <a:ext cx="134124" cy="140220"/>
          </a:xfrm>
          <a:prstGeom prst="rect">
            <a:avLst/>
          </a:prstGeom>
        </p:spPr>
      </p:pic>
      <p:pic>
        <p:nvPicPr>
          <p:cNvPr id="87" name="Picture 86">
            <a:hlinkClick r:id="rId64"/>
            <a:extLst>
              <a:ext uri="{FF2B5EF4-FFF2-40B4-BE49-F238E27FC236}">
                <a16:creationId xmlns:a16="http://schemas.microsoft.com/office/drawing/2014/main" id="{A4E31DC6-6BEE-4FDB-8EB8-FB0C3C84B524}"/>
              </a:ext>
            </a:extLst>
          </p:cNvPr>
          <p:cNvPicPr>
            <a:picLocks noChangeAspect="1"/>
          </p:cNvPicPr>
          <p:nvPr/>
        </p:nvPicPr>
        <p:blipFill>
          <a:blip r:embed="rId59"/>
          <a:stretch>
            <a:fillRect/>
          </a:stretch>
        </p:blipFill>
        <p:spPr>
          <a:xfrm>
            <a:off x="2761271" y="6010053"/>
            <a:ext cx="134124" cy="140220"/>
          </a:xfrm>
          <a:prstGeom prst="rect">
            <a:avLst/>
          </a:prstGeom>
        </p:spPr>
      </p:pic>
      <p:sp>
        <p:nvSpPr>
          <p:cNvPr id="89" name="TextBox 88">
            <a:extLst>
              <a:ext uri="{FF2B5EF4-FFF2-40B4-BE49-F238E27FC236}">
                <a16:creationId xmlns:a16="http://schemas.microsoft.com/office/drawing/2014/main" id="{F43C2A62-534A-4676-BDAE-8FE0C226E1F3}"/>
              </a:ext>
            </a:extLst>
          </p:cNvPr>
          <p:cNvSpPr txBox="1"/>
          <p:nvPr/>
        </p:nvSpPr>
        <p:spPr>
          <a:xfrm>
            <a:off x="121916" y="6280714"/>
            <a:ext cx="8566769"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hlinkClick r:id="rId65"/>
              </a:rPr>
              <a:t>Topical Science-SCN 2-20a, SCN 2-20b</a:t>
            </a:r>
            <a:endParaRPr lang="en-GB" sz="1100" dirty="0">
              <a:latin typeface="Arial Narrow" panose="020B0606020202030204" pitchFamily="34" charset="0"/>
            </a:endParaRPr>
          </a:p>
          <a:p>
            <a:r>
              <a:rPr lang="en-GB" sz="1000" dirty="0">
                <a:latin typeface="Arial Narrow" panose="020B0606020202030204" pitchFamily="34" charset="0"/>
              </a:rPr>
              <a:t>Through research and discussion, I have an appreciation of the contribution that individuals are making to scientific discovery and invention and the impact this has made on society</a:t>
            </a:r>
            <a:r>
              <a:rPr lang="en-GB" sz="1100" dirty="0">
                <a:latin typeface="Arial Narrow" panose="020B0606020202030204" pitchFamily="34" charset="0"/>
              </a:rPr>
              <a:t>. </a:t>
            </a:r>
          </a:p>
          <a:p>
            <a:r>
              <a:rPr lang="en-GB" sz="1100" b="1" dirty="0">
                <a:latin typeface="Arial Narrow" panose="020B0606020202030204" pitchFamily="34" charset="0"/>
              </a:rPr>
              <a:t>.</a:t>
            </a:r>
          </a:p>
          <a:p>
            <a:r>
              <a:rPr lang="en-GB" sz="1100" dirty="0">
                <a:latin typeface="Arial Narrow" panose="020B0606020202030204" pitchFamily="34" charset="0"/>
              </a:rPr>
              <a:t>. </a:t>
            </a:r>
          </a:p>
        </p:txBody>
      </p:sp>
      <p:sp>
        <p:nvSpPr>
          <p:cNvPr id="90" name="Rectangle: Rounded Corners 89">
            <a:extLst>
              <a:ext uri="{FF2B5EF4-FFF2-40B4-BE49-F238E27FC236}">
                <a16:creationId xmlns:a16="http://schemas.microsoft.com/office/drawing/2014/main" id="{FAD6D9BF-B23E-402A-8EFD-F5D40DC5475E}"/>
              </a:ext>
            </a:extLst>
          </p:cNvPr>
          <p:cNvSpPr/>
          <p:nvPr/>
        </p:nvSpPr>
        <p:spPr>
          <a:xfrm>
            <a:off x="8593761" y="6320932"/>
            <a:ext cx="3442451" cy="457200"/>
          </a:xfrm>
          <a:prstGeom prst="roundRect">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TextBox 90">
            <a:extLst>
              <a:ext uri="{FF2B5EF4-FFF2-40B4-BE49-F238E27FC236}">
                <a16:creationId xmlns:a16="http://schemas.microsoft.com/office/drawing/2014/main" id="{C2F9045D-5622-4562-8F04-416B431AEEF7}"/>
              </a:ext>
            </a:extLst>
          </p:cNvPr>
          <p:cNvSpPr txBox="1"/>
          <p:nvPr/>
        </p:nvSpPr>
        <p:spPr>
          <a:xfrm>
            <a:off x="8593761" y="6274104"/>
            <a:ext cx="2294218" cy="769441"/>
          </a:xfrm>
          <a:prstGeom prst="rect">
            <a:avLst/>
          </a:prstGeom>
          <a:noFill/>
        </p:spPr>
        <p:txBody>
          <a:bodyPr wrap="none" rtlCol="0">
            <a:spAutoFit/>
          </a:bodyPr>
          <a:lstStyle/>
          <a:p>
            <a:r>
              <a:rPr lang="en-GB" sz="1100" b="1" dirty="0">
                <a:solidFill>
                  <a:srgbClr val="0070C0"/>
                </a:solidFill>
                <a:latin typeface="Arial Narrow" panose="020B0606020202030204" pitchFamily="34" charset="0"/>
              </a:rPr>
              <a:t>Science Skills Passport- </a:t>
            </a:r>
            <a:r>
              <a:rPr lang="en-GB" sz="1100" b="1" dirty="0">
                <a:solidFill>
                  <a:srgbClr val="0070C0"/>
                </a:solidFill>
                <a:latin typeface="Arial Narrow" panose="020B0606020202030204" pitchFamily="34" charset="0"/>
                <a:hlinkClick r:id="rId66"/>
              </a:rPr>
              <a:t>Second Level</a:t>
            </a:r>
            <a:endParaRPr lang="en-GB" sz="1100" dirty="0">
              <a:latin typeface="Arial Narrow" panose="020B0606020202030204" pitchFamily="34" charset="0"/>
            </a:endParaRPr>
          </a:p>
          <a:p>
            <a:endParaRPr lang="en-GB" sz="1100" b="1" dirty="0">
              <a:latin typeface="Arial Narrow" panose="020B0606020202030204" pitchFamily="34" charset="0"/>
            </a:endParaRPr>
          </a:p>
          <a:p>
            <a:r>
              <a:rPr lang="en-GB" sz="1100" b="1" dirty="0">
                <a:solidFill>
                  <a:srgbClr val="0070C0"/>
                </a:solidFill>
                <a:latin typeface="Arial Narrow" panose="020B0606020202030204" pitchFamily="34" charset="0"/>
              </a:rPr>
              <a:t>.</a:t>
            </a:r>
          </a:p>
          <a:p>
            <a:r>
              <a:rPr lang="en-GB" sz="1100" b="1" dirty="0">
                <a:solidFill>
                  <a:srgbClr val="0070C0"/>
                </a:solidFill>
                <a:latin typeface="Arial Narrow" panose="020B0606020202030204" pitchFamily="34" charset="0"/>
              </a:rPr>
              <a:t>. </a:t>
            </a:r>
          </a:p>
        </p:txBody>
      </p:sp>
      <p:pic>
        <p:nvPicPr>
          <p:cNvPr id="92" name="Picture 91">
            <a:extLst>
              <a:ext uri="{FF2B5EF4-FFF2-40B4-BE49-F238E27FC236}">
                <a16:creationId xmlns:a16="http://schemas.microsoft.com/office/drawing/2014/main" id="{6894D71C-ECFD-4CA1-B8BF-9094EBB2D303}"/>
              </a:ext>
            </a:extLst>
          </p:cNvPr>
          <p:cNvPicPr>
            <a:picLocks noChangeAspect="1"/>
          </p:cNvPicPr>
          <p:nvPr/>
        </p:nvPicPr>
        <p:blipFill>
          <a:blip r:embed="rId67"/>
          <a:stretch>
            <a:fillRect/>
          </a:stretch>
        </p:blipFill>
        <p:spPr>
          <a:xfrm>
            <a:off x="272200" y="392925"/>
            <a:ext cx="1438781" cy="774259"/>
          </a:xfrm>
          <a:prstGeom prst="rect">
            <a:avLst/>
          </a:prstGeom>
        </p:spPr>
      </p:pic>
      <p:pic>
        <p:nvPicPr>
          <p:cNvPr id="45" name="Picture 44">
            <a:hlinkClick r:id="rId68" action="ppaction://hlinksldjump"/>
            <a:extLst>
              <a:ext uri="{FF2B5EF4-FFF2-40B4-BE49-F238E27FC236}">
                <a16:creationId xmlns:a16="http://schemas.microsoft.com/office/drawing/2014/main" id="{61B376D1-55D1-4F44-9F82-C60029D46480}"/>
              </a:ext>
            </a:extLst>
          </p:cNvPr>
          <p:cNvPicPr>
            <a:picLocks noChangeAspect="1"/>
          </p:cNvPicPr>
          <p:nvPr/>
        </p:nvPicPr>
        <p:blipFill>
          <a:blip r:embed="rId69"/>
          <a:stretch>
            <a:fillRect/>
          </a:stretch>
        </p:blipFill>
        <p:spPr>
          <a:xfrm>
            <a:off x="11725289" y="968242"/>
            <a:ext cx="310923" cy="310923"/>
          </a:xfrm>
          <a:prstGeom prst="rect">
            <a:avLst/>
          </a:prstGeom>
        </p:spPr>
      </p:pic>
      <p:pic>
        <p:nvPicPr>
          <p:cNvPr id="21" name="Picture 20">
            <a:hlinkClick r:id="rId70"/>
            <a:extLst>
              <a:ext uri="{FF2B5EF4-FFF2-40B4-BE49-F238E27FC236}">
                <a16:creationId xmlns:a16="http://schemas.microsoft.com/office/drawing/2014/main" id="{A2540D6D-3195-8CD0-C9E9-A10E75B57F50}"/>
              </a:ext>
            </a:extLst>
          </p:cNvPr>
          <p:cNvPicPr>
            <a:picLocks noChangeAspect="1"/>
          </p:cNvPicPr>
          <p:nvPr/>
        </p:nvPicPr>
        <p:blipFill>
          <a:blip r:embed="rId71"/>
          <a:stretch>
            <a:fillRect/>
          </a:stretch>
        </p:blipFill>
        <p:spPr>
          <a:xfrm>
            <a:off x="2973868" y="5986812"/>
            <a:ext cx="177515" cy="177515"/>
          </a:xfrm>
          <a:prstGeom prst="rect">
            <a:avLst/>
          </a:prstGeom>
        </p:spPr>
      </p:pic>
      <p:pic>
        <p:nvPicPr>
          <p:cNvPr id="46" name="Picture 45">
            <a:hlinkClick r:id="rId72"/>
            <a:extLst>
              <a:ext uri="{FF2B5EF4-FFF2-40B4-BE49-F238E27FC236}">
                <a16:creationId xmlns:a16="http://schemas.microsoft.com/office/drawing/2014/main" id="{DA898EAD-D8EC-5AE5-31C5-2464D3256793}"/>
              </a:ext>
            </a:extLst>
          </p:cNvPr>
          <p:cNvPicPr>
            <a:picLocks noChangeAspect="1"/>
          </p:cNvPicPr>
          <p:nvPr/>
        </p:nvPicPr>
        <p:blipFill>
          <a:blip r:embed="rId73"/>
          <a:stretch>
            <a:fillRect/>
          </a:stretch>
        </p:blipFill>
        <p:spPr>
          <a:xfrm>
            <a:off x="7206698" y="5290281"/>
            <a:ext cx="310923" cy="310923"/>
          </a:xfrm>
          <a:prstGeom prst="rect">
            <a:avLst/>
          </a:prstGeom>
        </p:spPr>
      </p:pic>
      <p:pic>
        <p:nvPicPr>
          <p:cNvPr id="50" name="Picture 49">
            <a:hlinkClick r:id="rId74"/>
            <a:extLst>
              <a:ext uri="{FF2B5EF4-FFF2-40B4-BE49-F238E27FC236}">
                <a16:creationId xmlns:a16="http://schemas.microsoft.com/office/drawing/2014/main" id="{90431983-DFEB-E49F-E676-14FA318B11A4}"/>
              </a:ext>
            </a:extLst>
          </p:cNvPr>
          <p:cNvPicPr>
            <a:picLocks noChangeAspect="1"/>
          </p:cNvPicPr>
          <p:nvPr/>
        </p:nvPicPr>
        <p:blipFill>
          <a:blip r:embed="rId73"/>
          <a:stretch>
            <a:fillRect/>
          </a:stretch>
        </p:blipFill>
        <p:spPr>
          <a:xfrm>
            <a:off x="2970099" y="5396699"/>
            <a:ext cx="176799" cy="176799"/>
          </a:xfrm>
          <a:prstGeom prst="rect">
            <a:avLst/>
          </a:prstGeom>
        </p:spPr>
      </p:pic>
      <p:pic>
        <p:nvPicPr>
          <p:cNvPr id="51" name="Picture 50">
            <a:hlinkClick r:id="rId75"/>
            <a:extLst>
              <a:ext uri="{FF2B5EF4-FFF2-40B4-BE49-F238E27FC236}">
                <a16:creationId xmlns:a16="http://schemas.microsoft.com/office/drawing/2014/main" id="{26FD64FC-610A-6ABC-154E-4EEACB85326D}"/>
              </a:ext>
            </a:extLst>
          </p:cNvPr>
          <p:cNvPicPr>
            <a:picLocks noChangeAspect="1"/>
          </p:cNvPicPr>
          <p:nvPr/>
        </p:nvPicPr>
        <p:blipFill>
          <a:blip r:embed="rId76"/>
          <a:stretch>
            <a:fillRect/>
          </a:stretch>
        </p:blipFill>
        <p:spPr>
          <a:xfrm>
            <a:off x="3209047" y="1949004"/>
            <a:ext cx="310923" cy="310923"/>
          </a:xfrm>
          <a:prstGeom prst="rect">
            <a:avLst/>
          </a:prstGeom>
        </p:spPr>
      </p:pic>
      <p:pic>
        <p:nvPicPr>
          <p:cNvPr id="57" name="Picture 56">
            <a:hlinkClick r:id="rId77"/>
            <a:extLst>
              <a:ext uri="{FF2B5EF4-FFF2-40B4-BE49-F238E27FC236}">
                <a16:creationId xmlns:a16="http://schemas.microsoft.com/office/drawing/2014/main" id="{F3186CD9-5668-862D-26BC-00DDA4177C50}"/>
              </a:ext>
            </a:extLst>
          </p:cNvPr>
          <p:cNvPicPr>
            <a:picLocks noChangeAspect="1"/>
          </p:cNvPicPr>
          <p:nvPr/>
        </p:nvPicPr>
        <p:blipFill>
          <a:blip r:embed="rId78"/>
          <a:stretch>
            <a:fillRect/>
          </a:stretch>
        </p:blipFill>
        <p:spPr>
          <a:xfrm>
            <a:off x="3015090" y="3352674"/>
            <a:ext cx="176799" cy="176799"/>
          </a:xfrm>
          <a:prstGeom prst="rect">
            <a:avLst/>
          </a:prstGeom>
        </p:spPr>
      </p:pic>
      <p:pic>
        <p:nvPicPr>
          <p:cNvPr id="58" name="Picture 57">
            <a:hlinkClick r:id="rId79"/>
            <a:extLst>
              <a:ext uri="{FF2B5EF4-FFF2-40B4-BE49-F238E27FC236}">
                <a16:creationId xmlns:a16="http://schemas.microsoft.com/office/drawing/2014/main" id="{4DC6FC10-791A-A5C4-DFE0-C5697C399D1D}"/>
              </a:ext>
            </a:extLst>
          </p:cNvPr>
          <p:cNvPicPr>
            <a:picLocks noChangeAspect="1"/>
          </p:cNvPicPr>
          <p:nvPr/>
        </p:nvPicPr>
        <p:blipFill>
          <a:blip r:embed="rId78"/>
          <a:stretch>
            <a:fillRect/>
          </a:stretch>
        </p:blipFill>
        <p:spPr>
          <a:xfrm>
            <a:off x="3146352" y="3349018"/>
            <a:ext cx="176799" cy="176799"/>
          </a:xfrm>
          <a:prstGeom prst="rect">
            <a:avLst/>
          </a:prstGeom>
        </p:spPr>
      </p:pic>
      <p:pic>
        <p:nvPicPr>
          <p:cNvPr id="59" name="Picture 58">
            <a:hlinkClick r:id="rId80"/>
            <a:extLst>
              <a:ext uri="{FF2B5EF4-FFF2-40B4-BE49-F238E27FC236}">
                <a16:creationId xmlns:a16="http://schemas.microsoft.com/office/drawing/2014/main" id="{5771CB34-B810-DAB0-0568-D91F033451FD}"/>
              </a:ext>
            </a:extLst>
          </p:cNvPr>
          <p:cNvPicPr>
            <a:picLocks noChangeAspect="1"/>
          </p:cNvPicPr>
          <p:nvPr/>
        </p:nvPicPr>
        <p:blipFill>
          <a:blip r:embed="rId76"/>
          <a:stretch>
            <a:fillRect/>
          </a:stretch>
        </p:blipFill>
        <p:spPr>
          <a:xfrm>
            <a:off x="7218330" y="5730793"/>
            <a:ext cx="310923" cy="310923"/>
          </a:xfrm>
          <a:prstGeom prst="rect">
            <a:avLst/>
          </a:prstGeom>
        </p:spPr>
      </p:pic>
      <p:pic>
        <p:nvPicPr>
          <p:cNvPr id="62" name="Picture 61">
            <a:hlinkClick r:id="rId81"/>
            <a:extLst>
              <a:ext uri="{FF2B5EF4-FFF2-40B4-BE49-F238E27FC236}">
                <a16:creationId xmlns:a16="http://schemas.microsoft.com/office/drawing/2014/main" id="{B751954C-2292-E17E-14E5-BA6B50BFA8AE}"/>
              </a:ext>
            </a:extLst>
          </p:cNvPr>
          <p:cNvPicPr>
            <a:picLocks noChangeAspect="1"/>
          </p:cNvPicPr>
          <p:nvPr/>
        </p:nvPicPr>
        <p:blipFill>
          <a:blip r:embed="rId76"/>
          <a:stretch>
            <a:fillRect/>
          </a:stretch>
        </p:blipFill>
        <p:spPr>
          <a:xfrm>
            <a:off x="11213835" y="5275382"/>
            <a:ext cx="310923" cy="310923"/>
          </a:xfrm>
          <a:prstGeom prst="rect">
            <a:avLst/>
          </a:prstGeom>
        </p:spPr>
      </p:pic>
      <p:pic>
        <p:nvPicPr>
          <p:cNvPr id="65" name="Picture 64">
            <a:hlinkClick r:id="rId82"/>
            <a:extLst>
              <a:ext uri="{FF2B5EF4-FFF2-40B4-BE49-F238E27FC236}">
                <a16:creationId xmlns:a16="http://schemas.microsoft.com/office/drawing/2014/main" id="{283C5DF9-BA87-8D9B-E8CF-B06547D3A991}"/>
              </a:ext>
            </a:extLst>
          </p:cNvPr>
          <p:cNvPicPr>
            <a:picLocks noChangeAspect="1"/>
          </p:cNvPicPr>
          <p:nvPr/>
        </p:nvPicPr>
        <p:blipFill>
          <a:blip r:embed="rId76"/>
          <a:stretch>
            <a:fillRect/>
          </a:stretch>
        </p:blipFill>
        <p:spPr>
          <a:xfrm>
            <a:off x="11158988" y="3607041"/>
            <a:ext cx="310923" cy="310923"/>
          </a:xfrm>
          <a:prstGeom prst="rect">
            <a:avLst/>
          </a:prstGeom>
        </p:spPr>
      </p:pic>
      <p:pic>
        <p:nvPicPr>
          <p:cNvPr id="70" name="Picture 69">
            <a:hlinkClick r:id="rId83"/>
            <a:extLst>
              <a:ext uri="{FF2B5EF4-FFF2-40B4-BE49-F238E27FC236}">
                <a16:creationId xmlns:a16="http://schemas.microsoft.com/office/drawing/2014/main" id="{8BA58C78-E4C3-32D0-3B11-DF9D078489F3}"/>
              </a:ext>
            </a:extLst>
          </p:cNvPr>
          <p:cNvPicPr>
            <a:picLocks noChangeAspect="1"/>
          </p:cNvPicPr>
          <p:nvPr/>
        </p:nvPicPr>
        <p:blipFill>
          <a:blip r:embed="rId76"/>
          <a:stretch>
            <a:fillRect/>
          </a:stretch>
        </p:blipFill>
        <p:spPr>
          <a:xfrm>
            <a:off x="11132597" y="2528412"/>
            <a:ext cx="310923" cy="310923"/>
          </a:xfrm>
          <a:prstGeom prst="rect">
            <a:avLst/>
          </a:prstGeom>
        </p:spPr>
      </p:pic>
      <p:pic>
        <p:nvPicPr>
          <p:cNvPr id="88" name="Picture 87">
            <a:hlinkClick r:id="rId84"/>
            <a:extLst>
              <a:ext uri="{FF2B5EF4-FFF2-40B4-BE49-F238E27FC236}">
                <a16:creationId xmlns:a16="http://schemas.microsoft.com/office/drawing/2014/main" id="{0AEF9AD9-76C3-1B52-32AD-7A493CCBB984}"/>
              </a:ext>
            </a:extLst>
          </p:cNvPr>
          <p:cNvPicPr>
            <a:picLocks noChangeAspect="1"/>
          </p:cNvPicPr>
          <p:nvPr/>
        </p:nvPicPr>
        <p:blipFill>
          <a:blip r:embed="rId76"/>
          <a:stretch>
            <a:fillRect/>
          </a:stretch>
        </p:blipFill>
        <p:spPr>
          <a:xfrm>
            <a:off x="11126138" y="2158229"/>
            <a:ext cx="310923" cy="310923"/>
          </a:xfrm>
          <a:prstGeom prst="rect">
            <a:avLst/>
          </a:prstGeom>
        </p:spPr>
      </p:pic>
      <p:pic>
        <p:nvPicPr>
          <p:cNvPr id="109" name="Picture 108">
            <a:hlinkClick r:id="rId85"/>
            <a:extLst>
              <a:ext uri="{FF2B5EF4-FFF2-40B4-BE49-F238E27FC236}">
                <a16:creationId xmlns:a16="http://schemas.microsoft.com/office/drawing/2014/main" id="{879BA2E8-9C05-E782-B2E1-CFD1F605D4C2}"/>
              </a:ext>
            </a:extLst>
          </p:cNvPr>
          <p:cNvPicPr>
            <a:picLocks noChangeAspect="1"/>
          </p:cNvPicPr>
          <p:nvPr/>
        </p:nvPicPr>
        <p:blipFill>
          <a:blip r:embed="rId76"/>
          <a:stretch>
            <a:fillRect/>
          </a:stretch>
        </p:blipFill>
        <p:spPr>
          <a:xfrm>
            <a:off x="11116883" y="1754391"/>
            <a:ext cx="310923" cy="310923"/>
          </a:xfrm>
          <a:prstGeom prst="rect">
            <a:avLst/>
          </a:prstGeom>
        </p:spPr>
      </p:pic>
      <p:pic>
        <p:nvPicPr>
          <p:cNvPr id="110" name="Picture 109">
            <a:hlinkClick r:id="rId86"/>
            <a:extLst>
              <a:ext uri="{FF2B5EF4-FFF2-40B4-BE49-F238E27FC236}">
                <a16:creationId xmlns:a16="http://schemas.microsoft.com/office/drawing/2014/main" id="{CFA52160-56F9-ADFB-D8F8-DF92B27938F7}"/>
              </a:ext>
            </a:extLst>
          </p:cNvPr>
          <p:cNvPicPr>
            <a:picLocks noChangeAspect="1"/>
          </p:cNvPicPr>
          <p:nvPr/>
        </p:nvPicPr>
        <p:blipFill>
          <a:blip r:embed="rId87"/>
          <a:stretch>
            <a:fillRect/>
          </a:stretch>
        </p:blipFill>
        <p:spPr>
          <a:xfrm>
            <a:off x="3262369" y="3349017"/>
            <a:ext cx="176799" cy="176799"/>
          </a:xfrm>
          <a:prstGeom prst="rect">
            <a:avLst/>
          </a:prstGeom>
        </p:spPr>
      </p:pic>
      <p:pic>
        <p:nvPicPr>
          <p:cNvPr id="111" name="Picture 110">
            <a:hlinkClick r:id="rId88"/>
            <a:extLst>
              <a:ext uri="{FF2B5EF4-FFF2-40B4-BE49-F238E27FC236}">
                <a16:creationId xmlns:a16="http://schemas.microsoft.com/office/drawing/2014/main" id="{65427CC0-8E4A-E2BF-CF9F-00AF5E10A37E}"/>
              </a:ext>
            </a:extLst>
          </p:cNvPr>
          <p:cNvPicPr>
            <a:picLocks noChangeAspect="1"/>
          </p:cNvPicPr>
          <p:nvPr/>
        </p:nvPicPr>
        <p:blipFill>
          <a:blip r:embed="rId87"/>
          <a:stretch>
            <a:fillRect/>
          </a:stretch>
        </p:blipFill>
        <p:spPr>
          <a:xfrm>
            <a:off x="6972114" y="1996559"/>
            <a:ext cx="176799" cy="176799"/>
          </a:xfrm>
          <a:prstGeom prst="rect">
            <a:avLst/>
          </a:prstGeom>
        </p:spPr>
      </p:pic>
      <p:pic>
        <p:nvPicPr>
          <p:cNvPr id="112" name="Picture 111">
            <a:hlinkClick r:id="rId89"/>
            <a:extLst>
              <a:ext uri="{FF2B5EF4-FFF2-40B4-BE49-F238E27FC236}">
                <a16:creationId xmlns:a16="http://schemas.microsoft.com/office/drawing/2014/main" id="{600B79D3-4C2D-38D1-7D03-CBF9E26A8BEC}"/>
              </a:ext>
            </a:extLst>
          </p:cNvPr>
          <p:cNvPicPr>
            <a:picLocks noChangeAspect="1"/>
          </p:cNvPicPr>
          <p:nvPr/>
        </p:nvPicPr>
        <p:blipFill>
          <a:blip r:embed="rId87"/>
          <a:stretch>
            <a:fillRect/>
          </a:stretch>
        </p:blipFill>
        <p:spPr>
          <a:xfrm>
            <a:off x="7117652" y="1993886"/>
            <a:ext cx="176799" cy="176799"/>
          </a:xfrm>
          <a:prstGeom prst="rect">
            <a:avLst/>
          </a:prstGeom>
        </p:spPr>
      </p:pic>
      <p:pic>
        <p:nvPicPr>
          <p:cNvPr id="113" name="Picture 112">
            <a:hlinkClick r:id="rId90"/>
            <a:extLst>
              <a:ext uri="{FF2B5EF4-FFF2-40B4-BE49-F238E27FC236}">
                <a16:creationId xmlns:a16="http://schemas.microsoft.com/office/drawing/2014/main" id="{2DE6A77D-9275-F83D-7820-F6C9D7BCF8E0}"/>
              </a:ext>
            </a:extLst>
          </p:cNvPr>
          <p:cNvPicPr>
            <a:picLocks noChangeAspect="1"/>
          </p:cNvPicPr>
          <p:nvPr/>
        </p:nvPicPr>
        <p:blipFill>
          <a:blip r:embed="rId87"/>
          <a:stretch>
            <a:fillRect/>
          </a:stretch>
        </p:blipFill>
        <p:spPr>
          <a:xfrm>
            <a:off x="7267809" y="1994420"/>
            <a:ext cx="176799" cy="176799"/>
          </a:xfrm>
          <a:prstGeom prst="rect">
            <a:avLst/>
          </a:prstGeom>
        </p:spPr>
      </p:pic>
      <p:pic>
        <p:nvPicPr>
          <p:cNvPr id="114" name="Picture 113">
            <a:hlinkClick r:id="rId91"/>
            <a:extLst>
              <a:ext uri="{FF2B5EF4-FFF2-40B4-BE49-F238E27FC236}">
                <a16:creationId xmlns:a16="http://schemas.microsoft.com/office/drawing/2014/main" id="{6D0FE8A8-E5FC-890B-0E7E-4F1F0F250180}"/>
              </a:ext>
            </a:extLst>
          </p:cNvPr>
          <p:cNvPicPr>
            <a:picLocks noChangeAspect="1"/>
          </p:cNvPicPr>
          <p:nvPr/>
        </p:nvPicPr>
        <p:blipFill>
          <a:blip r:embed="rId92"/>
          <a:stretch>
            <a:fillRect/>
          </a:stretch>
        </p:blipFill>
        <p:spPr>
          <a:xfrm>
            <a:off x="11307008" y="1754555"/>
            <a:ext cx="310923" cy="310923"/>
          </a:xfrm>
          <a:prstGeom prst="rect">
            <a:avLst/>
          </a:prstGeom>
        </p:spPr>
      </p:pic>
      <p:pic>
        <p:nvPicPr>
          <p:cNvPr id="115" name="Picture 114">
            <a:hlinkClick r:id="rId93"/>
            <a:extLst>
              <a:ext uri="{FF2B5EF4-FFF2-40B4-BE49-F238E27FC236}">
                <a16:creationId xmlns:a16="http://schemas.microsoft.com/office/drawing/2014/main" id="{8A1CD7FA-E7B0-2390-5BB8-C6724D8F88E2}"/>
              </a:ext>
            </a:extLst>
          </p:cNvPr>
          <p:cNvPicPr>
            <a:picLocks noChangeAspect="1"/>
          </p:cNvPicPr>
          <p:nvPr/>
        </p:nvPicPr>
        <p:blipFill>
          <a:blip r:embed="rId92"/>
          <a:stretch>
            <a:fillRect/>
          </a:stretch>
        </p:blipFill>
        <p:spPr>
          <a:xfrm>
            <a:off x="7162517" y="3906703"/>
            <a:ext cx="310923" cy="310923"/>
          </a:xfrm>
          <a:prstGeom prst="rect">
            <a:avLst/>
          </a:prstGeom>
        </p:spPr>
      </p:pic>
      <p:pic>
        <p:nvPicPr>
          <p:cNvPr id="116" name="Picture 115">
            <a:hlinkClick r:id="rId94"/>
            <a:extLst>
              <a:ext uri="{FF2B5EF4-FFF2-40B4-BE49-F238E27FC236}">
                <a16:creationId xmlns:a16="http://schemas.microsoft.com/office/drawing/2014/main" id="{7E70335B-8B53-F6DB-BB7B-085F99C00108}"/>
              </a:ext>
            </a:extLst>
          </p:cNvPr>
          <p:cNvPicPr>
            <a:picLocks noChangeAspect="1"/>
          </p:cNvPicPr>
          <p:nvPr/>
        </p:nvPicPr>
        <p:blipFill>
          <a:blip r:embed="rId78"/>
          <a:stretch>
            <a:fillRect/>
          </a:stretch>
        </p:blipFill>
        <p:spPr>
          <a:xfrm>
            <a:off x="2978218" y="5735431"/>
            <a:ext cx="176799" cy="176799"/>
          </a:xfrm>
          <a:prstGeom prst="rect">
            <a:avLst/>
          </a:prstGeom>
        </p:spPr>
      </p:pic>
      <p:pic>
        <p:nvPicPr>
          <p:cNvPr id="117" name="Picture 116">
            <a:hlinkClick r:id="rId95"/>
            <a:extLst>
              <a:ext uri="{FF2B5EF4-FFF2-40B4-BE49-F238E27FC236}">
                <a16:creationId xmlns:a16="http://schemas.microsoft.com/office/drawing/2014/main" id="{0D701A08-2827-5C7E-C954-23518ED3AD5A}"/>
              </a:ext>
            </a:extLst>
          </p:cNvPr>
          <p:cNvPicPr>
            <a:picLocks noChangeAspect="1"/>
          </p:cNvPicPr>
          <p:nvPr/>
        </p:nvPicPr>
        <p:blipFill>
          <a:blip r:embed="rId78"/>
          <a:stretch>
            <a:fillRect/>
          </a:stretch>
        </p:blipFill>
        <p:spPr>
          <a:xfrm>
            <a:off x="3378146" y="3347179"/>
            <a:ext cx="176799" cy="176799"/>
          </a:xfrm>
          <a:prstGeom prst="rect">
            <a:avLst/>
          </a:prstGeom>
        </p:spPr>
      </p:pic>
      <p:pic>
        <p:nvPicPr>
          <p:cNvPr id="118" name="Picture 117">
            <a:hlinkClick r:id="rId96"/>
            <a:extLst>
              <a:ext uri="{FF2B5EF4-FFF2-40B4-BE49-F238E27FC236}">
                <a16:creationId xmlns:a16="http://schemas.microsoft.com/office/drawing/2014/main" id="{20A9817F-90BD-CE1F-D86C-5E1440FDF562}"/>
              </a:ext>
            </a:extLst>
          </p:cNvPr>
          <p:cNvPicPr>
            <a:picLocks noChangeAspect="1"/>
          </p:cNvPicPr>
          <p:nvPr/>
        </p:nvPicPr>
        <p:blipFill>
          <a:blip r:embed="rId78"/>
          <a:stretch>
            <a:fillRect/>
          </a:stretch>
        </p:blipFill>
        <p:spPr>
          <a:xfrm>
            <a:off x="7407728" y="1989035"/>
            <a:ext cx="176799" cy="176799"/>
          </a:xfrm>
          <a:prstGeom prst="rect">
            <a:avLst/>
          </a:prstGeom>
        </p:spPr>
      </p:pic>
      <p:pic>
        <p:nvPicPr>
          <p:cNvPr id="119" name="Picture 118">
            <a:hlinkClick r:id="rId97"/>
            <a:extLst>
              <a:ext uri="{FF2B5EF4-FFF2-40B4-BE49-F238E27FC236}">
                <a16:creationId xmlns:a16="http://schemas.microsoft.com/office/drawing/2014/main" id="{4B2BC06D-3A07-E359-D2BA-14B082B38556}"/>
              </a:ext>
            </a:extLst>
          </p:cNvPr>
          <p:cNvPicPr>
            <a:picLocks noChangeAspect="1"/>
          </p:cNvPicPr>
          <p:nvPr/>
        </p:nvPicPr>
        <p:blipFill>
          <a:blip r:embed="rId92"/>
          <a:stretch>
            <a:fillRect/>
          </a:stretch>
        </p:blipFill>
        <p:spPr>
          <a:xfrm>
            <a:off x="7455886" y="5726582"/>
            <a:ext cx="310923" cy="310923"/>
          </a:xfrm>
          <a:prstGeom prst="rect">
            <a:avLst/>
          </a:prstGeom>
        </p:spPr>
      </p:pic>
      <p:pic>
        <p:nvPicPr>
          <p:cNvPr id="120" name="Picture 119">
            <a:hlinkClick r:id="rId98"/>
            <a:extLst>
              <a:ext uri="{FF2B5EF4-FFF2-40B4-BE49-F238E27FC236}">
                <a16:creationId xmlns:a16="http://schemas.microsoft.com/office/drawing/2014/main" id="{BA194865-95AB-B23C-E151-8001D3B35EE8}"/>
              </a:ext>
            </a:extLst>
          </p:cNvPr>
          <p:cNvPicPr>
            <a:picLocks noChangeAspect="1"/>
          </p:cNvPicPr>
          <p:nvPr/>
        </p:nvPicPr>
        <p:blipFill>
          <a:blip r:embed="rId87"/>
          <a:stretch>
            <a:fillRect/>
          </a:stretch>
        </p:blipFill>
        <p:spPr>
          <a:xfrm>
            <a:off x="7546333" y="1989035"/>
            <a:ext cx="176799" cy="176799"/>
          </a:xfrm>
          <a:prstGeom prst="rect">
            <a:avLst/>
          </a:prstGeom>
        </p:spPr>
      </p:pic>
      <p:pic>
        <p:nvPicPr>
          <p:cNvPr id="121" name="Picture 120">
            <a:hlinkClick r:id="rId99"/>
            <a:extLst>
              <a:ext uri="{FF2B5EF4-FFF2-40B4-BE49-F238E27FC236}">
                <a16:creationId xmlns:a16="http://schemas.microsoft.com/office/drawing/2014/main" id="{F5F2A243-3869-E4EE-455D-962C2DF6B137}"/>
              </a:ext>
            </a:extLst>
          </p:cNvPr>
          <p:cNvPicPr>
            <a:picLocks noChangeAspect="1"/>
          </p:cNvPicPr>
          <p:nvPr/>
        </p:nvPicPr>
        <p:blipFill>
          <a:blip r:embed="rId100"/>
          <a:stretch>
            <a:fillRect/>
          </a:stretch>
        </p:blipFill>
        <p:spPr>
          <a:xfrm>
            <a:off x="11495785" y="1754391"/>
            <a:ext cx="310923" cy="310923"/>
          </a:xfrm>
          <a:prstGeom prst="rect">
            <a:avLst/>
          </a:prstGeom>
        </p:spPr>
      </p:pic>
      <p:pic>
        <p:nvPicPr>
          <p:cNvPr id="122" name="Picture 121">
            <a:hlinkClick r:id="rId101"/>
            <a:extLst>
              <a:ext uri="{FF2B5EF4-FFF2-40B4-BE49-F238E27FC236}">
                <a16:creationId xmlns:a16="http://schemas.microsoft.com/office/drawing/2014/main" id="{0F9BC0BB-EDF7-60E5-60E3-7FDB161DDFCD}"/>
              </a:ext>
            </a:extLst>
          </p:cNvPr>
          <p:cNvPicPr>
            <a:picLocks noChangeAspect="1"/>
          </p:cNvPicPr>
          <p:nvPr/>
        </p:nvPicPr>
        <p:blipFill>
          <a:blip r:embed="rId100"/>
          <a:stretch>
            <a:fillRect/>
          </a:stretch>
        </p:blipFill>
        <p:spPr>
          <a:xfrm>
            <a:off x="11326263" y="2151614"/>
            <a:ext cx="310923" cy="310923"/>
          </a:xfrm>
          <a:prstGeom prst="rect">
            <a:avLst/>
          </a:prstGeom>
        </p:spPr>
      </p:pic>
      <p:pic>
        <p:nvPicPr>
          <p:cNvPr id="123" name="Picture 122">
            <a:hlinkClick r:id="rId102"/>
            <a:extLst>
              <a:ext uri="{FF2B5EF4-FFF2-40B4-BE49-F238E27FC236}">
                <a16:creationId xmlns:a16="http://schemas.microsoft.com/office/drawing/2014/main" id="{30E561C9-FF4E-C01C-4282-01172EF65105}"/>
              </a:ext>
            </a:extLst>
          </p:cNvPr>
          <p:cNvPicPr>
            <a:picLocks noChangeAspect="1"/>
          </p:cNvPicPr>
          <p:nvPr/>
        </p:nvPicPr>
        <p:blipFill>
          <a:blip r:embed="rId87"/>
          <a:stretch>
            <a:fillRect/>
          </a:stretch>
        </p:blipFill>
        <p:spPr>
          <a:xfrm>
            <a:off x="3132878" y="5735430"/>
            <a:ext cx="176799" cy="176799"/>
          </a:xfrm>
          <a:prstGeom prst="rect">
            <a:avLst/>
          </a:prstGeom>
        </p:spPr>
      </p:pic>
      <p:pic>
        <p:nvPicPr>
          <p:cNvPr id="124" name="Picture 123">
            <a:hlinkClick r:id="rId103"/>
            <a:extLst>
              <a:ext uri="{FF2B5EF4-FFF2-40B4-BE49-F238E27FC236}">
                <a16:creationId xmlns:a16="http://schemas.microsoft.com/office/drawing/2014/main" id="{71A14BE6-DD67-FC79-0F83-B410DDC95428}"/>
              </a:ext>
            </a:extLst>
          </p:cNvPr>
          <p:cNvPicPr>
            <a:picLocks noChangeAspect="1"/>
          </p:cNvPicPr>
          <p:nvPr/>
        </p:nvPicPr>
        <p:blipFill>
          <a:blip r:embed="rId100"/>
          <a:stretch>
            <a:fillRect/>
          </a:stretch>
        </p:blipFill>
        <p:spPr>
          <a:xfrm>
            <a:off x="7153482" y="3397974"/>
            <a:ext cx="310923" cy="310923"/>
          </a:xfrm>
          <a:prstGeom prst="rect">
            <a:avLst/>
          </a:prstGeom>
        </p:spPr>
      </p:pic>
      <p:pic>
        <p:nvPicPr>
          <p:cNvPr id="125" name="Picture 124">
            <a:hlinkClick r:id="rId104"/>
            <a:extLst>
              <a:ext uri="{FF2B5EF4-FFF2-40B4-BE49-F238E27FC236}">
                <a16:creationId xmlns:a16="http://schemas.microsoft.com/office/drawing/2014/main" id="{189DF605-BCB4-52F7-1E70-5A37A9492DD8}"/>
              </a:ext>
            </a:extLst>
          </p:cNvPr>
          <p:cNvPicPr>
            <a:picLocks noChangeAspect="1"/>
          </p:cNvPicPr>
          <p:nvPr/>
        </p:nvPicPr>
        <p:blipFill>
          <a:blip r:embed="rId76"/>
          <a:stretch>
            <a:fillRect/>
          </a:stretch>
        </p:blipFill>
        <p:spPr>
          <a:xfrm>
            <a:off x="7451367" y="5285688"/>
            <a:ext cx="310923" cy="310923"/>
          </a:xfrm>
          <a:prstGeom prst="rect">
            <a:avLst/>
          </a:prstGeom>
        </p:spPr>
      </p:pic>
      <p:pic>
        <p:nvPicPr>
          <p:cNvPr id="126" name="Picture 125">
            <a:hlinkClick r:id="rId105"/>
            <a:extLst>
              <a:ext uri="{FF2B5EF4-FFF2-40B4-BE49-F238E27FC236}">
                <a16:creationId xmlns:a16="http://schemas.microsoft.com/office/drawing/2014/main" id="{54745102-8103-001D-929B-A5904AC4477D}"/>
              </a:ext>
            </a:extLst>
          </p:cNvPr>
          <p:cNvPicPr>
            <a:picLocks noChangeAspect="1"/>
          </p:cNvPicPr>
          <p:nvPr/>
        </p:nvPicPr>
        <p:blipFill>
          <a:blip r:embed="rId92"/>
          <a:stretch>
            <a:fillRect/>
          </a:stretch>
        </p:blipFill>
        <p:spPr>
          <a:xfrm>
            <a:off x="7694579" y="5285687"/>
            <a:ext cx="310923" cy="310923"/>
          </a:xfrm>
          <a:prstGeom prst="rect">
            <a:avLst/>
          </a:prstGeom>
        </p:spPr>
      </p:pic>
      <p:pic>
        <p:nvPicPr>
          <p:cNvPr id="127" name="Picture 126">
            <a:hlinkClick r:id="rId106"/>
            <a:extLst>
              <a:ext uri="{FF2B5EF4-FFF2-40B4-BE49-F238E27FC236}">
                <a16:creationId xmlns:a16="http://schemas.microsoft.com/office/drawing/2014/main" id="{192A63A3-2939-8BA5-ABB9-B9DF457C15E1}"/>
              </a:ext>
            </a:extLst>
          </p:cNvPr>
          <p:cNvPicPr>
            <a:picLocks noChangeAspect="1"/>
          </p:cNvPicPr>
          <p:nvPr/>
        </p:nvPicPr>
        <p:blipFill>
          <a:blip r:embed="rId107"/>
          <a:stretch>
            <a:fillRect/>
          </a:stretch>
        </p:blipFill>
        <p:spPr>
          <a:xfrm>
            <a:off x="6976784" y="2433916"/>
            <a:ext cx="176799" cy="176799"/>
          </a:xfrm>
          <a:prstGeom prst="rect">
            <a:avLst/>
          </a:prstGeom>
        </p:spPr>
      </p:pic>
      <p:pic>
        <p:nvPicPr>
          <p:cNvPr id="128" name="Picture 127">
            <a:hlinkClick r:id="rId108"/>
            <a:extLst>
              <a:ext uri="{FF2B5EF4-FFF2-40B4-BE49-F238E27FC236}">
                <a16:creationId xmlns:a16="http://schemas.microsoft.com/office/drawing/2014/main" id="{F1F0524B-424B-1D8A-58EC-BBB10AF6D35C}"/>
              </a:ext>
            </a:extLst>
          </p:cNvPr>
          <p:cNvPicPr>
            <a:picLocks noChangeAspect="1"/>
          </p:cNvPicPr>
          <p:nvPr/>
        </p:nvPicPr>
        <p:blipFill>
          <a:blip r:embed="rId109"/>
          <a:stretch>
            <a:fillRect/>
          </a:stretch>
        </p:blipFill>
        <p:spPr>
          <a:xfrm>
            <a:off x="7136341" y="2433915"/>
            <a:ext cx="176799" cy="176799"/>
          </a:xfrm>
          <a:prstGeom prst="rect">
            <a:avLst/>
          </a:prstGeom>
        </p:spPr>
      </p:pic>
      <p:pic>
        <p:nvPicPr>
          <p:cNvPr id="129" name="Picture 128">
            <a:hlinkClick r:id="rId110"/>
            <a:extLst>
              <a:ext uri="{FF2B5EF4-FFF2-40B4-BE49-F238E27FC236}">
                <a16:creationId xmlns:a16="http://schemas.microsoft.com/office/drawing/2014/main" id="{E4E41D60-45D0-34CC-D2BE-C245EF174E43}"/>
              </a:ext>
            </a:extLst>
          </p:cNvPr>
          <p:cNvPicPr>
            <a:picLocks noChangeAspect="1"/>
          </p:cNvPicPr>
          <p:nvPr/>
        </p:nvPicPr>
        <p:blipFill>
          <a:blip r:embed="rId107"/>
          <a:stretch>
            <a:fillRect/>
          </a:stretch>
        </p:blipFill>
        <p:spPr>
          <a:xfrm>
            <a:off x="7695702" y="1994897"/>
            <a:ext cx="176799" cy="176799"/>
          </a:xfrm>
          <a:prstGeom prst="rect">
            <a:avLst/>
          </a:prstGeom>
        </p:spPr>
      </p:pic>
      <p:pic>
        <p:nvPicPr>
          <p:cNvPr id="130" name="Picture 129">
            <a:hlinkClick r:id="rId111"/>
            <a:extLst>
              <a:ext uri="{FF2B5EF4-FFF2-40B4-BE49-F238E27FC236}">
                <a16:creationId xmlns:a16="http://schemas.microsoft.com/office/drawing/2014/main" id="{B48031BA-CE24-59AD-D6B5-4E526B2F8E2B}"/>
              </a:ext>
            </a:extLst>
          </p:cNvPr>
          <p:cNvPicPr>
            <a:picLocks noChangeAspect="1"/>
          </p:cNvPicPr>
          <p:nvPr/>
        </p:nvPicPr>
        <p:blipFill>
          <a:blip r:embed="rId112"/>
          <a:stretch>
            <a:fillRect/>
          </a:stretch>
        </p:blipFill>
        <p:spPr>
          <a:xfrm>
            <a:off x="11687736" y="1757201"/>
            <a:ext cx="310923" cy="310923"/>
          </a:xfrm>
          <a:prstGeom prst="rect">
            <a:avLst/>
          </a:prstGeom>
        </p:spPr>
      </p:pic>
      <p:pic>
        <p:nvPicPr>
          <p:cNvPr id="132" name="Picture 131">
            <a:hlinkClick r:id="rId113"/>
            <a:extLst>
              <a:ext uri="{FF2B5EF4-FFF2-40B4-BE49-F238E27FC236}">
                <a16:creationId xmlns:a16="http://schemas.microsoft.com/office/drawing/2014/main" id="{266C1542-28D7-1616-B20D-F1E87F4E3B03}"/>
              </a:ext>
            </a:extLst>
          </p:cNvPr>
          <p:cNvPicPr>
            <a:picLocks noChangeAspect="1"/>
          </p:cNvPicPr>
          <p:nvPr/>
        </p:nvPicPr>
        <p:blipFill>
          <a:blip r:embed="rId78"/>
          <a:stretch>
            <a:fillRect/>
          </a:stretch>
        </p:blipFill>
        <p:spPr>
          <a:xfrm>
            <a:off x="3134207" y="5394461"/>
            <a:ext cx="176799" cy="176799"/>
          </a:xfrm>
          <a:prstGeom prst="rect">
            <a:avLst/>
          </a:prstGeom>
        </p:spPr>
      </p:pic>
      <p:pic>
        <p:nvPicPr>
          <p:cNvPr id="133" name="Picture 132">
            <a:hlinkClick r:id="rId114"/>
            <a:extLst>
              <a:ext uri="{FF2B5EF4-FFF2-40B4-BE49-F238E27FC236}">
                <a16:creationId xmlns:a16="http://schemas.microsoft.com/office/drawing/2014/main" id="{2449F279-0E35-1484-0E02-9182E62B7F47}"/>
              </a:ext>
            </a:extLst>
          </p:cNvPr>
          <p:cNvPicPr>
            <a:picLocks noChangeAspect="1"/>
          </p:cNvPicPr>
          <p:nvPr/>
        </p:nvPicPr>
        <p:blipFill>
          <a:blip r:embed="rId87"/>
          <a:stretch>
            <a:fillRect/>
          </a:stretch>
        </p:blipFill>
        <p:spPr>
          <a:xfrm>
            <a:off x="3278655" y="5396699"/>
            <a:ext cx="176799" cy="176799"/>
          </a:xfrm>
          <a:prstGeom prst="rect">
            <a:avLst/>
          </a:prstGeom>
        </p:spPr>
      </p:pic>
      <p:pic>
        <p:nvPicPr>
          <p:cNvPr id="134" name="Picture 133">
            <a:hlinkClick r:id="rId115"/>
            <a:extLst>
              <a:ext uri="{FF2B5EF4-FFF2-40B4-BE49-F238E27FC236}">
                <a16:creationId xmlns:a16="http://schemas.microsoft.com/office/drawing/2014/main" id="{1254A126-7D5C-40F6-CCAE-8E09B285FE6A}"/>
              </a:ext>
            </a:extLst>
          </p:cNvPr>
          <p:cNvPicPr>
            <a:picLocks noChangeAspect="1"/>
          </p:cNvPicPr>
          <p:nvPr/>
        </p:nvPicPr>
        <p:blipFill>
          <a:blip r:embed="rId92"/>
          <a:stretch>
            <a:fillRect/>
          </a:stretch>
        </p:blipFill>
        <p:spPr>
          <a:xfrm>
            <a:off x="3451369" y="1944986"/>
            <a:ext cx="310923" cy="310923"/>
          </a:xfrm>
          <a:prstGeom prst="rect">
            <a:avLst/>
          </a:prstGeom>
        </p:spPr>
      </p:pic>
      <p:pic>
        <p:nvPicPr>
          <p:cNvPr id="135" name="Picture 134">
            <a:hlinkClick r:id="rId116"/>
            <a:extLst>
              <a:ext uri="{FF2B5EF4-FFF2-40B4-BE49-F238E27FC236}">
                <a16:creationId xmlns:a16="http://schemas.microsoft.com/office/drawing/2014/main" id="{E4FFFD79-82FB-43CD-2AA1-64FB71D44FF0}"/>
              </a:ext>
            </a:extLst>
          </p:cNvPr>
          <p:cNvPicPr>
            <a:picLocks noChangeAspect="1"/>
          </p:cNvPicPr>
          <p:nvPr/>
        </p:nvPicPr>
        <p:blipFill>
          <a:blip r:embed="rId107"/>
          <a:stretch>
            <a:fillRect/>
          </a:stretch>
        </p:blipFill>
        <p:spPr>
          <a:xfrm>
            <a:off x="2975788" y="5579899"/>
            <a:ext cx="176799" cy="176799"/>
          </a:xfrm>
          <a:prstGeom prst="rect">
            <a:avLst/>
          </a:prstGeom>
        </p:spPr>
      </p:pic>
      <p:pic>
        <p:nvPicPr>
          <p:cNvPr id="136" name="Picture 135">
            <a:hlinkClick r:id="rId117"/>
            <a:extLst>
              <a:ext uri="{FF2B5EF4-FFF2-40B4-BE49-F238E27FC236}">
                <a16:creationId xmlns:a16="http://schemas.microsoft.com/office/drawing/2014/main" id="{36B15EC0-7F60-F90B-B598-205CD216132C}"/>
              </a:ext>
            </a:extLst>
          </p:cNvPr>
          <p:cNvPicPr>
            <a:picLocks noChangeAspect="1"/>
          </p:cNvPicPr>
          <p:nvPr/>
        </p:nvPicPr>
        <p:blipFill>
          <a:blip r:embed="rId87"/>
          <a:stretch>
            <a:fillRect/>
          </a:stretch>
        </p:blipFill>
        <p:spPr>
          <a:xfrm>
            <a:off x="3506156" y="3347178"/>
            <a:ext cx="176799" cy="176799"/>
          </a:xfrm>
          <a:prstGeom prst="rect">
            <a:avLst/>
          </a:prstGeom>
        </p:spPr>
      </p:pic>
      <p:pic>
        <p:nvPicPr>
          <p:cNvPr id="137" name="Picture 136">
            <a:hlinkClick r:id="rId118"/>
            <a:extLst>
              <a:ext uri="{FF2B5EF4-FFF2-40B4-BE49-F238E27FC236}">
                <a16:creationId xmlns:a16="http://schemas.microsoft.com/office/drawing/2014/main" id="{B1B0AB21-4E91-CFF9-D24E-5EF81986E4BB}"/>
              </a:ext>
            </a:extLst>
          </p:cNvPr>
          <p:cNvPicPr>
            <a:picLocks noChangeAspect="1"/>
          </p:cNvPicPr>
          <p:nvPr/>
        </p:nvPicPr>
        <p:blipFill>
          <a:blip r:embed="rId87"/>
          <a:stretch>
            <a:fillRect/>
          </a:stretch>
        </p:blipFill>
        <p:spPr>
          <a:xfrm>
            <a:off x="3609488" y="3348658"/>
            <a:ext cx="176799" cy="176799"/>
          </a:xfrm>
          <a:prstGeom prst="rect">
            <a:avLst/>
          </a:prstGeom>
        </p:spPr>
      </p:pic>
      <p:pic>
        <p:nvPicPr>
          <p:cNvPr id="138" name="Picture 137">
            <a:hlinkClick r:id="rId119"/>
            <a:extLst>
              <a:ext uri="{FF2B5EF4-FFF2-40B4-BE49-F238E27FC236}">
                <a16:creationId xmlns:a16="http://schemas.microsoft.com/office/drawing/2014/main" id="{C530BF50-A286-71DD-C119-4767636A6CFA}"/>
              </a:ext>
            </a:extLst>
          </p:cNvPr>
          <p:cNvPicPr>
            <a:picLocks noChangeAspect="1"/>
          </p:cNvPicPr>
          <p:nvPr/>
        </p:nvPicPr>
        <p:blipFill>
          <a:blip r:embed="rId87"/>
          <a:stretch>
            <a:fillRect/>
          </a:stretch>
        </p:blipFill>
        <p:spPr>
          <a:xfrm>
            <a:off x="3729639" y="3347560"/>
            <a:ext cx="176799" cy="176799"/>
          </a:xfrm>
          <a:prstGeom prst="rect">
            <a:avLst/>
          </a:prstGeom>
        </p:spPr>
      </p:pic>
      <p:pic>
        <p:nvPicPr>
          <p:cNvPr id="139" name="Picture 138">
            <a:hlinkClick r:id="rId120"/>
            <a:extLst>
              <a:ext uri="{FF2B5EF4-FFF2-40B4-BE49-F238E27FC236}">
                <a16:creationId xmlns:a16="http://schemas.microsoft.com/office/drawing/2014/main" id="{49850A49-0DFA-23E7-82B1-864AEC05BABF}"/>
              </a:ext>
            </a:extLst>
          </p:cNvPr>
          <p:cNvPicPr>
            <a:picLocks noChangeAspect="1"/>
          </p:cNvPicPr>
          <p:nvPr/>
        </p:nvPicPr>
        <p:blipFill>
          <a:blip r:embed="rId87"/>
          <a:stretch>
            <a:fillRect/>
          </a:stretch>
        </p:blipFill>
        <p:spPr>
          <a:xfrm>
            <a:off x="3844575" y="3347177"/>
            <a:ext cx="176799" cy="176799"/>
          </a:xfrm>
          <a:prstGeom prst="rect">
            <a:avLst/>
          </a:prstGeom>
        </p:spPr>
      </p:pic>
      <p:pic>
        <p:nvPicPr>
          <p:cNvPr id="141" name="Picture 140">
            <a:hlinkClick r:id="rId121"/>
            <a:extLst>
              <a:ext uri="{FF2B5EF4-FFF2-40B4-BE49-F238E27FC236}">
                <a16:creationId xmlns:a16="http://schemas.microsoft.com/office/drawing/2014/main" id="{AF41D275-9D80-850C-892C-3BFF00EDC152}"/>
              </a:ext>
            </a:extLst>
          </p:cNvPr>
          <p:cNvPicPr>
            <a:picLocks noChangeAspect="1"/>
          </p:cNvPicPr>
          <p:nvPr/>
        </p:nvPicPr>
        <p:blipFill>
          <a:blip r:embed="rId109"/>
          <a:stretch>
            <a:fillRect/>
          </a:stretch>
        </p:blipFill>
        <p:spPr>
          <a:xfrm>
            <a:off x="3132777" y="5579900"/>
            <a:ext cx="176799" cy="176799"/>
          </a:xfrm>
          <a:prstGeom prst="rect">
            <a:avLst/>
          </a:prstGeom>
        </p:spPr>
      </p:pic>
      <p:pic>
        <p:nvPicPr>
          <p:cNvPr id="142" name="Picture 141">
            <a:hlinkClick r:id="rId122"/>
            <a:extLst>
              <a:ext uri="{FF2B5EF4-FFF2-40B4-BE49-F238E27FC236}">
                <a16:creationId xmlns:a16="http://schemas.microsoft.com/office/drawing/2014/main" id="{0E8A0679-A312-5D57-CC9E-3543D9C3A98E}"/>
              </a:ext>
            </a:extLst>
          </p:cNvPr>
          <p:cNvPicPr>
            <a:picLocks noChangeAspect="1"/>
          </p:cNvPicPr>
          <p:nvPr/>
        </p:nvPicPr>
        <p:blipFill>
          <a:blip r:embed="rId107"/>
          <a:stretch>
            <a:fillRect/>
          </a:stretch>
        </p:blipFill>
        <p:spPr>
          <a:xfrm>
            <a:off x="3430678" y="5396699"/>
            <a:ext cx="176799" cy="176799"/>
          </a:xfrm>
          <a:prstGeom prst="rect">
            <a:avLst/>
          </a:prstGeom>
        </p:spPr>
      </p:pic>
      <p:pic>
        <p:nvPicPr>
          <p:cNvPr id="4" name="Picture 3">
            <a:hlinkClick r:id="rId123"/>
            <a:extLst>
              <a:ext uri="{FF2B5EF4-FFF2-40B4-BE49-F238E27FC236}">
                <a16:creationId xmlns:a16="http://schemas.microsoft.com/office/drawing/2014/main" id="{19C94990-7B90-7BF5-20D0-4192EDD3EAEF}"/>
              </a:ext>
            </a:extLst>
          </p:cNvPr>
          <p:cNvPicPr>
            <a:picLocks noChangeAspect="1"/>
          </p:cNvPicPr>
          <p:nvPr/>
        </p:nvPicPr>
        <p:blipFill>
          <a:blip r:embed="rId112"/>
          <a:stretch>
            <a:fillRect/>
          </a:stretch>
        </p:blipFill>
        <p:spPr>
          <a:xfrm>
            <a:off x="7426526" y="3393381"/>
            <a:ext cx="310923" cy="310923"/>
          </a:xfrm>
          <a:prstGeom prst="rect">
            <a:avLst/>
          </a:prstGeom>
        </p:spPr>
      </p:pic>
    </p:spTree>
    <p:extLst>
      <p:ext uri="{BB962C8B-B14F-4D97-AF65-F5344CB8AC3E}">
        <p14:creationId xmlns:p14="http://schemas.microsoft.com/office/powerpoint/2010/main" val="653991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B8546BF537F747B4351C7216B392FE" ma:contentTypeVersion="2" ma:contentTypeDescription="Create a new document." ma:contentTypeScope="" ma:versionID="a420647c9f30304b4181df786cd10cf3">
  <xsd:schema xmlns:xsd="http://www.w3.org/2001/XMLSchema" xmlns:xs="http://www.w3.org/2001/XMLSchema" xmlns:p="http://schemas.microsoft.com/office/2006/metadata/properties" xmlns:ns3="b8652ab5-fc3d-46c3-9ed5-8c08f31db513" targetNamespace="http://schemas.microsoft.com/office/2006/metadata/properties" ma:root="true" ma:fieldsID="de3f99d060d07d7468785b06d82216c0" ns3:_="">
    <xsd:import namespace="b8652ab5-fc3d-46c3-9ed5-8c08f31db51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652ab5-fc3d-46c3-9ed5-8c08f31db5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098BD7-5EB5-4FDC-A58E-EA80FF0508C1}">
  <ds:schemaRefs>
    <ds:schemaRef ds:uri="b8652ab5-fc3d-46c3-9ed5-8c08f31db51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FA75794C-21ED-4D7F-9424-E801D3070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652ab5-fc3d-46c3-9ed5-8c08f31db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177548-F213-46D8-A3A1-45FFC8CDB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4676</TotalTime>
  <Words>8661</Words>
  <Application>Microsoft Office PowerPoint</Application>
  <PresentationFormat>Widescreen</PresentationFormat>
  <Paragraphs>1009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Reilly, Gillian</dc:creator>
  <cp:lastModifiedBy>Reilly, Gillian</cp:lastModifiedBy>
  <cp:revision>120</cp:revision>
  <dcterms:created xsi:type="dcterms:W3CDTF">2021-12-20T11:59:46Z</dcterms:created>
  <dcterms:modified xsi:type="dcterms:W3CDTF">2026-04-22T08:22:47Z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0x010100ADB8546BF537F747B4351C7216B392FE</vt:lpwstr>
  </property>
</Properties>
</file>