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58" r:id="rId7"/>
    <p:sldId id="268" r:id="rId8"/>
    <p:sldId id="259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67115-3866-453F-A436-FAA93D84F125}" v="288" dt="2023-01-11T16:29:54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>
      <p:cViewPr varScale="1">
        <p:scale>
          <a:sx n="68" d="100"/>
          <a:sy n="68" d="100"/>
        </p:scale>
        <p:origin x="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6" d="100"/>
          <a:sy n="86" d="100"/>
        </p:scale>
        <p:origin x="217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A8D2-10D3-487F-817C-EF547FF0AE50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2975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ACEB3-D6B9-4F1B-B740-00981BF5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7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1F76-95AD-4354-AADC-BC9DDB94EED6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1" y="4776789"/>
            <a:ext cx="548704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29751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E6F3-CA0A-4611-AC3A-E14A64FFF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Good evening and thank you for coming along tonight. Please make sure you have this important date in your diary. Please note that it is a Sunday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4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87525" y="1427163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Finally then we come to the </a:t>
            </a:r>
            <a:r>
              <a:rPr lang="en-GB" sz="1600" b="1" dirty="0"/>
              <a:t>final week </a:t>
            </a:r>
            <a:r>
              <a:rPr lang="en-GB" sz="1600" dirty="0"/>
              <a:t>before the </a:t>
            </a:r>
            <a:r>
              <a:rPr lang="en-GB" sz="1600" dirty="0" err="1"/>
              <a:t>sacrament.and</a:t>
            </a:r>
            <a:r>
              <a:rPr lang="en-GB" sz="1600" dirty="0"/>
              <a:t> the focus is on the </a:t>
            </a:r>
            <a:r>
              <a:rPr lang="en-GB" sz="1600" b="1" dirty="0"/>
              <a:t>Liturgy of the Eucharist. Which is the central part of the Mass </a:t>
            </a:r>
            <a:r>
              <a:rPr lang="en-GB" sz="1600" dirty="0"/>
              <a:t>this</a:t>
            </a:r>
            <a:r>
              <a:rPr lang="en-GB" sz="1600" b="1" dirty="0"/>
              <a:t> </a:t>
            </a:r>
            <a:r>
              <a:rPr lang="en-GB" sz="1600" dirty="0"/>
              <a:t>includes the </a:t>
            </a:r>
            <a:r>
              <a:rPr lang="en-GB" sz="1600" b="1" dirty="0"/>
              <a:t>Offertory</a:t>
            </a:r>
            <a:r>
              <a:rPr lang="en-GB" sz="1600" dirty="0"/>
              <a:t> and </a:t>
            </a:r>
            <a:r>
              <a:rPr lang="en-GB" sz="1600" b="1" dirty="0"/>
              <a:t>receiving</a:t>
            </a:r>
            <a:r>
              <a:rPr lang="en-GB" sz="1600" dirty="0"/>
              <a:t> </a:t>
            </a:r>
            <a:r>
              <a:rPr lang="en-GB" sz="1600" b="1" dirty="0"/>
              <a:t>Holy Communion</a:t>
            </a:r>
            <a:r>
              <a:rPr lang="en-GB" sz="1600" dirty="0"/>
              <a:t>. We think about how </a:t>
            </a:r>
            <a:r>
              <a:rPr lang="en-GB" sz="1600" b="1" dirty="0"/>
              <a:t>Jesus wants us to be his disciples</a:t>
            </a:r>
            <a:r>
              <a:rPr lang="en-GB" sz="1600" dirty="0"/>
              <a:t> and asks us to repeat what he did and said. We discuss how we need to</a:t>
            </a:r>
            <a:r>
              <a:rPr lang="en-GB" sz="1600" b="1" dirty="0"/>
              <a:t> practise </a:t>
            </a:r>
            <a:r>
              <a:rPr lang="en-GB" sz="1600" dirty="0"/>
              <a:t>things to get better at them (swimming/riding a bike </a:t>
            </a:r>
            <a:r>
              <a:rPr lang="en-GB" sz="1600" dirty="0" err="1"/>
              <a:t>etc</a:t>
            </a:r>
            <a:r>
              <a:rPr lang="en-GB" sz="1600" dirty="0"/>
              <a:t>) and how if we don’t do that we forget.. </a:t>
            </a:r>
            <a:r>
              <a:rPr lang="en-GB" sz="1600" b="1" dirty="0"/>
              <a:t>It’s the same with our faith. The more we practise the more it becomes part of us.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We also look at the</a:t>
            </a:r>
            <a:r>
              <a:rPr lang="en-GB" sz="1600" b="1" dirty="0"/>
              <a:t> preparations </a:t>
            </a:r>
            <a:r>
              <a:rPr lang="en-GB" sz="1600" dirty="0"/>
              <a:t>for Mass getting ready to receive Jesus  and </a:t>
            </a:r>
            <a:r>
              <a:rPr lang="en-GB" sz="1600" dirty="0">
                <a:latin typeface="Century" pitchFamily="18" charset="0"/>
              </a:rPr>
              <a:t>compare this to </a:t>
            </a:r>
            <a:r>
              <a:rPr lang="en-GB" sz="1600" b="1" dirty="0">
                <a:latin typeface="Century" pitchFamily="18" charset="0"/>
              </a:rPr>
              <a:t>welcoming a visitor </a:t>
            </a:r>
            <a:r>
              <a:rPr lang="en-GB" sz="1600" dirty="0">
                <a:latin typeface="Century" pitchFamily="18" charset="0"/>
              </a:rPr>
              <a:t>to your house and all the </a:t>
            </a:r>
            <a:r>
              <a:rPr lang="en-GB" sz="1600" b="1" dirty="0">
                <a:latin typeface="Century" pitchFamily="18" charset="0"/>
              </a:rPr>
              <a:t>preparations</a:t>
            </a:r>
            <a:r>
              <a:rPr lang="en-GB" sz="1600" dirty="0">
                <a:latin typeface="Century" pitchFamily="18" charset="0"/>
              </a:rPr>
              <a:t> we would make for them coming. We compare this to preparing ourselves to receive Jesus in Holy Communion.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latin typeface="Century" pitchFamily="18" charset="0"/>
            </a:endParaRP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2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2663" y="1263650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after this is not the end but indeed the beginning of the next part of their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whole journey is of course a 3-way process- the support triangle including the home the school &amp; the church.</a:t>
            </a:r>
          </a:p>
          <a:p>
            <a:r>
              <a:rPr lang="en-GB" i="1" dirty="0"/>
              <a:t> Our first Communion day is one of the greatest memories of childhood and you as parents and carers have an irreplaceable role </a:t>
            </a:r>
            <a:r>
              <a:rPr lang="en-US" dirty="0">
                <a:solidFill>
                  <a:srgbClr val="17375E"/>
                </a:solidFill>
              </a:rPr>
              <a:t>In guiding your child to fully appreciate its importance</a:t>
            </a:r>
            <a:r>
              <a:rPr lang="en-US" b="1" dirty="0">
                <a:solidFill>
                  <a:srgbClr val="17375E"/>
                </a:solidFill>
              </a:rPr>
              <a:t>. By helping to prepare your child for their First Holy Communion you will be fulfilling your role as the first and most important educators in the ways of faith.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9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80" y="4591050"/>
            <a:ext cx="5487040" cy="5412829"/>
          </a:xfrm>
        </p:spPr>
        <p:txBody>
          <a:bodyPr/>
          <a:lstStyle/>
          <a:p>
            <a:r>
              <a:rPr lang="en-GB" sz="1400" dirty="0"/>
              <a:t>The main resources we use in preparing the pupils for First Holy Communion  are:</a:t>
            </a:r>
          </a:p>
          <a:p>
            <a:r>
              <a:rPr lang="en-GB" sz="1400" dirty="0"/>
              <a:t> </a:t>
            </a:r>
            <a:r>
              <a:rPr lang="en-GB" sz="1400" b="1" u="sng" dirty="0"/>
              <a:t>This is Our Faith</a:t>
            </a:r>
          </a:p>
          <a:p>
            <a:r>
              <a:rPr lang="en-GB" sz="1400" b="1" u="sng" dirty="0"/>
              <a:t>The core teaching for RE in catholic schools comes from</a:t>
            </a:r>
          </a:p>
          <a:p>
            <a:r>
              <a:rPr lang="en-GB" sz="1400" b="1" i="1" kern="1200" dirty="0">
                <a:solidFill>
                  <a:schemeClr val="tx1"/>
                </a:solidFill>
                <a:effectLst/>
              </a:rPr>
              <a:t>This Is Our Faith</a:t>
            </a:r>
            <a:r>
              <a:rPr lang="en-GB" sz="1400" b="1" i="0" kern="1200" dirty="0">
                <a:solidFill>
                  <a:schemeClr val="tx1"/>
                </a:solidFill>
                <a:effectLst/>
              </a:rPr>
              <a:t>,   which </a:t>
            </a:r>
            <a:r>
              <a:rPr lang="en-GB" sz="1400" b="1" i="1" kern="1200" dirty="0">
                <a:solidFill>
                  <a:schemeClr val="tx1"/>
                </a:solidFill>
                <a:effectLst/>
              </a:rPr>
              <a:t>helps parents, teachers and clergy  : develop the children’s knowledge and understanding of  their Catholic faith and other world religions. </a:t>
            </a:r>
          </a:p>
          <a:p>
            <a:r>
              <a:rPr lang="en-GB" sz="1400" b="1" i="1" u="sng" kern="1200" dirty="0">
                <a:solidFill>
                  <a:schemeClr val="tx1"/>
                </a:solidFill>
                <a:effectLst/>
              </a:rPr>
              <a:t>The First Holy Communion Family Workbook:</a:t>
            </a:r>
          </a:p>
          <a:p>
            <a:r>
              <a:rPr lang="en-GB" sz="1400" b="0" i="1" u="none" kern="1200" dirty="0">
                <a:solidFill>
                  <a:schemeClr val="tx1"/>
                </a:solidFill>
                <a:effectLst/>
              </a:rPr>
              <a:t>You will become very familiar with this as it goes back and forward between home and school . It provides one way in which you can support your child on their journey. </a:t>
            </a:r>
            <a:r>
              <a:rPr lang="en-GB" sz="1400" b="1" i="1" u="none" kern="1200" dirty="0">
                <a:solidFill>
                  <a:schemeClr val="tx1"/>
                </a:solidFill>
                <a:effectLst/>
              </a:rPr>
              <a:t>The main theme </a:t>
            </a:r>
            <a:r>
              <a:rPr lang="en-GB" sz="1400" b="0" i="1" u="none" kern="1200" dirty="0">
                <a:solidFill>
                  <a:schemeClr val="tx1"/>
                </a:solidFill>
                <a:effectLst/>
              </a:rPr>
              <a:t>introduced on the </a:t>
            </a:r>
            <a:r>
              <a:rPr lang="en-GB" sz="1400" b="1" i="1" u="none" kern="1200" dirty="0">
                <a:solidFill>
                  <a:schemeClr val="tx1"/>
                </a:solidFill>
                <a:effectLst/>
              </a:rPr>
              <a:t>Monday</a:t>
            </a:r>
            <a:r>
              <a:rPr lang="en-GB" sz="1400" b="0" i="1" u="none" kern="1200" dirty="0">
                <a:solidFill>
                  <a:schemeClr val="tx1"/>
                </a:solidFill>
                <a:effectLst/>
              </a:rPr>
              <a:t> &amp; continued throughout the week. It will be </a:t>
            </a:r>
            <a:r>
              <a:rPr lang="en-GB" sz="1400" b="1" i="1" u="none" kern="1200" dirty="0">
                <a:solidFill>
                  <a:schemeClr val="tx1"/>
                </a:solidFill>
                <a:effectLst/>
              </a:rPr>
              <a:t>sent home </a:t>
            </a:r>
            <a:r>
              <a:rPr lang="en-GB" sz="1400" b="0" i="1" u="none" kern="1200" dirty="0">
                <a:solidFill>
                  <a:schemeClr val="tx1"/>
                </a:solidFill>
                <a:effectLst/>
              </a:rPr>
              <a:t>on the </a:t>
            </a:r>
            <a:r>
              <a:rPr lang="en-GB" sz="1400" b="1" i="1" u="none" kern="1200" dirty="0">
                <a:solidFill>
                  <a:schemeClr val="tx1"/>
                </a:solidFill>
                <a:effectLst/>
              </a:rPr>
              <a:t>Wednesday </a:t>
            </a:r>
            <a:r>
              <a:rPr lang="en-GB" sz="1400" b="0" i="1" u="none" kern="1200" dirty="0">
                <a:solidFill>
                  <a:schemeClr val="tx1"/>
                </a:solidFill>
                <a:effectLst/>
              </a:rPr>
              <a:t>and returned for the following Monday</a:t>
            </a:r>
            <a:r>
              <a:rPr lang="en-US" sz="1400" b="1" dirty="0">
                <a:solidFill>
                  <a:srgbClr val="17375E"/>
                </a:solidFill>
              </a:rPr>
              <a:t> . Means you to work on it over the weekend if any of the activities are church based. </a:t>
            </a:r>
            <a:r>
              <a:rPr lang="en-US" sz="1400" dirty="0">
                <a:solidFill>
                  <a:srgbClr val="17375E"/>
                </a:solidFill>
              </a:rPr>
              <a:t>The format of each lesson in the workbook is similar: There is </a:t>
            </a:r>
            <a:r>
              <a:rPr lang="en-US" sz="1400" b="1" dirty="0">
                <a:solidFill>
                  <a:srgbClr val="17375E"/>
                </a:solidFill>
              </a:rPr>
              <a:t>background information </a:t>
            </a:r>
            <a:r>
              <a:rPr lang="en-US" sz="1400" dirty="0">
                <a:solidFill>
                  <a:srgbClr val="17375E"/>
                </a:solidFill>
              </a:rPr>
              <a:t>for parents, </a:t>
            </a:r>
            <a:r>
              <a:rPr lang="en-US" sz="1400" b="1" dirty="0">
                <a:solidFill>
                  <a:srgbClr val="17375E"/>
                </a:solidFill>
              </a:rPr>
              <a:t>class discussions and activities </a:t>
            </a:r>
            <a:r>
              <a:rPr lang="en-US" sz="1400" dirty="0">
                <a:solidFill>
                  <a:srgbClr val="17375E"/>
                </a:solidFill>
              </a:rPr>
              <a:t>which are then followed by a </a:t>
            </a:r>
            <a:r>
              <a:rPr lang="en-US" sz="1400" b="1" dirty="0">
                <a:solidFill>
                  <a:srgbClr val="17375E"/>
                </a:solidFill>
              </a:rPr>
              <a:t>home activity</a:t>
            </a:r>
            <a:r>
              <a:rPr lang="en-US" sz="1400" dirty="0">
                <a:solidFill>
                  <a:srgbClr val="17375E"/>
                </a:solidFill>
              </a:rPr>
              <a:t>. .ends with </a:t>
            </a:r>
            <a:r>
              <a:rPr lang="en-US" sz="1400" b="1" dirty="0">
                <a:solidFill>
                  <a:srgbClr val="17375E"/>
                </a:solidFill>
              </a:rPr>
              <a:t>a family prayer and reflection time </a:t>
            </a:r>
            <a:r>
              <a:rPr lang="en-US" sz="1400" dirty="0">
                <a:solidFill>
                  <a:srgbClr val="17375E"/>
                </a:solidFill>
              </a:rPr>
              <a:t>where you are asked to you are asked to </a:t>
            </a:r>
            <a:r>
              <a:rPr lang="en-US" sz="1400" b="1" dirty="0">
                <a:solidFill>
                  <a:srgbClr val="17375E"/>
                </a:solidFill>
              </a:rPr>
              <a:t>light a candle</a:t>
            </a:r>
            <a:r>
              <a:rPr lang="en-US" sz="1400" dirty="0">
                <a:solidFill>
                  <a:srgbClr val="17375E"/>
                </a:solidFill>
              </a:rPr>
              <a:t>. You could use their baptismal candle or another one,  just to be </a:t>
            </a:r>
            <a:r>
              <a:rPr lang="en-US" sz="1400" b="1" dirty="0">
                <a:solidFill>
                  <a:srgbClr val="17375E"/>
                </a:solidFill>
              </a:rPr>
              <a:t>still and calm</a:t>
            </a:r>
            <a:r>
              <a:rPr lang="en-US" sz="1400" dirty="0">
                <a:solidFill>
                  <a:srgbClr val="17375E"/>
                </a:solidFill>
              </a:rPr>
              <a:t>. This prayer and reflection time is for you to talk about what they have been learning is really the </a:t>
            </a:r>
            <a:r>
              <a:rPr lang="en-US" sz="1400" b="1" dirty="0">
                <a:solidFill>
                  <a:srgbClr val="17375E"/>
                </a:solidFill>
              </a:rPr>
              <a:t>most important </a:t>
            </a:r>
            <a:r>
              <a:rPr lang="en-US" sz="1400" dirty="0">
                <a:solidFill>
                  <a:srgbClr val="17375E"/>
                </a:solidFill>
              </a:rPr>
              <a:t>part. Not worried about all the at home activities so long as you do this part- signature.</a:t>
            </a:r>
          </a:p>
          <a:p>
            <a:r>
              <a:rPr lang="en-US" sz="1400" dirty="0">
                <a:solidFill>
                  <a:srgbClr val="17375E"/>
                </a:solidFill>
              </a:rPr>
              <a:t> </a:t>
            </a:r>
            <a:r>
              <a:rPr lang="en-US" sz="1400" b="1" i="1" u="sng" kern="1200" dirty="0">
                <a:solidFill>
                  <a:srgbClr val="17375E"/>
                </a:solidFill>
                <a:effectLst/>
              </a:rPr>
              <a:t>The Diocesan Website :</a:t>
            </a:r>
          </a:p>
          <a:p>
            <a:r>
              <a:rPr lang="en-US" sz="1400" i="1" kern="1200" dirty="0">
                <a:solidFill>
                  <a:srgbClr val="17375E"/>
                </a:solidFill>
                <a:effectLst/>
              </a:rPr>
              <a:t>Which </a:t>
            </a:r>
            <a:r>
              <a:rPr lang="en-GB" sz="1400" b="0" i="0" kern="1200" dirty="0">
                <a:solidFill>
                  <a:schemeClr val="tx1"/>
                </a:solidFill>
                <a:effectLst/>
              </a:rPr>
              <a:t>provides some extra resources and suggests websites to complement the family workbooks. </a:t>
            </a:r>
            <a:endParaRPr lang="en-GB" sz="1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3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 core learning covers the following themes and I’d just like to give you a wee </a:t>
            </a:r>
            <a:r>
              <a:rPr lang="en-GB" sz="1600" dirty="0" err="1"/>
              <a:t>whirwind</a:t>
            </a:r>
            <a:r>
              <a:rPr lang="en-GB" sz="1600" dirty="0"/>
              <a:t> tour of each theme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6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We begin by talking about what a community is , what communities we belong to and how it feels to belong to a community. We talk about being valued members of our</a:t>
            </a:r>
            <a:r>
              <a:rPr lang="en-GB" sz="1600" b="1" dirty="0"/>
              <a:t> school community</a:t>
            </a:r>
            <a:r>
              <a:rPr lang="en-GB" sz="1600" dirty="0"/>
              <a:t>, what other </a:t>
            </a:r>
            <a:r>
              <a:rPr lang="en-GB" sz="1600" b="1" dirty="0"/>
              <a:t>community groups </a:t>
            </a:r>
            <a:r>
              <a:rPr lang="en-GB" sz="1600" dirty="0"/>
              <a:t>we belong to like sports clubs, cubs, brownies, art &amp; drama clubs and how that makes us feel.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This then leads on to talking about being part of our </a:t>
            </a:r>
            <a:r>
              <a:rPr lang="en-GB" sz="1600" b="1" dirty="0"/>
              <a:t>church community </a:t>
            </a:r>
            <a:r>
              <a:rPr lang="en-GB" sz="1600" dirty="0"/>
              <a:t>. We learn that </a:t>
            </a:r>
            <a:r>
              <a:rPr lang="en-GB" sz="1600" b="1" dirty="0"/>
              <a:t>the church is a very sacred and holy place </a:t>
            </a:r>
            <a:r>
              <a:rPr lang="en-GB" sz="1600" dirty="0"/>
              <a:t>but it is the </a:t>
            </a:r>
            <a:r>
              <a:rPr lang="en-GB" sz="1600" b="1" dirty="0"/>
              <a:t>people who go to Mass </a:t>
            </a:r>
            <a:r>
              <a:rPr lang="en-GB" sz="1600" dirty="0"/>
              <a:t>that make the church special. We call this our </a:t>
            </a:r>
            <a:r>
              <a:rPr lang="en-GB" sz="1600" b="1" dirty="0"/>
              <a:t>community of Faith</a:t>
            </a:r>
            <a:r>
              <a:rPr lang="en-GB" sz="1600" dirty="0"/>
              <a:t>. In the home session you are asked to visit the church, take photos, draw pictures and ask the priest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5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In this session the children learn about the </a:t>
            </a:r>
            <a:r>
              <a:rPr lang="en-GB" sz="1600" b="1" dirty="0"/>
              <a:t>7 sacraments </a:t>
            </a:r>
            <a:r>
              <a:rPr lang="en-GB" sz="1600" dirty="0"/>
              <a:t>(Baptism, </a:t>
            </a:r>
            <a:r>
              <a:rPr lang="en-GB" sz="1600" dirty="0" err="1"/>
              <a:t>Reconcilliation</a:t>
            </a:r>
            <a:r>
              <a:rPr lang="en-GB" sz="1600" dirty="0"/>
              <a:t>, Eucharist, Confirmation, Marriage, Holy Orders and </a:t>
            </a:r>
            <a:r>
              <a:rPr lang="en-GB" sz="1600" dirty="0" err="1"/>
              <a:t>Annointing</a:t>
            </a:r>
            <a:r>
              <a:rPr lang="en-GB" sz="1600" dirty="0"/>
              <a:t> of the Sick)</a:t>
            </a:r>
          </a:p>
          <a:p>
            <a:r>
              <a:rPr lang="en-GB" sz="1600" dirty="0"/>
              <a:t>We concentrate especially on the </a:t>
            </a:r>
            <a:r>
              <a:rPr lang="en-GB" sz="1600" b="1" dirty="0"/>
              <a:t>sacraments of initiation </a:t>
            </a:r>
            <a:r>
              <a:rPr lang="en-GB" sz="1600" dirty="0"/>
              <a:t>(Baptism, Eucharist &amp; Confirmation) in particular </a:t>
            </a:r>
            <a:r>
              <a:rPr lang="en-GB" sz="1600" b="1" dirty="0"/>
              <a:t>Baptism </a:t>
            </a:r>
            <a:r>
              <a:rPr lang="en-GB" sz="1600" dirty="0"/>
              <a:t>and </a:t>
            </a:r>
            <a:r>
              <a:rPr lang="en-GB" sz="1600" b="1" dirty="0"/>
              <a:t> </a:t>
            </a:r>
            <a:r>
              <a:rPr lang="en-GB" sz="1600" dirty="0"/>
              <a:t>how when you chose to have your child baptised this was the start of their journey of faith. We talk about how they were </a:t>
            </a:r>
            <a:r>
              <a:rPr lang="en-GB" sz="1600" b="1" dirty="0"/>
              <a:t>welcomed when they were baptised  </a:t>
            </a:r>
            <a:r>
              <a:rPr lang="en-GB" sz="1600" dirty="0"/>
              <a:t>and how they are now continuing to build upon their faith as they prepare for First Holy Communion.</a:t>
            </a:r>
          </a:p>
          <a:p>
            <a:r>
              <a:rPr lang="en-GB" sz="1600" dirty="0"/>
              <a:t>At home you are asked to talk about </a:t>
            </a:r>
            <a:r>
              <a:rPr lang="en-GB" sz="1600" b="1" dirty="0"/>
              <a:t>their </a:t>
            </a:r>
            <a:r>
              <a:rPr lang="en-GB" sz="1600" dirty="0"/>
              <a:t>baptism with them , about the symbols of Baptism (oil, water, candle and white </a:t>
            </a:r>
            <a:r>
              <a:rPr lang="en-GB" sz="1600" dirty="0" err="1"/>
              <a:t>garmet</a:t>
            </a:r>
            <a:r>
              <a:rPr lang="en-GB" sz="1600" dirty="0"/>
              <a:t>. You should show photos of who was there and so on.</a:t>
            </a:r>
          </a:p>
          <a:p>
            <a:r>
              <a:rPr lang="en-GB" sz="1600" dirty="0"/>
              <a:t>We also ask you to talk to your child about </a:t>
            </a:r>
            <a:r>
              <a:rPr lang="en-GB" sz="1600" b="1" dirty="0"/>
              <a:t>your </a:t>
            </a:r>
            <a:r>
              <a:rPr lang="en-GB" sz="1600" dirty="0"/>
              <a:t>experience of receiving the sacraments if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37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 focus for this session is listening to bible stories reminding them that by</a:t>
            </a:r>
            <a:r>
              <a:rPr lang="en-GB" sz="1600" b="1" dirty="0"/>
              <a:t> listening to these </a:t>
            </a:r>
            <a:r>
              <a:rPr lang="en-GB" sz="1600" dirty="0"/>
              <a:t>we hear what God is </a:t>
            </a:r>
            <a:r>
              <a:rPr lang="en-GB" sz="1600" b="1" dirty="0"/>
              <a:t>saying </a:t>
            </a:r>
            <a:r>
              <a:rPr lang="en-GB" sz="1600" dirty="0"/>
              <a:t>to us and what God is </a:t>
            </a:r>
            <a:r>
              <a:rPr lang="en-GB" sz="1600" b="1" dirty="0"/>
              <a:t>asking us </a:t>
            </a:r>
            <a:r>
              <a:rPr lang="en-GB" sz="1600" dirty="0"/>
              <a:t>to do. We look especially on passages that tell us how God nourished people on their faith journeys (</a:t>
            </a:r>
            <a:r>
              <a:rPr lang="en-GB" sz="1600" b="1" dirty="0"/>
              <a:t>loaves &amp; Fishes) </a:t>
            </a:r>
            <a:r>
              <a:rPr lang="en-GB" sz="1600" dirty="0"/>
              <a:t>and we talk about how through listening to His word God </a:t>
            </a:r>
            <a:r>
              <a:rPr lang="en-GB" sz="1600" b="1" dirty="0"/>
              <a:t>nourishes</a:t>
            </a:r>
            <a:r>
              <a:rPr lang="en-GB" sz="1600" dirty="0"/>
              <a:t> us </a:t>
            </a:r>
            <a:r>
              <a:rPr lang="en-GB" sz="1600" b="1" dirty="0"/>
              <a:t>spiritually </a:t>
            </a:r>
            <a:r>
              <a:rPr lang="en-GB" sz="1600" dirty="0"/>
              <a:t>and how we need spiritual nourishment as well as physical </a:t>
            </a:r>
            <a:r>
              <a:rPr lang="en-GB" sz="1600" b="1" dirty="0"/>
              <a:t>nourishment </a:t>
            </a:r>
            <a:r>
              <a:rPr lang="en-GB" sz="1600" dirty="0"/>
              <a:t>(</a:t>
            </a:r>
            <a:r>
              <a:rPr lang="en-GB" sz="1600" b="1" dirty="0"/>
              <a:t>love,</a:t>
            </a:r>
            <a:r>
              <a:rPr lang="en-GB" sz="1600" dirty="0"/>
              <a:t> </a:t>
            </a:r>
            <a:r>
              <a:rPr lang="en-GB" sz="1600" b="1" dirty="0"/>
              <a:t>shelter, food, water </a:t>
            </a:r>
            <a:r>
              <a:rPr lang="en-GB" sz="1600" dirty="0"/>
              <a:t>and </a:t>
            </a:r>
            <a:r>
              <a:rPr lang="en-GB" sz="1600" b="1" dirty="0"/>
              <a:t>education</a:t>
            </a:r>
            <a:r>
              <a:rPr lang="en-GB" sz="1600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4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4704" y="4845586"/>
            <a:ext cx="5487040" cy="4329628"/>
          </a:xfrm>
        </p:spPr>
        <p:txBody>
          <a:bodyPr/>
          <a:lstStyle/>
          <a:p>
            <a:r>
              <a:rPr lang="en-GB" sz="1600" dirty="0"/>
              <a:t>We continue to </a:t>
            </a:r>
            <a:r>
              <a:rPr lang="en-GB" sz="1600" b="1" dirty="0"/>
              <a:t>develop</a:t>
            </a:r>
            <a:r>
              <a:rPr lang="en-GB" sz="1600" dirty="0"/>
              <a:t> the idea of </a:t>
            </a:r>
            <a:r>
              <a:rPr lang="en-GB" sz="1600" b="1" dirty="0"/>
              <a:t>spiritual nourishment </a:t>
            </a:r>
            <a:r>
              <a:rPr lang="en-GB" sz="1600" dirty="0"/>
              <a:t>through the next couple of sessions - the story of the </a:t>
            </a:r>
            <a:r>
              <a:rPr lang="en-GB" sz="1600" b="1" dirty="0" err="1"/>
              <a:t>The</a:t>
            </a:r>
            <a:r>
              <a:rPr lang="en-GB" sz="1600" b="1" dirty="0"/>
              <a:t> Last Supper.  </a:t>
            </a:r>
            <a:r>
              <a:rPr lang="en-GB" sz="1600" dirty="0"/>
              <a:t>Here we have a strong focus on the </a:t>
            </a:r>
            <a:r>
              <a:rPr lang="en-GB" sz="1600" b="1" dirty="0"/>
              <a:t>Consecration</a:t>
            </a:r>
            <a:r>
              <a:rPr lang="en-GB" sz="1600" dirty="0"/>
              <a:t>  in the Mass and talk  about how Jesus </a:t>
            </a:r>
            <a:r>
              <a:rPr lang="en-GB" sz="1600" b="1" dirty="0"/>
              <a:t>sacrificed</a:t>
            </a:r>
            <a:r>
              <a:rPr lang="en-GB" sz="1600" dirty="0"/>
              <a:t> himself on the cross We talk about the </a:t>
            </a:r>
            <a:r>
              <a:rPr lang="en-GB" sz="1600" b="1" dirty="0"/>
              <a:t>meaning of sacrifice </a:t>
            </a:r>
            <a:r>
              <a:rPr lang="en-GB" sz="1600" dirty="0"/>
              <a:t>and sacrifices we make</a:t>
            </a:r>
          </a:p>
          <a:p>
            <a:r>
              <a:rPr lang="en-GB" sz="1600" dirty="0"/>
              <a:t>The children will also learn about Jesus childhood and how he celebrated the </a:t>
            </a:r>
            <a:r>
              <a:rPr lang="en-GB" sz="1600" b="1" dirty="0"/>
              <a:t>Passover </a:t>
            </a:r>
            <a:r>
              <a:rPr lang="en-GB" sz="1600" dirty="0"/>
              <a:t>each year and we talk about  special occasions in our own lives and how they are often/always celebrated with </a:t>
            </a:r>
            <a:r>
              <a:rPr lang="en-GB" sz="1600" b="1" dirty="0"/>
              <a:t>special meals </a:t>
            </a:r>
            <a:r>
              <a:rPr lang="en-GB" sz="1600" dirty="0"/>
              <a:t>with family and friends, relating this throughout to the Last Supper and Holy Communion. We also discuss the significance of their </a:t>
            </a:r>
            <a:r>
              <a:rPr lang="en-GB" sz="1600" b="1" dirty="0"/>
              <a:t>Godparents </a:t>
            </a:r>
            <a:r>
              <a:rPr lang="en-GB" sz="1600" dirty="0"/>
              <a:t>ask them to invite them to come to celebrate Mass with them.</a:t>
            </a:r>
          </a:p>
          <a:p>
            <a:r>
              <a:rPr lang="en-GB" sz="1600" dirty="0"/>
              <a:t>At this point we also ask the children to become ‘Church Detectives’  when they are at Mass as they become familiar with the sacred parts of the church- lectern/tabernacle/altar/sanctuary lamp etc.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0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Our focus in week 6 is The Liturgy of the Word , the </a:t>
            </a:r>
            <a:r>
              <a:rPr lang="en-GB" sz="1600" b="1" dirty="0"/>
              <a:t>first part </a:t>
            </a:r>
            <a:r>
              <a:rPr lang="en-GB" sz="1600" dirty="0"/>
              <a:t>of the mass including the </a:t>
            </a:r>
            <a:r>
              <a:rPr lang="en-GB" sz="1600" b="1" dirty="0"/>
              <a:t>readings</a:t>
            </a:r>
            <a:r>
              <a:rPr lang="en-GB" sz="1600" dirty="0"/>
              <a:t> the </a:t>
            </a:r>
            <a:r>
              <a:rPr lang="en-GB" sz="1600" b="1" dirty="0"/>
              <a:t>sermon</a:t>
            </a:r>
            <a:r>
              <a:rPr lang="en-GB" sz="1600" dirty="0"/>
              <a:t> and the </a:t>
            </a:r>
            <a:r>
              <a:rPr lang="en-GB" sz="1600" b="1" dirty="0" err="1"/>
              <a:t>the</a:t>
            </a:r>
            <a:r>
              <a:rPr lang="en-GB" sz="1600" b="1" dirty="0"/>
              <a:t> prayers of the faithful.</a:t>
            </a:r>
            <a:r>
              <a:rPr lang="en-GB" sz="1600" dirty="0"/>
              <a:t>  We encourage the children to </a:t>
            </a:r>
            <a:r>
              <a:rPr lang="en-GB" sz="1600" b="1" dirty="0"/>
              <a:t>listen to the Gospel stories from the old testament &amp; new testament and act upon it in their daily lives</a:t>
            </a:r>
            <a:r>
              <a:rPr lang="en-GB" sz="1600" dirty="0"/>
              <a:t>. We tell the story of the Road to Emmaus </a:t>
            </a:r>
          </a:p>
          <a:p>
            <a:r>
              <a:rPr lang="en-GB" sz="1600" dirty="0"/>
              <a:t>We also share stories about </a:t>
            </a:r>
            <a:r>
              <a:rPr lang="en-GB" sz="1600" b="1" dirty="0"/>
              <a:t>people we know who live good lives </a:t>
            </a:r>
            <a:r>
              <a:rPr lang="en-GB" sz="1600" dirty="0"/>
              <a:t>and try to live like Jesus.(grandparents/parents/people on the news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E6F3-CA0A-4611-AC3A-E14A64FFF9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9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4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4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1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6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1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9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8125-04C9-4275-9D08-5E307B5B98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198D-5C44-4390-B023-6413414DF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422" y="836712"/>
            <a:ext cx="5112568" cy="1656184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The Sacrament 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of the Eucharist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725800"/>
            <a:ext cx="6336704" cy="1752600"/>
          </a:xfrm>
        </p:spPr>
        <p:txBody>
          <a:bodyPr>
            <a:normAutofit/>
          </a:bodyPr>
          <a:lstStyle/>
          <a:p>
            <a:endParaRPr lang="en-GB" sz="3500" i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56038"/>
            <a:ext cx="1833771" cy="28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9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Liturgy of the Eucharist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888" y="1417638"/>
            <a:ext cx="6923112" cy="47371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Central part of the Mass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Offertory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Consecration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Receiving Holy Communion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96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6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711077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0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After First Communion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66018"/>
            <a:ext cx="7499176" cy="4525963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4F81BD">
                  <a:lumMod val="75000"/>
                </a:srgbClr>
              </a:solidFill>
              <a:latin typeface="Century" panose="020406040505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400" b="1" dirty="0">
              <a:solidFill>
                <a:srgbClr val="4F81BD">
                  <a:lumMod val="75000"/>
                </a:srgbClr>
              </a:solidFill>
              <a:latin typeface="Century" panose="020406040505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4F81BD">
                    <a:lumMod val="75000"/>
                  </a:srgbClr>
                </a:solidFill>
                <a:latin typeface="Century" panose="02040604050505020304" pitchFamily="18" charset="0"/>
              </a:rPr>
              <a:t>Time to reflect and celebrate.</a:t>
            </a:r>
          </a:p>
          <a:p>
            <a:pPr marL="457200" lvl="1" indent="0" algn="ctr">
              <a:buNone/>
            </a:pPr>
            <a:endParaRPr lang="en-GB" sz="14400" b="1" dirty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FF0000"/>
                </a:solidFill>
                <a:latin typeface="Century" panose="02040604050505020304" pitchFamily="18" charset="0"/>
              </a:rPr>
              <a:t>The journey of Faith never comes to an end</a:t>
            </a:r>
            <a:endParaRPr lang="en-GB" sz="14400" b="1" dirty="0">
              <a:solidFill>
                <a:srgbClr val="4F81BD">
                  <a:lumMod val="75000"/>
                </a:srgbClr>
              </a:solidFill>
              <a:latin typeface="Century" panose="020406040505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400" b="1" dirty="0">
              <a:solidFill>
                <a:srgbClr val="4F81BD">
                  <a:lumMod val="75000"/>
                </a:srgbClr>
              </a:solidFill>
              <a:latin typeface="Century" panose="020406040505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4F81BD">
                    <a:lumMod val="75000"/>
                  </a:srgbClr>
                </a:solidFill>
                <a:latin typeface="Century" panose="02040604050505020304" pitchFamily="18" charset="0"/>
              </a:rPr>
              <a:t>At Home:  Talk about receiving the Sacrament of the Eucharist</a:t>
            </a:r>
          </a:p>
          <a:p>
            <a:endParaRPr lang="en-GB" sz="6000" b="1" dirty="0">
              <a:latin typeface="Century" panose="02040604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Support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556792"/>
            <a:ext cx="1296144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480150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4801506"/>
            <a:ext cx="232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Parish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455876" y="2996952"/>
            <a:ext cx="1476164" cy="18045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95936" y="5229200"/>
            <a:ext cx="244827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20072" y="2996952"/>
            <a:ext cx="1656184" cy="18045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4439"/>
            <a:ext cx="784418" cy="7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86282"/>
            <a:ext cx="826964" cy="8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AppData\Local\Microsoft\Windows\Temporary Internet Files\Content.IE5\ITHFBREL\priest_bless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60" y="5347862"/>
            <a:ext cx="601933" cy="8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Religious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This is our Faith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 (RE Syllabus/Core Teaching)</a:t>
            </a:r>
          </a:p>
          <a:p>
            <a:pPr marL="0" indent="0">
              <a:spcBef>
                <a:spcPts val="0"/>
              </a:spcBef>
              <a:buNone/>
            </a:pPr>
            <a:endParaRPr lang="en-GB" i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First Holy Communion 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  Family Workbook</a:t>
            </a:r>
          </a:p>
          <a:p>
            <a:endParaRPr lang="en-GB" i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Diocesan Website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www.rcdom.org.uk/first- communion-preparation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57252"/>
            <a:ext cx="936104" cy="13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ocuments\Scan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03393"/>
            <a:ext cx="1135143" cy="15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2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Core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340768"/>
            <a:ext cx="6264696" cy="518457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Community of Faith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Sacraments</a:t>
            </a:r>
            <a:endParaRPr lang="en-GB" sz="1900" i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Journey of Faith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Last Supper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Holy Communion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Liturgy of the Word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Liturgy of the Eucharist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After First Communion</a:t>
            </a:r>
          </a:p>
          <a:p>
            <a:endParaRPr lang="en-GB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Community of Faith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052736"/>
            <a:ext cx="7236296" cy="532859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OLOL School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Home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Church Community – Community of Faith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At Home:  Visit your local parish, draw pictures, take photos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429000"/>
            <a:ext cx="3383573" cy="1481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6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2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Sacraments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052736"/>
            <a:ext cx="7164288" cy="521317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Journey of Sacraments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The 7 Sacraments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Symbols of Baptism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At Home: Discuss Sacraments already received</a:t>
            </a:r>
          </a:p>
          <a:p>
            <a:pPr algn="just"/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82" y="3212976"/>
            <a:ext cx="2844316" cy="1473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4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Journey of Faith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268760"/>
            <a:ext cx="6779096" cy="5141168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Bible Stories/Explores the Old and New Testament</a:t>
            </a:r>
          </a:p>
          <a:p>
            <a:pPr marL="457200" lvl="1" indent="0">
              <a:buNone/>
            </a:pPr>
            <a:endParaRPr lang="en-GB" sz="144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Spiritual Nourishment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92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At Home:  Retell the story of the Loaves and Fishes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9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1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429000"/>
            <a:ext cx="2552700" cy="179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7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Last Supper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Holy Communion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582614"/>
            <a:ext cx="7211144" cy="5086745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First Passover/Jesus’ Life/Events of Holy Week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marL="457200" lvl="1" indent="0">
              <a:buNone/>
            </a:pPr>
            <a:endParaRPr lang="en-GB" sz="185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Special occasions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We share a special meal at Mass</a:t>
            </a: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r>
              <a:rPr lang="en-GB" sz="1800" b="1" i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Sacrifices we have made.</a:t>
            </a:r>
          </a:p>
          <a:p>
            <a:pPr lvl="1"/>
            <a:r>
              <a:rPr lang="en-GB" sz="1800" b="1" i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 </a:t>
            </a:r>
          </a:p>
          <a:p>
            <a:pPr lvl="1"/>
            <a:endParaRPr lang="en-GB" sz="1800" b="1" i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/>
            <a:r>
              <a:rPr lang="en-GB" sz="1800" b="1" i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At Home:  Meaning of sacrifice/Last Supper/ :  Altar, Objects in church </a:t>
            </a:r>
            <a:r>
              <a:rPr lang="en-GB" sz="1800" b="1" i="1" dirty="0" err="1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eg</a:t>
            </a:r>
            <a:r>
              <a:rPr lang="en-GB" sz="1800" b="1" i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 lectern, tabernacle </a:t>
            </a:r>
            <a:endParaRPr lang="en-GB" sz="18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  <a:p>
            <a:pPr algn="ctr"/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972" y="2854355"/>
            <a:ext cx="2304256" cy="1764600"/>
          </a:xfrm>
          <a:prstGeom prst="rect">
            <a:avLst/>
          </a:prstGeom>
        </p:spPr>
      </p:pic>
      <p:pic>
        <p:nvPicPr>
          <p:cNvPr id="6" name="Picture 4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4355"/>
            <a:ext cx="2304256" cy="17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2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The Liturgy of the Word</a:t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09081"/>
            <a:ext cx="7427168" cy="5274281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Readings, Gospel, Sermon, Prayers of the Faithful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Old Testament/ New Testament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34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rgbClr val="4F81BD">
                    <a:lumMod val="75000"/>
                  </a:srgbClr>
                </a:solidFill>
                <a:latin typeface="Century" pitchFamily="18" charset="0"/>
              </a:rPr>
              <a:t>Share stories about people they know who try to live like Jesus.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300" b="1" dirty="0">
              <a:solidFill>
                <a:srgbClr val="4F81BD">
                  <a:lumMod val="75000"/>
                </a:srgbClr>
              </a:solidFill>
              <a:latin typeface="Century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29000"/>
            <a:ext cx="2808312" cy="1699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0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80febb-c7a8-4e55-b58a-ba92b3cf6f81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B93E145DA60448C9D5F75039DA22A" ma:contentTypeVersion="11" ma:contentTypeDescription="Create a new document." ma:contentTypeScope="" ma:versionID="49ed10ea03dd5ab72e9ebedaee297686">
  <xsd:schema xmlns:xsd="http://www.w3.org/2001/XMLSchema" xmlns:xs="http://www.w3.org/2001/XMLSchema" xmlns:p="http://schemas.microsoft.com/office/2006/metadata/properties" xmlns:ns2="3280febb-c7a8-4e55-b58a-ba92b3cf6f81" xmlns:ns3="9c240b36-8f5f-451c-993e-9fc0f4722119" targetNamespace="http://schemas.microsoft.com/office/2006/metadata/properties" ma:root="true" ma:fieldsID="c9466c8b70bba856ce25dadecbb2b844" ns2:_="" ns3:_="">
    <xsd:import namespace="3280febb-c7a8-4e55-b58a-ba92b3cf6f81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0febb-c7a8-4e55-b58a-ba92b3cf6f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9785BE-353A-471B-9FA8-FC6133840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FD098-9E6C-4B84-910B-CC2F31F83229}">
  <ds:schemaRefs>
    <ds:schemaRef ds:uri="http://schemas.microsoft.com/office/2006/metadata/properties"/>
    <ds:schemaRef ds:uri="http://schemas.microsoft.com/office/infopath/2007/PartnerControls"/>
    <ds:schemaRef ds:uri="3280febb-c7a8-4e55-b58a-ba92b3cf6f81"/>
    <ds:schemaRef ds:uri="9c240b36-8f5f-451c-993e-9fc0f4722119"/>
  </ds:schemaRefs>
</ds:datastoreItem>
</file>

<file path=customXml/itemProps3.xml><?xml version="1.0" encoding="utf-8"?>
<ds:datastoreItem xmlns:ds="http://schemas.openxmlformats.org/officeDocument/2006/customXml" ds:itemID="{11FFBD22-2DA1-414C-A6C6-B5897EEBE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0febb-c7a8-4e55-b58a-ba92b3cf6f81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1526</Words>
  <Application>Microsoft Office PowerPoint</Application>
  <PresentationFormat>On-screen Show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</vt:lpstr>
      <vt:lpstr>Office Theme</vt:lpstr>
      <vt:lpstr>The Sacrament  of the Eucharist</vt:lpstr>
      <vt:lpstr>The Support Triangle</vt:lpstr>
      <vt:lpstr>Religious Education</vt:lpstr>
      <vt:lpstr>Core Learning</vt:lpstr>
      <vt:lpstr>Community of Faith </vt:lpstr>
      <vt:lpstr>The Sacraments </vt:lpstr>
      <vt:lpstr>Journey of Faith </vt:lpstr>
      <vt:lpstr> The Last Supper Holy Communion  </vt:lpstr>
      <vt:lpstr>The Liturgy of the Word </vt:lpstr>
      <vt:lpstr>The Liturgy of the Eucharist </vt:lpstr>
      <vt:lpstr>After First Communion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Miss Boyle</cp:lastModifiedBy>
  <cp:revision>120</cp:revision>
  <cp:lastPrinted>2018-11-06T17:31:03Z</cp:lastPrinted>
  <dcterms:created xsi:type="dcterms:W3CDTF">2017-11-12T20:47:18Z</dcterms:created>
  <dcterms:modified xsi:type="dcterms:W3CDTF">2023-01-31T16:08:04Z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0x010100323B93E145DA60448C9D5F75039DA22A</vt:lpwstr>
  </property>
  <property fmtid="{D5CDD505-2E9C-101B-9397-08002B2CF9AE}" pid="3" name="MediaServiceImageTags">
    <vt:lpwstr/>
  </property>
</Properties>
</file>