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C1DDC3-78CD-41CA-946B-883074A695D0}" v="253" dt="2025-08-29T12:17:51.7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Horn" userId="6a37d20f-4139-4857-b08b-0331bae9c65d" providerId="ADAL" clId="{BDC1DDC3-78CD-41CA-946B-883074A695D0}"/>
    <pc:docChg chg="custSel modSld">
      <pc:chgData name="Mrs Horn" userId="6a37d20f-4139-4857-b08b-0331bae9c65d" providerId="ADAL" clId="{BDC1DDC3-78CD-41CA-946B-883074A695D0}" dt="2025-08-29T12:17:51.768" v="252" actId="20577"/>
      <pc:docMkLst>
        <pc:docMk/>
      </pc:docMkLst>
      <pc:sldChg chg="modSp mod">
        <pc:chgData name="Mrs Horn" userId="6a37d20f-4139-4857-b08b-0331bae9c65d" providerId="ADAL" clId="{BDC1DDC3-78CD-41CA-946B-883074A695D0}" dt="2025-08-29T12:17:51.768" v="252" actId="20577"/>
        <pc:sldMkLst>
          <pc:docMk/>
          <pc:sldMk cId="683914438" sldId="257"/>
        </pc:sldMkLst>
        <pc:spChg chg="mod">
          <ac:chgData name="Mrs Horn" userId="6a37d20f-4139-4857-b08b-0331bae9c65d" providerId="ADAL" clId="{BDC1DDC3-78CD-41CA-946B-883074A695D0}" dt="2025-08-29T12:16:26.843" v="216" actId="20577"/>
          <ac:spMkLst>
            <pc:docMk/>
            <pc:sldMk cId="683914438" sldId="257"/>
            <ac:spMk id="3" creationId="{7E52A094-0634-04B0-31A7-21B2F00ECBF6}"/>
          </ac:spMkLst>
        </pc:spChg>
        <pc:spChg chg="mod">
          <ac:chgData name="Mrs Horn" userId="6a37d20f-4139-4857-b08b-0331bae9c65d" providerId="ADAL" clId="{BDC1DDC3-78CD-41CA-946B-883074A695D0}" dt="2025-08-29T12:16:31.055" v="217" actId="255"/>
          <ac:spMkLst>
            <pc:docMk/>
            <pc:sldMk cId="683914438" sldId="257"/>
            <ac:spMk id="4" creationId="{FD38E729-A047-FFAF-CDED-0DF9909EDDD5}"/>
          </ac:spMkLst>
        </pc:spChg>
        <pc:spChg chg="mod">
          <ac:chgData name="Mrs Horn" userId="6a37d20f-4139-4857-b08b-0331bae9c65d" providerId="ADAL" clId="{BDC1DDC3-78CD-41CA-946B-883074A695D0}" dt="2025-08-29T12:17:17.747" v="236" actId="20577"/>
          <ac:spMkLst>
            <pc:docMk/>
            <pc:sldMk cId="683914438" sldId="257"/>
            <ac:spMk id="5" creationId="{66ABF978-3370-F10B-302A-0372443804D4}"/>
          </ac:spMkLst>
        </pc:spChg>
        <pc:spChg chg="mod">
          <ac:chgData name="Mrs Horn" userId="6a37d20f-4139-4857-b08b-0331bae9c65d" providerId="ADAL" clId="{BDC1DDC3-78CD-41CA-946B-883074A695D0}" dt="2025-08-29T12:17:51.768" v="252" actId="20577"/>
          <ac:spMkLst>
            <pc:docMk/>
            <pc:sldMk cId="683914438" sldId="257"/>
            <ac:spMk id="6" creationId="{749DC12C-EDAD-59CF-3605-1B399E2A171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7E8A4-5907-909C-3FB3-02238054E7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C33E02-AF45-99AA-F70B-AC9C3DBE83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3C7AE20-2DE8-92AF-E3B6-9749126374E4}"/>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167513D5-F294-81B3-21AD-D1DF5AEEE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9D5FF5-D13E-7157-FB62-F24A9329BABB}"/>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4135529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4A980-ED6F-D447-8767-556ABBA524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156483-D137-CEE3-6898-B336DEB969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AEEC9C-E1B7-2F3D-5AD9-2685561D0E27}"/>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554BC5A8-FCFA-B080-5CB8-B179A08143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E9FCD-FA21-8C2A-F7E3-3A57D994D5B7}"/>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715832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CAFB28-B6C9-A5F5-E7D7-899A4846C0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53D082-9E51-35A5-75E1-4EEA5A776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F47AAA-225F-4AC6-8076-7502CC241056}"/>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0276BD84-B411-7170-FD6E-C43770A74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3F4E54-F29E-EEE5-44F9-2C67F5BD310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62606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5C1F-B5C0-B2A6-CEC7-2A2D7DE7A3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2CBA28-06D4-7AA2-3E18-F4C7B2B4C1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9A8C4C-6A50-DB70-5496-F64393986FBE}"/>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481FAD6E-C510-D999-4706-272F073AA9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6C60A1-BB96-C5E5-BFFB-50D7B0BF9B4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13455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0AF94-7CF1-A901-E989-E2C35FA2AA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B3406B-BABC-5652-F489-B87D00ADDD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F5BD91-0F9E-1C89-B7A4-4718F51B0165}"/>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3B7DBBF8-47CA-3D5B-F15D-DC5641003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6CC183-09DC-9B11-92D3-0E1E034A6D53}"/>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36087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EF856-F987-EFE8-1E41-27A9C7A438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366C3D-AA05-9543-363B-6ADD97D1DC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444A6F8-CAFF-ECBF-031E-BE6C573330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309BA8-11C9-3087-666C-526EA728314D}"/>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6" name="Footer Placeholder 5">
            <a:extLst>
              <a:ext uri="{FF2B5EF4-FFF2-40B4-BE49-F238E27FC236}">
                <a16:creationId xmlns:a16="http://schemas.microsoft.com/office/drawing/2014/main" id="{459B5931-F5DC-FAFF-B76A-D5A6417CDA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D900D5-196B-1BCD-75C6-74C9086DA24C}"/>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0020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67252-C1F2-4190-A13F-03211C731AA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2CAD68-AAC3-C30A-0A21-D1FAED452D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B048ED-FB7A-489D-E82A-980FD2311A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D9D0316-CCB9-16EE-E2D1-2F21E9B7A4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F499F9-3EB5-DCBA-4472-FB053EE4A5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E5BD24-C6A9-0E3E-C78A-479D463B53E7}"/>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8" name="Footer Placeholder 7">
            <a:extLst>
              <a:ext uri="{FF2B5EF4-FFF2-40B4-BE49-F238E27FC236}">
                <a16:creationId xmlns:a16="http://schemas.microsoft.com/office/drawing/2014/main" id="{73ECD479-258B-76E1-5A10-4282071C393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749397A-27DF-A8A0-FE0D-3A3E6EF731E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805173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67E9-8450-DC02-5E8E-B261F46F2C3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5C0CE0-075B-EC20-15A7-FFEC637FF211}"/>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4" name="Footer Placeholder 3">
            <a:extLst>
              <a:ext uri="{FF2B5EF4-FFF2-40B4-BE49-F238E27FC236}">
                <a16:creationId xmlns:a16="http://schemas.microsoft.com/office/drawing/2014/main" id="{E0A0B568-7A18-4EE7-C413-D9DC518A27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626849-1E66-B918-55CF-E29B6BE948AF}"/>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66718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F5E963-1F53-A89A-8D27-C8895C37F268}"/>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3" name="Footer Placeholder 2">
            <a:extLst>
              <a:ext uri="{FF2B5EF4-FFF2-40B4-BE49-F238E27FC236}">
                <a16:creationId xmlns:a16="http://schemas.microsoft.com/office/drawing/2014/main" id="{1C536CA5-AB19-D495-E76E-B4267170D6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BCE002-86BB-D6DB-93DB-EED14632F4B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3496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E0091-BC5B-AFE0-FAFE-2B7D787BC7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E078A4-34D3-2546-4FF7-CCAEEB5626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7C67B2-8982-3721-E955-DC496C4A0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7ED29A-916C-2E96-9DCB-AD201054B649}"/>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6" name="Footer Placeholder 5">
            <a:extLst>
              <a:ext uri="{FF2B5EF4-FFF2-40B4-BE49-F238E27FC236}">
                <a16:creationId xmlns:a16="http://schemas.microsoft.com/office/drawing/2014/main" id="{3CFDAF9D-9FF8-5764-D6E2-A142F09E8D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7BA407-FAE1-5FB6-D2EC-53BCAF2D38D4}"/>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92009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0639-B24A-D311-7DA7-43C3C71B7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691079-9825-CFA9-68D5-A654E1872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629E9E9-BFBD-5BD4-1A23-18AF43B3C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31EB2A-5A64-E243-5A4A-75D949EF6A5D}"/>
              </a:ext>
            </a:extLst>
          </p:cNvPr>
          <p:cNvSpPr>
            <a:spLocks noGrp="1"/>
          </p:cNvSpPr>
          <p:nvPr>
            <p:ph type="dt" sz="half" idx="10"/>
          </p:nvPr>
        </p:nvSpPr>
        <p:spPr/>
        <p:txBody>
          <a:bodyPr/>
          <a:lstStyle/>
          <a:p>
            <a:fld id="{348BAD22-3616-445E-A803-72CD6C1DDE72}" type="datetimeFigureOut">
              <a:rPr lang="en-GB" smtClean="0"/>
              <a:t>29/08/2025</a:t>
            </a:fld>
            <a:endParaRPr lang="en-GB"/>
          </a:p>
        </p:txBody>
      </p:sp>
      <p:sp>
        <p:nvSpPr>
          <p:cNvPr id="6" name="Footer Placeholder 5">
            <a:extLst>
              <a:ext uri="{FF2B5EF4-FFF2-40B4-BE49-F238E27FC236}">
                <a16:creationId xmlns:a16="http://schemas.microsoft.com/office/drawing/2014/main" id="{3F162837-F8C3-9575-77E7-AAE0682B48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6DFA90-4214-3443-4CED-484025AECA3D}"/>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9373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2B590B-9603-7B99-112B-0A6B8BFB0F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C88BBD-AE41-71E2-F625-7176568214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B10787-6127-B4E2-9D32-600C7D617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8BAD22-3616-445E-A803-72CD6C1DDE72}" type="datetimeFigureOut">
              <a:rPr lang="en-GB" smtClean="0"/>
              <a:t>29/08/2025</a:t>
            </a:fld>
            <a:endParaRPr lang="en-GB"/>
          </a:p>
        </p:txBody>
      </p:sp>
      <p:sp>
        <p:nvSpPr>
          <p:cNvPr id="5" name="Footer Placeholder 4">
            <a:extLst>
              <a:ext uri="{FF2B5EF4-FFF2-40B4-BE49-F238E27FC236}">
                <a16:creationId xmlns:a16="http://schemas.microsoft.com/office/drawing/2014/main" id="{2D11166B-43CC-C08F-F9DF-196B9445EA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CDBDE58-72F9-FB2F-ED12-4FF595DA5A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6AB9EB-9A23-4AC8-A17C-80DDE4158B07}" type="slidenum">
              <a:rPr lang="en-GB" smtClean="0"/>
              <a:t>‹#›</a:t>
            </a:fld>
            <a:endParaRPr lang="en-GB"/>
          </a:p>
        </p:txBody>
      </p:sp>
    </p:spTree>
    <p:extLst>
      <p:ext uri="{BB962C8B-B14F-4D97-AF65-F5344CB8AC3E}">
        <p14:creationId xmlns:p14="http://schemas.microsoft.com/office/powerpoint/2010/main" val="709345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a:solidFill>
                  <a:schemeClr val="tx2">
                    <a:lumMod val="75000"/>
                    <a:lumOff val="25000"/>
                  </a:schemeClr>
                </a:solidFill>
              </a:rPr>
              <a:t>Termly Newsletter Primary 6 Room 7 – Mr Kennedy</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8" y="481914"/>
            <a:ext cx="3956141" cy="6272117"/>
          </a:xfrm>
          <a:solidFill>
            <a:schemeClr val="accent2">
              <a:lumMod val="40000"/>
              <a:lumOff val="60000"/>
            </a:schemeClr>
          </a:solidFill>
          <a:ln>
            <a:solidFill>
              <a:schemeClr val="tx1"/>
            </a:solidFill>
          </a:ln>
        </p:spPr>
        <p:txBody>
          <a:bodyPr>
            <a:normAutofit fontScale="25000" lnSpcReduction="20000"/>
          </a:bodyPr>
          <a:lstStyle/>
          <a:p>
            <a:pPr>
              <a:lnSpc>
                <a:spcPct val="120000"/>
              </a:lnSpc>
              <a:spcBef>
                <a:spcPts val="0"/>
              </a:spcBef>
            </a:pPr>
            <a:r>
              <a:rPr lang="en-GB" sz="5600" b="1" u="sng">
                <a:solidFill>
                  <a:srgbClr val="000000"/>
                </a:solidFill>
                <a:effectLst/>
                <a:latin typeface="Calibri" panose="020F0502020204030204" pitchFamily="34" charset="0"/>
                <a:ea typeface="Calibri" panose="020F0502020204030204" pitchFamily="34" charset="0"/>
                <a:cs typeface="Calibri" panose="020F0502020204030204" pitchFamily="34" charset="0"/>
              </a:rPr>
              <a:t>Literacy</a:t>
            </a:r>
          </a:p>
          <a:p>
            <a:pPr>
              <a:lnSpc>
                <a:spcPct val="120000"/>
              </a:lnSpc>
              <a:spcBef>
                <a:spcPts val="0"/>
              </a:spcBef>
            </a:pPr>
            <a:endParaRPr lang="en-GB" sz="5600">
              <a:effectLst/>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4800" b="1">
                <a:solidFill>
                  <a:srgbClr val="000000"/>
                </a:solidFill>
                <a:effectLst/>
                <a:latin typeface="Calibri" panose="020F0502020204030204" pitchFamily="34" charset="0"/>
                <a:ea typeface="Calibri" panose="020F0502020204030204" pitchFamily="34" charset="0"/>
                <a:cs typeface="Calibri" panose="020F0502020204030204" pitchFamily="34" charset="0"/>
              </a:rPr>
              <a:t>Reading</a:t>
            </a:r>
            <a:r>
              <a:rPr lang="en-GB" sz="480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en-GB" sz="4800">
                <a:latin typeface="Calibri" panose="020F0502020204030204" pitchFamily="34" charset="0"/>
                <a:ea typeface="Calibri" panose="020F0502020204030204" pitchFamily="34" charset="0"/>
                <a:cs typeface="Calibri" panose="020F0502020204030204" pitchFamily="34" charset="0"/>
              </a:rPr>
              <a:t>We will be reading the novel ‘There’s a Boy in the Girls’ Bathroom’ by Louis Sachar as a whole class. Activities will be differentiated for each group to meet the needs of all children. Children will be asked to read silently, in pairs and aloud. We will use North Lanarkshire’s Active Literacy approach which focusses on 6 main strategies: </a:t>
            </a:r>
          </a:p>
          <a:p>
            <a:pPr algn="l">
              <a:lnSpc>
                <a:spcPct val="120000"/>
              </a:lnSpc>
              <a:spcBef>
                <a:spcPts val="0"/>
              </a:spcBef>
            </a:pPr>
            <a:r>
              <a:rPr lang="en-GB" sz="4800">
                <a:latin typeface="Calibri" panose="020F0502020204030204" pitchFamily="34" charset="0"/>
                <a:ea typeface="Calibri" panose="020F0502020204030204" pitchFamily="34" charset="0"/>
                <a:cs typeface="Calibri" panose="020F0502020204030204" pitchFamily="34" charset="0"/>
              </a:rPr>
              <a:t>Prior Knowledge – making connections between what has been read and our everyday lives.</a:t>
            </a:r>
          </a:p>
          <a:p>
            <a:pPr algn="l">
              <a:lnSpc>
                <a:spcPct val="120000"/>
              </a:lnSpc>
              <a:spcBef>
                <a:spcPts val="0"/>
              </a:spcBef>
            </a:pPr>
            <a:r>
              <a:rPr lang="en-GB" sz="4800">
                <a:latin typeface="Calibri" panose="020F0502020204030204" pitchFamily="34" charset="0"/>
                <a:ea typeface="Calibri" panose="020F0502020204030204" pitchFamily="34" charset="0"/>
                <a:cs typeface="Calibri" panose="020F0502020204030204" pitchFamily="34" charset="0"/>
              </a:rPr>
              <a:t>Metalinguistics – learning definitions and how to use new and unknown words from the text.</a:t>
            </a:r>
          </a:p>
          <a:p>
            <a:pPr algn="l">
              <a:lnSpc>
                <a:spcPct val="120000"/>
              </a:lnSpc>
              <a:spcBef>
                <a:spcPts val="0"/>
              </a:spcBef>
            </a:pPr>
            <a:r>
              <a:rPr lang="en-GB" sz="4800">
                <a:latin typeface="Calibri" panose="020F0502020204030204" pitchFamily="34" charset="0"/>
                <a:ea typeface="Calibri" panose="020F0502020204030204" pitchFamily="34" charset="0"/>
                <a:cs typeface="Calibri" panose="020F0502020204030204" pitchFamily="34" charset="0"/>
              </a:rPr>
              <a:t>Visualisations – displaying an understanding of what has been read through mind-maps, timelines and story plans.</a:t>
            </a:r>
          </a:p>
          <a:p>
            <a:pPr algn="l">
              <a:lnSpc>
                <a:spcPct val="120000"/>
              </a:lnSpc>
              <a:spcBef>
                <a:spcPts val="0"/>
              </a:spcBef>
            </a:pPr>
            <a:r>
              <a:rPr lang="en-GB" sz="4800">
                <a:latin typeface="Calibri" panose="020F0502020204030204" pitchFamily="34" charset="0"/>
                <a:ea typeface="Calibri" panose="020F0502020204030204" pitchFamily="34" charset="0"/>
                <a:cs typeface="Calibri" panose="020F0502020204030204" pitchFamily="34" charset="0"/>
              </a:rPr>
              <a:t>Inference – reading ‘between the lines’ and finding evidence.</a:t>
            </a:r>
          </a:p>
          <a:p>
            <a:pPr algn="l">
              <a:lnSpc>
                <a:spcPct val="120000"/>
              </a:lnSpc>
              <a:spcBef>
                <a:spcPts val="0"/>
              </a:spcBef>
            </a:pPr>
            <a:r>
              <a:rPr lang="en-GB" sz="4800">
                <a:latin typeface="Calibri" panose="020F0502020204030204" pitchFamily="34" charset="0"/>
                <a:ea typeface="Calibri" panose="020F0502020204030204" pitchFamily="34" charset="0"/>
                <a:cs typeface="Calibri" panose="020F0502020204030204" pitchFamily="34" charset="0"/>
              </a:rPr>
              <a:t>Main themes – discussing the main themes which arise in a text.</a:t>
            </a:r>
          </a:p>
          <a:p>
            <a:pPr algn="l">
              <a:lnSpc>
                <a:spcPct val="120000"/>
              </a:lnSpc>
              <a:spcBef>
                <a:spcPts val="0"/>
              </a:spcBef>
            </a:pPr>
            <a:r>
              <a:rPr lang="en-GB" sz="4800">
                <a:latin typeface="Calibri" panose="020F0502020204030204" pitchFamily="34" charset="0"/>
                <a:ea typeface="Calibri" panose="020F0502020204030204" pitchFamily="34" charset="0"/>
                <a:cs typeface="Calibri" panose="020F0502020204030204" pitchFamily="34" charset="0"/>
              </a:rPr>
              <a:t>Summarising – summarising what has been read in our own words. </a:t>
            </a:r>
          </a:p>
          <a:p>
            <a:pPr algn="l">
              <a:lnSpc>
                <a:spcPct val="120000"/>
              </a:lnSpc>
              <a:spcBef>
                <a:spcPts val="0"/>
              </a:spcBef>
            </a:pPr>
            <a:endParaRPr lang="en-GB" sz="4800">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4800" b="1">
                <a:latin typeface="Calibri" panose="020F0502020204030204" pitchFamily="34" charset="0"/>
                <a:ea typeface="Calibri" panose="020F0502020204030204" pitchFamily="34" charset="0"/>
                <a:cs typeface="Calibri" panose="020F0502020204030204" pitchFamily="34" charset="0"/>
              </a:rPr>
              <a:t>Writing - </a:t>
            </a:r>
            <a:r>
              <a:rPr lang="en-GB" sz="4800">
                <a:latin typeface="Calibri" panose="020F0502020204030204" pitchFamily="34" charset="0"/>
                <a:ea typeface="Calibri" panose="020F0502020204030204" pitchFamily="34" charset="0"/>
                <a:cs typeface="Calibri" panose="020F0502020204030204" pitchFamily="34" charset="0"/>
              </a:rPr>
              <a:t>A taught writing lesson will be given weekly and will include a variety of genres. We will be focusing on quality writing, looking at short burst writing and description bubbles. We will use our Victorians topic as a stimulus. The children will continue to develop their use of VCOP skills within written work.  This year we will be focusing on our new Writing Programme of work linked to Talk 4 Writing.</a:t>
            </a:r>
          </a:p>
          <a:p>
            <a:pPr algn="l">
              <a:lnSpc>
                <a:spcPct val="120000"/>
              </a:lnSpc>
              <a:spcBef>
                <a:spcPts val="0"/>
              </a:spcBef>
            </a:pPr>
            <a:endParaRPr lang="en-GB" sz="4800">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4800" b="1">
                <a:latin typeface="Calibri" panose="020F0502020204030204" pitchFamily="34" charset="0"/>
                <a:ea typeface="Calibri" panose="020F0502020204030204" pitchFamily="34" charset="0"/>
                <a:cs typeface="Calibri" panose="020F0502020204030204" pitchFamily="34" charset="0"/>
              </a:rPr>
              <a:t>Spelling</a:t>
            </a:r>
            <a:r>
              <a:rPr lang="en-GB" sz="4800">
                <a:latin typeface="Calibri" panose="020F0502020204030204" pitchFamily="34" charset="0"/>
                <a:ea typeface="Calibri" panose="020F0502020204030204" pitchFamily="34" charset="0"/>
                <a:cs typeface="Calibri" panose="020F0502020204030204" pitchFamily="34" charset="0"/>
              </a:rPr>
              <a:t> - Spelling words will be given out on Monday and practiced daily using a variety of active approaches.  The children will be developing their grammar and handwriting on a weekly basis.</a:t>
            </a:r>
          </a:p>
          <a:p>
            <a:pPr>
              <a:lnSpc>
                <a:spcPct val="120000"/>
              </a:lnSpc>
              <a:spcBef>
                <a:spcPts val="0"/>
              </a:spcBef>
            </a:pPr>
            <a:endParaRPr lang="en-GB" sz="44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4107304" y="481913"/>
            <a:ext cx="2673211" cy="6272117"/>
          </a:xfrm>
          <a:prstGeom prst="rect">
            <a:avLst/>
          </a:prstGeom>
          <a:solidFill>
            <a:schemeClr val="accent1">
              <a:lumMod val="20000"/>
              <a:lumOff val="80000"/>
            </a:schemeClr>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1400" b="1" u="sng">
                <a:solidFill>
                  <a:srgbClr val="000000"/>
                </a:solidFill>
                <a:effectLst/>
                <a:latin typeface="Calibri" panose="020F0502020204030204" pitchFamily="34" charset="0"/>
                <a:ea typeface="Calibri" panose="020F0502020204030204" pitchFamily="34" charset="0"/>
                <a:cs typeface="Arial" panose="020B0604020202020204" pitchFamily="34" charset="0"/>
              </a:rPr>
              <a:t>Numeracy</a:t>
            </a:r>
          </a:p>
          <a:p>
            <a:pPr algn="l">
              <a:lnSpc>
                <a:spcPct val="120000"/>
              </a:lnSpc>
              <a:spcBef>
                <a:spcPts val="0"/>
              </a:spcBef>
            </a:pPr>
            <a:r>
              <a:rPr lang="en-GB" sz="1200"/>
              <a:t>This term, we will:  </a:t>
            </a:r>
          </a:p>
          <a:p>
            <a:pPr marL="571500" indent="-571500" algn="l">
              <a:lnSpc>
                <a:spcPct val="120000"/>
              </a:lnSpc>
              <a:spcBef>
                <a:spcPts val="0"/>
              </a:spcBef>
              <a:buFont typeface="Arial" panose="020B0604020202020204" pitchFamily="34" charset="0"/>
              <a:buChar char="•"/>
            </a:pPr>
            <a:r>
              <a:rPr lang="en-GB" sz="1200"/>
              <a:t>Comparing and ordering numbers to 1 decimal place.</a:t>
            </a:r>
          </a:p>
          <a:p>
            <a:pPr marL="571500" indent="-571500" algn="l">
              <a:lnSpc>
                <a:spcPct val="120000"/>
              </a:lnSpc>
              <a:spcBef>
                <a:spcPts val="0"/>
              </a:spcBef>
              <a:buFont typeface="Arial" panose="020B0604020202020204" pitchFamily="34" charset="0"/>
              <a:buChar char="•"/>
            </a:pPr>
            <a:r>
              <a:rPr lang="en-GB" sz="1200"/>
              <a:t>Rounding numbers to nearest 10, 100 and 1000.</a:t>
            </a:r>
          </a:p>
          <a:p>
            <a:pPr marL="571500" indent="-571500" algn="l">
              <a:lnSpc>
                <a:spcPct val="120000"/>
              </a:lnSpc>
              <a:spcBef>
                <a:spcPts val="0"/>
              </a:spcBef>
              <a:buFont typeface="Arial" panose="020B0604020202020204" pitchFamily="34" charset="0"/>
              <a:buChar char="•"/>
            </a:pPr>
            <a:r>
              <a:rPr lang="en-GB" sz="1200"/>
              <a:t>Add and subtract 10, 100 and 1000 to numbers with 3 and 4 digits.</a:t>
            </a:r>
          </a:p>
          <a:p>
            <a:pPr marL="571500" indent="-571500" algn="l">
              <a:lnSpc>
                <a:spcPct val="120000"/>
              </a:lnSpc>
              <a:spcBef>
                <a:spcPts val="0"/>
              </a:spcBef>
              <a:buFont typeface="Arial" panose="020B0604020202020204" pitchFamily="34" charset="0"/>
              <a:buChar char="•"/>
            </a:pPr>
            <a:r>
              <a:rPr lang="en-GB" sz="1200"/>
              <a:t>Explore properties and identify different 2D and 3D shapes.</a:t>
            </a:r>
          </a:p>
          <a:p>
            <a:pPr marL="571500" indent="-571500" algn="l">
              <a:lnSpc>
                <a:spcPct val="120000"/>
              </a:lnSpc>
              <a:spcBef>
                <a:spcPts val="0"/>
              </a:spcBef>
              <a:buFont typeface="Arial" panose="020B0604020202020204" pitchFamily="34" charset="0"/>
              <a:buChar char="•"/>
            </a:pPr>
            <a:r>
              <a:rPr lang="en-GB" sz="1200"/>
              <a:t>Multiply by 10, 100 and 1000.</a:t>
            </a:r>
          </a:p>
          <a:p>
            <a:pPr marL="571500" indent="-571500" algn="l">
              <a:lnSpc>
                <a:spcPct val="120000"/>
              </a:lnSpc>
              <a:spcBef>
                <a:spcPts val="0"/>
              </a:spcBef>
              <a:buFont typeface="Arial" panose="020B0604020202020204" pitchFamily="34" charset="0"/>
              <a:buChar char="•"/>
            </a:pPr>
            <a:r>
              <a:rPr lang="en-GB" sz="1200"/>
              <a:t>Explore a variety of mental and written multiplication strategies.</a:t>
            </a:r>
          </a:p>
          <a:p>
            <a:pPr marL="571500" indent="-571500" algn="l">
              <a:lnSpc>
                <a:spcPct val="120000"/>
              </a:lnSpc>
              <a:spcBef>
                <a:spcPts val="0"/>
              </a:spcBef>
              <a:buFont typeface="Arial" panose="020B0604020202020204" pitchFamily="34" charset="0"/>
              <a:buChar char="•"/>
            </a:pPr>
            <a:r>
              <a:rPr lang="en-GB" sz="1200"/>
              <a:t>Divide numbers, including remainders to 2 decimal places.</a:t>
            </a:r>
          </a:p>
          <a:p>
            <a:pPr marL="571500" indent="-571500" algn="l">
              <a:lnSpc>
                <a:spcPct val="120000"/>
              </a:lnSpc>
              <a:spcBef>
                <a:spcPts val="0"/>
              </a:spcBef>
              <a:buFont typeface="Arial" panose="020B0604020202020204" pitchFamily="34" charset="0"/>
              <a:buChar char="•"/>
            </a:pPr>
            <a:r>
              <a:rPr lang="en-GB" sz="1200"/>
              <a:t>Explore sequences, square and prime numbers and negative numbers.  </a:t>
            </a:r>
            <a:endParaRPr lang="en-GB" sz="1200" b="1" u="sng">
              <a:solidFill>
                <a:srgbClr val="00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6793638" y="481914"/>
            <a:ext cx="2497112" cy="6272117"/>
          </a:xfrm>
          <a:prstGeom prst="rect">
            <a:avLst/>
          </a:prstGeom>
          <a:solidFill>
            <a:srgbClr val="FFFF99"/>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1200" b="1" u="sng">
                <a:solidFill>
                  <a:srgbClr val="000000"/>
                </a:solidFill>
                <a:effectLst/>
                <a:latin typeface="Calibri" panose="020F0502020204030204" pitchFamily="34" charset="0"/>
                <a:ea typeface="Calibri" panose="020F0502020204030204" pitchFamily="34" charset="0"/>
                <a:cs typeface="Calibri" panose="020F0502020204030204" pitchFamily="34" charset="0"/>
              </a:rPr>
              <a:t>Health and Wellbeing</a:t>
            </a:r>
            <a:endParaRPr lang="en-GB" sz="1200">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GB" sz="1200">
                <a:latin typeface="Calibri" panose="020F0502020204030204" pitchFamily="34" charset="0"/>
                <a:ea typeface="Calibri" panose="020F0502020204030204" pitchFamily="34" charset="0"/>
                <a:cs typeface="Calibri" panose="020F0502020204030204" pitchFamily="34" charset="0"/>
              </a:rPr>
              <a:t>Our focus for term 1 will be on exploring topics and activities relating to our Mental, Emotional, Social and Physical Wellbeing. We will be developing our skills in identifying our strengths and discussing strategies to help manage and deal with friendships/conflict. We will also look at how to respond in emergency situations and how to safely travel.</a:t>
            </a:r>
            <a:endParaRPr lang="en-GB" sz="1200">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PE</a:t>
            </a: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en-GB" sz="1200">
                <a:solidFill>
                  <a:srgbClr val="000000"/>
                </a:solidFill>
                <a:latin typeface="Calibri" panose="020F0502020204030204" pitchFamily="34" charset="0"/>
                <a:ea typeface="Calibri" panose="020F0502020204030204" pitchFamily="34" charset="0"/>
                <a:cs typeface="Calibri" panose="020F0502020204030204" pitchFamily="34" charset="0"/>
              </a:rPr>
              <a:t>Ball skills</a:t>
            </a:r>
          </a:p>
          <a:p>
            <a:pPr>
              <a:lnSpc>
                <a:spcPct val="120000"/>
              </a:lnSpc>
              <a:spcBef>
                <a:spcPts val="0"/>
              </a:spcBef>
            </a:pPr>
            <a:endParaRPr lang="en-GB" sz="1200">
              <a:effectLst/>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RME- Miss Byworth</a:t>
            </a:r>
          </a:p>
          <a:p>
            <a:pPr algn="l">
              <a:lnSpc>
                <a:spcPct val="120000"/>
              </a:lnSpc>
              <a:spcBef>
                <a:spcPts val="0"/>
              </a:spcBef>
            </a:pPr>
            <a:endParaRPr lang="en-GB" sz="1200">
              <a:effectLst/>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Social studies</a:t>
            </a: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GB" sz="1200">
                <a:solidFill>
                  <a:srgbClr val="000000"/>
                </a:solidFill>
                <a:latin typeface="Calibri" panose="020F0502020204030204" pitchFamily="34" charset="0"/>
                <a:ea typeface="Calibri" panose="020F0502020204030204" pitchFamily="34" charset="0"/>
                <a:cs typeface="Calibri" panose="020F0502020204030204" pitchFamily="34" charset="0"/>
              </a:rPr>
              <a:t>The Victorians</a:t>
            </a: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l">
              <a:lnSpc>
                <a:spcPct val="120000"/>
              </a:lnSpc>
              <a:spcBef>
                <a:spcPts val="0"/>
              </a:spcBef>
            </a:pPr>
            <a:endPar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Expressive arts- </a:t>
            </a: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Drama and art tasks will be linked to Social Studies</a:t>
            </a:r>
          </a:p>
          <a:p>
            <a:pPr algn="l">
              <a:lnSpc>
                <a:spcPct val="120000"/>
              </a:lnSpc>
              <a:spcBef>
                <a:spcPts val="0"/>
              </a:spcBef>
            </a:pPr>
            <a:endPar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1200" b="1">
                <a:solidFill>
                  <a:srgbClr val="000000"/>
                </a:solidFill>
                <a:effectLst/>
                <a:latin typeface="Calibri" panose="020F0502020204030204" pitchFamily="34" charset="0"/>
                <a:ea typeface="Calibri" panose="020F0502020204030204" pitchFamily="34" charset="0"/>
                <a:cs typeface="Calibri" panose="020F0502020204030204" pitchFamily="34" charset="0"/>
              </a:rPr>
              <a:t>Technology</a:t>
            </a: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en-GB" sz="1200">
                <a:solidFill>
                  <a:srgbClr val="000000"/>
                </a:solidFill>
                <a:latin typeface="Calibri" panose="020F0502020204030204" pitchFamily="34" charset="0"/>
                <a:ea typeface="Calibri" panose="020F0502020204030204" pitchFamily="34" charset="0"/>
                <a:cs typeface="Calibri" panose="020F0502020204030204" pitchFamily="34" charset="0"/>
              </a:rPr>
              <a:t>digital literacy </a:t>
            </a:r>
          </a:p>
          <a:p>
            <a:pPr algn="l">
              <a:lnSpc>
                <a:spcPct val="120000"/>
              </a:lnSpc>
              <a:spcBef>
                <a:spcPts val="0"/>
              </a:spcBef>
            </a:pPr>
            <a:endParaRPr lang="en-GB" sz="120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l">
              <a:lnSpc>
                <a:spcPct val="120000"/>
              </a:lnSpc>
              <a:spcBef>
                <a:spcPts val="0"/>
              </a:spcBef>
            </a:pPr>
            <a:r>
              <a:rPr lang="en-GB" sz="1200" b="1">
                <a:latin typeface="Calibri" panose="020F0502020204030204" pitchFamily="34" charset="0"/>
                <a:ea typeface="Calibri" panose="020F0502020204030204" pitchFamily="34" charset="0"/>
                <a:cs typeface="Calibri" panose="020F0502020204030204" pitchFamily="34" charset="0"/>
              </a:rPr>
              <a:t>ICT</a:t>
            </a:r>
            <a:r>
              <a:rPr lang="en-GB" sz="1200">
                <a:latin typeface="Calibri" panose="020F0502020204030204" pitchFamily="34" charset="0"/>
                <a:ea typeface="Calibri" panose="020F0502020204030204" pitchFamily="34" charset="0"/>
                <a:cs typeface="Calibri" panose="020F0502020204030204" pitchFamily="34" charset="0"/>
              </a:rPr>
              <a:t> – We will be</a:t>
            </a:r>
            <a:r>
              <a:rPr lang="en-GB" sz="1200" b="1">
                <a:latin typeface="Calibri" panose="020F0502020204030204" pitchFamily="34" charset="0"/>
                <a:ea typeface="Calibri" panose="020F0502020204030204" pitchFamily="34" charset="0"/>
                <a:cs typeface="Calibri" panose="020F0502020204030204" pitchFamily="34" charset="0"/>
              </a:rPr>
              <a:t> </a:t>
            </a:r>
            <a:r>
              <a:rPr lang="en-GB" sz="1200">
                <a:latin typeface="Calibri" panose="020F0502020204030204" pitchFamily="34" charset="0"/>
                <a:ea typeface="Calibri" panose="020F0502020204030204" pitchFamily="34" charset="0"/>
                <a:cs typeface="Calibri" panose="020F0502020204030204" pitchFamily="34" charset="0"/>
              </a:rPr>
              <a:t>exploring computer processes and word processing. We will also incorporate our ICT skills when researching our class topic.</a:t>
            </a:r>
          </a:p>
          <a:p>
            <a:pPr>
              <a:lnSpc>
                <a:spcPct val="120000"/>
              </a:lnSpc>
              <a:spcBef>
                <a:spcPts val="0"/>
              </a:spcBef>
            </a:pPr>
            <a:endParaRPr lang="en-GB" sz="1100">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pPr>
            <a:endParaRPr lang="en-GB" sz="1100">
              <a:effectLst/>
              <a:latin typeface="Calibri" panose="020F0502020204030204" pitchFamily="34" charset="0"/>
              <a:ea typeface="Calibri" panose="020F0502020204030204" pitchFamily="34" charset="0"/>
              <a:cs typeface="Arial" panose="020B0604020202020204" pitchFamily="34" charset="0"/>
            </a:endParaRPr>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316995" y="1810384"/>
            <a:ext cx="2750086"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200" b="1" u="sng">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00000"/>
              </a:lnSpc>
              <a:spcBef>
                <a:spcPts val="0"/>
              </a:spcBef>
            </a:pPr>
            <a:endParaRPr lang="en-GB" sz="1200">
              <a:effectLst/>
              <a:latin typeface="Calibri" panose="020F0502020204030204" pitchFamily="34" charset="0"/>
              <a:ea typeface="Calibri" panose="020F0502020204030204" pitchFamily="34" charset="0"/>
              <a:cs typeface="Calibri" panose="020F0502020204030204" pitchFamily="34" charset="0"/>
            </a:endParaRPr>
          </a:p>
          <a:p>
            <a:pPr lvl="0">
              <a:lnSpc>
                <a:spcPct val="100000"/>
              </a:lnSpc>
              <a:spcBef>
                <a:spcPts val="0"/>
              </a:spcBef>
              <a:tabLst>
                <a:tab pos="2305050" algn="l"/>
              </a:tabLst>
            </a:pP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PE days will be Tuesday and </a:t>
            </a:r>
            <a:r>
              <a:rPr lang="en-GB" sz="1200">
                <a:solidFill>
                  <a:srgbClr val="000000"/>
                </a:solidFill>
                <a:latin typeface="Calibri" panose="020F0502020204030204" pitchFamily="34" charset="0"/>
                <a:ea typeface="Calibri" panose="020F0502020204030204" pitchFamily="34" charset="0"/>
                <a:cs typeface="Calibri" panose="020F0502020204030204" pitchFamily="34" charset="0"/>
              </a:rPr>
              <a:t>Wednesday</a:t>
            </a: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GB" sz="1200">
              <a:effectLst/>
              <a:latin typeface="Calibri" panose="020F0502020204030204" pitchFamily="34" charset="0"/>
              <a:ea typeface="Calibri" panose="020F0502020204030204" pitchFamily="34" charset="0"/>
              <a:cs typeface="Calibri" panose="020F0502020204030204" pitchFamily="34" charset="0"/>
            </a:endParaRPr>
          </a:p>
          <a:p>
            <a:pPr lvl="0">
              <a:lnSpc>
                <a:spcPct val="100000"/>
              </a:lnSpc>
              <a:spcBef>
                <a:spcPts val="0"/>
              </a:spcBef>
              <a:tabLst>
                <a:tab pos="2305050" algn="l"/>
              </a:tabLst>
            </a:pP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Homework will be issued on a Monday and collected on a Friday. </a:t>
            </a:r>
          </a:p>
          <a:p>
            <a:pPr lvl="0">
              <a:lnSpc>
                <a:spcPct val="100000"/>
              </a:lnSpc>
              <a:spcBef>
                <a:spcPts val="0"/>
              </a:spcBef>
              <a:tabLst>
                <a:tab pos="2305050" algn="l"/>
              </a:tabLst>
            </a:pPr>
            <a:endParaRPr lang="en-GB" sz="1200">
              <a:effectLst/>
              <a:latin typeface="Calibri" panose="020F0502020204030204" pitchFamily="34" charset="0"/>
              <a:ea typeface="Calibri" panose="020F0502020204030204" pitchFamily="34" charset="0"/>
              <a:cs typeface="Calibri" panose="020F0502020204030204" pitchFamily="34" charset="0"/>
            </a:endParaRPr>
          </a:p>
          <a:p>
            <a:pPr lvl="0">
              <a:lnSpc>
                <a:spcPct val="100000"/>
              </a:lnSpc>
              <a:spcBef>
                <a:spcPts val="0"/>
              </a:spcBef>
              <a:tabLst>
                <a:tab pos="2305050" algn="l"/>
              </a:tabLst>
            </a:pPr>
            <a:r>
              <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rPr>
              <a:t>Please discuss your child’s learning targets in their RSL and sign and return on a Monday.</a:t>
            </a:r>
          </a:p>
          <a:p>
            <a:pPr lvl="0">
              <a:lnSpc>
                <a:spcPct val="100000"/>
              </a:lnSpc>
              <a:spcBef>
                <a:spcPts val="0"/>
              </a:spcBef>
              <a:tabLst>
                <a:tab pos="2305050" algn="l"/>
              </a:tabLst>
            </a:pPr>
            <a:endPar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tabLst>
                <a:tab pos="2305050" algn="l"/>
              </a:tabLst>
            </a:pPr>
            <a:r>
              <a:rPr lang="en-GB" sz="1200">
                <a:latin typeface="Calibri" panose="020F0502020204030204" pitchFamily="34" charset="0"/>
                <a:ea typeface="Calibri" panose="020F0502020204030204" pitchFamily="34" charset="0"/>
                <a:cs typeface="Calibri" panose="020F0502020204030204" pitchFamily="34" charset="0"/>
              </a:rPr>
              <a:t>Please continue to contact me via the school office, email or Ready Steady Learn book if you have any concerns or worries.</a:t>
            </a:r>
            <a:endParaRPr lang="en-GB" sz="12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lvl="0">
              <a:lnSpc>
                <a:spcPct val="100000"/>
              </a:lnSpc>
              <a:spcBef>
                <a:spcPts val="0"/>
              </a:spcBef>
              <a:tabLst>
                <a:tab pos="2305050" algn="l"/>
              </a:tabLst>
            </a:pPr>
            <a:endParaRPr lang="en-GB" sz="1200">
              <a:effectLst/>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r>
              <a:rPr lang="en-GB" sz="1200" b="1">
                <a:latin typeface="Calibri" panose="020F0502020204030204" pitchFamily="34" charset="0"/>
                <a:ea typeface="Calibri" panose="020F0502020204030204" pitchFamily="34" charset="0"/>
                <a:cs typeface="Calibri" panose="020F0502020204030204" pitchFamily="34" charset="0"/>
              </a:rPr>
              <a:t>Mr Kennedy</a:t>
            </a:r>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6995" y="5103619"/>
            <a:ext cx="2750086"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6995" y="5838791"/>
            <a:ext cx="767014"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16995" y="103969"/>
            <a:ext cx="2750084"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55D1BF-16DE-4677-B772-DF33B0001FCC}">
  <ds:schemaRefs>
    <ds:schemaRef ds:uri="3b5a408d-3817-4ac0-b6eb-b70955c33aa2"/>
    <ds:schemaRef ds:uri="9c240b36-8f5f-451c-993e-9fc0f4722119"/>
    <ds:schemaRef ds:uri="f3d8b7cc-e0b4-4e37-aaa9-d7a9d19364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85A19A7-4293-474C-AE4B-93BF3874931D}">
  <ds:schemaRefs>
    <ds:schemaRef ds:uri="9c240b36-8f5f-451c-993e-9fc0f4722119"/>
    <ds:schemaRef ds:uri="f3d8b7cc-e0b4-4e37-aaa9-d7a9d1936446"/>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8A00046C-6838-4603-AD93-699BC05483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Slides>
  <Notes>0</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Termly Newsletter Primary 6 Room 7 – Mr Kennedy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Forsyth</dc:creator>
  <cp:revision>1</cp:revision>
  <dcterms:created xsi:type="dcterms:W3CDTF">2025-02-26T13:31:35Z</dcterms:created>
  <dcterms:modified xsi:type="dcterms:W3CDTF">2025-08-29T12:17:53Z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