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7A75E3-3131-48C5-9766-5D6A17FA0DC3}" v="6" dt="2025-08-21T10:31:17.4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90" d="100"/>
          <a:sy n="90" d="100"/>
        </p:scale>
        <p:origin x="-42"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Horn" userId="6a37d20f-4139-4857-b08b-0331bae9c65d" providerId="ADAL" clId="{6A7D76EB-3359-40BF-837F-34B34F565A62}"/>
    <pc:docChg chg="undo custSel modSld">
      <pc:chgData name="Mrs Horn" userId="6a37d20f-4139-4857-b08b-0331bae9c65d" providerId="ADAL" clId="{6A7D76EB-3359-40BF-837F-34B34F565A62}" dt="2025-01-07T10:26:42.450" v="646" actId="20577"/>
      <pc:docMkLst>
        <pc:docMk/>
      </pc:docMkLst>
      <pc:sldChg chg="modSp mod">
        <pc:chgData name="Mrs Horn" userId="6a37d20f-4139-4857-b08b-0331bae9c65d" providerId="ADAL" clId="{6A7D76EB-3359-40BF-837F-34B34F565A62}" dt="2025-01-07T10:26:42.450" v="646" actId="20577"/>
        <pc:sldMkLst>
          <pc:docMk/>
          <pc:sldMk cId="683914438" sldId="256"/>
        </pc:sldMkLst>
      </pc:sldChg>
    </pc:docChg>
  </pc:docChgLst>
  <pc:docChgLst>
    <pc:chgData name="Mrs Jones" userId="5872fafd-44e3-4593-b34b-6cca6c79cab8" providerId="ADAL" clId="{087A75E3-3131-48C5-9766-5D6A17FA0DC3}"/>
    <pc:docChg chg="undo custSel modSld">
      <pc:chgData name="Mrs Jones" userId="5872fafd-44e3-4593-b34b-6cca6c79cab8" providerId="ADAL" clId="{087A75E3-3131-48C5-9766-5D6A17FA0DC3}" dt="2025-08-21T12:05:42.534" v="470" actId="20577"/>
      <pc:docMkLst>
        <pc:docMk/>
      </pc:docMkLst>
      <pc:sldChg chg="modSp mod">
        <pc:chgData name="Mrs Jones" userId="5872fafd-44e3-4593-b34b-6cca6c79cab8" providerId="ADAL" clId="{087A75E3-3131-48C5-9766-5D6A17FA0DC3}" dt="2025-08-21T12:05:42.534" v="470" actId="20577"/>
        <pc:sldMkLst>
          <pc:docMk/>
          <pc:sldMk cId="683914438" sldId="256"/>
        </pc:sldMkLst>
        <pc:spChg chg="mod">
          <ac:chgData name="Mrs Jones" userId="5872fafd-44e3-4593-b34b-6cca6c79cab8" providerId="ADAL" clId="{087A75E3-3131-48C5-9766-5D6A17FA0DC3}" dt="2025-08-21T10:34:28.076" v="286" actId="20577"/>
          <ac:spMkLst>
            <pc:docMk/>
            <pc:sldMk cId="683914438" sldId="256"/>
            <ac:spMk id="2" creationId="{CBE77A15-024C-E094-B3C0-9DFB31D79356}"/>
          </ac:spMkLst>
        </pc:spChg>
        <pc:spChg chg="mod">
          <ac:chgData name="Mrs Jones" userId="5872fafd-44e3-4593-b34b-6cca6c79cab8" providerId="ADAL" clId="{087A75E3-3131-48C5-9766-5D6A17FA0DC3}" dt="2025-08-21T12:05:12.287" v="460" actId="20577"/>
          <ac:spMkLst>
            <pc:docMk/>
            <pc:sldMk cId="683914438" sldId="256"/>
            <ac:spMk id="3" creationId="{7E52A094-0634-04B0-31A7-21B2F00ECBF6}"/>
          </ac:spMkLst>
        </pc:spChg>
        <pc:spChg chg="mod">
          <ac:chgData name="Mrs Jones" userId="5872fafd-44e3-4593-b34b-6cca6c79cab8" providerId="ADAL" clId="{087A75E3-3131-48C5-9766-5D6A17FA0DC3}" dt="2025-08-21T10:23:51.801" v="112" actId="403"/>
          <ac:spMkLst>
            <pc:docMk/>
            <pc:sldMk cId="683914438" sldId="256"/>
            <ac:spMk id="4" creationId="{FD38E729-A047-FFAF-CDED-0DF9909EDDD5}"/>
          </ac:spMkLst>
        </pc:spChg>
        <pc:spChg chg="mod">
          <ac:chgData name="Mrs Jones" userId="5872fafd-44e3-4593-b34b-6cca6c79cab8" providerId="ADAL" clId="{087A75E3-3131-48C5-9766-5D6A17FA0DC3}" dt="2025-08-21T12:05:42.534" v="470" actId="20577"/>
          <ac:spMkLst>
            <pc:docMk/>
            <pc:sldMk cId="683914438" sldId="256"/>
            <ac:spMk id="5" creationId="{66ABF978-3370-F10B-302A-0372443804D4}"/>
          </ac:spMkLst>
        </pc:spChg>
        <pc:spChg chg="mod">
          <ac:chgData name="Mrs Jones" userId="5872fafd-44e3-4593-b34b-6cca6c79cab8" providerId="ADAL" clId="{087A75E3-3131-48C5-9766-5D6A17FA0DC3}" dt="2025-08-21T10:34:15.664" v="284" actId="13926"/>
          <ac:spMkLst>
            <pc:docMk/>
            <pc:sldMk cId="683914438" sldId="256"/>
            <ac:spMk id="6" creationId="{749DC12C-EDAD-59CF-3605-1B399E2A171A}"/>
          </ac:spMkLst>
        </pc:spChg>
      </pc:sldChg>
    </pc:docChg>
  </pc:docChgLst>
  <pc:docChgLst>
    <pc:chgData name="Mrs Jones" userId="S::gw16jonesalix@slceducation.org.uk::5872fafd-44e3-4593-b34b-6cca6c79cab8" providerId="AD" clId="Web-{84A82519-6A99-B17A-1DDA-D57F4DCFADDD}"/>
    <pc:docChg chg="modSld">
      <pc:chgData name="Mrs Jones" userId="S::gw16jonesalix@slceducation.org.uk::5872fafd-44e3-4593-b34b-6cca6c79cab8" providerId="AD" clId="Web-{84A82519-6A99-B17A-1DDA-D57F4DCFADDD}" dt="2025-04-01T15:50:35.008" v="1365" actId="20577"/>
      <pc:docMkLst>
        <pc:docMk/>
      </pc:docMkLst>
      <pc:sldChg chg="modSp">
        <pc:chgData name="Mrs Jones" userId="S::gw16jonesalix@slceducation.org.uk::5872fafd-44e3-4593-b34b-6cca6c79cab8" providerId="AD" clId="Web-{84A82519-6A99-B17A-1DDA-D57F4DCFADDD}" dt="2025-04-01T15:50:35.008" v="1365" actId="20577"/>
        <pc:sldMkLst>
          <pc:docMk/>
          <pc:sldMk cId="683914438"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FD2A-167D-60E8-91BD-1A2D0DD8DF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2DFEBB-E712-4E43-DF6A-CE8ED5F0D2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951A9F-C05B-EAC7-D796-01C9A976F8FE}"/>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5" name="Footer Placeholder 4">
            <a:extLst>
              <a:ext uri="{FF2B5EF4-FFF2-40B4-BE49-F238E27FC236}">
                <a16:creationId xmlns:a16="http://schemas.microsoft.com/office/drawing/2014/main" id="{8EBE8A35-A874-90D1-2EF6-5ED4BDE2F2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5DB44-CEE0-FBE5-2DA6-FD1AC0C9740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30422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85B32-03A5-7FA7-13FD-28914637DD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54C033-8AE4-7D15-0266-0DD64D2C9A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E49E8B-3DCD-8F96-3722-8B7CDFCF762B}"/>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5" name="Footer Placeholder 4">
            <a:extLst>
              <a:ext uri="{FF2B5EF4-FFF2-40B4-BE49-F238E27FC236}">
                <a16:creationId xmlns:a16="http://schemas.microsoft.com/office/drawing/2014/main" id="{8249FDAD-9EF2-58A4-90EE-8A7C101E45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A4F5CB-5E36-5B19-3364-2F206D4317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227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2516AF-8E9B-C671-9A56-00BD282952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0FC244-0974-95CF-61BB-5AF0BFCD8E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558E35-D65E-6B19-E09E-04D9364BC794}"/>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5" name="Footer Placeholder 4">
            <a:extLst>
              <a:ext uri="{FF2B5EF4-FFF2-40B4-BE49-F238E27FC236}">
                <a16:creationId xmlns:a16="http://schemas.microsoft.com/office/drawing/2014/main" id="{6E5BDB82-8124-2607-55D9-61FC60DDA4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2E690B-4597-7078-EDEC-4F1C28EEF74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005494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F361-63FD-C5FA-8329-DE6376D2DE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FD5908-92A1-9703-3D1C-8132BEF894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A9C359-D70D-597E-CF61-7715A4027C29}"/>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5" name="Footer Placeholder 4">
            <a:extLst>
              <a:ext uri="{FF2B5EF4-FFF2-40B4-BE49-F238E27FC236}">
                <a16:creationId xmlns:a16="http://schemas.microsoft.com/office/drawing/2014/main" id="{E0595509-D67A-5CC6-C8A5-1E79FD952D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F75632-CA95-ECE8-F1BE-1115517BEC9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26749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3ABE8-E258-4BEB-9263-36B003E103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D132CE-E80E-C0A7-3526-3800B1D91A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4F5949-FBCD-6B55-62E1-A11567B0F223}"/>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5" name="Footer Placeholder 4">
            <a:extLst>
              <a:ext uri="{FF2B5EF4-FFF2-40B4-BE49-F238E27FC236}">
                <a16:creationId xmlns:a16="http://schemas.microsoft.com/office/drawing/2014/main" id="{D6DEC9FF-FC93-90C3-8746-351D7DB5B3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DB2D19-5BA7-9B42-5FD0-DCC1FBC6B69B}"/>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811800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576DE-9081-57E2-5CBC-DFFDC976E1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FE384F-C6F1-0DB9-48C5-01BC84E592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33820C-AAD8-7103-5411-5DC6CC3C75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D071900-7AB8-F838-1F87-A1ABECC32E50}"/>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6" name="Footer Placeholder 5">
            <a:extLst>
              <a:ext uri="{FF2B5EF4-FFF2-40B4-BE49-F238E27FC236}">
                <a16:creationId xmlns:a16="http://schemas.microsoft.com/office/drawing/2014/main" id="{3E7D0231-6A9F-B5BB-27C3-319E78EFD7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957BF9-754F-83C4-B33D-54F9FD3D9A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363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C574B-FFEE-92F5-D5CC-D5D35AEEBE3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EB05A0-2C95-910A-3975-0805AFE65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B6D11C-2440-B6F5-546D-861FA27730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741761D-4EB8-9536-CA96-3CAEDC7D41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0CF7EF-A986-E888-9F7E-A2C85EE33B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E20EC1A-6718-E3E6-B63B-007029C53276}"/>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8" name="Footer Placeholder 7">
            <a:extLst>
              <a:ext uri="{FF2B5EF4-FFF2-40B4-BE49-F238E27FC236}">
                <a16:creationId xmlns:a16="http://schemas.microsoft.com/office/drawing/2014/main" id="{381C8F9A-10AC-E61F-CB54-358A855DB98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DEAFAB-A7D7-65E4-D8E1-3FE925E9352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198552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98E89-C8F8-5ACC-E685-5E7B9AA3E9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D1A716-C00B-6725-4874-B0BC4C7F0279}"/>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4" name="Footer Placeholder 3">
            <a:extLst>
              <a:ext uri="{FF2B5EF4-FFF2-40B4-BE49-F238E27FC236}">
                <a16:creationId xmlns:a16="http://schemas.microsoft.com/office/drawing/2014/main" id="{445C0B9C-EDEB-984F-A89E-14EBF42CAC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4C0321-BFE4-3594-2259-A2B8802DA27F}"/>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4959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51FB39-DA7A-73DC-0722-AD75C9765395}"/>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3" name="Footer Placeholder 2">
            <a:extLst>
              <a:ext uri="{FF2B5EF4-FFF2-40B4-BE49-F238E27FC236}">
                <a16:creationId xmlns:a16="http://schemas.microsoft.com/office/drawing/2014/main" id="{3DA79312-98AE-05D9-9111-3B79445D4F3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18108B-9C57-8379-32E7-FB90682B3FAE}"/>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28824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29FE7-B3F0-C637-6D0E-B5880769B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BB72F0-DCF3-6438-47F1-90186B8C9E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CD8448-4C75-A631-DE14-C57A4C4AF4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94A0AB-8133-B16A-B617-4B910A7DCDAA}"/>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6" name="Footer Placeholder 5">
            <a:extLst>
              <a:ext uri="{FF2B5EF4-FFF2-40B4-BE49-F238E27FC236}">
                <a16:creationId xmlns:a16="http://schemas.microsoft.com/office/drawing/2014/main" id="{BD8FE399-4B56-2928-7598-2CE620C70E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BBA174-AF58-5488-878F-FBA47E448FC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62069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F19F-46EA-D9A7-5FAE-0205C32280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BC0BFCD-EE39-05AA-3184-D13EAACCDD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1D4818F-F310-CFF6-2C7E-615C360AAD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EF7D40-310D-0048-E5AD-A497A8618EC2}"/>
              </a:ext>
            </a:extLst>
          </p:cNvPr>
          <p:cNvSpPr>
            <a:spLocks noGrp="1"/>
          </p:cNvSpPr>
          <p:nvPr>
            <p:ph type="dt" sz="half" idx="10"/>
          </p:nvPr>
        </p:nvSpPr>
        <p:spPr/>
        <p:txBody>
          <a:bodyPr/>
          <a:lstStyle/>
          <a:p>
            <a:fld id="{FF0D254A-C865-4583-AE43-1EF9DA45F7DC}" type="datetimeFigureOut">
              <a:rPr lang="en-GB" smtClean="0"/>
              <a:t>21/08/2025</a:t>
            </a:fld>
            <a:endParaRPr lang="en-GB"/>
          </a:p>
        </p:txBody>
      </p:sp>
      <p:sp>
        <p:nvSpPr>
          <p:cNvPr id="6" name="Footer Placeholder 5">
            <a:extLst>
              <a:ext uri="{FF2B5EF4-FFF2-40B4-BE49-F238E27FC236}">
                <a16:creationId xmlns:a16="http://schemas.microsoft.com/office/drawing/2014/main" id="{AD86A7A0-CB18-B418-41C6-62B2EBF57A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0768C2-1A4D-308C-2B7F-8FAA219875A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4114432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48D73E-88B2-BCBC-2064-2C5EB2C679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119262-78D3-5E6F-FB63-A86297F919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8D9618-E252-2AC8-3D2D-0CCE607366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0D254A-C865-4583-AE43-1EF9DA45F7DC}" type="datetimeFigureOut">
              <a:rPr lang="en-GB" smtClean="0"/>
              <a:t>21/08/2025</a:t>
            </a:fld>
            <a:endParaRPr lang="en-GB"/>
          </a:p>
        </p:txBody>
      </p:sp>
      <p:sp>
        <p:nvSpPr>
          <p:cNvPr id="5" name="Footer Placeholder 4">
            <a:extLst>
              <a:ext uri="{FF2B5EF4-FFF2-40B4-BE49-F238E27FC236}">
                <a16:creationId xmlns:a16="http://schemas.microsoft.com/office/drawing/2014/main" id="{69FE2F70-F051-5CD7-F1D3-E7954DE3CD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F7DED1B-1B39-4280-17FE-FF07718D5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C0A679-A16E-4C50-A4B6-107109782F90}" type="slidenum">
              <a:rPr lang="en-GB" smtClean="0"/>
              <a:t>‹#›</a:t>
            </a:fld>
            <a:endParaRPr lang="en-GB"/>
          </a:p>
        </p:txBody>
      </p:sp>
    </p:spTree>
    <p:extLst>
      <p:ext uri="{BB962C8B-B14F-4D97-AF65-F5344CB8AC3E}">
        <p14:creationId xmlns:p14="http://schemas.microsoft.com/office/powerpoint/2010/main" val="3589590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7A15-024C-E094-B3C0-9DFB31D79356}"/>
              </a:ext>
            </a:extLst>
          </p:cNvPr>
          <p:cNvSpPr>
            <a:spLocks noGrp="1"/>
          </p:cNvSpPr>
          <p:nvPr>
            <p:ph type="ctrTitle"/>
          </p:nvPr>
        </p:nvSpPr>
        <p:spPr>
          <a:xfrm>
            <a:off x="124920" y="-79140"/>
            <a:ext cx="8919150" cy="659567"/>
          </a:xfrm>
        </p:spPr>
        <p:txBody>
          <a:bodyPr>
            <a:normAutofit/>
          </a:bodyPr>
          <a:lstStyle/>
          <a:p>
            <a:pPr>
              <a:lnSpc>
                <a:spcPct val="100000"/>
              </a:lnSpc>
            </a:pPr>
            <a:r>
              <a:rPr lang="en-GB" sz="2800" b="1" dirty="0">
                <a:solidFill>
                  <a:schemeClr val="tx2">
                    <a:lumMod val="75000"/>
                    <a:lumOff val="25000"/>
                  </a:schemeClr>
                </a:solidFill>
              </a:rPr>
              <a:t>Termly Newsletter </a:t>
            </a:r>
            <a:r>
              <a:rPr lang="en-GB" sz="2800" b="1">
                <a:solidFill>
                  <a:schemeClr val="tx2">
                    <a:lumMod val="75000"/>
                    <a:lumOff val="25000"/>
                  </a:schemeClr>
                </a:solidFill>
              </a:rPr>
              <a:t>Primary 5 </a:t>
            </a:r>
            <a:r>
              <a:rPr lang="en-GB" sz="2800" b="1" dirty="0">
                <a:solidFill>
                  <a:schemeClr val="tx2">
                    <a:lumMod val="75000"/>
                    <a:lumOff val="25000"/>
                  </a:schemeClr>
                </a:solidFill>
              </a:rPr>
              <a:t>Room 9 – </a:t>
            </a:r>
            <a:r>
              <a:rPr lang="en-GB" sz="2800" b="1">
                <a:solidFill>
                  <a:schemeClr val="tx2">
                    <a:lumMod val="75000"/>
                    <a:lumOff val="25000"/>
                  </a:schemeClr>
                </a:solidFill>
              </a:rPr>
              <a:t>Mrs Jones</a:t>
            </a:r>
            <a:endParaRPr lang="en-GB" sz="2800" b="1" dirty="0">
              <a:solidFill>
                <a:schemeClr val="tx2">
                  <a:lumMod val="75000"/>
                  <a:lumOff val="25000"/>
                </a:schemeClr>
              </a:solidFill>
            </a:endParaRPr>
          </a:p>
        </p:txBody>
      </p:sp>
      <p:sp>
        <p:nvSpPr>
          <p:cNvPr id="3" name="Subtitle 2">
            <a:extLst>
              <a:ext uri="{FF2B5EF4-FFF2-40B4-BE49-F238E27FC236}">
                <a16:creationId xmlns:a16="http://schemas.microsoft.com/office/drawing/2014/main" id="{7E52A094-0634-04B0-31A7-21B2F00ECBF6}"/>
              </a:ext>
            </a:extLst>
          </p:cNvPr>
          <p:cNvSpPr>
            <a:spLocks noGrp="1"/>
          </p:cNvSpPr>
          <p:nvPr>
            <p:ph type="subTitle" idx="1"/>
          </p:nvPr>
        </p:nvSpPr>
        <p:spPr>
          <a:xfrm>
            <a:off x="124920" y="659567"/>
            <a:ext cx="2888104" cy="6094464"/>
          </a:xfrm>
          <a:solidFill>
            <a:schemeClr val="accent2">
              <a:lumMod val="40000"/>
              <a:lumOff val="60000"/>
            </a:schemeClr>
          </a:solidFill>
          <a:ln>
            <a:solidFill>
              <a:schemeClr val="tx1"/>
            </a:solidFill>
          </a:ln>
        </p:spPr>
        <p:txBody>
          <a:bodyPr vert="horz" lIns="91440" tIns="45720" rIns="91440" bIns="45720" rtlCol="0" anchor="t">
            <a:normAutofit fontScale="32500" lnSpcReduction="20000"/>
          </a:bodyPr>
          <a:lstStyle/>
          <a:p>
            <a:pPr>
              <a:lnSpc>
                <a:spcPct val="120000"/>
              </a:lnSpc>
              <a:spcBef>
                <a:spcPts val="0"/>
              </a:spcBef>
            </a:pPr>
            <a:r>
              <a:rPr lang="en-GB" sz="34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Literacy</a:t>
            </a:r>
          </a:p>
          <a:p>
            <a:pPr>
              <a:lnSpc>
                <a:spcPct val="120000"/>
              </a:lnSpc>
              <a:spcBef>
                <a:spcPts val="0"/>
              </a:spcBef>
            </a:pPr>
            <a:endParaRPr lang="en-GB" sz="34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0"/>
              </a:spcBef>
            </a:pPr>
            <a:r>
              <a:rPr lang="en-GB" sz="3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Reading</a:t>
            </a: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3400" dirty="0">
                <a:solidFill>
                  <a:srgbClr val="000000"/>
                </a:solidFill>
                <a:effectLst/>
                <a:latin typeface="Calibri"/>
                <a:ea typeface="Calibri"/>
                <a:cs typeface="Calibri"/>
              </a:rPr>
              <a:t>We will be reading the novel </a:t>
            </a:r>
            <a:r>
              <a:rPr lang="en-GB" sz="3400" dirty="0">
                <a:solidFill>
                  <a:srgbClr val="000000"/>
                </a:solidFill>
                <a:latin typeface="Calibri"/>
                <a:ea typeface="Calibri"/>
                <a:cs typeface="Calibri"/>
              </a:rPr>
              <a:t>‘Voices in the Park' </a:t>
            </a:r>
            <a:r>
              <a:rPr lang="en-GB" sz="3400" dirty="0">
                <a:solidFill>
                  <a:srgbClr val="000000"/>
                </a:solidFill>
                <a:effectLst/>
                <a:latin typeface="Calibri"/>
                <a:ea typeface="Calibri"/>
                <a:cs typeface="Calibri"/>
              </a:rPr>
              <a:t>as a whole class looking at friendship, inclusion</a:t>
            </a:r>
            <a:r>
              <a:rPr lang="en-GB" sz="3400" dirty="0">
                <a:solidFill>
                  <a:srgbClr val="000000"/>
                </a:solidFill>
                <a:latin typeface="Calibri"/>
                <a:ea typeface="Calibri"/>
                <a:cs typeface="Calibri"/>
              </a:rPr>
              <a:t> </a:t>
            </a:r>
            <a:r>
              <a:rPr lang="en-GB" sz="3400" dirty="0">
                <a:solidFill>
                  <a:srgbClr val="000000"/>
                </a:solidFill>
                <a:effectLst/>
                <a:latin typeface="Calibri"/>
                <a:ea typeface="Calibri"/>
                <a:cs typeface="Calibri"/>
              </a:rPr>
              <a:t>and </a:t>
            </a:r>
            <a:r>
              <a:rPr lang="en-GB" sz="3400" dirty="0">
                <a:solidFill>
                  <a:srgbClr val="000000"/>
                </a:solidFill>
                <a:latin typeface="Calibri"/>
                <a:ea typeface="Calibri"/>
                <a:cs typeface="Calibri"/>
              </a:rPr>
              <a:t>staying safe.</a:t>
            </a:r>
            <a:r>
              <a:rPr lang="en-GB" sz="3400" dirty="0">
                <a:solidFill>
                  <a:srgbClr val="000000"/>
                </a:solidFill>
                <a:effectLst/>
                <a:latin typeface="Calibri"/>
                <a:ea typeface="Calibri"/>
                <a:cs typeface="Calibri"/>
              </a:rPr>
              <a:t> </a:t>
            </a:r>
            <a:r>
              <a:rPr lang="en-GB" sz="3400" dirty="0">
                <a:solidFill>
                  <a:srgbClr val="000000"/>
                </a:solidFill>
                <a:latin typeface="Calibri"/>
                <a:ea typeface="Calibri"/>
                <a:cs typeface="Calibri"/>
              </a:rPr>
              <a:t>T</a:t>
            </a:r>
            <a:r>
              <a:rPr lang="en-GB" sz="3400" dirty="0">
                <a:solidFill>
                  <a:srgbClr val="000000"/>
                </a:solidFill>
                <a:effectLst/>
                <a:latin typeface="Calibri"/>
                <a:ea typeface="Calibri"/>
                <a:cs typeface="Calibri"/>
              </a:rPr>
              <a:t>he pupils will </a:t>
            </a:r>
            <a:r>
              <a:rPr lang="en-GB" sz="3400" dirty="0">
                <a:solidFill>
                  <a:srgbClr val="000000"/>
                </a:solidFill>
                <a:latin typeface="Calibri"/>
                <a:ea typeface="Calibri"/>
                <a:cs typeface="Calibri"/>
              </a:rPr>
              <a:t>continue reading</a:t>
            </a:r>
            <a:r>
              <a:rPr lang="en-GB" sz="3400" dirty="0">
                <a:solidFill>
                  <a:srgbClr val="000000"/>
                </a:solidFill>
                <a:effectLst/>
                <a:latin typeface="Calibri"/>
                <a:ea typeface="Calibri"/>
                <a:cs typeface="Calibri"/>
              </a:rPr>
              <a:t> and </a:t>
            </a:r>
            <a:r>
              <a:rPr lang="en-GB" sz="3400" dirty="0">
                <a:solidFill>
                  <a:srgbClr val="000000"/>
                </a:solidFill>
                <a:latin typeface="Calibri"/>
                <a:ea typeface="Calibri"/>
                <a:cs typeface="Calibri"/>
              </a:rPr>
              <a:t>completing</a:t>
            </a:r>
            <a:r>
              <a:rPr lang="en-GB" sz="3400" dirty="0">
                <a:solidFill>
                  <a:srgbClr val="000000"/>
                </a:solidFill>
                <a:effectLst/>
                <a:latin typeface="Calibri"/>
                <a:ea typeface="Calibri"/>
                <a:cs typeface="Calibri"/>
              </a:rPr>
              <a:t> tasks at their individual level to build their knowledge and understanding of different texts.</a:t>
            </a:r>
            <a:r>
              <a:rPr lang="en-GB" sz="3400" dirty="0">
                <a:solidFill>
                  <a:srgbClr val="000000"/>
                </a:solidFill>
                <a:latin typeface="Calibri"/>
                <a:ea typeface="Calibri"/>
                <a:cs typeface="Calibri"/>
              </a:rPr>
              <a:t> </a:t>
            </a:r>
            <a:endParaRPr lang="en-GB" sz="3400" dirty="0">
              <a:effectLst/>
              <a:latin typeface="Calibri"/>
              <a:ea typeface="Calibri"/>
              <a:cs typeface="Calibri"/>
            </a:endParaRPr>
          </a:p>
          <a:p>
            <a:pPr>
              <a:lnSpc>
                <a:spcPct val="120000"/>
              </a:lnSpc>
              <a:spcBef>
                <a:spcPts val="0"/>
              </a:spcBef>
            </a:pPr>
            <a:r>
              <a:rPr lang="en-GB" sz="3400" dirty="0">
                <a:solidFill>
                  <a:srgbClr val="000000"/>
                </a:solidFill>
                <a:effectLst/>
                <a:latin typeface="Calibri"/>
                <a:ea typeface="Calibri"/>
                <a:cs typeface="Calibri"/>
              </a:rPr>
              <a:t>This term we will focus on books with a moral story at their core as </a:t>
            </a:r>
            <a:r>
              <a:rPr lang="en-GB" sz="3400" dirty="0">
                <a:solidFill>
                  <a:srgbClr val="000000"/>
                </a:solidFill>
                <a:latin typeface="Calibri"/>
                <a:ea typeface="Calibri"/>
                <a:cs typeface="Calibri"/>
              </a:rPr>
              <a:t>we focus on metalinguistics and comprehension skills. </a:t>
            </a:r>
            <a:r>
              <a:rPr lang="en-GB" sz="3400" dirty="0">
                <a:latin typeface="Calibri"/>
                <a:ea typeface="Calibri"/>
                <a:cs typeface="Calibri"/>
              </a:rPr>
              <a:t>Room 9 will continue to build on their ability to </a:t>
            </a:r>
            <a:endParaRPr lang="en-GB" sz="3400" dirty="0">
              <a:effectLst/>
              <a:latin typeface="Calibri" panose="020F0502020204030204" pitchFamily="34" charset="0"/>
              <a:ea typeface="Calibri" panose="020F0502020204030204" pitchFamily="34" charset="0"/>
              <a:cs typeface="Calibri"/>
            </a:endParaRPr>
          </a:p>
          <a:p>
            <a:pPr>
              <a:lnSpc>
                <a:spcPct val="120000"/>
              </a:lnSpc>
              <a:spcBef>
                <a:spcPts val="0"/>
              </a:spcBef>
            </a:pPr>
            <a:r>
              <a:rPr lang="en-GB" sz="3400" dirty="0">
                <a:solidFill>
                  <a:srgbClr val="000000"/>
                </a:solidFill>
                <a:latin typeface="Calibri"/>
                <a:ea typeface="Calibri"/>
                <a:cs typeface="Calibri"/>
              </a:rPr>
              <a:t>question</a:t>
            </a:r>
            <a:r>
              <a:rPr lang="en-GB" sz="3400" dirty="0">
                <a:solidFill>
                  <a:srgbClr val="000000"/>
                </a:solidFill>
                <a:effectLst/>
                <a:latin typeface="Calibri"/>
                <a:ea typeface="Calibri"/>
                <a:cs typeface="Calibri"/>
              </a:rPr>
              <a:t> what we have read to ensure we have understood</a:t>
            </a:r>
            <a:r>
              <a:rPr lang="en-GB" sz="3400" dirty="0">
                <a:solidFill>
                  <a:srgbClr val="000000"/>
                </a:solidFill>
                <a:latin typeface="Calibri"/>
                <a:ea typeface="Calibri"/>
                <a:cs typeface="Calibri"/>
              </a:rPr>
              <a:t> while explaining</a:t>
            </a:r>
            <a:r>
              <a:rPr lang="en-GB" sz="3400" dirty="0">
                <a:solidFill>
                  <a:srgbClr val="000000"/>
                </a:solidFill>
                <a:effectLst/>
                <a:latin typeface="Calibri"/>
                <a:ea typeface="Calibri"/>
                <a:cs typeface="Calibri"/>
              </a:rPr>
              <a:t> our </a:t>
            </a:r>
            <a:r>
              <a:rPr lang="en-GB" sz="3400" dirty="0">
                <a:solidFill>
                  <a:srgbClr val="000000"/>
                </a:solidFill>
                <a:latin typeface="Calibri"/>
                <a:ea typeface="Calibri"/>
                <a:cs typeface="Calibri"/>
              </a:rPr>
              <a:t>thoughts and ideas</a:t>
            </a:r>
            <a:r>
              <a:rPr lang="en-GB" sz="3400" dirty="0">
                <a:solidFill>
                  <a:srgbClr val="000000"/>
                </a:solidFill>
                <a:effectLst/>
                <a:latin typeface="Calibri"/>
                <a:ea typeface="Calibri"/>
                <a:cs typeface="Calibri"/>
              </a:rPr>
              <a:t> </a:t>
            </a:r>
            <a:r>
              <a:rPr lang="en-GB" sz="3400" dirty="0">
                <a:solidFill>
                  <a:srgbClr val="000000"/>
                </a:solidFill>
                <a:latin typeface="Calibri"/>
                <a:ea typeface="Calibri"/>
                <a:cs typeface="Calibri"/>
              </a:rPr>
              <a:t>in</a:t>
            </a:r>
            <a:r>
              <a:rPr lang="en-GB" sz="3400" dirty="0">
                <a:solidFill>
                  <a:srgbClr val="000000"/>
                </a:solidFill>
                <a:effectLst/>
                <a:latin typeface="Calibri"/>
                <a:ea typeface="Calibri"/>
                <a:cs typeface="Calibri"/>
              </a:rPr>
              <a:t> full sentences.</a:t>
            </a:r>
          </a:p>
          <a:p>
            <a:pPr>
              <a:lnSpc>
                <a:spcPct val="120000"/>
              </a:lnSpc>
              <a:spcBef>
                <a:spcPts val="0"/>
              </a:spcBef>
            </a:pP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3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Writing</a:t>
            </a:r>
            <a:r>
              <a:rPr lang="en-GB" sz="34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3400" dirty="0">
                <a:solidFill>
                  <a:srgbClr val="000000"/>
                </a:solidFill>
                <a:effectLst/>
                <a:latin typeface="Calibri"/>
                <a:ea typeface="Calibri"/>
                <a:cs typeface="Calibri"/>
              </a:rPr>
              <a:t>A taught writing lesson will mainly focus on imaginative and </a:t>
            </a:r>
            <a:r>
              <a:rPr lang="en-GB" sz="3400" dirty="0">
                <a:solidFill>
                  <a:srgbClr val="000000"/>
                </a:solidFill>
                <a:latin typeface="Calibri"/>
                <a:ea typeface="Calibri"/>
                <a:cs typeface="Calibri"/>
              </a:rPr>
              <a:t>persuasive</a:t>
            </a:r>
            <a:r>
              <a:rPr lang="en-GB" sz="3400" dirty="0">
                <a:solidFill>
                  <a:srgbClr val="000000"/>
                </a:solidFill>
                <a:effectLst/>
                <a:latin typeface="Calibri"/>
                <a:ea typeface="Calibri"/>
                <a:cs typeface="Calibri"/>
              </a:rPr>
              <a:t> genres. We will use the </a:t>
            </a:r>
            <a:r>
              <a:rPr lang="en-GB" sz="3400" dirty="0">
                <a:solidFill>
                  <a:srgbClr val="000000"/>
                </a:solidFill>
                <a:latin typeface="Calibri"/>
                <a:ea typeface="Calibri"/>
                <a:cs typeface="Calibri"/>
              </a:rPr>
              <a:t>journey </a:t>
            </a:r>
            <a:r>
              <a:rPr lang="en-GB" sz="3400" dirty="0">
                <a:solidFill>
                  <a:srgbClr val="000000"/>
                </a:solidFill>
                <a:effectLst/>
                <a:latin typeface="Calibri"/>
                <a:ea typeface="Calibri"/>
                <a:cs typeface="Calibri"/>
              </a:rPr>
              <a:t>story of ‘</a:t>
            </a:r>
            <a:r>
              <a:rPr lang="en-GB" sz="3400" dirty="0">
                <a:solidFill>
                  <a:srgbClr val="000000"/>
                </a:solidFill>
                <a:latin typeface="Calibri"/>
                <a:ea typeface="Calibri"/>
                <a:cs typeface="Calibri"/>
              </a:rPr>
              <a:t>Coral Ocean'’</a:t>
            </a:r>
            <a:r>
              <a:rPr lang="en-GB" sz="3400" dirty="0">
                <a:solidFill>
                  <a:srgbClr val="000000"/>
                </a:solidFill>
                <a:effectLst/>
                <a:latin typeface="Calibri"/>
                <a:ea typeface="Calibri"/>
                <a:cs typeface="Calibri"/>
              </a:rPr>
              <a:t> for our writing this term, looking at </a:t>
            </a:r>
            <a:r>
              <a:rPr lang="en-GB" sz="3400" dirty="0">
                <a:solidFill>
                  <a:srgbClr val="000000"/>
                </a:solidFill>
                <a:latin typeface="Calibri"/>
                <a:ea typeface="Calibri"/>
                <a:cs typeface="Calibri"/>
              </a:rPr>
              <a:t>characters</a:t>
            </a:r>
            <a:r>
              <a:rPr lang="en-GB" sz="3400" dirty="0">
                <a:solidFill>
                  <a:srgbClr val="000000"/>
                </a:solidFill>
                <a:effectLst/>
                <a:latin typeface="Calibri"/>
                <a:ea typeface="Calibri"/>
                <a:cs typeface="Calibri"/>
              </a:rPr>
              <a:t> and </a:t>
            </a:r>
            <a:r>
              <a:rPr lang="en-GB" sz="3400" dirty="0">
                <a:solidFill>
                  <a:srgbClr val="000000"/>
                </a:solidFill>
                <a:latin typeface="Calibri"/>
                <a:ea typeface="Calibri"/>
                <a:cs typeface="Calibri"/>
              </a:rPr>
              <a:t>instructions</a:t>
            </a:r>
            <a:r>
              <a:rPr lang="en-GB" sz="3400" dirty="0">
                <a:solidFill>
                  <a:srgbClr val="000000"/>
                </a:solidFill>
                <a:effectLst/>
                <a:latin typeface="Calibri"/>
                <a:ea typeface="Calibri"/>
                <a:cs typeface="Calibri"/>
              </a:rPr>
              <a:t>. Children will continue to develop their use of VCOP skills within written work and develop their use of vocabulary to add further depth and detail to their writing.  </a:t>
            </a:r>
          </a:p>
          <a:p>
            <a:pPr>
              <a:lnSpc>
                <a:spcPct val="120000"/>
              </a:lnSpc>
              <a:spcBef>
                <a:spcPts val="0"/>
              </a:spcBef>
            </a:pP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3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Spelling</a:t>
            </a: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3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Spelling words will be given out on Monday and practiced using a variety of active approaches.  The children will be developing their grammar and handwriting on a weekly basis.</a:t>
            </a:r>
            <a:endParaRPr lang="en-GB" sz="3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200" b="1" dirty="0"/>
          </a:p>
        </p:txBody>
      </p:sp>
      <p:sp>
        <p:nvSpPr>
          <p:cNvPr id="4" name="Subtitle 2">
            <a:extLst>
              <a:ext uri="{FF2B5EF4-FFF2-40B4-BE49-F238E27FC236}">
                <a16:creationId xmlns:a16="http://schemas.microsoft.com/office/drawing/2014/main" id="{FD38E729-A047-FFAF-CDED-0DF9909EDDD5}"/>
              </a:ext>
            </a:extLst>
          </p:cNvPr>
          <p:cNvSpPr txBox="1">
            <a:spLocks/>
          </p:cNvSpPr>
          <p:nvPr/>
        </p:nvSpPr>
        <p:spPr>
          <a:xfrm>
            <a:off x="3082971" y="653033"/>
            <a:ext cx="2628281" cy="6094464"/>
          </a:xfrm>
          <a:prstGeom prst="rect">
            <a:avLst/>
          </a:prstGeom>
          <a:solidFill>
            <a:schemeClr val="accent1">
              <a:lumMod val="20000"/>
              <a:lumOff val="80000"/>
            </a:schemeClr>
          </a:solidFill>
          <a:ln>
            <a:solidFill>
              <a:schemeClr val="tx1"/>
            </a:solidFill>
          </a:ln>
        </p:spPr>
        <p:txBody>
          <a:bodyPr vert="horz" lIns="91440" tIns="45720" rIns="91440" bIns="45720" rtlCol="0" anchor="t">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44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Numeracy </a:t>
            </a:r>
            <a:endParaRPr lang="en-GB" sz="4400" dirty="0">
              <a:effectLst/>
              <a:latin typeface="Calibri" panose="020F0502020204030204" pitchFamily="34" charset="0"/>
              <a:ea typeface="Calibri" panose="020F0502020204030204" pitchFamily="34" charset="0"/>
              <a:cs typeface="Calibri" panose="020F0502020204030204" pitchFamily="34" charset="0"/>
            </a:endParaRPr>
          </a:p>
          <a:p>
            <a:pPr fontAlgn="base">
              <a:lnSpc>
                <a:spcPct val="120000"/>
              </a:lnSpc>
              <a:spcBef>
                <a:spcPts val="0"/>
              </a:spcBef>
            </a:pPr>
            <a:endParaRPr lang="en-GB" sz="4400" dirty="0">
              <a:effectLst/>
              <a:latin typeface="Calibri" panose="020F0502020204030204" pitchFamily="34" charset="0"/>
              <a:ea typeface="Calibri" panose="020F0502020204030204" pitchFamily="34" charset="0"/>
              <a:cs typeface="Calibri" panose="020F0502020204030204" pitchFamily="34" charset="0"/>
            </a:endParaRPr>
          </a:p>
          <a:p>
            <a:pPr fontAlgn="base">
              <a:lnSpc>
                <a:spcPct val="120000"/>
              </a:lnSpc>
              <a:spcBef>
                <a:spcPts val="0"/>
              </a:spcBef>
            </a:pPr>
            <a:r>
              <a:rPr lang="en-GB" sz="4400" dirty="0">
                <a:effectLst/>
                <a:latin typeface="Calibri"/>
                <a:ea typeface="Calibri"/>
                <a:cs typeface="Calibri"/>
              </a:rPr>
              <a:t>We will</a:t>
            </a:r>
            <a:r>
              <a:rPr lang="en-GB" sz="4400" dirty="0">
                <a:latin typeface="Calibri"/>
                <a:ea typeface="Calibri"/>
                <a:cs typeface="Calibri"/>
              </a:rPr>
              <a:t> </a:t>
            </a:r>
            <a:r>
              <a:rPr lang="en-GB" sz="4400" dirty="0">
                <a:effectLst/>
                <a:latin typeface="Calibri"/>
                <a:ea typeface="Calibri"/>
                <a:cs typeface="Calibri"/>
              </a:rPr>
              <a:t>revise our times tables and mental recall using our flashcards.</a:t>
            </a:r>
          </a:p>
          <a:p>
            <a:pPr fontAlgn="base">
              <a:lnSpc>
                <a:spcPct val="120000"/>
              </a:lnSpc>
              <a:spcBef>
                <a:spcPts val="0"/>
              </a:spcBef>
            </a:pPr>
            <a:r>
              <a:rPr lang="en-GB" sz="4400" b="1" dirty="0">
                <a:effectLst/>
                <a:latin typeface="Calibri" panose="020F0502020204030204" pitchFamily="34" charset="0"/>
                <a:ea typeface="Calibri" panose="020F0502020204030204" pitchFamily="34" charset="0"/>
                <a:cs typeface="Calibri" panose="020F0502020204030204" pitchFamily="34" charset="0"/>
              </a:rPr>
              <a:t>Circles</a:t>
            </a:r>
            <a:endParaRPr lang="en-GB" sz="4400" dirty="0">
              <a:effectLst/>
              <a:latin typeface="Calibri" panose="020F0502020204030204" pitchFamily="34" charset="0"/>
              <a:ea typeface="Calibri" panose="020F0502020204030204" pitchFamily="34" charset="0"/>
              <a:cs typeface="Calibri" panose="020F0502020204030204" pitchFamily="34" charset="0"/>
            </a:endParaRPr>
          </a:p>
          <a:p>
            <a:pPr marL="571500" lvl="0" indent="-571500" algn="l">
              <a:lnSpc>
                <a:spcPct val="120000"/>
              </a:lnSpc>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Place value up to 5 digits, estimating and rounding within 10000</a:t>
            </a:r>
          </a:p>
          <a:p>
            <a:pPr marL="571500" lvl="0" indent="-571500" algn="l">
              <a:lnSpc>
                <a:spcPct val="120000"/>
              </a:lnSpc>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Add and subtract 10, 100 and 1000 to whole numbers up to 1000</a:t>
            </a:r>
          </a:p>
          <a:p>
            <a:pPr marL="571500" lvl="0" indent="-571500" algn="l">
              <a:lnSpc>
                <a:spcPct val="120000"/>
              </a:lnSpc>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Properties of 2D and 3D shapes and shapes in real-life contexts</a:t>
            </a:r>
          </a:p>
          <a:p>
            <a:pPr marL="571500" lvl="0" indent="-571500" algn="l">
              <a:lnSpc>
                <a:spcPct val="120000"/>
              </a:lnSpc>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Mental strategies for multiplication and division</a:t>
            </a:r>
          </a:p>
          <a:p>
            <a:pPr marL="571500" lvl="0" indent="-571500" algn="l">
              <a:lnSpc>
                <a:spcPct val="120000"/>
              </a:lnSpc>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Multiplying numbers to 1000 by 2, 10 and 100 </a:t>
            </a:r>
          </a:p>
          <a:p>
            <a:pPr lvl="0">
              <a:lnSpc>
                <a:spcPct val="120000"/>
              </a:lnSpc>
              <a:spcBef>
                <a:spcPts val="0"/>
              </a:spcBef>
            </a:pPr>
            <a:r>
              <a:rPr lang="en-GB" sz="4400" dirty="0">
                <a:solidFill>
                  <a:srgbClr val="000000"/>
                </a:solidFill>
                <a:effectLst/>
                <a:latin typeface="Calibri"/>
                <a:ea typeface="Calibri"/>
                <a:cs typeface="Calibri"/>
              </a:rPr>
              <a:t> </a:t>
            </a:r>
            <a:endParaRPr lang="en-GB" sz="4400" dirty="0">
              <a:effectLst/>
              <a:latin typeface="Calibri"/>
              <a:ea typeface="Calibri"/>
              <a:cs typeface="Calibri"/>
            </a:endParaRPr>
          </a:p>
          <a:p>
            <a:pPr>
              <a:lnSpc>
                <a:spcPct val="120000"/>
              </a:lnSpc>
              <a:spcBef>
                <a:spcPts val="0"/>
              </a:spcBef>
            </a:pPr>
            <a:r>
              <a:rPr lang="en-GB" sz="4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Squares</a:t>
            </a:r>
            <a:endParaRPr lang="en-GB" sz="4400" dirty="0">
              <a:effectLst/>
              <a:latin typeface="Calibri" panose="020F0502020204030204" pitchFamily="34" charset="0"/>
              <a:ea typeface="Calibri" panose="020F0502020204030204" pitchFamily="34" charset="0"/>
              <a:cs typeface="Calibri" panose="020F0502020204030204" pitchFamily="34" charset="0"/>
            </a:endParaRPr>
          </a:p>
          <a:p>
            <a:pPr marL="571500" lvl="0" indent="-571500" algn="l">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Order, compare and partition numbers within 10000</a:t>
            </a:r>
          </a:p>
          <a:p>
            <a:pPr marL="571500" lvl="0" indent="-571500" algn="l">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Add and subtract numbers to 1000 including doubles and near doubles</a:t>
            </a:r>
          </a:p>
          <a:p>
            <a:pPr marL="571500" lvl="0" indent="-571500" algn="l">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Identify 2D &amp; 3D shapes and their properties including right angles</a:t>
            </a:r>
          </a:p>
          <a:p>
            <a:pPr marL="571500" lvl="0" indent="-571500" algn="l">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Number patterns-counting forwards and back in 2s, 5s and 10s within 1000</a:t>
            </a:r>
          </a:p>
          <a:p>
            <a:pPr marL="571500" lvl="0" indent="-571500" algn="l">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Length – making estimations and using appropriate devices/notation to make accurate length measurement.</a:t>
            </a:r>
          </a:p>
          <a:p>
            <a:pPr marL="571500" lvl="0" indent="-571500" algn="l">
              <a:spcBef>
                <a:spcPts val="0"/>
              </a:spcBef>
              <a:buFont typeface="Wingdings" panose="05000000000000000000" pitchFamily="2" charset="2"/>
              <a:buChar char="Ø"/>
            </a:pPr>
            <a:r>
              <a:rPr lang="en-GB" sz="4400" dirty="0">
                <a:latin typeface="Calibri" panose="020F0502020204030204" pitchFamily="34" charset="0"/>
                <a:ea typeface="Calibri" panose="020F0502020204030204" pitchFamily="34" charset="0"/>
                <a:cs typeface="Calibri" panose="020F0502020204030204" pitchFamily="34" charset="0"/>
              </a:rPr>
              <a:t>Number patterns-counting forwards and back in  2s, 5s and 10s within 1000</a:t>
            </a:r>
          </a:p>
          <a:p>
            <a:pPr>
              <a:lnSpc>
                <a:spcPct val="120000"/>
              </a:lnSpc>
              <a:spcBef>
                <a:spcPts val="0"/>
              </a:spcBef>
            </a:pPr>
            <a:endParaRPr lang="en-GB" sz="4400" dirty="0">
              <a:effectLst/>
              <a:latin typeface="Calibri" panose="020F0502020204030204" pitchFamily="34" charset="0"/>
              <a:ea typeface="Calibri" panose="020F0502020204030204" pitchFamily="34" charset="0"/>
              <a:cs typeface="Calibri" panose="020F0502020204030204" pitchFamily="34" charset="0"/>
            </a:endParaRPr>
          </a:p>
          <a:p>
            <a:endParaRPr lang="en-GB" sz="1100" b="1" dirty="0"/>
          </a:p>
        </p:txBody>
      </p:sp>
      <p:sp>
        <p:nvSpPr>
          <p:cNvPr id="5" name="Subtitle 2">
            <a:extLst>
              <a:ext uri="{FF2B5EF4-FFF2-40B4-BE49-F238E27FC236}">
                <a16:creationId xmlns:a16="http://schemas.microsoft.com/office/drawing/2014/main" id="{66ABF978-3370-F10B-302A-0372443804D4}"/>
              </a:ext>
            </a:extLst>
          </p:cNvPr>
          <p:cNvSpPr txBox="1">
            <a:spLocks/>
          </p:cNvSpPr>
          <p:nvPr/>
        </p:nvSpPr>
        <p:spPr>
          <a:xfrm>
            <a:off x="5781199" y="653033"/>
            <a:ext cx="3262871" cy="6100998"/>
          </a:xfrm>
          <a:prstGeom prst="rect">
            <a:avLst/>
          </a:prstGeom>
          <a:solidFill>
            <a:srgbClr val="FFFF99"/>
          </a:solidFill>
          <a:ln>
            <a:solidFill>
              <a:schemeClr val="tx1"/>
            </a:solidFill>
          </a:ln>
        </p:spPr>
        <p:txBody>
          <a:bodyPr vert="horz" lIns="91440" tIns="45720" rIns="91440" bIns="45720" rtlCol="0" anchor="t">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20000"/>
              </a:lnSpc>
              <a:spcBef>
                <a:spcPts val="0"/>
              </a:spcBef>
            </a:pPr>
            <a:r>
              <a:rPr lang="en-GB" sz="4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Health and Wellbeing </a:t>
            </a:r>
            <a:r>
              <a:rPr lang="en-GB" sz="4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GB" sz="4400" dirty="0">
                <a:latin typeface="Calibri" panose="020F0502020204030204" pitchFamily="34" charset="0"/>
                <a:ea typeface="Calibri" panose="020F0502020204030204" pitchFamily="34" charset="0"/>
                <a:cs typeface="Calibri" panose="020F0502020204030204" pitchFamily="34" charset="0"/>
              </a:rPr>
              <a:t>During Term 1 will be exploring topics and activities relating to our Mental, Emotional, Social and Physical Wellbeing by investigating outdoor spaces through our sustainability topic ‘John Muir’. We will be developing our mindfulness skills and discussing strategies to help manage and deal with stress and anxiety. We will also be focusing on acknowledging and celebrating our achievements</a:t>
            </a:r>
            <a:r>
              <a:rPr lang="en-GB" sz="44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GB" sz="4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linking </a:t>
            </a:r>
            <a:r>
              <a:rPr lang="en-GB" sz="4400" dirty="0">
                <a:solidFill>
                  <a:srgbClr val="000000"/>
                </a:solidFill>
                <a:latin typeface="Calibri" panose="020F0502020204030204" pitchFamily="34" charset="0"/>
                <a:ea typeface="Calibri" panose="020F0502020204030204" pitchFamily="34" charset="0"/>
                <a:cs typeface="Calibri" panose="020F0502020204030204" pitchFamily="34" charset="0"/>
              </a:rPr>
              <a:t>to the UNCRC.</a:t>
            </a:r>
          </a:p>
          <a:p>
            <a:pPr>
              <a:lnSpc>
                <a:spcPct val="120000"/>
              </a:lnSpc>
              <a:spcBef>
                <a:spcPts val="0"/>
              </a:spcBef>
            </a:pPr>
            <a:endParaRPr lang="en-GB" sz="4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r>
              <a:rPr lang="en-GB" sz="4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a:t>
            </a:r>
            <a:r>
              <a:rPr lang="en-GB" sz="4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a:t>
            </a:r>
            <a:r>
              <a:rPr lang="en-GB" sz="4400" dirty="0">
                <a:latin typeface="Calibri" panose="020F0502020204030204" pitchFamily="34" charset="0"/>
                <a:ea typeface="Calibri" panose="020F0502020204030204" pitchFamily="34" charset="0"/>
                <a:cs typeface="Calibri" panose="020F0502020204030204" pitchFamily="34" charset="0"/>
              </a:rPr>
              <a:t>P.E days will be on </a:t>
            </a:r>
            <a:r>
              <a:rPr lang="en-GB" sz="4400" b="1" dirty="0">
                <a:latin typeface="Calibri" panose="020F0502020204030204" pitchFamily="34" charset="0"/>
                <a:ea typeface="Calibri" panose="020F0502020204030204" pitchFamily="34" charset="0"/>
                <a:cs typeface="Calibri" panose="020F0502020204030204" pitchFamily="34" charset="0"/>
              </a:rPr>
              <a:t>Mondays</a:t>
            </a:r>
            <a:r>
              <a:rPr lang="en-GB" sz="4400" dirty="0">
                <a:latin typeface="Calibri" panose="020F0502020204030204" pitchFamily="34" charset="0"/>
                <a:ea typeface="Calibri" panose="020F0502020204030204" pitchFamily="34" charset="0"/>
                <a:cs typeface="Calibri" panose="020F0502020204030204" pitchFamily="34" charset="0"/>
              </a:rPr>
              <a:t> and </a:t>
            </a:r>
            <a:r>
              <a:rPr lang="en-GB" sz="4400" b="1" dirty="0">
                <a:latin typeface="Calibri" panose="020F0502020204030204" pitchFamily="34" charset="0"/>
                <a:ea typeface="Calibri" panose="020F0502020204030204" pitchFamily="34" charset="0"/>
                <a:cs typeface="Calibri" panose="020F0502020204030204" pitchFamily="34" charset="0"/>
              </a:rPr>
              <a:t>Thursdays.</a:t>
            </a:r>
            <a:r>
              <a:rPr lang="en-GB" sz="4400" dirty="0">
                <a:latin typeface="Calibri" panose="020F0502020204030204" pitchFamily="34" charset="0"/>
                <a:ea typeface="Calibri" panose="020F0502020204030204" pitchFamily="34" charset="0"/>
                <a:cs typeface="Calibri" panose="020F0502020204030204" pitchFamily="34" charset="0"/>
              </a:rPr>
              <a:t> Please remind your child to bring their PE kit - they should wear shorts underneath their uniform if possible</a:t>
            </a:r>
            <a:r>
              <a:rPr lang="en-GB" sz="4400" b="1" dirty="0">
                <a:latin typeface="Calibri" panose="020F0502020204030204" pitchFamily="34" charset="0"/>
                <a:ea typeface="Calibri" panose="020F0502020204030204" pitchFamily="34" charset="0"/>
                <a:cs typeface="Calibri" panose="020F0502020204030204" pitchFamily="34" charset="0"/>
              </a:rPr>
              <a:t>. </a:t>
            </a:r>
            <a:r>
              <a:rPr lang="en-GB" sz="4400" dirty="0">
                <a:latin typeface="Calibri" panose="020F0502020204030204" pitchFamily="34" charset="0"/>
                <a:ea typeface="Calibri" panose="020F0502020204030204" pitchFamily="34" charset="0"/>
                <a:cs typeface="Calibri" panose="020F0502020204030204" pitchFamily="34" charset="0"/>
              </a:rPr>
              <a:t>On Mondays, PE will be taught by Mr Rae with a focus on ball skills</a:t>
            </a:r>
            <a:r>
              <a:rPr lang="en-GB" sz="4400" b="1" dirty="0">
                <a:latin typeface="Calibri" panose="020F0502020204030204" pitchFamily="34" charset="0"/>
                <a:ea typeface="Calibri" panose="020F0502020204030204" pitchFamily="34" charset="0"/>
                <a:cs typeface="Calibri" panose="020F0502020204030204" pitchFamily="34" charset="0"/>
              </a:rPr>
              <a:t>. </a:t>
            </a:r>
            <a:r>
              <a:rPr lang="en-GB" sz="4400" dirty="0">
                <a:latin typeface="Calibri" panose="020F0502020204030204" pitchFamily="34" charset="0"/>
                <a:ea typeface="Calibri" panose="020F0502020204030204" pitchFamily="34" charset="0"/>
                <a:cs typeface="Calibri" panose="020F0502020204030204" pitchFamily="34" charset="0"/>
              </a:rPr>
              <a:t>On Thursdays, with Miss Byworth, we will be developing our movement skills by investigating different ways in which to use equipment. We will also be participating in games linking to our focus on fairness (turn-taking), kindness (supporting others) and responsibility (team player/leadership). </a:t>
            </a:r>
          </a:p>
          <a:p>
            <a:pPr>
              <a:lnSpc>
                <a:spcPct val="120000"/>
              </a:lnSpc>
              <a:spcBef>
                <a:spcPts val="0"/>
              </a:spcBef>
            </a:pPr>
            <a:endParaRPr lang="en-GB" sz="4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r>
              <a:rPr lang="en-GB" sz="4400" b="1" dirty="0">
                <a:latin typeface="Calibri" panose="020F0502020204030204" pitchFamily="34" charset="0"/>
                <a:ea typeface="Calibri" panose="020F0502020204030204" pitchFamily="34" charset="0"/>
                <a:cs typeface="Calibri" panose="020F0502020204030204" pitchFamily="34" charset="0"/>
              </a:rPr>
              <a:t>Social Studies – </a:t>
            </a:r>
            <a:r>
              <a:rPr lang="en-GB" sz="4400" dirty="0">
                <a:latin typeface="Calibri" panose="020F0502020204030204" pitchFamily="34" charset="0"/>
                <a:ea typeface="Calibri" panose="020F0502020204030204" pitchFamily="34" charset="0"/>
                <a:cs typeface="Calibri" panose="020F0502020204030204" pitchFamily="34" charset="0"/>
              </a:rPr>
              <a:t>We will be exploring</a:t>
            </a:r>
            <a:r>
              <a:rPr lang="en-GB" sz="4400" b="1" dirty="0">
                <a:latin typeface="Calibri" panose="020F0502020204030204" pitchFamily="34" charset="0"/>
                <a:ea typeface="Calibri" panose="020F0502020204030204" pitchFamily="34" charset="0"/>
                <a:cs typeface="Calibri" panose="020F0502020204030204" pitchFamily="34" charset="0"/>
              </a:rPr>
              <a:t> </a:t>
            </a:r>
            <a:r>
              <a:rPr lang="en-GB" sz="4400" dirty="0">
                <a:latin typeface="Calibri" panose="020F0502020204030204" pitchFamily="34" charset="0"/>
                <a:ea typeface="Calibri" panose="020F0502020204030204" pitchFamily="34" charset="0"/>
                <a:cs typeface="Calibri" panose="020F0502020204030204" pitchFamily="34" charset="0"/>
              </a:rPr>
              <a:t>John Muir as we work towards earning our John Muir Award. Children should dress for outdoors on Wednesdays when we will be working in the outdoor garden, come rain or shine.</a:t>
            </a:r>
          </a:p>
          <a:p>
            <a:r>
              <a:rPr lang="en-GB" sz="4400" b="1" dirty="0">
                <a:latin typeface="Calibri" panose="020F0502020204030204" pitchFamily="34" charset="0"/>
                <a:ea typeface="Calibri" panose="020F0502020204030204" pitchFamily="34" charset="0"/>
                <a:cs typeface="Calibri" panose="020F0502020204030204" pitchFamily="34" charset="0"/>
              </a:rPr>
              <a:t>Science – </a:t>
            </a:r>
            <a:r>
              <a:rPr lang="en-GB" sz="4400" dirty="0">
                <a:latin typeface="Calibri" panose="020F0502020204030204" pitchFamily="34" charset="0"/>
                <a:ea typeface="Calibri" panose="020F0502020204030204" pitchFamily="34" charset="0"/>
                <a:cs typeface="Calibri" panose="020F0502020204030204" pitchFamily="34" charset="0"/>
              </a:rPr>
              <a:t>We will be exploring different forms of flora and fauna while looking at energy conservation and waste.</a:t>
            </a:r>
          </a:p>
          <a:p>
            <a:r>
              <a:rPr lang="en-GB" sz="4400" b="1" dirty="0">
                <a:latin typeface="Calibri" panose="020F0502020204030204" pitchFamily="34" charset="0"/>
                <a:ea typeface="Calibri" panose="020F0502020204030204" pitchFamily="34" charset="0"/>
                <a:cs typeface="Calibri" panose="020F0502020204030204" pitchFamily="34" charset="0"/>
              </a:rPr>
              <a:t>RME – </a:t>
            </a:r>
            <a:r>
              <a:rPr lang="en-GB" sz="4400" dirty="0">
                <a:latin typeface="Calibri" panose="020F0502020204030204" pitchFamily="34" charset="0"/>
                <a:ea typeface="Calibri" panose="020F0502020204030204" pitchFamily="34" charset="0"/>
                <a:cs typeface="Calibri" panose="020F0502020204030204" pitchFamily="34" charset="0"/>
              </a:rPr>
              <a:t>We will be exploring a range of Bible stories.</a:t>
            </a:r>
          </a:p>
          <a:p>
            <a:r>
              <a:rPr lang="en-GB" sz="4400" b="1" dirty="0">
                <a:latin typeface="Calibri" panose="020F0502020204030204" pitchFamily="34" charset="0"/>
                <a:ea typeface="Calibri" panose="020F0502020204030204" pitchFamily="34" charset="0"/>
                <a:cs typeface="Calibri" panose="020F0502020204030204" pitchFamily="34" charset="0"/>
              </a:rPr>
              <a:t>DRAMA – </a:t>
            </a:r>
            <a:r>
              <a:rPr lang="en-GB" sz="4400" dirty="0">
                <a:latin typeface="Calibri" panose="020F0502020204030204" pitchFamily="34" charset="0"/>
                <a:ea typeface="Calibri" panose="020F0502020204030204" pitchFamily="34" charset="0"/>
                <a:cs typeface="Calibri" panose="020F0502020204030204" pitchFamily="34" charset="0"/>
              </a:rPr>
              <a:t>We will be developing our skills in</a:t>
            </a:r>
            <a:r>
              <a:rPr lang="en-GB" sz="4400" b="1" dirty="0">
                <a:latin typeface="Calibri" panose="020F0502020204030204" pitchFamily="34" charset="0"/>
                <a:ea typeface="Calibri" panose="020F0502020204030204" pitchFamily="34" charset="0"/>
                <a:cs typeface="Calibri" panose="020F0502020204030204" pitchFamily="34" charset="0"/>
              </a:rPr>
              <a:t> </a:t>
            </a:r>
            <a:r>
              <a:rPr lang="en-GB" sz="4400" dirty="0">
                <a:latin typeface="Calibri" panose="020F0502020204030204" pitchFamily="34" charset="0"/>
                <a:ea typeface="Calibri" panose="020F0502020204030204" pitchFamily="34" charset="0"/>
                <a:cs typeface="Calibri" panose="020F0502020204030204" pitchFamily="34" charset="0"/>
              </a:rPr>
              <a:t>role play by acting out scenarios linked to topic and HWB. </a:t>
            </a:r>
          </a:p>
          <a:p>
            <a:r>
              <a:rPr lang="en-GB" sz="4400" b="1" dirty="0">
                <a:latin typeface="Calibri" panose="020F0502020204030204" pitchFamily="34" charset="0"/>
                <a:ea typeface="Calibri" panose="020F0502020204030204" pitchFamily="34" charset="0"/>
                <a:cs typeface="Calibri" panose="020F0502020204030204" pitchFamily="34" charset="0"/>
              </a:rPr>
              <a:t>ICT</a:t>
            </a:r>
            <a:r>
              <a:rPr lang="en-GB" sz="4400" dirty="0">
                <a:latin typeface="Calibri" panose="020F0502020204030204" pitchFamily="34" charset="0"/>
                <a:ea typeface="Calibri" panose="020F0502020204030204" pitchFamily="34" charset="0"/>
                <a:cs typeface="Calibri" panose="020F0502020204030204" pitchFamily="34" charset="0"/>
              </a:rPr>
              <a:t> – We will be</a:t>
            </a:r>
            <a:r>
              <a:rPr lang="en-GB" sz="4400" b="1" dirty="0">
                <a:latin typeface="Calibri" panose="020F0502020204030204" pitchFamily="34" charset="0"/>
                <a:ea typeface="Calibri" panose="020F0502020204030204" pitchFamily="34" charset="0"/>
                <a:cs typeface="Calibri" panose="020F0502020204030204" pitchFamily="34" charset="0"/>
              </a:rPr>
              <a:t> </a:t>
            </a:r>
            <a:r>
              <a:rPr lang="en-GB" sz="4400" dirty="0">
                <a:latin typeface="Calibri" panose="020F0502020204030204" pitchFamily="34" charset="0"/>
                <a:ea typeface="Calibri" panose="020F0502020204030204" pitchFamily="34" charset="0"/>
                <a:cs typeface="Calibri" panose="020F0502020204030204" pitchFamily="34" charset="0"/>
              </a:rPr>
              <a:t>exploring internet safety, computer networks and keeping information secure.</a:t>
            </a:r>
          </a:p>
          <a:p>
            <a:pPr>
              <a:lnSpc>
                <a:spcPct val="120000"/>
              </a:lnSpc>
              <a:spcBef>
                <a:spcPts val="0"/>
              </a:spcBef>
            </a:pPr>
            <a:endParaRPr lang="en-GB" sz="4400" b="1" dirty="0">
              <a:effectLst/>
              <a:latin typeface="Calibri" panose="020F0502020204030204" pitchFamily="34" charset="0"/>
              <a:ea typeface="Calibri" panose="020F0502020204030204" pitchFamily="34" charset="0"/>
              <a:cs typeface="Calibri"/>
            </a:endParaRPr>
          </a:p>
          <a:p>
            <a:pPr>
              <a:lnSpc>
                <a:spcPct val="120000"/>
              </a:lnSpc>
              <a:spcBef>
                <a:spcPts val="0"/>
              </a:spcBef>
            </a:pPr>
            <a:r>
              <a:rPr lang="en-GB" sz="4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100" b="1" dirty="0"/>
          </a:p>
        </p:txBody>
      </p:sp>
      <p:sp>
        <p:nvSpPr>
          <p:cNvPr id="6" name="Subtitle 2">
            <a:extLst>
              <a:ext uri="{FF2B5EF4-FFF2-40B4-BE49-F238E27FC236}">
                <a16:creationId xmlns:a16="http://schemas.microsoft.com/office/drawing/2014/main" id="{749DC12C-EDAD-59CF-3605-1B399E2A171A}"/>
              </a:ext>
            </a:extLst>
          </p:cNvPr>
          <p:cNvSpPr txBox="1">
            <a:spLocks/>
          </p:cNvSpPr>
          <p:nvPr/>
        </p:nvSpPr>
        <p:spPr>
          <a:xfrm>
            <a:off x="9114018" y="1810384"/>
            <a:ext cx="2953063" cy="3173223"/>
          </a:xfrm>
          <a:prstGeom prst="rect">
            <a:avLst/>
          </a:prstGeom>
          <a:solidFill>
            <a:schemeClr val="accent6">
              <a:lumMod val="20000"/>
              <a:lumOff val="80000"/>
            </a:schemeClr>
          </a:solidFill>
          <a:ln>
            <a:solidFill>
              <a:schemeClr val="tx1"/>
            </a:solidFill>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spcBef>
                <a:spcPts val="0"/>
              </a:spcBef>
            </a:pPr>
            <a:r>
              <a:rPr lang="en-GB" sz="11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Important Information</a:t>
            </a:r>
          </a:p>
          <a:p>
            <a:pPr algn="ctr">
              <a:lnSpc>
                <a:spcPct val="100000"/>
              </a:lnSpc>
              <a:spcBef>
                <a:spcPts val="0"/>
              </a:spcBef>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r>
              <a:rPr lang="en-GB"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 days are </a:t>
            </a:r>
            <a:r>
              <a:rPr lang="en-GB" sz="1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Monday and </a:t>
            </a:r>
            <a:r>
              <a:rPr lang="en-GB" sz="1100" b="1" dirty="0">
                <a:solidFill>
                  <a:srgbClr val="000000"/>
                </a:solidFill>
                <a:latin typeface="Calibri" panose="020F0502020204030204" pitchFamily="34" charset="0"/>
                <a:ea typeface="Calibri" panose="020F0502020204030204" pitchFamily="34" charset="0"/>
                <a:cs typeface="Calibri" panose="020F0502020204030204" pitchFamily="34" charset="0"/>
              </a:rPr>
              <a:t>Thur</a:t>
            </a:r>
            <a:r>
              <a:rPr lang="en-GB" sz="1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sday.</a:t>
            </a:r>
          </a:p>
          <a:p>
            <a:pPr algn="ctr">
              <a:lnSpc>
                <a:spcPct val="100000"/>
              </a:lnSpc>
              <a:spcBef>
                <a:spcPts val="0"/>
              </a:spcBef>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r>
              <a:rPr lang="en-GB"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Please continue to </a:t>
            </a:r>
            <a:r>
              <a:rPr lang="en-GB" sz="1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sign</a:t>
            </a:r>
            <a:r>
              <a:rPr lang="en-GB"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your child’s Ready Steady Learn over the weekend and return on a </a:t>
            </a:r>
            <a:r>
              <a:rPr lang="en-GB" sz="1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Monday</a:t>
            </a:r>
            <a:r>
              <a:rPr lang="en-GB"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pPr algn="ctr">
              <a:lnSpc>
                <a:spcPct val="100000"/>
              </a:lnSpc>
              <a:spcBef>
                <a:spcPts val="0"/>
              </a:spcBef>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100" dirty="0">
                <a:latin typeface="Calibri"/>
                <a:ea typeface="Calibri"/>
                <a:cs typeface="Times New Roman"/>
              </a:rPr>
              <a:t>Our Learning Showcase will be on</a:t>
            </a:r>
            <a:r>
              <a:rPr lang="en-GB" sz="1100" dirty="0">
                <a:highlight>
                  <a:srgbClr val="FFFF00"/>
                </a:highlight>
                <a:latin typeface="Calibri"/>
                <a:ea typeface="Calibri"/>
                <a:cs typeface="Times New Roman"/>
              </a:rPr>
              <a:t> Wednesday 30th April at 9.30am</a:t>
            </a:r>
            <a:r>
              <a:rPr lang="en-GB" sz="1100" dirty="0">
                <a:latin typeface="Calibri"/>
                <a:ea typeface="Calibri"/>
                <a:cs typeface="Times New Roman"/>
              </a:rPr>
              <a:t>. We look forward to welcoming our parents and carers as we share what we have been learning throughout the year.</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r>
              <a:rPr lang="en-GB" sz="1100" dirty="0">
                <a:solidFill>
                  <a:srgbClr val="000000"/>
                </a:solidFill>
                <a:effectLst/>
                <a:latin typeface="Calibri"/>
                <a:ea typeface="Calibri"/>
                <a:cs typeface="Calibri"/>
              </a:rPr>
              <a:t>Thank you for your continued support.</a:t>
            </a:r>
            <a:endParaRPr lang="en-GB" sz="1100" dirty="0">
              <a:solidFill>
                <a:srgbClr val="000000"/>
              </a:solidFill>
              <a:effectLst/>
              <a:latin typeface="Calibri"/>
              <a:ea typeface="Calibri"/>
              <a:cs typeface="Times New Roman"/>
            </a:endParaRPr>
          </a:p>
          <a:p>
            <a:pPr algn="ctr">
              <a:lnSpc>
                <a:spcPct val="100000"/>
              </a:lnSpc>
              <a:spcBef>
                <a:spcPts val="0"/>
              </a:spcBef>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r>
              <a:rPr lang="en-GB"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Mrs Jones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100" b="1" dirty="0"/>
          </a:p>
        </p:txBody>
      </p:sp>
      <p:pic>
        <p:nvPicPr>
          <p:cNvPr id="18" name="Picture 17" descr="A logo for a school&#10;&#10;Description automatically generated">
            <a:extLst>
              <a:ext uri="{FF2B5EF4-FFF2-40B4-BE49-F238E27FC236}">
                <a16:creationId xmlns:a16="http://schemas.microsoft.com/office/drawing/2014/main" id="{D01D20B8-BF86-0C12-E426-D8E7753D1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0252" y="5838791"/>
            <a:ext cx="637696" cy="956546"/>
          </a:xfrm>
          <a:prstGeom prst="rect">
            <a:avLst/>
          </a:prstGeom>
        </p:spPr>
      </p:pic>
      <p:pic>
        <p:nvPicPr>
          <p:cNvPr id="20" name="Picture 19" descr="A group of books on a white background&#10;&#10;Description automatically generated">
            <a:extLst>
              <a:ext uri="{FF2B5EF4-FFF2-40B4-BE49-F238E27FC236}">
                <a16:creationId xmlns:a16="http://schemas.microsoft.com/office/drawing/2014/main" id="{46EE8999-8B61-0FC4-3FBF-A07F3BA826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4018" y="5103619"/>
            <a:ext cx="2953063" cy="689855"/>
          </a:xfrm>
          <a:prstGeom prst="rect">
            <a:avLst/>
          </a:prstGeom>
        </p:spPr>
      </p:pic>
      <p:pic>
        <p:nvPicPr>
          <p:cNvPr id="22" name="Picture 21" descr="A blue sign with white text&#10;&#10;Description automatically generated">
            <a:extLst>
              <a:ext uri="{FF2B5EF4-FFF2-40B4-BE49-F238E27FC236}">
                <a16:creationId xmlns:a16="http://schemas.microsoft.com/office/drawing/2014/main" id="{BA50EF3A-700E-395F-AAF5-697D09C461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00284" y="5838791"/>
            <a:ext cx="983725" cy="973424"/>
          </a:xfrm>
          <a:prstGeom prst="rect">
            <a:avLst/>
          </a:prstGeom>
        </p:spPr>
      </p:pic>
      <p:pic>
        <p:nvPicPr>
          <p:cNvPr id="24" name="Picture 23" descr="A blue and white logo&#10;&#10;Description automatically generated">
            <a:extLst>
              <a:ext uri="{FF2B5EF4-FFF2-40B4-BE49-F238E27FC236}">
                <a16:creationId xmlns:a16="http://schemas.microsoft.com/office/drawing/2014/main" id="{398D7785-9ECA-CA90-CC3F-BE21EB5799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72541" y="5838791"/>
            <a:ext cx="1294540" cy="915240"/>
          </a:xfrm>
          <a:prstGeom prst="rect">
            <a:avLst/>
          </a:prstGeom>
        </p:spPr>
      </p:pic>
      <p:pic>
        <p:nvPicPr>
          <p:cNvPr id="29" name="Picture 28" descr="A blue and white logo with text&#10;&#10;Description automatically generated">
            <a:extLst>
              <a:ext uri="{FF2B5EF4-FFF2-40B4-BE49-F238E27FC236}">
                <a16:creationId xmlns:a16="http://schemas.microsoft.com/office/drawing/2014/main" id="{576098BC-7827-1EE6-5BB2-A06A2D1147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14017" y="103969"/>
            <a:ext cx="2953062" cy="1661098"/>
          </a:xfrm>
          <a:prstGeom prst="rect">
            <a:avLst/>
          </a:prstGeom>
        </p:spPr>
      </p:pic>
    </p:spTree>
    <p:extLst>
      <p:ext uri="{BB962C8B-B14F-4D97-AF65-F5344CB8AC3E}">
        <p14:creationId xmlns:p14="http://schemas.microsoft.com/office/powerpoint/2010/main" val="6839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c240b36-8f5f-451c-993e-9fc0f4722119" xsi:nil="true"/>
    <lcf76f155ced4ddcb4097134ff3c332f xmlns="f3d8b7cc-e0b4-4e37-aaa9-d7a9d193644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579483CEB6A774BBB742F792612E1DC" ma:contentTypeVersion="17" ma:contentTypeDescription="Create a new document." ma:contentTypeScope="" ma:versionID="21e4e7a7f79fb9c3d04ef8a042fbab19">
  <xsd:schema xmlns:xsd="http://www.w3.org/2001/XMLSchema" xmlns:xs="http://www.w3.org/2001/XMLSchema" xmlns:p="http://schemas.microsoft.com/office/2006/metadata/properties" xmlns:ns2="f3d8b7cc-e0b4-4e37-aaa9-d7a9d1936446" xmlns:ns3="9c240b36-8f5f-451c-993e-9fc0f4722119" xmlns:ns4="3b5a408d-3817-4ac0-b6eb-b70955c33aa2" targetNamespace="http://schemas.microsoft.com/office/2006/metadata/properties" ma:root="true" ma:fieldsID="4d76260aba511951b6e00ffb9e01da56" ns2:_="" ns3:_="" ns4:_="">
    <xsd:import namespace="f3d8b7cc-e0b4-4e37-aaa9-d7a9d1936446"/>
    <xsd:import namespace="9c240b36-8f5f-451c-993e-9fc0f4722119"/>
    <xsd:import namespace="3b5a408d-3817-4ac0-b6eb-b70955c33a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d8b7cc-e0b4-4e37-aaa9-d7a9d1936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de0904c-6cf9-4c06-a364-281e7e12152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240b36-8f5f-451c-993e-9fc0f4722119"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782af3-b242-4a90-b4b1-fded58317dee}" ma:internalName="TaxCatchAll" ma:showField="CatchAllData" ma:web="9c240b36-8f5f-451c-993e-9fc0f472211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5a408d-3817-4ac0-b6eb-b70955c33aa2"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492B39-09B1-4E41-8302-0133B420F131}">
  <ds:schemaRefs>
    <ds:schemaRef ds:uri="http://schemas.microsoft.com/office/2006/metadata/properties"/>
    <ds:schemaRef ds:uri="http://schemas.microsoft.com/office/infopath/2007/PartnerControls"/>
    <ds:schemaRef ds:uri="9c240b36-8f5f-451c-993e-9fc0f4722119"/>
    <ds:schemaRef ds:uri="f3d8b7cc-e0b4-4e37-aaa9-d7a9d1936446"/>
  </ds:schemaRefs>
</ds:datastoreItem>
</file>

<file path=customXml/itemProps2.xml><?xml version="1.0" encoding="utf-8"?>
<ds:datastoreItem xmlns:ds="http://schemas.openxmlformats.org/officeDocument/2006/customXml" ds:itemID="{6E49CF44-B3FB-4B6C-81D0-DDF9A8D43B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d8b7cc-e0b4-4e37-aaa9-d7a9d1936446"/>
    <ds:schemaRef ds:uri="9c240b36-8f5f-451c-993e-9fc0f4722119"/>
    <ds:schemaRef ds:uri="3b5a408d-3817-4ac0-b6eb-b70955c33a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8F6529B-4A69-447B-A929-B2A111FB7C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138</TotalTime>
  <Words>707</Words>
  <Application>Microsoft Office PowerPoint</Application>
  <PresentationFormat>Widescreen</PresentationFormat>
  <Paragraphs>52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Wingdings</vt:lpstr>
      <vt:lpstr>Office Theme</vt:lpstr>
      <vt:lpstr>Termly Newsletter Primary 5 Room 9 – Mrs Jones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Mrs Horn</dc:creator>
  <cp:lastModifiedBy>Mrs Jones</cp:lastModifiedBy>
  <cp:revision>215</cp:revision>
  <dcterms:created xsi:type="dcterms:W3CDTF">2025-01-06T14:08:25Z</dcterms:created>
  <dcterms:modified xsi:type="dcterms:W3CDTF">2025-08-21T12:05:49Z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0x0101009579483CEB6A774BBB742F792612E1DC</vt:lpwstr>
  </property>
  <property fmtid="{D5CDD505-2E9C-101B-9397-08002B2CF9AE}" pid="3" name="MediaServiceImageTags">
    <vt:lpwstr/>
  </property>
</Properties>
</file>