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51008F-161C-45C0-A26C-E531000791CF}" v="10" dt="2025-08-21T07:34:12.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4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7E8A4-5907-909C-3FB3-02238054E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C33E02-AF45-99AA-F70B-AC9C3DBE83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3C7AE20-2DE8-92AF-E3B6-9749126374E4}"/>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167513D5-F294-81B3-21AD-D1DF5AEEE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9D5FF5-D13E-7157-FB62-F24A9329BABB}"/>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4135529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4A980-ED6F-D447-8767-556ABBA524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156483-D137-CEE3-6898-B336DEB969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AEEC9C-E1B7-2F3D-5AD9-2685561D0E27}"/>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554BC5A8-FCFA-B080-5CB8-B179A08143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E9FCD-FA21-8C2A-F7E3-3A57D994D5B7}"/>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715832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CAFB28-B6C9-A5F5-E7D7-899A4846C0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53D082-9E51-35A5-75E1-4EEA5A776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F47AAA-225F-4AC6-8076-7502CC241056}"/>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0276BD84-B411-7170-FD6E-C43770A74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F4E54-F29E-EEE5-44F9-2C67F5BD310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62606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5C1F-B5C0-B2A6-CEC7-2A2D7DE7A3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2CBA28-06D4-7AA2-3E18-F4C7B2B4C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9A8C4C-6A50-DB70-5496-F64393986FBE}"/>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481FAD6E-C510-D999-4706-272F073AA9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C60A1-BB96-C5E5-BFFB-50D7B0BF9B4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1345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0AF94-7CF1-A901-E989-E2C35FA2AA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B3406B-BABC-5652-F489-B87D00ADDD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F5BD91-0F9E-1C89-B7A4-4718F51B0165}"/>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3B7DBBF8-47CA-3D5B-F15D-DC5641003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6CC183-09DC-9B11-92D3-0E1E034A6D53}"/>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36087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EF856-F987-EFE8-1E41-27A9C7A438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366C3D-AA05-9543-363B-6ADD97D1DC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44A6F8-CAFF-ECBF-031E-BE6C57333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309BA8-11C9-3087-666C-526EA728314D}"/>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6" name="Footer Placeholder 5">
            <a:extLst>
              <a:ext uri="{FF2B5EF4-FFF2-40B4-BE49-F238E27FC236}">
                <a16:creationId xmlns:a16="http://schemas.microsoft.com/office/drawing/2014/main" id="{459B5931-F5DC-FAFF-B76A-D5A6417CDA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D900D5-196B-1BCD-75C6-74C9086DA24C}"/>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0020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67252-C1F2-4190-A13F-03211C731A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2CAD68-AAC3-C30A-0A21-D1FAED452D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B048ED-FB7A-489D-E82A-980FD2311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D9D0316-CCB9-16EE-E2D1-2F21E9B7A4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499F9-3EB5-DCBA-4472-FB053EE4A5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E5BD24-C6A9-0E3E-C78A-479D463B53E7}"/>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8" name="Footer Placeholder 7">
            <a:extLst>
              <a:ext uri="{FF2B5EF4-FFF2-40B4-BE49-F238E27FC236}">
                <a16:creationId xmlns:a16="http://schemas.microsoft.com/office/drawing/2014/main" id="{73ECD479-258B-76E1-5A10-4282071C393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49397A-27DF-A8A0-FE0D-3A3E6EF731E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80517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67E9-8450-DC02-5E8E-B261F46F2C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C0CE0-075B-EC20-15A7-FFEC637FF211}"/>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4" name="Footer Placeholder 3">
            <a:extLst>
              <a:ext uri="{FF2B5EF4-FFF2-40B4-BE49-F238E27FC236}">
                <a16:creationId xmlns:a16="http://schemas.microsoft.com/office/drawing/2014/main" id="{E0A0B568-7A18-4EE7-C413-D9DC518A27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626849-1E66-B918-55CF-E29B6BE948AF}"/>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66718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F5E963-1F53-A89A-8D27-C8895C37F268}"/>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3" name="Footer Placeholder 2">
            <a:extLst>
              <a:ext uri="{FF2B5EF4-FFF2-40B4-BE49-F238E27FC236}">
                <a16:creationId xmlns:a16="http://schemas.microsoft.com/office/drawing/2014/main" id="{1C536CA5-AB19-D495-E76E-B4267170D6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BCE002-86BB-D6DB-93DB-EED14632F4B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3496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0091-BC5B-AFE0-FAFE-2B7D787BC7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E078A4-34D3-2546-4FF7-CCAEEB5626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7C67B2-8982-3721-E955-DC496C4A0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7ED29A-916C-2E96-9DCB-AD201054B649}"/>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6" name="Footer Placeholder 5">
            <a:extLst>
              <a:ext uri="{FF2B5EF4-FFF2-40B4-BE49-F238E27FC236}">
                <a16:creationId xmlns:a16="http://schemas.microsoft.com/office/drawing/2014/main" id="{3CFDAF9D-9FF8-5764-D6E2-A142F09E8D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7BA407-FAE1-5FB6-D2EC-53BCAF2D38D4}"/>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92009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0639-B24A-D311-7DA7-43C3C71B7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691079-9825-CFA9-68D5-A654E1872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29E9E9-BFBD-5BD4-1A23-18AF43B3C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31EB2A-5A64-E243-5A4A-75D949EF6A5D}"/>
              </a:ext>
            </a:extLst>
          </p:cNvPr>
          <p:cNvSpPr>
            <a:spLocks noGrp="1"/>
          </p:cNvSpPr>
          <p:nvPr>
            <p:ph type="dt" sz="half" idx="10"/>
          </p:nvPr>
        </p:nvSpPr>
        <p:spPr/>
        <p:txBody>
          <a:bodyPr/>
          <a:lstStyle/>
          <a:p>
            <a:fld id="{348BAD22-3616-445E-A803-72CD6C1DDE72}" type="datetimeFigureOut">
              <a:rPr lang="en-GB" smtClean="0"/>
              <a:t>21/08/2025</a:t>
            </a:fld>
            <a:endParaRPr lang="en-GB"/>
          </a:p>
        </p:txBody>
      </p:sp>
      <p:sp>
        <p:nvSpPr>
          <p:cNvPr id="6" name="Footer Placeholder 5">
            <a:extLst>
              <a:ext uri="{FF2B5EF4-FFF2-40B4-BE49-F238E27FC236}">
                <a16:creationId xmlns:a16="http://schemas.microsoft.com/office/drawing/2014/main" id="{3F162837-F8C3-9575-77E7-AAE0682B48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6DFA90-4214-3443-4CED-484025AECA3D}"/>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9373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2B590B-9603-7B99-112B-0A6B8BFB0F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C88BBD-AE41-71E2-F625-717656821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B10787-6127-B4E2-9D32-600C7D617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8BAD22-3616-445E-A803-72CD6C1DDE72}" type="datetimeFigureOut">
              <a:rPr lang="en-GB" smtClean="0"/>
              <a:t>21/08/2025</a:t>
            </a:fld>
            <a:endParaRPr lang="en-GB"/>
          </a:p>
        </p:txBody>
      </p:sp>
      <p:sp>
        <p:nvSpPr>
          <p:cNvPr id="5" name="Footer Placeholder 4">
            <a:extLst>
              <a:ext uri="{FF2B5EF4-FFF2-40B4-BE49-F238E27FC236}">
                <a16:creationId xmlns:a16="http://schemas.microsoft.com/office/drawing/2014/main" id="{2D11166B-43CC-C08F-F9DF-196B9445EA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CDBDE58-72F9-FB2F-ED12-4FF595DA5A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6AB9EB-9A23-4AC8-A17C-80DDE4158B07}" type="slidenum">
              <a:rPr lang="en-GB" smtClean="0"/>
              <a:t>‹#›</a:t>
            </a:fld>
            <a:endParaRPr lang="en-GB"/>
          </a:p>
        </p:txBody>
      </p:sp>
    </p:spTree>
    <p:extLst>
      <p:ext uri="{BB962C8B-B14F-4D97-AF65-F5344CB8AC3E}">
        <p14:creationId xmlns:p14="http://schemas.microsoft.com/office/powerpoint/2010/main" val="709345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Primary 5/6 Room 6 – Mrs Forsyth</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8" y="481914"/>
            <a:ext cx="2851865" cy="6272117"/>
          </a:xfrm>
          <a:solidFill>
            <a:schemeClr val="accent2">
              <a:lumMod val="40000"/>
              <a:lumOff val="60000"/>
            </a:schemeClr>
          </a:solidFill>
          <a:ln>
            <a:solidFill>
              <a:schemeClr val="tx1"/>
            </a:solidFill>
          </a:ln>
        </p:spPr>
        <p:txBody>
          <a:bodyPr>
            <a:normAutofit fontScale="47500" lnSpcReduction="20000"/>
          </a:bodyPr>
          <a:lstStyle/>
          <a:p>
            <a:pPr algn="ctr">
              <a:lnSpc>
                <a:spcPct val="120000"/>
              </a:lnSpc>
              <a:spcBef>
                <a:spcPts val="0"/>
              </a:spcBef>
            </a:pPr>
            <a:r>
              <a:rPr lang="en-GB" sz="25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Literacy</a:t>
            </a:r>
            <a:endParaRPr lang="en-GB" sz="2500" dirty="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r>
              <a:rPr lang="en-GB" sz="25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Reading</a:t>
            </a:r>
            <a:r>
              <a:rPr lang="en-GB" sz="2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a:t>
            </a:r>
            <a:r>
              <a:rPr lang="en-GB" sz="2500" dirty="0"/>
              <a:t>We will be reading the novel ‘The BFG’ by Roald Dahl as a whole class. Activities will be differentiated for each group in order to meet the needs of all children. Children will be provided with the opportunity to read silently, in pairs and part of the whole class. We will use North Lanarkshire’s Active Literacy approach to further develop our understanding of different reading skills such as summarising, predicting and visualising. </a:t>
            </a:r>
          </a:p>
          <a:p>
            <a:r>
              <a:rPr lang="en-GB" sz="2500" b="1" u="sng" dirty="0"/>
              <a:t>Writing and Spelling</a:t>
            </a:r>
            <a:endParaRPr lang="en-GB" sz="2500" dirty="0"/>
          </a:p>
          <a:p>
            <a:r>
              <a:rPr lang="en-GB" sz="2500" dirty="0"/>
              <a:t>A taught writing lesson will be given weekly and will include a variety of genres. We will be focusing on quality writing, looking at short burst writing and description bubbles. We will use the novel Wonder and Health and Wellbeing topics as a stimulus. The children will continue to develop their use of VCOP skills within written work.  This year we will be focusing on our new Writing Programme of work linked to Talk 4 Writing</a:t>
            </a:r>
          </a:p>
          <a:p>
            <a:r>
              <a:rPr lang="en-GB" sz="2500" dirty="0"/>
              <a:t>Spelling words will be given out on Monday and practiced daily using a variety of active approaches.  The children will be developing their grammar and handwriting on a weekly basis.</a:t>
            </a:r>
          </a:p>
          <a:p>
            <a:pPr>
              <a:lnSpc>
                <a:spcPct val="120000"/>
              </a:lnSpc>
              <a:spcBef>
                <a:spcPts val="0"/>
              </a:spcBef>
            </a:pP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01376" y="481914"/>
            <a:ext cx="3766018" cy="6272117"/>
          </a:xfrm>
          <a:prstGeom prst="rect">
            <a:avLst/>
          </a:prstGeom>
          <a:solidFill>
            <a:schemeClr val="accent1">
              <a:lumMod val="20000"/>
              <a:lumOff val="80000"/>
            </a:schemeClr>
          </a:solidFill>
          <a:ln>
            <a:solidFill>
              <a:schemeClr val="tx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48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Numeracy</a:t>
            </a:r>
          </a:p>
          <a:p>
            <a:r>
              <a:rPr lang="en-GB" sz="4000" dirty="0"/>
              <a:t>This term, we will:                                                                                                                                                                 </a:t>
            </a:r>
          </a:p>
          <a:p>
            <a:r>
              <a:rPr lang="en-GB" sz="4000" b="1" u="sng" dirty="0"/>
              <a:t>Whole Class</a:t>
            </a:r>
            <a:endParaRPr lang="en-GB" sz="4000" dirty="0"/>
          </a:p>
          <a:p>
            <a:pPr lvl="0"/>
            <a:r>
              <a:rPr lang="en-GB" sz="4000" dirty="0"/>
              <a:t>revise our times tables and mental arithmetic  </a:t>
            </a:r>
          </a:p>
          <a:p>
            <a:pPr lvl="0"/>
            <a:r>
              <a:rPr lang="en-GB" sz="4000" dirty="0"/>
              <a:t>continue to develop knowledge of the four functions- addition, subtraction, multiplication and division</a:t>
            </a:r>
          </a:p>
          <a:p>
            <a:pPr lvl="0" fontAlgn="base"/>
            <a:r>
              <a:rPr lang="en-GB" sz="4000" b="1" u="sng" dirty="0"/>
              <a:t>Pyramids </a:t>
            </a:r>
          </a:p>
          <a:p>
            <a:pPr lvl="0" fontAlgn="base"/>
            <a:r>
              <a:rPr lang="en-GB" sz="4000" dirty="0"/>
              <a:t>place value and sequencing</a:t>
            </a:r>
          </a:p>
          <a:p>
            <a:pPr lvl="0" fontAlgn="base"/>
            <a:r>
              <a:rPr lang="en-GB" sz="4000" dirty="0"/>
              <a:t>adding and subtracting 10,100,1000 to whole numbers with 3 and 4 digits to 2d.p</a:t>
            </a:r>
          </a:p>
          <a:p>
            <a:pPr lvl="0" fontAlgn="base"/>
            <a:r>
              <a:rPr lang="en-GB" sz="4000" dirty="0"/>
              <a:t>properties of a triangle</a:t>
            </a:r>
          </a:p>
          <a:p>
            <a:pPr lvl="0" fontAlgn="base"/>
            <a:r>
              <a:rPr lang="en-GB" sz="4000" dirty="0"/>
              <a:t>multiplying and dividing by 10,100,1000</a:t>
            </a:r>
          </a:p>
          <a:p>
            <a:pPr lvl="0" fontAlgn="base"/>
            <a:r>
              <a:rPr lang="en-GB" sz="4000" dirty="0"/>
              <a:t>mental strategies for multiplying and dividing </a:t>
            </a:r>
          </a:p>
          <a:p>
            <a:pPr lvl="0" fontAlgn="base"/>
            <a:r>
              <a:rPr lang="en-GB" sz="4000" dirty="0"/>
              <a:t>number patterns including square numbers and prime numbers </a:t>
            </a:r>
          </a:p>
          <a:p>
            <a:pPr algn="ctr">
              <a:lnSpc>
                <a:spcPct val="120000"/>
              </a:lnSpc>
              <a:spcBef>
                <a:spcPts val="0"/>
              </a:spcBef>
            </a:pPr>
            <a:r>
              <a:rPr lang="en-GB" sz="56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Cubes</a:t>
            </a:r>
            <a:r>
              <a:rPr lang="en-GB" sz="28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p>
          <a:p>
            <a:pPr lvl="0"/>
            <a:r>
              <a:rPr lang="en-GB" sz="4000" dirty="0"/>
              <a:t>Round 3 and 4 digit numbers to nearest 10, 100 and 1000</a:t>
            </a:r>
          </a:p>
          <a:p>
            <a:pPr lvl="0"/>
            <a:r>
              <a:rPr lang="en-GB" sz="4000" dirty="0"/>
              <a:t>Identify and explore place value to 5 digits</a:t>
            </a:r>
          </a:p>
          <a:p>
            <a:pPr lvl="0"/>
            <a:r>
              <a:rPr lang="en-GB" sz="4000" dirty="0"/>
              <a:t>Add and subtract 10, 100 and 100 to whole numbers and decimals to 1 decimal place</a:t>
            </a:r>
          </a:p>
          <a:p>
            <a:pPr lvl="0"/>
            <a:r>
              <a:rPr lang="en-GB" sz="4000" dirty="0"/>
              <a:t>Multiply and divide 2 and 3 digits by 10, 100 and 1000</a:t>
            </a:r>
          </a:p>
          <a:p>
            <a:pPr lvl="0"/>
            <a:r>
              <a:rPr lang="en-GB" sz="4000" dirty="0"/>
              <a:t>Identify negative numbers in real life</a:t>
            </a:r>
          </a:p>
          <a:p>
            <a:pPr lvl="0"/>
            <a:r>
              <a:rPr lang="en-GB" sz="4000" dirty="0"/>
              <a:t>Explore multiples and factors</a:t>
            </a:r>
          </a:p>
          <a:p>
            <a:pPr algn="ctr">
              <a:lnSpc>
                <a:spcPct val="120000"/>
              </a:lnSpc>
              <a:spcBef>
                <a:spcPts val="0"/>
              </a:spcBef>
            </a:pPr>
            <a:r>
              <a:rPr lang="en-GB" sz="64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Cylinders </a:t>
            </a:r>
          </a:p>
          <a:p>
            <a:pPr lvl="0"/>
            <a:r>
              <a:rPr lang="en-GB" sz="4000" dirty="0"/>
              <a:t>read, write and sequence numbers within 1000</a:t>
            </a:r>
          </a:p>
          <a:p>
            <a:pPr lvl="0"/>
            <a:r>
              <a:rPr lang="en-GB" sz="4000" dirty="0"/>
              <a:t>recognise all  2D and 3D shapes</a:t>
            </a:r>
          </a:p>
          <a:p>
            <a:pPr lvl="0"/>
            <a:r>
              <a:rPr lang="en-GB" sz="4000" dirty="0"/>
              <a:t>count forward and back in 2s, 5s, and 10s to 1000</a:t>
            </a:r>
          </a:p>
          <a:p>
            <a:pPr lvl="0"/>
            <a:r>
              <a:rPr lang="en-GB" sz="4000" dirty="0"/>
              <a:t>add and subtract multiples of 10 to and from a 2 digit number </a:t>
            </a:r>
          </a:p>
          <a:p>
            <a:pPr lvl="0"/>
            <a:r>
              <a:rPr lang="en-GB" sz="4000" dirty="0"/>
              <a:t>measure the length of something using cm and half cm </a:t>
            </a:r>
          </a:p>
          <a:p>
            <a:pPr algn="ctr">
              <a:lnSpc>
                <a:spcPct val="120000"/>
              </a:lnSpc>
              <a:spcBef>
                <a:spcPts val="0"/>
              </a:spcBef>
            </a:pPr>
            <a:endParaRPr lang="en-GB" sz="11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6793638" y="481914"/>
            <a:ext cx="2497112" cy="6272117"/>
          </a:xfrm>
          <a:prstGeom prst="rect">
            <a:avLst/>
          </a:prstGeom>
          <a:solidFill>
            <a:srgbClr val="FFFF99"/>
          </a:solidFill>
          <a:ln>
            <a:solidFill>
              <a:schemeClr val="tx1"/>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2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Health and Wellbeing</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dirty="0"/>
              <a:t>Our focus for term 1 will be on exploring topics and activities relating to our Mental, Emotional, Social and Physical Wellbeing. We will be developing our skills in identifying our strengths and discussing strategies to help manage and deal with friendships and conflict. We will also be focusing on nurture and its impact in our lives. </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Ball skills </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RME- Miss Byworth</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Social studies</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Ancient Egypt </a:t>
            </a: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Expressive arts-linked to Social Studies</a:t>
            </a: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Technology</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digital literacy </a:t>
            </a:r>
          </a:p>
          <a:p>
            <a:r>
              <a:rPr lang="en-GB" sz="2200" b="1" dirty="0"/>
              <a:t>Drama – </a:t>
            </a:r>
            <a:r>
              <a:rPr lang="en-GB" sz="2200" dirty="0"/>
              <a:t>We will be developing our skills in</a:t>
            </a:r>
            <a:r>
              <a:rPr lang="en-GB" sz="2200" b="1" dirty="0"/>
              <a:t> </a:t>
            </a:r>
            <a:r>
              <a:rPr lang="en-GB" sz="2200" dirty="0"/>
              <a:t>role play by acting out scenarios linked to topic and HWB. </a:t>
            </a:r>
          </a:p>
          <a:p>
            <a:r>
              <a:rPr lang="en-GB" sz="2200" b="1" dirty="0"/>
              <a:t>ICT</a:t>
            </a:r>
            <a:r>
              <a:rPr lang="en-GB" sz="2200" dirty="0"/>
              <a:t> – We will be</a:t>
            </a:r>
            <a:r>
              <a:rPr lang="en-GB" sz="2200" b="1" dirty="0"/>
              <a:t> </a:t>
            </a:r>
            <a:r>
              <a:rPr lang="en-GB" sz="2200" dirty="0"/>
              <a:t>exploring computer processes and word processing </a:t>
            </a: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316995" y="1810384"/>
            <a:ext cx="2750086"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1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days will be Tuesday and Thursday for the first 4 weeks of term then it will change to a Wednesday and Thursday .</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Homework will be issued on a Monday and collected on a Friday. </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discuss your child’s learning targets in their RSL and sign and return on a Monday.</a:t>
            </a:r>
          </a:p>
          <a:p>
            <a:pPr>
              <a:lnSpc>
                <a:spcPct val="100000"/>
              </a:lnSpc>
              <a:spcBef>
                <a:spcPts val="0"/>
              </a:spcBef>
              <a:tabLst>
                <a:tab pos="2305050" algn="l"/>
              </a:tabLst>
            </a:pPr>
            <a:r>
              <a:rPr lang="en-GB" sz="1500" dirty="0"/>
              <a:t>Please continue to contact me via the school office, email or Ready Steady Learn book if you have any concerns or worries.</a:t>
            </a:r>
            <a:endPar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100" b="1" dirty="0"/>
              <a:t>Mrs Forsyth</a:t>
            </a:r>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6995" y="5103619"/>
            <a:ext cx="2750086"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6995" y="5838791"/>
            <a:ext cx="767014"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16995" y="103969"/>
            <a:ext cx="2750084"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5A19A7-4293-474C-AE4B-93BF3874931D}">
  <ds:schemaRefs>
    <ds:schemaRef ds:uri="9c240b36-8f5f-451c-993e-9fc0f4722119"/>
    <ds:schemaRef ds:uri="f3d8b7cc-e0b4-4e37-aaa9-d7a9d193644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A00046C-6838-4603-AD93-699BC05483FC}">
  <ds:schemaRefs>
    <ds:schemaRef ds:uri="http://schemas.microsoft.com/sharepoint/v3/contenttype/forms"/>
  </ds:schemaRefs>
</ds:datastoreItem>
</file>

<file path=customXml/itemProps3.xml><?xml version="1.0" encoding="utf-8"?>
<ds:datastoreItem xmlns:ds="http://schemas.openxmlformats.org/officeDocument/2006/customXml" ds:itemID="{4655D1BF-16DE-4677-B772-DF33B0001FCC}">
  <ds:schemaRefs>
    <ds:schemaRef ds:uri="3b5a408d-3817-4ac0-b6eb-b70955c33aa2"/>
    <ds:schemaRef ds:uri="9c240b36-8f5f-451c-993e-9fc0f4722119"/>
    <ds:schemaRef ds:uri="f3d8b7cc-e0b4-4e37-aaa9-d7a9d19364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22</TotalTime>
  <Words>594</Words>
  <Application>Microsoft Office PowerPoint</Application>
  <PresentationFormat>Widescreen</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5/6 Room 6 – Mrs Forsyth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Forsyth</dc:creator>
  <cp:lastModifiedBy>Mrs Forsyth</cp:lastModifiedBy>
  <cp:revision>3</cp:revision>
  <dcterms:created xsi:type="dcterms:W3CDTF">2025-02-26T13:31:35Z</dcterms:created>
  <dcterms:modified xsi:type="dcterms:W3CDTF">2025-08-21T07:37:18Z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