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4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Paton" userId="9cb54544-e0bb-407f-ae81-e735a9c271d9" providerId="ADAL" clId="{D34D0097-A787-4CA9-9E0B-E7DA9478F81E}"/>
    <pc:docChg chg="custSel modSld">
      <pc:chgData name="Mrs Paton" userId="9cb54544-e0bb-407f-ae81-e735a9c271d9" providerId="ADAL" clId="{D34D0097-A787-4CA9-9E0B-E7DA9478F81E}" dt="2025-08-27T13:19:03.134" v="3" actId="27636"/>
      <pc:docMkLst>
        <pc:docMk/>
      </pc:docMkLst>
      <pc:sldChg chg="modSp mod">
        <pc:chgData name="Mrs Paton" userId="9cb54544-e0bb-407f-ae81-e735a9c271d9" providerId="ADAL" clId="{D34D0097-A787-4CA9-9E0B-E7DA9478F81E}" dt="2025-08-27T13:19:03.134" v="3" actId="27636"/>
        <pc:sldMkLst>
          <pc:docMk/>
          <pc:sldMk cId="683914438" sldId="257"/>
        </pc:sldMkLst>
        <pc:spChg chg="mod">
          <ac:chgData name="Mrs Paton" userId="9cb54544-e0bb-407f-ae81-e735a9c271d9" providerId="ADAL" clId="{D34D0097-A787-4CA9-9E0B-E7DA9478F81E}" dt="2025-08-27T13:19:03.134" v="3" actId="27636"/>
          <ac:spMkLst>
            <pc:docMk/>
            <pc:sldMk cId="683914438" sldId="257"/>
            <ac:spMk id="4" creationId="{FD38E729-A047-FFAF-CDED-0DF9909EDDD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7E8A4-5907-909C-3FB3-02238054E7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C33E02-AF45-99AA-F70B-AC9C3DBE83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3C7AE20-2DE8-92AF-E3B6-9749126374E4}"/>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167513D5-F294-81B3-21AD-D1DF5AEEEC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9D5FF5-D13E-7157-FB62-F24A9329BABB}"/>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4135529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4A980-ED6F-D447-8767-556ABBA524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156483-D137-CEE3-6898-B336DEB969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AEEC9C-E1B7-2F3D-5AD9-2685561D0E27}"/>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554BC5A8-FCFA-B080-5CB8-B179A08143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E9FCD-FA21-8C2A-F7E3-3A57D994D5B7}"/>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715832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CAFB28-B6C9-A5F5-E7D7-899A4846C0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53D082-9E51-35A5-75E1-4EEA5A776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F47AAA-225F-4AC6-8076-7502CC241056}"/>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0276BD84-B411-7170-FD6E-C43770A749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F4E54-F29E-EEE5-44F9-2C67F5BD310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62606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25C1F-B5C0-B2A6-CEC7-2A2D7DE7A3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2CBA28-06D4-7AA2-3E18-F4C7B2B4C1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9A8C4C-6A50-DB70-5496-F64393986FBE}"/>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481FAD6E-C510-D999-4706-272F073AA9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6C60A1-BB96-C5E5-BFFB-50D7B0BF9B4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1345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0AF94-7CF1-A901-E989-E2C35FA2AA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AB3406B-BABC-5652-F489-B87D00ADDD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F5BD91-0F9E-1C89-B7A4-4718F51B0165}"/>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3B7DBBF8-47CA-3D5B-F15D-DC5641003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6CC183-09DC-9B11-92D3-0E1E034A6D53}"/>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360875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EF856-F987-EFE8-1E41-27A9C7A438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366C3D-AA05-9543-363B-6ADD97D1DC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444A6F8-CAFF-ECBF-031E-BE6C573330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7309BA8-11C9-3087-666C-526EA728314D}"/>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6" name="Footer Placeholder 5">
            <a:extLst>
              <a:ext uri="{FF2B5EF4-FFF2-40B4-BE49-F238E27FC236}">
                <a16:creationId xmlns:a16="http://schemas.microsoft.com/office/drawing/2014/main" id="{459B5931-F5DC-FAFF-B76A-D5A6417CDA5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D900D5-196B-1BCD-75C6-74C9086DA24C}"/>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00201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67252-C1F2-4190-A13F-03211C731AA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2CAD68-AAC3-C30A-0A21-D1FAED452D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DB048ED-FB7A-489D-E82A-980FD2311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D9D0316-CCB9-16EE-E2D1-2F21E9B7A4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F499F9-3EB5-DCBA-4472-FB053EE4A5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E5BD24-C6A9-0E3E-C78A-479D463B53E7}"/>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8" name="Footer Placeholder 7">
            <a:extLst>
              <a:ext uri="{FF2B5EF4-FFF2-40B4-BE49-F238E27FC236}">
                <a16:creationId xmlns:a16="http://schemas.microsoft.com/office/drawing/2014/main" id="{73ECD479-258B-76E1-5A10-4282071C393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49397A-27DF-A8A0-FE0D-3A3E6EF731E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80517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767E9-8450-DC02-5E8E-B261F46F2C3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5C0CE0-075B-EC20-15A7-FFEC637FF211}"/>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4" name="Footer Placeholder 3">
            <a:extLst>
              <a:ext uri="{FF2B5EF4-FFF2-40B4-BE49-F238E27FC236}">
                <a16:creationId xmlns:a16="http://schemas.microsoft.com/office/drawing/2014/main" id="{E0A0B568-7A18-4EE7-C413-D9DC518A27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626849-1E66-B918-55CF-E29B6BE948AF}"/>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166718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F5E963-1F53-A89A-8D27-C8895C37F268}"/>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3" name="Footer Placeholder 2">
            <a:extLst>
              <a:ext uri="{FF2B5EF4-FFF2-40B4-BE49-F238E27FC236}">
                <a16:creationId xmlns:a16="http://schemas.microsoft.com/office/drawing/2014/main" id="{1C536CA5-AB19-D495-E76E-B4267170D60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BCE002-86BB-D6DB-93DB-EED14632F4BE}"/>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23496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0091-BC5B-AFE0-FAFE-2B7D787BC7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E078A4-34D3-2546-4FF7-CCAEEB5626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7C67B2-8982-3721-E955-DC496C4A0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7ED29A-916C-2E96-9DCB-AD201054B649}"/>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6" name="Footer Placeholder 5">
            <a:extLst>
              <a:ext uri="{FF2B5EF4-FFF2-40B4-BE49-F238E27FC236}">
                <a16:creationId xmlns:a16="http://schemas.microsoft.com/office/drawing/2014/main" id="{3CFDAF9D-9FF8-5764-D6E2-A142F09E8D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7BA407-FAE1-5FB6-D2EC-53BCAF2D38D4}"/>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2920098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20639-B24A-D311-7DA7-43C3C71B72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691079-9825-CFA9-68D5-A654E18729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629E9E9-BFBD-5BD4-1A23-18AF43B3C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31EB2A-5A64-E243-5A4A-75D949EF6A5D}"/>
              </a:ext>
            </a:extLst>
          </p:cNvPr>
          <p:cNvSpPr>
            <a:spLocks noGrp="1"/>
          </p:cNvSpPr>
          <p:nvPr>
            <p:ph type="dt" sz="half" idx="10"/>
          </p:nvPr>
        </p:nvSpPr>
        <p:spPr/>
        <p:txBody>
          <a:bodyPr/>
          <a:lstStyle/>
          <a:p>
            <a:fld id="{348BAD22-3616-445E-A803-72CD6C1DDE72}" type="datetimeFigureOut">
              <a:rPr lang="en-GB" smtClean="0"/>
              <a:t>27/08/2025</a:t>
            </a:fld>
            <a:endParaRPr lang="en-GB"/>
          </a:p>
        </p:txBody>
      </p:sp>
      <p:sp>
        <p:nvSpPr>
          <p:cNvPr id="6" name="Footer Placeholder 5">
            <a:extLst>
              <a:ext uri="{FF2B5EF4-FFF2-40B4-BE49-F238E27FC236}">
                <a16:creationId xmlns:a16="http://schemas.microsoft.com/office/drawing/2014/main" id="{3F162837-F8C3-9575-77E7-AAE0682B48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6DFA90-4214-3443-4CED-484025AECA3D}"/>
              </a:ext>
            </a:extLst>
          </p:cNvPr>
          <p:cNvSpPr>
            <a:spLocks noGrp="1"/>
          </p:cNvSpPr>
          <p:nvPr>
            <p:ph type="sldNum" sz="quarter" idx="12"/>
          </p:nvPr>
        </p:nvSpPr>
        <p:spPr/>
        <p:txBody>
          <a:bodyPr/>
          <a:lstStyle/>
          <a:p>
            <a:fld id="{226AB9EB-9A23-4AC8-A17C-80DDE4158B07}" type="slidenum">
              <a:rPr lang="en-GB" smtClean="0"/>
              <a:t>‹#›</a:t>
            </a:fld>
            <a:endParaRPr lang="en-GB"/>
          </a:p>
        </p:txBody>
      </p:sp>
    </p:spTree>
    <p:extLst>
      <p:ext uri="{BB962C8B-B14F-4D97-AF65-F5344CB8AC3E}">
        <p14:creationId xmlns:p14="http://schemas.microsoft.com/office/powerpoint/2010/main" val="93736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2B590B-9603-7B99-112B-0A6B8BFB0F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C88BBD-AE41-71E2-F625-7176568214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B10787-6127-B4E2-9D32-600C7D6172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8BAD22-3616-445E-A803-72CD6C1DDE72}" type="datetimeFigureOut">
              <a:rPr lang="en-GB" smtClean="0"/>
              <a:t>27/08/2025</a:t>
            </a:fld>
            <a:endParaRPr lang="en-GB"/>
          </a:p>
        </p:txBody>
      </p:sp>
      <p:sp>
        <p:nvSpPr>
          <p:cNvPr id="5" name="Footer Placeholder 4">
            <a:extLst>
              <a:ext uri="{FF2B5EF4-FFF2-40B4-BE49-F238E27FC236}">
                <a16:creationId xmlns:a16="http://schemas.microsoft.com/office/drawing/2014/main" id="{2D11166B-43CC-C08F-F9DF-196B9445EA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CDBDE58-72F9-FB2F-ED12-4FF595DA5A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6AB9EB-9A23-4AC8-A17C-80DDE4158B07}" type="slidenum">
              <a:rPr lang="en-GB" smtClean="0"/>
              <a:t>‹#›</a:t>
            </a:fld>
            <a:endParaRPr lang="en-GB"/>
          </a:p>
        </p:txBody>
      </p:sp>
    </p:spTree>
    <p:extLst>
      <p:ext uri="{BB962C8B-B14F-4D97-AF65-F5344CB8AC3E}">
        <p14:creationId xmlns:p14="http://schemas.microsoft.com/office/powerpoint/2010/main" val="709345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Primary 4 Room 5 – Mrs Paton</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8" y="481914"/>
            <a:ext cx="2851865" cy="6272117"/>
          </a:xfrm>
          <a:solidFill>
            <a:schemeClr val="accent2">
              <a:lumMod val="40000"/>
              <a:lumOff val="60000"/>
            </a:schemeClr>
          </a:solidFill>
          <a:ln>
            <a:solidFill>
              <a:schemeClr val="tx1"/>
            </a:solidFill>
          </a:ln>
        </p:spPr>
        <p:txBody>
          <a:bodyPr>
            <a:normAutofit fontScale="47500" lnSpcReduction="20000"/>
          </a:bodyPr>
          <a:lstStyle/>
          <a:p>
            <a:pPr algn="ctr">
              <a:lnSpc>
                <a:spcPct val="120000"/>
              </a:lnSpc>
              <a:spcBef>
                <a:spcPts val="0"/>
              </a:spcBef>
            </a:pPr>
            <a:r>
              <a:rPr lang="en-GB" sz="2500" b="1" u="sng" dirty="0">
                <a:solidFill>
                  <a:srgbClr val="000000"/>
                </a:solidFill>
                <a:effectLst/>
                <a:latin typeface="Calibri Light" panose="020F0302020204030204" pitchFamily="34" charset="0"/>
                <a:ea typeface="Calibri Light" panose="020F0302020204030204" pitchFamily="34" charset="0"/>
                <a:cs typeface="Calibri Light" panose="020F0302020204030204" pitchFamily="34" charset="0"/>
              </a:rPr>
              <a:t>Literacy</a:t>
            </a:r>
            <a:endParaRPr lang="en-GB" sz="2500" dirty="0">
              <a:effectLst/>
              <a:latin typeface="Calibri Light" panose="020F0302020204030204" pitchFamily="34" charset="0"/>
              <a:ea typeface="Calibri Light" panose="020F0302020204030204" pitchFamily="34" charset="0"/>
              <a:cs typeface="Calibri Light" panose="020F0302020204030204" pitchFamily="34" charset="0"/>
            </a:endParaRPr>
          </a:p>
          <a:p>
            <a:pPr>
              <a:lnSpc>
                <a:spcPct val="120000"/>
              </a:lnSpc>
              <a:spcBef>
                <a:spcPts val="0"/>
              </a:spcBef>
            </a:pPr>
            <a:r>
              <a:rPr lang="en-GB" sz="2500" b="1" dirty="0">
                <a:solidFill>
                  <a:srgbClr val="000000"/>
                </a:solidFill>
                <a:effectLst/>
                <a:latin typeface="Calibri Light" panose="020F0302020204030204" pitchFamily="34" charset="0"/>
                <a:ea typeface="Calibri Light" panose="020F0302020204030204" pitchFamily="34" charset="0"/>
                <a:cs typeface="Calibri Light" panose="020F0302020204030204" pitchFamily="34" charset="0"/>
              </a:rPr>
              <a:t>Reading</a:t>
            </a:r>
            <a:r>
              <a:rPr lang="en-GB" sz="2500" dirty="0">
                <a:solidFill>
                  <a:srgbClr val="000000"/>
                </a:solidFill>
                <a:effectLst/>
                <a:latin typeface="Calibri Light" panose="020F0302020204030204" pitchFamily="34" charset="0"/>
                <a:ea typeface="Calibri Light" panose="020F0302020204030204" pitchFamily="34" charset="0"/>
                <a:cs typeface="Calibri Light" panose="020F0302020204030204" pitchFamily="34" charset="0"/>
              </a:rPr>
              <a:t> – </a:t>
            </a:r>
            <a:r>
              <a:rPr lang="en-GB" sz="2500" dirty="0">
                <a:latin typeface="Calibri Light" panose="020F0302020204030204" pitchFamily="34" charset="0"/>
                <a:ea typeface="Calibri Light" panose="020F0302020204030204" pitchFamily="34" charset="0"/>
                <a:cs typeface="Calibri Light" panose="020F0302020204030204" pitchFamily="34" charset="0"/>
              </a:rPr>
              <a:t>This term we will be continuing to develop our ability to read fluently and add expression when reading aloud. We will be using the North Lanarkshire Active Literacy programme to further develop our understanding of different reading skills such as summarising, predicting and visualising. We will be using a range of books e.g. group novels, independent home readers and our class novel to work on these skills and to help us improve our comprehension skills.</a:t>
            </a:r>
          </a:p>
          <a:p>
            <a:pPr>
              <a:lnSpc>
                <a:spcPct val="120000"/>
              </a:lnSpc>
              <a:spcBef>
                <a:spcPts val="0"/>
              </a:spcBef>
            </a:pPr>
            <a:endParaRPr lang="en-GB" sz="2500" dirty="0">
              <a:latin typeface="Calibri Light" panose="020F0302020204030204" pitchFamily="34" charset="0"/>
              <a:ea typeface="Calibri Light" panose="020F0302020204030204" pitchFamily="34" charset="0"/>
              <a:cs typeface="Calibri Light" panose="020F0302020204030204" pitchFamily="34" charset="0"/>
            </a:endParaRPr>
          </a:p>
          <a:p>
            <a:pPr>
              <a:lnSpc>
                <a:spcPct val="120000"/>
              </a:lnSpc>
            </a:pPr>
            <a:r>
              <a:rPr lang="en-GB" sz="2500" b="1" u="sng" dirty="0">
                <a:latin typeface="Calibri Light" panose="020F0302020204030204" pitchFamily="34" charset="0"/>
                <a:ea typeface="Calibri Light" panose="020F0302020204030204" pitchFamily="34" charset="0"/>
                <a:cs typeface="Calibri Light" panose="020F0302020204030204" pitchFamily="34" charset="0"/>
              </a:rPr>
              <a:t>Writing and Spelling</a:t>
            </a:r>
            <a:endParaRPr lang="en-GB" sz="2500" dirty="0">
              <a:latin typeface="Calibri Light" panose="020F0302020204030204" pitchFamily="34" charset="0"/>
              <a:ea typeface="Calibri Light" panose="020F0302020204030204" pitchFamily="34" charset="0"/>
              <a:cs typeface="Calibri Light" panose="020F0302020204030204" pitchFamily="34" charset="0"/>
            </a:endParaRPr>
          </a:p>
          <a:p>
            <a:pPr>
              <a:lnSpc>
                <a:spcPct val="120000"/>
              </a:lnSpc>
            </a:pPr>
            <a:r>
              <a:rPr lang="en-GB" sz="2500" dirty="0">
                <a:latin typeface="Calibri Light" panose="020F0302020204030204" pitchFamily="34" charset="0"/>
                <a:ea typeface="Calibri Light" panose="020F0302020204030204" pitchFamily="34" charset="0"/>
                <a:cs typeface="Calibri Light" panose="020F0302020204030204" pitchFamily="34" charset="0"/>
              </a:rPr>
              <a:t>A taught writing lesson will be given weekly and will include a variety of genres. We will be focusing on quality writing, looking at short burst writing and description bubbles. We will use the novel Tilly and the Badgers as a stimulus. The children will continue to develop their use of VCOP skills within written work.  This year we will be focusing on our new Writing Programme of work linked to Talk 4 Writing</a:t>
            </a:r>
          </a:p>
          <a:p>
            <a:pPr>
              <a:lnSpc>
                <a:spcPct val="120000"/>
              </a:lnSpc>
            </a:pPr>
            <a:r>
              <a:rPr lang="en-GB" sz="2500" dirty="0">
                <a:latin typeface="Calibri Light" panose="020F0302020204030204" pitchFamily="34" charset="0"/>
                <a:ea typeface="Calibri Light" panose="020F0302020204030204" pitchFamily="34" charset="0"/>
                <a:cs typeface="Calibri Light" panose="020F0302020204030204" pitchFamily="34" charset="0"/>
              </a:rPr>
              <a:t>Spelling words will be given out on Monday and practiced daily using a variety of active approaches.  The children will be developing their grammar and handwriting on a weekly basis.</a:t>
            </a:r>
          </a:p>
          <a:p>
            <a:pPr>
              <a:lnSpc>
                <a:spcPct val="120000"/>
              </a:lnSpc>
              <a:spcBef>
                <a:spcPts val="0"/>
              </a:spcBef>
            </a:pP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01376" y="481914"/>
            <a:ext cx="3766018" cy="6272117"/>
          </a:xfrm>
          <a:prstGeom prst="rect">
            <a:avLst/>
          </a:prstGeom>
          <a:solidFill>
            <a:schemeClr val="accent1">
              <a:lumMod val="20000"/>
              <a:lumOff val="80000"/>
            </a:schemeClr>
          </a:solidFill>
          <a:ln>
            <a:solidFill>
              <a:schemeClr val="tx1"/>
            </a:solidFill>
          </a:ln>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2200" b="1" u="sng">
                <a:solidFill>
                  <a:srgbClr val="000000"/>
                </a:solidFill>
                <a:effectLst/>
                <a:latin typeface="Calibri Light" panose="020F0302020204030204" pitchFamily="34" charset="0"/>
                <a:ea typeface="Calibri Light" panose="020F0302020204030204" pitchFamily="34" charset="0"/>
                <a:cs typeface="Calibri Light" panose="020F0302020204030204" pitchFamily="34" charset="0"/>
              </a:rPr>
              <a:t>Numeracy</a:t>
            </a:r>
          </a:p>
          <a:p>
            <a:pPr algn="ctr">
              <a:lnSpc>
                <a:spcPct val="120000"/>
              </a:lnSpc>
              <a:spcBef>
                <a:spcPts val="0"/>
              </a:spcBef>
            </a:pPr>
            <a:r>
              <a:rPr lang="en-GB" sz="2200">
                <a:latin typeface="Calibri Light" panose="020F0302020204030204" pitchFamily="34" charset="0"/>
                <a:ea typeface="Calibri Light" panose="020F0302020204030204" pitchFamily="34" charset="0"/>
                <a:cs typeface="Calibri Light" panose="020F0302020204030204" pitchFamily="34" charset="0"/>
              </a:rPr>
              <a:t>This </a:t>
            </a:r>
            <a:r>
              <a:rPr lang="en-GB" sz="2200" dirty="0">
                <a:latin typeface="Calibri Light" panose="020F0302020204030204" pitchFamily="34" charset="0"/>
                <a:ea typeface="Calibri Light" panose="020F0302020204030204" pitchFamily="34" charset="0"/>
                <a:cs typeface="Calibri Light" panose="020F0302020204030204" pitchFamily="34" charset="0"/>
              </a:rPr>
              <a:t>term, we will:                                                                                                                                                                 </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Continue to develop knowledge of the four functions- addition, subtraction, multiplication and division</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Using our knowledge of place value to count, read, write, order and partition numbers with 4 and 5 digits.</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Recalling number bonds quickly and accurately and using multiples of 10 and 100 to create new facts.</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Rounding numbers to the nearest 10 and 100.</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Continuing to learn our times tables and use them to solve multiplication and division problems.</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Exploring 2D shapes and learning about their different features and how to describe them.</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Measuring and estimating different lengths</a:t>
            </a:r>
          </a:p>
          <a:p>
            <a:pPr lvl="0">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Calculating areas of different shapes</a:t>
            </a:r>
          </a:p>
          <a:p>
            <a:pPr>
              <a:lnSpc>
                <a:spcPct val="120000"/>
              </a:lnSpc>
            </a:pPr>
            <a:r>
              <a:rPr lang="en-GB" sz="2200" dirty="0">
                <a:latin typeface="Calibri Light" panose="020F0302020204030204" pitchFamily="34" charset="0"/>
                <a:ea typeface="Calibri Light" panose="020F0302020204030204" pitchFamily="34" charset="0"/>
                <a:cs typeface="Calibri Light" panose="020F0302020204030204" pitchFamily="34" charset="0"/>
              </a:rPr>
              <a:t>We will also be further developing our mental maths skills through completing daily challenges and a variety of mental maths games.</a:t>
            </a:r>
          </a:p>
          <a:p>
            <a:pPr algn="ctr">
              <a:lnSpc>
                <a:spcPct val="120000"/>
              </a:lnSpc>
              <a:spcBef>
                <a:spcPts val="0"/>
              </a:spcBef>
            </a:pPr>
            <a:endParaRPr lang="en-GB" sz="1100" b="1" u="sng"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6793638" y="481914"/>
            <a:ext cx="2497112" cy="6272117"/>
          </a:xfrm>
          <a:prstGeom prst="rect">
            <a:avLst/>
          </a:prstGeom>
          <a:solidFill>
            <a:srgbClr val="FFFF99"/>
          </a:solidFill>
          <a:ln>
            <a:solidFill>
              <a:schemeClr val="tx1"/>
            </a:solidFill>
          </a:ln>
        </p:spPr>
        <p:txBody>
          <a:bodyPr vert="horz" lIns="91440" tIns="45720" rIns="91440" bIns="45720" rtlCol="0">
            <a:normAutofit fontScale="5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22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Health and Wellbeing</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r>
              <a:rPr lang="en-GB" dirty="0"/>
              <a:t>In our Health and Wellbeing sessions we will be learning about our rights and responsibilities. We will be exploring the rights that we are all entitled to and the responsibilities that go with them.</a:t>
            </a:r>
          </a:p>
          <a:p>
            <a:r>
              <a:rPr lang="en-GB" dirty="0"/>
              <a:t>In our PE sessions we will be learning how to work as part of a team through playing a range of team games. We will develop a range of different ball skills such as throwing, catching, dribbling, passing and shooting.</a:t>
            </a:r>
          </a:p>
          <a:p>
            <a:r>
              <a:rPr lang="en-GB" dirty="0"/>
              <a:t>In our weekly fitness block, we will be working on our fitness and stamina by playing games and taking part in circuits and the bleep test.</a:t>
            </a:r>
          </a:p>
          <a:p>
            <a:pPr>
              <a:lnSpc>
                <a:spcPct val="120000"/>
              </a:lnSpc>
              <a:spcBef>
                <a:spcPts val="0"/>
              </a:spcBef>
            </a:pPr>
            <a:endPar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PE</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Ball skills </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RME- Miss Byworth</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Social studies</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Extreme Earth</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Expressive arts-linked to Social Studies</a:t>
            </a:r>
          </a:p>
          <a:p>
            <a:pPr>
              <a:lnSpc>
                <a:spcPct val="120000"/>
              </a:lnSpc>
              <a:spcBef>
                <a:spcPts val="0"/>
              </a:spcBef>
            </a:pPr>
            <a:r>
              <a:rPr lang="en-GB" sz="22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Technology</a:t>
            </a:r>
            <a:r>
              <a:rPr lang="en-GB" sz="2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 </a:t>
            </a:r>
            <a:r>
              <a:rPr lang="en-GB" sz="2200" dirty="0">
                <a:solidFill>
                  <a:srgbClr val="000000"/>
                </a:solidFill>
                <a:latin typeface="Calibri" panose="020F0502020204030204" pitchFamily="34" charset="0"/>
                <a:ea typeface="Times New Roman" panose="02020603050405020304" pitchFamily="18" charset="0"/>
                <a:cs typeface="Calibri" panose="020F0502020204030204" pitchFamily="34" charset="0"/>
              </a:rPr>
              <a:t>digital literacy </a:t>
            </a:r>
          </a:p>
          <a:p>
            <a:r>
              <a:rPr lang="en-GB" sz="2200" b="1" dirty="0"/>
              <a:t>Drama – </a:t>
            </a:r>
            <a:r>
              <a:rPr lang="en-GB" sz="2200" dirty="0"/>
              <a:t>We will be developing our skills in</a:t>
            </a:r>
            <a:r>
              <a:rPr lang="en-GB" sz="2200" b="1" dirty="0"/>
              <a:t> </a:t>
            </a:r>
            <a:r>
              <a:rPr lang="en-GB" sz="2200" dirty="0"/>
              <a:t>role play by acting out scenarios linked to topic and HWB. </a:t>
            </a:r>
          </a:p>
          <a:p>
            <a:r>
              <a:rPr lang="en-GB" sz="2200" b="1" dirty="0"/>
              <a:t>ICT</a:t>
            </a:r>
            <a:r>
              <a:rPr lang="en-GB" sz="2200" dirty="0"/>
              <a:t> – We will be</a:t>
            </a:r>
            <a:r>
              <a:rPr lang="en-GB" sz="2200" b="1" dirty="0"/>
              <a:t> </a:t>
            </a:r>
            <a:r>
              <a:rPr lang="en-GB" sz="2200" dirty="0"/>
              <a:t>exploring computer processes and word processing </a:t>
            </a: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a:p>
            <a:pPr>
              <a:lnSpc>
                <a:spcPct val="120000"/>
              </a:lnSpc>
              <a:spcBef>
                <a:spcPts val="0"/>
              </a:spcBef>
            </a:pPr>
            <a:endParaRPr lang="en-GB"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316995" y="1810384"/>
            <a:ext cx="2750086"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1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days will be </a:t>
            </a:r>
            <a:r>
              <a:rPr lang="en-GB" sz="1500" dirty="0">
                <a:solidFill>
                  <a:srgbClr val="000000"/>
                </a:solidFill>
                <a:latin typeface="Calibri" panose="020F0502020204030204" pitchFamily="34" charset="0"/>
                <a:ea typeface="Calibri" panose="020F0502020204030204" pitchFamily="34" charset="0"/>
                <a:cs typeface="Times New Roman" panose="02020603050405020304" pitchFamily="18" charset="0"/>
              </a:rPr>
              <a:t>Monday</a:t>
            </a: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and Tuesday.</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Homework will be issued on a Monday and collected on a Friday. </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r>
              <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discuss your child’s learning targets in their RSL and sign and return on a Monday.</a:t>
            </a:r>
          </a:p>
          <a:p>
            <a:pPr>
              <a:lnSpc>
                <a:spcPct val="100000"/>
              </a:lnSpc>
              <a:spcBef>
                <a:spcPts val="0"/>
              </a:spcBef>
              <a:tabLst>
                <a:tab pos="2305050" algn="l"/>
              </a:tabLst>
            </a:pPr>
            <a:r>
              <a:rPr lang="en-GB" sz="1500" dirty="0"/>
              <a:t>Please continue to contact me via the school office, email or Ready Steady Learn book if you have any concerns or worries.</a:t>
            </a:r>
            <a:endParaRPr lang="en-GB" sz="15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0000"/>
              </a:lnSpc>
              <a:spcBef>
                <a:spcPts val="0"/>
              </a:spcBef>
              <a:tabLst>
                <a:tab pos="2305050" algn="l"/>
              </a:tabLs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100" b="1" dirty="0"/>
              <a:t>Mrs Paton</a:t>
            </a:r>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16995" y="5103619"/>
            <a:ext cx="2750086"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16995" y="5838791"/>
            <a:ext cx="767014"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16995" y="103969"/>
            <a:ext cx="2750084"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655D1BF-16DE-4677-B772-DF33B0001FCC}">
  <ds:schemaRefs>
    <ds:schemaRef ds:uri="3b5a408d-3817-4ac0-b6eb-b70955c33aa2"/>
    <ds:schemaRef ds:uri="9c240b36-8f5f-451c-993e-9fc0f4722119"/>
    <ds:schemaRef ds:uri="f3d8b7cc-e0b4-4e37-aaa9-d7a9d193644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A00046C-6838-4603-AD93-699BC05483FC}">
  <ds:schemaRefs>
    <ds:schemaRef ds:uri="http://schemas.microsoft.com/sharepoint/v3/contenttype/forms"/>
  </ds:schemaRefs>
</ds:datastoreItem>
</file>

<file path=customXml/itemProps3.xml><?xml version="1.0" encoding="utf-8"?>
<ds:datastoreItem xmlns:ds="http://schemas.openxmlformats.org/officeDocument/2006/customXml" ds:itemID="{D85A19A7-4293-474C-AE4B-93BF3874931D}">
  <ds:schemaRefs>
    <ds:schemaRef ds:uri="9c240b36-8f5f-451c-993e-9fc0f4722119"/>
    <ds:schemaRef ds:uri="f3d8b7cc-e0b4-4e37-aaa9-d7a9d1936446"/>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34</TotalTime>
  <Words>574</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Calibri Light</vt:lpstr>
      <vt:lpstr>Office Theme</vt:lpstr>
      <vt:lpstr>Termly Newsletter Primary 4 Room 5 – Mrs Paton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Forsyth</dc:creator>
  <cp:lastModifiedBy>Mrs Paton</cp:lastModifiedBy>
  <cp:revision>4</cp:revision>
  <dcterms:created xsi:type="dcterms:W3CDTF">2025-02-26T13:31:35Z</dcterms:created>
  <dcterms:modified xsi:type="dcterms:W3CDTF">2025-08-27T13:19:08Z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