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67C68-592E-047F-CB3D-3C32FFC701FA}" v="4" dt="2025-08-27T16:32:06.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4648"/>
  </p:normalViewPr>
  <p:slideViewPr>
    <p:cSldViewPr snapToGrid="0">
      <p:cViewPr varScale="1">
        <p:scale>
          <a:sx n="64" d="100"/>
          <a:sy n="64" d="100"/>
        </p:scale>
        <p:origin x="135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F3528A-7595-114F-B135-694A36BAD259}" type="datetimeFigureOut">
              <a:rPr lang="en-US" smtClean="0"/>
              <a:t>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F81F9-3E97-4245-B2FC-F84AE61FAAA0}" type="slidenum">
              <a:rPr lang="en-US" smtClean="0"/>
              <a:t>‹#›</a:t>
            </a:fld>
            <a:endParaRPr lang="en-US"/>
          </a:p>
        </p:txBody>
      </p:sp>
    </p:spTree>
    <p:extLst>
      <p:ext uri="{BB962C8B-B14F-4D97-AF65-F5344CB8AC3E}">
        <p14:creationId xmlns:p14="http://schemas.microsoft.com/office/powerpoint/2010/main" val="1665203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2F81F9-3E97-4245-B2FC-F84AE61FAAA0}" type="slidenum">
              <a:rPr lang="en-US" smtClean="0"/>
              <a:t>1</a:t>
            </a:fld>
            <a:endParaRPr lang="en-US"/>
          </a:p>
        </p:txBody>
      </p:sp>
    </p:spTree>
    <p:extLst>
      <p:ext uri="{BB962C8B-B14F-4D97-AF65-F5344CB8AC3E}">
        <p14:creationId xmlns:p14="http://schemas.microsoft.com/office/powerpoint/2010/main" val="294641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7E8A4-5907-909C-3FB3-02238054E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C33E02-AF45-99AA-F70B-AC9C3DBE83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3C7AE20-2DE8-92AF-E3B6-9749126374E4}"/>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167513D5-F294-81B3-21AD-D1DF5AEEE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9D5FF5-D13E-7157-FB62-F24A9329BABB}"/>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4135529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4A980-ED6F-D447-8767-556ABBA524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156483-D137-CEE3-6898-B336DEB969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AEEC9C-E1B7-2F3D-5AD9-2685561D0E27}"/>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554BC5A8-FCFA-B080-5CB8-B179A08143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E9FCD-FA21-8C2A-F7E3-3A57D994D5B7}"/>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715832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CAFB28-B6C9-A5F5-E7D7-899A4846C0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53D082-9E51-35A5-75E1-4EEA5A776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F47AAA-225F-4AC6-8076-7502CC241056}"/>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0276BD84-B411-7170-FD6E-C43770A74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F4E54-F29E-EEE5-44F9-2C67F5BD310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62606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5C1F-B5C0-B2A6-CEC7-2A2D7DE7A3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2CBA28-06D4-7AA2-3E18-F4C7B2B4C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9A8C4C-6A50-DB70-5496-F64393986FBE}"/>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481FAD6E-C510-D999-4706-272F073AA9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C60A1-BB96-C5E5-BFFB-50D7B0BF9B4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1345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0AF94-7CF1-A901-E989-E2C35FA2AA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B3406B-BABC-5652-F489-B87D00ADDD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F5BD91-0F9E-1C89-B7A4-4718F51B0165}"/>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3B7DBBF8-47CA-3D5B-F15D-DC5641003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6CC183-09DC-9B11-92D3-0E1E034A6D53}"/>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36087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EF856-F987-EFE8-1E41-27A9C7A438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366C3D-AA05-9543-363B-6ADD97D1DC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44A6F8-CAFF-ECBF-031E-BE6C57333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309BA8-11C9-3087-666C-526EA728314D}"/>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459B5931-F5DC-FAFF-B76A-D5A6417CDA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D900D5-196B-1BCD-75C6-74C9086DA24C}"/>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0020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67252-C1F2-4190-A13F-03211C731A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2CAD68-AAC3-C30A-0A21-D1FAED452D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B048ED-FB7A-489D-E82A-980FD2311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D9D0316-CCB9-16EE-E2D1-2F21E9B7A4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499F9-3EB5-DCBA-4472-FB053EE4A5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E5BD24-C6A9-0E3E-C78A-479D463B53E7}"/>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8" name="Footer Placeholder 7">
            <a:extLst>
              <a:ext uri="{FF2B5EF4-FFF2-40B4-BE49-F238E27FC236}">
                <a16:creationId xmlns:a16="http://schemas.microsoft.com/office/drawing/2014/main" id="{73ECD479-258B-76E1-5A10-4282071C393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49397A-27DF-A8A0-FE0D-3A3E6EF731E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80517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67E9-8450-DC02-5E8E-B261F46F2C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C0CE0-075B-EC20-15A7-FFEC637FF211}"/>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4" name="Footer Placeholder 3">
            <a:extLst>
              <a:ext uri="{FF2B5EF4-FFF2-40B4-BE49-F238E27FC236}">
                <a16:creationId xmlns:a16="http://schemas.microsoft.com/office/drawing/2014/main" id="{E0A0B568-7A18-4EE7-C413-D9DC518A27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626849-1E66-B918-55CF-E29B6BE948AF}"/>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66718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F5E963-1F53-A89A-8D27-C8895C37F268}"/>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3" name="Footer Placeholder 2">
            <a:extLst>
              <a:ext uri="{FF2B5EF4-FFF2-40B4-BE49-F238E27FC236}">
                <a16:creationId xmlns:a16="http://schemas.microsoft.com/office/drawing/2014/main" id="{1C536CA5-AB19-D495-E76E-B4267170D6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BCE002-86BB-D6DB-93DB-EED14632F4B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3496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0091-BC5B-AFE0-FAFE-2B7D787BC7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E078A4-34D3-2546-4FF7-CCAEEB5626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7C67B2-8982-3721-E955-DC496C4A0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7ED29A-916C-2E96-9DCB-AD201054B649}"/>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3CFDAF9D-9FF8-5764-D6E2-A142F09E8D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7BA407-FAE1-5FB6-D2EC-53BCAF2D38D4}"/>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92009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0639-B24A-D311-7DA7-43C3C71B7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691079-9825-CFA9-68D5-A654E1872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29E9E9-BFBD-5BD4-1A23-18AF43B3C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31EB2A-5A64-E243-5A4A-75D949EF6A5D}"/>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3F162837-F8C3-9575-77E7-AAE0682B48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6DFA90-4214-3443-4CED-484025AECA3D}"/>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9373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2B590B-9603-7B99-112B-0A6B8BFB0F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C88BBD-AE41-71E2-F625-717656821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B10787-6127-B4E2-9D32-600C7D617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2D11166B-43CC-C08F-F9DF-196B9445EA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CDBDE58-72F9-FB2F-ED12-4FF595DA5A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6AB9EB-9A23-4AC8-A17C-80DDE4158B07}" type="slidenum">
              <a:rPr lang="en-GB" smtClean="0"/>
              <a:t>‹#›</a:t>
            </a:fld>
            <a:endParaRPr lang="en-GB"/>
          </a:p>
        </p:txBody>
      </p:sp>
    </p:spTree>
    <p:extLst>
      <p:ext uri="{BB962C8B-B14F-4D97-AF65-F5344CB8AC3E}">
        <p14:creationId xmlns:p14="http://schemas.microsoft.com/office/powerpoint/2010/main" val="709345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19" y="-79140"/>
            <a:ext cx="9302109" cy="659567"/>
          </a:xfrm>
        </p:spPr>
        <p:txBody>
          <a:bodyPr>
            <a:normAutofit fontScale="90000"/>
          </a:bodyPr>
          <a:lstStyle/>
          <a:p>
            <a:pPr>
              <a:lnSpc>
                <a:spcPct val="100000"/>
              </a:lnSpc>
            </a:pPr>
            <a:r>
              <a:rPr lang="en-GB" sz="2800" b="1" dirty="0">
                <a:solidFill>
                  <a:schemeClr val="tx2">
                    <a:lumMod val="75000"/>
                    <a:lumOff val="25000"/>
                  </a:schemeClr>
                </a:solidFill>
              </a:rPr>
              <a:t>Termly Newsletter Primary 3 Room 4 – Miss Paterson &amp; Mrs Smith</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8" y="481914"/>
            <a:ext cx="2851865" cy="6272117"/>
          </a:xfrm>
          <a:solidFill>
            <a:schemeClr val="accent2">
              <a:lumMod val="40000"/>
              <a:lumOff val="60000"/>
            </a:schemeClr>
          </a:solidFill>
          <a:ln>
            <a:solidFill>
              <a:schemeClr val="tx1"/>
            </a:solidFill>
          </a:ln>
        </p:spPr>
        <p:txBody>
          <a:bodyPr>
            <a:normAutofit fontScale="40000" lnSpcReduction="20000"/>
          </a:bodyPr>
          <a:lstStyle/>
          <a:p>
            <a:pPr algn="ctr">
              <a:lnSpc>
                <a:spcPct val="120000"/>
              </a:lnSpc>
              <a:spcBef>
                <a:spcPts val="0"/>
              </a:spcBef>
            </a:pPr>
            <a:r>
              <a:rPr lang="en-GB" sz="33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Literacy</a:t>
            </a:r>
          </a:p>
          <a:p>
            <a:pPr algn="ctr">
              <a:lnSpc>
                <a:spcPct val="120000"/>
              </a:lnSpc>
              <a:spcBef>
                <a:spcPts val="0"/>
              </a:spcBef>
            </a:pPr>
            <a:endParaRPr lang="en-GB" sz="3300" dirty="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r>
              <a:rPr lang="en-GB" sz="33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Reading</a:t>
            </a:r>
            <a:r>
              <a:rPr lang="en-GB" sz="3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20000"/>
              </a:lnSpc>
              <a:spcBef>
                <a:spcPts val="0"/>
              </a:spcBef>
            </a:pPr>
            <a:r>
              <a:rPr lang="en-GB" sz="3300" dirty="0">
                <a:solidFill>
                  <a:srgbClr val="000000"/>
                </a:solidFill>
                <a:effectLst/>
                <a:ea typeface="Calibri" panose="020F0502020204030204" pitchFamily="34" charset="0"/>
                <a:cs typeface="Times New Roman" panose="02020603050405020304" pitchFamily="18" charset="0"/>
              </a:rPr>
              <a:t> </a:t>
            </a:r>
            <a:r>
              <a:rPr lang="en-GB" sz="3300" dirty="0"/>
              <a:t>We will be reading the novel ‘The Owl who was Afraid of the Dark’ by Jill Tomlinson. We will use Active Literacy to further develop our understanding of different reading skills such as summarising, predicting and questioning. Children will be provided with the opportunity to read silently, in pairs and part of the whole class. Children will also be reading their banded book alongside this. </a:t>
            </a:r>
          </a:p>
          <a:p>
            <a:r>
              <a:rPr lang="en-GB" sz="3300" b="1" u="sng" dirty="0"/>
              <a:t>Writing and Spelling</a:t>
            </a:r>
            <a:endParaRPr lang="en-GB" sz="3300" dirty="0"/>
          </a:p>
          <a:p>
            <a:r>
              <a:rPr lang="en-GB" sz="3300" dirty="0"/>
              <a:t>Mrs Smith will deliver a taught writing lesson weekly. We will make use of short burst writing and description bubbles. We will use ‘The Owl who was Afraid of the Dark’ as a stimulus for writing. The children will continue to develop their use of VCOP skills within written work.  </a:t>
            </a:r>
          </a:p>
          <a:p>
            <a:r>
              <a:rPr lang="en-GB" sz="3300" dirty="0"/>
              <a:t>Spelling words including phoneme and common words will be given out on Monday and practised daily using a variety of active approaches.  The children will be developing their grammar and handwriting on a weekly basis.</a:t>
            </a:r>
          </a:p>
          <a:p>
            <a:pPr>
              <a:lnSpc>
                <a:spcPct val="120000"/>
              </a:lnSpc>
              <a:spcBef>
                <a:spcPts val="0"/>
              </a:spcBef>
            </a:pP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01376" y="481914"/>
            <a:ext cx="3766018" cy="6272117"/>
          </a:xfrm>
          <a:prstGeom prst="rect">
            <a:avLst/>
          </a:prstGeom>
          <a:solidFill>
            <a:schemeClr val="accent1">
              <a:lumMod val="20000"/>
              <a:lumOff val="80000"/>
            </a:schemeClr>
          </a:solidFill>
          <a:ln>
            <a:solidFill>
              <a:schemeClr val="tx1"/>
            </a:solidFill>
          </a:ln>
        </p:spPr>
        <p:txBody>
          <a:bodyPr vert="horz" lIns="91440" tIns="45720" rIns="91440" bIns="45720" rtlCol="0" anchor="t">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48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rPr>
              <a:t>Numeracy</a:t>
            </a:r>
          </a:p>
          <a:p>
            <a:r>
              <a:rPr lang="en-GB" sz="4000" dirty="0"/>
              <a:t>This term, we will:                                                                                                                                                                 </a:t>
            </a:r>
          </a:p>
          <a:p>
            <a:pPr lvl="0" fontAlgn="base"/>
            <a:r>
              <a:rPr lang="en-GB" sz="4000" dirty="0"/>
              <a:t>Recap our core numeracy skills including number formation, counting, adding and subtraction. We will use lots of oral activities and active maths games to build fluency. </a:t>
            </a:r>
          </a:p>
          <a:p>
            <a:pPr lvl="0" fontAlgn="base"/>
            <a:r>
              <a:rPr lang="en-GB" sz="4000" dirty="0"/>
              <a:t>We will also develop our number skills looking at: </a:t>
            </a:r>
          </a:p>
          <a:p>
            <a:pPr lvl="0" fontAlgn="base"/>
            <a:r>
              <a:rPr lang="en-GB" sz="4000" dirty="0"/>
              <a:t>addition of single and two digit doubles and near doubles,</a:t>
            </a:r>
          </a:p>
          <a:p>
            <a:pPr lvl="0" fontAlgn="base"/>
            <a:r>
              <a:rPr lang="en-GB" sz="4000" dirty="0"/>
              <a:t>addition of multiples of 10 to two digit numbers, </a:t>
            </a:r>
          </a:p>
          <a:p>
            <a:pPr lvl="0" fontAlgn="base"/>
            <a:r>
              <a:rPr lang="en-GB" sz="4000" dirty="0"/>
              <a:t> subtraction of single digit numbers from two digit numbers and subtracting multiples of 10,</a:t>
            </a:r>
          </a:p>
          <a:p>
            <a:pPr lvl="0" fontAlgn="base"/>
            <a:r>
              <a:rPr lang="en-GB" sz="4000" dirty="0"/>
              <a:t>number processes- counting to and from 1000, ordering values and three digit numbers, </a:t>
            </a:r>
          </a:p>
          <a:p>
            <a:pPr lvl="0" fontAlgn="base"/>
            <a:r>
              <a:rPr lang="en-GB" sz="4000" dirty="0"/>
              <a:t>length- selecting appropriate method of measurement, estimating and measuring in metres and centimetres,</a:t>
            </a:r>
          </a:p>
          <a:p>
            <a:pPr lvl="0" fontAlgn="base"/>
            <a:r>
              <a:rPr lang="en-GB" sz="4000" dirty="0"/>
              <a:t>area- counting squares to measure area and drawing shapes of a certain area.</a:t>
            </a:r>
          </a:p>
          <a:p>
            <a:pPr lvl="0" fontAlgn="base"/>
            <a:r>
              <a:rPr lang="en-GB" sz="4000" dirty="0"/>
              <a:t>In beyond number we will explore:</a:t>
            </a:r>
          </a:p>
          <a:p>
            <a:pPr lvl="0" fontAlgn="base"/>
            <a:r>
              <a:rPr lang="en-GB" sz="4000" dirty="0"/>
              <a:t> patterns- sequences, counting forwards and back,</a:t>
            </a:r>
          </a:p>
          <a:p>
            <a:pPr fontAlgn="base"/>
            <a:r>
              <a:rPr lang="en-GB" sz="4000" dirty="0"/>
              <a:t> 2D shapes- recognising properties of shapes, introducing pentagons, hexagons and octagons, creating patterns and tiling,</a:t>
            </a:r>
          </a:p>
          <a:p>
            <a:pPr lvl="0" fontAlgn="base"/>
            <a:r>
              <a:rPr lang="en-GB" sz="4000" dirty="0"/>
              <a:t>expressions and equations- missing numbers, function machines, more than, less than and problem solving. </a:t>
            </a:r>
          </a:p>
          <a:p>
            <a:pPr algn="ctr">
              <a:lnSpc>
                <a:spcPct val="120000"/>
              </a:lnSpc>
              <a:spcBef>
                <a:spcPts val="0"/>
              </a:spcBef>
            </a:pPr>
            <a:endParaRPr lang="en-GB" sz="11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6793638" y="481914"/>
            <a:ext cx="2497112" cy="6272117"/>
          </a:xfrm>
          <a:prstGeom prst="rect">
            <a:avLst/>
          </a:prstGeom>
          <a:solidFill>
            <a:srgbClr val="FFFF99"/>
          </a:solidFill>
          <a:ln>
            <a:solidFill>
              <a:schemeClr val="tx1"/>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2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Health and Wellbeing</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dirty="0"/>
              <a:t>Our focus for term 1 will be on exploring topics and activities relating to our Mental, Emotional, Social and Physical Wellbeing. We will be developing our skills identifying positives in challenging times, recognising our emotions and building positive relationships with others. </a:t>
            </a:r>
          </a:p>
          <a:p>
            <a:pPr>
              <a:lnSpc>
                <a:spcPct val="120000"/>
              </a:lnSpc>
              <a:spcBef>
                <a:spcPts val="0"/>
              </a:spcBef>
            </a:pP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Fitness and ball skills</a:t>
            </a:r>
          </a:p>
          <a:p>
            <a:pPr>
              <a:lnSpc>
                <a:spcPct val="120000"/>
              </a:lnSpc>
              <a:spcBef>
                <a:spcPts val="0"/>
              </a:spcBef>
            </a:pP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RME/Rights - </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Mrs Smith</a:t>
            </a:r>
          </a:p>
          <a:p>
            <a:pPr>
              <a:lnSpc>
                <a:spcPct val="120000"/>
              </a:lnSpc>
              <a:spcBef>
                <a:spcPts val="0"/>
              </a:spcBef>
            </a:pP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Social studies </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Sustainability</a:t>
            </a:r>
          </a:p>
          <a:p>
            <a:pPr>
              <a:lnSpc>
                <a:spcPct val="120000"/>
              </a:lnSpc>
              <a:spcBef>
                <a:spcPts val="0"/>
              </a:spcBef>
            </a:pPr>
            <a:endPar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Expressive arts - </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linked to Social Studies with Mrs Smith</a:t>
            </a:r>
          </a:p>
          <a:p>
            <a:pPr>
              <a:lnSpc>
                <a:spcPct val="120000"/>
              </a:lnSpc>
              <a:spcBef>
                <a:spcPts val="0"/>
              </a:spcBef>
            </a:pPr>
            <a:endPar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Technology/ICT</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digital literacy exploring word processing. </a:t>
            </a: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316995" y="1810384"/>
            <a:ext cx="2750086" cy="3173223"/>
          </a:xfrm>
          <a:prstGeom prst="rect">
            <a:avLst/>
          </a:prstGeom>
          <a:solidFill>
            <a:schemeClr val="accent6">
              <a:lumMod val="20000"/>
              <a:lumOff val="80000"/>
            </a:schemeClr>
          </a:solidFill>
          <a:ln>
            <a:solidFill>
              <a:schemeClr val="tx1"/>
            </a:solidFill>
          </a:ln>
        </p:spPr>
        <p:txBody>
          <a:bodyPr vert="horz" lIns="91440" tIns="45720" rIns="91440" bIns="45720" rtlCol="0" anchor="t">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1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days will be Monday and Thursday. Literacy and numeracy homework will be issued on a Monday and collected on a Friday. Children should also be reading their banded book and practising their numeracy flashcards at home.  </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discuss your child’s learning targets in their RSL and sign and return on a Monday.</a:t>
            </a:r>
          </a:p>
          <a:p>
            <a:pPr>
              <a:lnSpc>
                <a:spcPct val="100000"/>
              </a:lnSpc>
              <a:spcBef>
                <a:spcPts val="0"/>
              </a:spcBef>
              <a:tabLst>
                <a:tab pos="2305050" algn="l"/>
              </a:tabLst>
            </a:pPr>
            <a:r>
              <a:rPr lang="en-GB" sz="1500" dirty="0"/>
              <a:t>Please continue to contact me via the school office, email or Ready Steady Learn book if you have any concerns or worries.</a:t>
            </a:r>
            <a:endPar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100" b="1" dirty="0"/>
              <a:t>Miss Paterson</a:t>
            </a:r>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6995" y="5103619"/>
            <a:ext cx="2750086"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16995" y="5838791"/>
            <a:ext cx="767014"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316995" y="103969"/>
            <a:ext cx="2750084"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5A19A7-4293-474C-AE4B-93BF3874931D}">
  <ds:schemaRefs>
    <ds:schemaRef ds:uri="9c240b36-8f5f-451c-993e-9fc0f4722119"/>
    <ds:schemaRef ds:uri="f3d8b7cc-e0b4-4e37-aaa9-d7a9d193644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655D1BF-16DE-4677-B772-DF33B0001FCC}">
  <ds:schemaRefs>
    <ds:schemaRef ds:uri="3b5a408d-3817-4ac0-b6eb-b70955c33aa2"/>
    <ds:schemaRef ds:uri="9c240b36-8f5f-451c-993e-9fc0f4722119"/>
    <ds:schemaRef ds:uri="f3d8b7cc-e0b4-4e37-aaa9-d7a9d19364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A00046C-6838-4603-AD93-699BC05483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70</TotalTime>
  <Words>537</Words>
  <Application>Microsoft Office PowerPoint</Application>
  <PresentationFormat>Widescreen</PresentationFormat>
  <Paragraphs>42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3 Room 4 – Miss Paterson &amp; Mrs Smith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Forsyth</dc:creator>
  <cp:lastModifiedBy>Mrs Montgomery</cp:lastModifiedBy>
  <cp:revision>9</cp:revision>
  <dcterms:created xsi:type="dcterms:W3CDTF">2025-02-26T13:31:35Z</dcterms:created>
  <dcterms:modified xsi:type="dcterms:W3CDTF">2025-08-29T10:01:17Z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