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2AB3950-D322-428B-83FA-CB5FE2F73680}" v="5" dt="2025-08-29T07:38:07.28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4" d="100"/>
          <a:sy n="64" d="100"/>
        </p:scale>
        <p:origin x="9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rs Horn" userId="6a37d20f-4139-4857-b08b-0331bae9c65d" providerId="ADAL" clId="{32AB3950-D322-428B-83FA-CB5FE2F73680}"/>
    <pc:docChg chg="undo custSel modSld">
      <pc:chgData name="Mrs Horn" userId="6a37d20f-4139-4857-b08b-0331bae9c65d" providerId="ADAL" clId="{32AB3950-D322-428B-83FA-CB5FE2F73680}" dt="2025-08-29T07:40:45.022" v="120" actId="255"/>
      <pc:docMkLst>
        <pc:docMk/>
      </pc:docMkLst>
      <pc:sldChg chg="modSp mod">
        <pc:chgData name="Mrs Horn" userId="6a37d20f-4139-4857-b08b-0331bae9c65d" providerId="ADAL" clId="{32AB3950-D322-428B-83FA-CB5FE2F73680}" dt="2025-08-29T07:40:45.022" v="120" actId="255"/>
        <pc:sldMkLst>
          <pc:docMk/>
          <pc:sldMk cId="683914438" sldId="256"/>
        </pc:sldMkLst>
        <pc:spChg chg="mod">
          <ac:chgData name="Mrs Horn" userId="6a37d20f-4139-4857-b08b-0331bae9c65d" providerId="ADAL" clId="{32AB3950-D322-428B-83FA-CB5FE2F73680}" dt="2025-08-29T07:30:51.451" v="28" actId="20577"/>
          <ac:spMkLst>
            <pc:docMk/>
            <pc:sldMk cId="683914438" sldId="256"/>
            <ac:spMk id="2" creationId="{CBE77A15-024C-E094-B3C0-9DFB31D79356}"/>
          </ac:spMkLst>
        </pc:spChg>
        <pc:spChg chg="mod">
          <ac:chgData name="Mrs Horn" userId="6a37d20f-4139-4857-b08b-0331bae9c65d" providerId="ADAL" clId="{32AB3950-D322-428B-83FA-CB5FE2F73680}" dt="2025-08-29T07:37:43.944" v="91" actId="113"/>
          <ac:spMkLst>
            <pc:docMk/>
            <pc:sldMk cId="683914438" sldId="256"/>
            <ac:spMk id="3" creationId="{7E52A094-0634-04B0-31A7-21B2F00ECBF6}"/>
          </ac:spMkLst>
        </pc:spChg>
        <pc:spChg chg="mod">
          <ac:chgData name="Mrs Horn" userId="6a37d20f-4139-4857-b08b-0331bae9c65d" providerId="ADAL" clId="{32AB3950-D322-428B-83FA-CB5FE2F73680}" dt="2025-08-29T07:37:48.537" v="92" actId="1076"/>
          <ac:spMkLst>
            <pc:docMk/>
            <pc:sldMk cId="683914438" sldId="256"/>
            <ac:spMk id="4" creationId="{FD38E729-A047-FFAF-CDED-0DF9909EDDD5}"/>
          </ac:spMkLst>
        </pc:spChg>
        <pc:spChg chg="mod">
          <ac:chgData name="Mrs Horn" userId="6a37d20f-4139-4857-b08b-0331bae9c65d" providerId="ADAL" clId="{32AB3950-D322-428B-83FA-CB5FE2F73680}" dt="2025-08-29T07:38:43.257" v="114" actId="113"/>
          <ac:spMkLst>
            <pc:docMk/>
            <pc:sldMk cId="683914438" sldId="256"/>
            <ac:spMk id="5" creationId="{66ABF978-3370-F10B-302A-0372443804D4}"/>
          </ac:spMkLst>
        </pc:spChg>
        <pc:spChg chg="mod">
          <ac:chgData name="Mrs Horn" userId="6a37d20f-4139-4857-b08b-0331bae9c65d" providerId="ADAL" clId="{32AB3950-D322-428B-83FA-CB5FE2F73680}" dt="2025-08-29T07:40:45.022" v="120" actId="255"/>
          <ac:spMkLst>
            <pc:docMk/>
            <pc:sldMk cId="683914438" sldId="256"/>
            <ac:spMk id="6" creationId="{749DC12C-EDAD-59CF-3605-1B399E2A171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7FD2A-167D-60E8-91BD-1A2D0DD8DF4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02DFEBB-E712-4E43-DF6A-CE8ED5F0D26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4951A9F-C05B-EAC7-D796-01C9A976F8FE}"/>
              </a:ext>
            </a:extLst>
          </p:cNvPr>
          <p:cNvSpPr>
            <a:spLocks noGrp="1"/>
          </p:cNvSpPr>
          <p:nvPr>
            <p:ph type="dt" sz="half" idx="10"/>
          </p:nvPr>
        </p:nvSpPr>
        <p:spPr/>
        <p:txBody>
          <a:bodyPr/>
          <a:lstStyle/>
          <a:p>
            <a:fld id="{FF0D254A-C865-4583-AE43-1EF9DA45F7DC}" type="datetimeFigureOut">
              <a:rPr lang="en-GB" smtClean="0"/>
              <a:t>29/08/2025</a:t>
            </a:fld>
            <a:endParaRPr lang="en-GB"/>
          </a:p>
        </p:txBody>
      </p:sp>
      <p:sp>
        <p:nvSpPr>
          <p:cNvPr id="5" name="Footer Placeholder 4">
            <a:extLst>
              <a:ext uri="{FF2B5EF4-FFF2-40B4-BE49-F238E27FC236}">
                <a16:creationId xmlns:a16="http://schemas.microsoft.com/office/drawing/2014/main" id="{8EBE8A35-A874-90D1-2EF6-5ED4BDE2F20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D55DB44-CEE0-FBE5-2DA6-FD1AC0C97402}"/>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1330422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B85B32-03A5-7FA7-13FD-28914637DDC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A54C033-8AE4-7D15-0266-0DD64D2C9A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8E49E8B-3DCD-8F96-3722-8B7CDFCF762B}"/>
              </a:ext>
            </a:extLst>
          </p:cNvPr>
          <p:cNvSpPr>
            <a:spLocks noGrp="1"/>
          </p:cNvSpPr>
          <p:nvPr>
            <p:ph type="dt" sz="half" idx="10"/>
          </p:nvPr>
        </p:nvSpPr>
        <p:spPr/>
        <p:txBody>
          <a:bodyPr/>
          <a:lstStyle/>
          <a:p>
            <a:fld id="{FF0D254A-C865-4583-AE43-1EF9DA45F7DC}" type="datetimeFigureOut">
              <a:rPr lang="en-GB" smtClean="0"/>
              <a:t>29/08/2025</a:t>
            </a:fld>
            <a:endParaRPr lang="en-GB"/>
          </a:p>
        </p:txBody>
      </p:sp>
      <p:sp>
        <p:nvSpPr>
          <p:cNvPr id="5" name="Footer Placeholder 4">
            <a:extLst>
              <a:ext uri="{FF2B5EF4-FFF2-40B4-BE49-F238E27FC236}">
                <a16:creationId xmlns:a16="http://schemas.microsoft.com/office/drawing/2014/main" id="{8249FDAD-9EF2-58A4-90EE-8A7C101E45E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5A4F5CB-5E36-5B19-3364-2F206D4317E2}"/>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3532273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12516AF-8E9B-C671-9A56-00BD282952C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F0FC244-0974-95CF-61BB-5AF0BFCD8EE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3558E35-D65E-6B19-E09E-04D9364BC794}"/>
              </a:ext>
            </a:extLst>
          </p:cNvPr>
          <p:cNvSpPr>
            <a:spLocks noGrp="1"/>
          </p:cNvSpPr>
          <p:nvPr>
            <p:ph type="dt" sz="half" idx="10"/>
          </p:nvPr>
        </p:nvSpPr>
        <p:spPr/>
        <p:txBody>
          <a:bodyPr/>
          <a:lstStyle/>
          <a:p>
            <a:fld id="{FF0D254A-C865-4583-AE43-1EF9DA45F7DC}" type="datetimeFigureOut">
              <a:rPr lang="en-GB" smtClean="0"/>
              <a:t>29/08/2025</a:t>
            </a:fld>
            <a:endParaRPr lang="en-GB"/>
          </a:p>
        </p:txBody>
      </p:sp>
      <p:sp>
        <p:nvSpPr>
          <p:cNvPr id="5" name="Footer Placeholder 4">
            <a:extLst>
              <a:ext uri="{FF2B5EF4-FFF2-40B4-BE49-F238E27FC236}">
                <a16:creationId xmlns:a16="http://schemas.microsoft.com/office/drawing/2014/main" id="{6E5BDB82-8124-2607-55D9-61FC60DDA4E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C2E690B-4597-7078-EDEC-4F1C28EEF747}"/>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20054945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BBF361-63FD-C5FA-8329-DE6376D2DE3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7FD5908-92A1-9703-3D1C-8132BEF8945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4A9C359-D70D-597E-CF61-7715A4027C29}"/>
              </a:ext>
            </a:extLst>
          </p:cNvPr>
          <p:cNvSpPr>
            <a:spLocks noGrp="1"/>
          </p:cNvSpPr>
          <p:nvPr>
            <p:ph type="dt" sz="half" idx="10"/>
          </p:nvPr>
        </p:nvSpPr>
        <p:spPr/>
        <p:txBody>
          <a:bodyPr/>
          <a:lstStyle/>
          <a:p>
            <a:fld id="{FF0D254A-C865-4583-AE43-1EF9DA45F7DC}" type="datetimeFigureOut">
              <a:rPr lang="en-GB" smtClean="0"/>
              <a:t>29/08/2025</a:t>
            </a:fld>
            <a:endParaRPr lang="en-GB"/>
          </a:p>
        </p:txBody>
      </p:sp>
      <p:sp>
        <p:nvSpPr>
          <p:cNvPr id="5" name="Footer Placeholder 4">
            <a:extLst>
              <a:ext uri="{FF2B5EF4-FFF2-40B4-BE49-F238E27FC236}">
                <a16:creationId xmlns:a16="http://schemas.microsoft.com/office/drawing/2014/main" id="{E0595509-D67A-5CC6-C8A5-1E79FD952DE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DF75632-CA95-ECE8-F1BE-1115517BEC96}"/>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326749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3ABE8-E258-4BEB-9263-36B003E1033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AD132CE-E80E-C0A7-3526-3800B1D91A5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94F5949-FBCD-6B55-62E1-A11567B0F223}"/>
              </a:ext>
            </a:extLst>
          </p:cNvPr>
          <p:cNvSpPr>
            <a:spLocks noGrp="1"/>
          </p:cNvSpPr>
          <p:nvPr>
            <p:ph type="dt" sz="half" idx="10"/>
          </p:nvPr>
        </p:nvSpPr>
        <p:spPr/>
        <p:txBody>
          <a:bodyPr/>
          <a:lstStyle/>
          <a:p>
            <a:fld id="{FF0D254A-C865-4583-AE43-1EF9DA45F7DC}" type="datetimeFigureOut">
              <a:rPr lang="en-GB" smtClean="0"/>
              <a:t>29/08/2025</a:t>
            </a:fld>
            <a:endParaRPr lang="en-GB"/>
          </a:p>
        </p:txBody>
      </p:sp>
      <p:sp>
        <p:nvSpPr>
          <p:cNvPr id="5" name="Footer Placeholder 4">
            <a:extLst>
              <a:ext uri="{FF2B5EF4-FFF2-40B4-BE49-F238E27FC236}">
                <a16:creationId xmlns:a16="http://schemas.microsoft.com/office/drawing/2014/main" id="{D6DEC9FF-FC93-90C3-8746-351D7DB5B3A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DDB2D19-5BA7-9B42-5FD0-DCC1FBC6B69B}"/>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38118006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576DE-9081-57E2-5CBC-DFFDC976E1E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4FE384F-C6F1-0DB9-48C5-01BC84E592E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C33820C-AAD8-7103-5411-5DC6CC3C75C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D071900-7AB8-F838-1F87-A1ABECC32E50}"/>
              </a:ext>
            </a:extLst>
          </p:cNvPr>
          <p:cNvSpPr>
            <a:spLocks noGrp="1"/>
          </p:cNvSpPr>
          <p:nvPr>
            <p:ph type="dt" sz="half" idx="10"/>
          </p:nvPr>
        </p:nvSpPr>
        <p:spPr/>
        <p:txBody>
          <a:bodyPr/>
          <a:lstStyle/>
          <a:p>
            <a:fld id="{FF0D254A-C865-4583-AE43-1EF9DA45F7DC}" type="datetimeFigureOut">
              <a:rPr lang="en-GB" smtClean="0"/>
              <a:t>29/08/2025</a:t>
            </a:fld>
            <a:endParaRPr lang="en-GB"/>
          </a:p>
        </p:txBody>
      </p:sp>
      <p:sp>
        <p:nvSpPr>
          <p:cNvPr id="6" name="Footer Placeholder 5">
            <a:extLst>
              <a:ext uri="{FF2B5EF4-FFF2-40B4-BE49-F238E27FC236}">
                <a16:creationId xmlns:a16="http://schemas.microsoft.com/office/drawing/2014/main" id="{3E7D0231-6A9F-B5BB-27C3-319E78EFD74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3957BF9-754F-83C4-B33D-54F9FD3D9AE2}"/>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3533633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CC574B-FFEE-92F5-D5CC-D5D35AEEBE3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BEB05A0-2C95-910A-3975-0805AFE65B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3B6D11C-2440-B6F5-546D-861FA27730F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741761D-4EB8-9536-CA96-3CAEDC7D413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A0CF7EF-A986-E888-9F7E-A2C85EE33B2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E20EC1A-6718-E3E6-B63B-007029C53276}"/>
              </a:ext>
            </a:extLst>
          </p:cNvPr>
          <p:cNvSpPr>
            <a:spLocks noGrp="1"/>
          </p:cNvSpPr>
          <p:nvPr>
            <p:ph type="dt" sz="half" idx="10"/>
          </p:nvPr>
        </p:nvSpPr>
        <p:spPr/>
        <p:txBody>
          <a:bodyPr/>
          <a:lstStyle/>
          <a:p>
            <a:fld id="{FF0D254A-C865-4583-AE43-1EF9DA45F7DC}" type="datetimeFigureOut">
              <a:rPr lang="en-GB" smtClean="0"/>
              <a:t>29/08/2025</a:t>
            </a:fld>
            <a:endParaRPr lang="en-GB"/>
          </a:p>
        </p:txBody>
      </p:sp>
      <p:sp>
        <p:nvSpPr>
          <p:cNvPr id="8" name="Footer Placeholder 7">
            <a:extLst>
              <a:ext uri="{FF2B5EF4-FFF2-40B4-BE49-F238E27FC236}">
                <a16:creationId xmlns:a16="http://schemas.microsoft.com/office/drawing/2014/main" id="{381C8F9A-10AC-E61F-CB54-358A855DB98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0DEAFAB-A7D7-65E4-D8E1-3FE925E93526}"/>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11985522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98E89-C8F8-5ACC-E685-5E7B9AA3E99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DD1A716-C00B-6725-4874-B0BC4C7F0279}"/>
              </a:ext>
            </a:extLst>
          </p:cNvPr>
          <p:cNvSpPr>
            <a:spLocks noGrp="1"/>
          </p:cNvSpPr>
          <p:nvPr>
            <p:ph type="dt" sz="half" idx="10"/>
          </p:nvPr>
        </p:nvSpPr>
        <p:spPr/>
        <p:txBody>
          <a:bodyPr/>
          <a:lstStyle/>
          <a:p>
            <a:fld id="{FF0D254A-C865-4583-AE43-1EF9DA45F7DC}" type="datetimeFigureOut">
              <a:rPr lang="en-GB" smtClean="0"/>
              <a:t>29/08/2025</a:t>
            </a:fld>
            <a:endParaRPr lang="en-GB"/>
          </a:p>
        </p:txBody>
      </p:sp>
      <p:sp>
        <p:nvSpPr>
          <p:cNvPr id="4" name="Footer Placeholder 3">
            <a:extLst>
              <a:ext uri="{FF2B5EF4-FFF2-40B4-BE49-F238E27FC236}">
                <a16:creationId xmlns:a16="http://schemas.microsoft.com/office/drawing/2014/main" id="{445C0B9C-EDEB-984F-A89E-14EBF42CAC1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64C0321-BFE4-3594-2259-A2B8802DA27F}"/>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14959338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351FB39-DA7A-73DC-0722-AD75C9765395}"/>
              </a:ext>
            </a:extLst>
          </p:cNvPr>
          <p:cNvSpPr>
            <a:spLocks noGrp="1"/>
          </p:cNvSpPr>
          <p:nvPr>
            <p:ph type="dt" sz="half" idx="10"/>
          </p:nvPr>
        </p:nvSpPr>
        <p:spPr/>
        <p:txBody>
          <a:bodyPr/>
          <a:lstStyle/>
          <a:p>
            <a:fld id="{FF0D254A-C865-4583-AE43-1EF9DA45F7DC}" type="datetimeFigureOut">
              <a:rPr lang="en-GB" smtClean="0"/>
              <a:t>29/08/2025</a:t>
            </a:fld>
            <a:endParaRPr lang="en-GB"/>
          </a:p>
        </p:txBody>
      </p:sp>
      <p:sp>
        <p:nvSpPr>
          <p:cNvPr id="3" name="Footer Placeholder 2">
            <a:extLst>
              <a:ext uri="{FF2B5EF4-FFF2-40B4-BE49-F238E27FC236}">
                <a16:creationId xmlns:a16="http://schemas.microsoft.com/office/drawing/2014/main" id="{3DA79312-98AE-05D9-9111-3B79445D4F3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E18108B-9C57-8379-32E7-FB90682B3FAE}"/>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13288241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929FE7-B3F0-C637-6D0E-B5880769BBC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CBB72F0-DCF3-6438-47F1-90186B8C9E7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ACD8448-4C75-A631-DE14-C57A4C4AF4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94A0AB-8133-B16A-B617-4B910A7DCDAA}"/>
              </a:ext>
            </a:extLst>
          </p:cNvPr>
          <p:cNvSpPr>
            <a:spLocks noGrp="1"/>
          </p:cNvSpPr>
          <p:nvPr>
            <p:ph type="dt" sz="half" idx="10"/>
          </p:nvPr>
        </p:nvSpPr>
        <p:spPr/>
        <p:txBody>
          <a:bodyPr/>
          <a:lstStyle/>
          <a:p>
            <a:fld id="{FF0D254A-C865-4583-AE43-1EF9DA45F7DC}" type="datetimeFigureOut">
              <a:rPr lang="en-GB" smtClean="0"/>
              <a:t>29/08/2025</a:t>
            </a:fld>
            <a:endParaRPr lang="en-GB"/>
          </a:p>
        </p:txBody>
      </p:sp>
      <p:sp>
        <p:nvSpPr>
          <p:cNvPr id="6" name="Footer Placeholder 5">
            <a:extLst>
              <a:ext uri="{FF2B5EF4-FFF2-40B4-BE49-F238E27FC236}">
                <a16:creationId xmlns:a16="http://schemas.microsoft.com/office/drawing/2014/main" id="{BD8FE399-4B56-2928-7598-2CE620C70E7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2BBA174-AF58-5488-878F-FBA47E448FC7}"/>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26206964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8F19F-46EA-D9A7-5FAE-0205C32280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BC0BFCD-EE39-05AA-3184-D13EAACCDDC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1D4818F-F310-CFF6-2C7E-615C360AAD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DEF7D40-310D-0048-E5AD-A497A8618EC2}"/>
              </a:ext>
            </a:extLst>
          </p:cNvPr>
          <p:cNvSpPr>
            <a:spLocks noGrp="1"/>
          </p:cNvSpPr>
          <p:nvPr>
            <p:ph type="dt" sz="half" idx="10"/>
          </p:nvPr>
        </p:nvSpPr>
        <p:spPr/>
        <p:txBody>
          <a:bodyPr/>
          <a:lstStyle/>
          <a:p>
            <a:fld id="{FF0D254A-C865-4583-AE43-1EF9DA45F7DC}" type="datetimeFigureOut">
              <a:rPr lang="en-GB" smtClean="0"/>
              <a:t>29/08/2025</a:t>
            </a:fld>
            <a:endParaRPr lang="en-GB"/>
          </a:p>
        </p:txBody>
      </p:sp>
      <p:sp>
        <p:nvSpPr>
          <p:cNvPr id="6" name="Footer Placeholder 5">
            <a:extLst>
              <a:ext uri="{FF2B5EF4-FFF2-40B4-BE49-F238E27FC236}">
                <a16:creationId xmlns:a16="http://schemas.microsoft.com/office/drawing/2014/main" id="{AD86A7A0-CB18-B418-41C6-62B2EBF57A5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10768C2-1A4D-308C-2B7F-8FAA219875A6}"/>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4114432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C48D73E-88B2-BCBC-2064-2C5EB2C6799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6119262-78D3-5E6F-FB63-A86297F9190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38D9618-E252-2AC8-3D2D-0CCE607366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F0D254A-C865-4583-AE43-1EF9DA45F7DC}" type="datetimeFigureOut">
              <a:rPr lang="en-GB" smtClean="0"/>
              <a:t>29/08/2025</a:t>
            </a:fld>
            <a:endParaRPr lang="en-GB"/>
          </a:p>
        </p:txBody>
      </p:sp>
      <p:sp>
        <p:nvSpPr>
          <p:cNvPr id="5" name="Footer Placeholder 4">
            <a:extLst>
              <a:ext uri="{FF2B5EF4-FFF2-40B4-BE49-F238E27FC236}">
                <a16:creationId xmlns:a16="http://schemas.microsoft.com/office/drawing/2014/main" id="{69FE2F70-F051-5CD7-F1D3-E7954DE3CDF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FF7DED1B-1B39-4280-17FE-FF07718D500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3C0A679-A16E-4C50-A4B6-107109782F90}" type="slidenum">
              <a:rPr lang="en-GB" smtClean="0"/>
              <a:t>‹#›</a:t>
            </a:fld>
            <a:endParaRPr lang="en-GB"/>
          </a:p>
        </p:txBody>
      </p:sp>
    </p:spTree>
    <p:extLst>
      <p:ext uri="{BB962C8B-B14F-4D97-AF65-F5344CB8AC3E}">
        <p14:creationId xmlns:p14="http://schemas.microsoft.com/office/powerpoint/2010/main" val="35895900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77A15-024C-E094-B3C0-9DFB31D79356}"/>
              </a:ext>
            </a:extLst>
          </p:cNvPr>
          <p:cNvSpPr>
            <a:spLocks noGrp="1"/>
          </p:cNvSpPr>
          <p:nvPr>
            <p:ph type="ctrTitle"/>
          </p:nvPr>
        </p:nvSpPr>
        <p:spPr>
          <a:xfrm>
            <a:off x="124920" y="-79140"/>
            <a:ext cx="8919150" cy="659567"/>
          </a:xfrm>
        </p:spPr>
        <p:txBody>
          <a:bodyPr>
            <a:normAutofit/>
          </a:bodyPr>
          <a:lstStyle/>
          <a:p>
            <a:pPr>
              <a:lnSpc>
                <a:spcPct val="100000"/>
              </a:lnSpc>
            </a:pPr>
            <a:r>
              <a:rPr lang="en-GB" sz="2800" b="1" dirty="0">
                <a:solidFill>
                  <a:schemeClr val="tx2">
                    <a:lumMod val="75000"/>
                    <a:lumOff val="25000"/>
                  </a:schemeClr>
                </a:solidFill>
              </a:rPr>
              <a:t>Termly Newsletter Primary 2/3 Room 3 – Mrs Johnston</a:t>
            </a:r>
          </a:p>
        </p:txBody>
      </p:sp>
      <p:sp>
        <p:nvSpPr>
          <p:cNvPr id="3" name="Subtitle 2">
            <a:extLst>
              <a:ext uri="{FF2B5EF4-FFF2-40B4-BE49-F238E27FC236}">
                <a16:creationId xmlns:a16="http://schemas.microsoft.com/office/drawing/2014/main" id="{7E52A094-0634-04B0-31A7-21B2F00ECBF6}"/>
              </a:ext>
            </a:extLst>
          </p:cNvPr>
          <p:cNvSpPr>
            <a:spLocks noGrp="1"/>
          </p:cNvSpPr>
          <p:nvPr>
            <p:ph type="subTitle" idx="1"/>
          </p:nvPr>
        </p:nvSpPr>
        <p:spPr>
          <a:xfrm>
            <a:off x="124917" y="659567"/>
            <a:ext cx="3008027" cy="6094464"/>
          </a:xfrm>
          <a:solidFill>
            <a:schemeClr val="accent2">
              <a:lumMod val="40000"/>
              <a:lumOff val="60000"/>
            </a:schemeClr>
          </a:solidFill>
          <a:ln>
            <a:solidFill>
              <a:schemeClr val="tx1"/>
            </a:solidFill>
          </a:ln>
        </p:spPr>
        <p:txBody>
          <a:bodyPr>
            <a:noAutofit/>
          </a:bodyPr>
          <a:lstStyle/>
          <a:p>
            <a:pPr>
              <a:lnSpc>
                <a:spcPct val="120000"/>
              </a:lnSpc>
              <a:spcBef>
                <a:spcPts val="0"/>
              </a:spcBef>
            </a:pPr>
            <a:r>
              <a:rPr lang="en-GB" sz="1100" b="1" u="sng"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Literacy</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20000"/>
              </a:lnSpc>
              <a:spcBef>
                <a:spcPts val="0"/>
              </a:spcBef>
            </a:pPr>
            <a:r>
              <a:rPr lang="en-GB" sz="1100" dirty="0">
                <a:latin typeface="Calibri" panose="020F0502020204030204" pitchFamily="34" charset="0"/>
                <a:ea typeface="Calibri" panose="020F0502020204030204" pitchFamily="34" charset="0"/>
                <a:cs typeface="Calibri" panose="020F0502020204030204" pitchFamily="34" charset="0"/>
              </a:rPr>
              <a:t>This term for Literacy we will continue with the Active Literacy phonics programme. We will begin by consolidating the previous phonemes and common words for stage 1 (P2) and stage 2 (P3).</a:t>
            </a:r>
          </a:p>
          <a:p>
            <a:pPr>
              <a:lnSpc>
                <a:spcPct val="120000"/>
              </a:lnSpc>
              <a:spcBef>
                <a:spcPts val="0"/>
              </a:spcBef>
            </a:pPr>
            <a:r>
              <a:rPr lang="en-GB" sz="1100" dirty="0">
                <a:latin typeface="Calibri" panose="020F0502020204030204" pitchFamily="34" charset="0"/>
                <a:ea typeface="Calibri" panose="020F0502020204030204" pitchFamily="34" charset="0"/>
                <a:cs typeface="Calibri" panose="020F0502020204030204" pitchFamily="34" charset="0"/>
              </a:rPr>
              <a:t>Each week the children will be introduced to a new phoneme and 4 common words. Every few weeks there will be a consolidation week. The children will complete daily active spelling tasks. They will develop their skills in using the words in sentences and revising the words by writing them in different ways.</a:t>
            </a:r>
          </a:p>
          <a:p>
            <a:pPr>
              <a:lnSpc>
                <a:spcPct val="120000"/>
              </a:lnSpc>
              <a:spcBef>
                <a:spcPts val="0"/>
              </a:spcBef>
            </a:pPr>
            <a:r>
              <a:rPr lang="en-GB" sz="1100" b="1" dirty="0">
                <a:latin typeface="Calibri" panose="020F0502020204030204" pitchFamily="34" charset="0"/>
                <a:ea typeface="Calibri" panose="020F0502020204030204" pitchFamily="34" charset="0"/>
                <a:cs typeface="Calibri" panose="020F0502020204030204" pitchFamily="34" charset="0"/>
              </a:rPr>
              <a:t>Reading</a:t>
            </a:r>
            <a:r>
              <a:rPr lang="en-GB" sz="1100" dirty="0">
                <a:latin typeface="Calibri" panose="020F0502020204030204" pitchFamily="34" charset="0"/>
                <a:ea typeface="Calibri" panose="020F0502020204030204" pitchFamily="34" charset="0"/>
                <a:cs typeface="Calibri" panose="020F0502020204030204" pitchFamily="34" charset="0"/>
              </a:rPr>
              <a:t> - the children will continue to have their weekly home readers as well as one or two differentiated group reading books per week. The children will work on this text for 2 days to aid their comprehension and read to write skills. The children will be learning strategies to work out tricky words and to help them develop a deeper understanding of what they are reading. P2 children will be continuing to build up their sight vocabulary and P3 children will be continuing to develop their fluency when reading aloud.</a:t>
            </a:r>
          </a:p>
          <a:p>
            <a:pPr>
              <a:lnSpc>
                <a:spcPct val="120000"/>
              </a:lnSpc>
              <a:spcBef>
                <a:spcPts val="0"/>
              </a:spcBef>
            </a:pPr>
            <a:r>
              <a:rPr lang="en-GB" sz="1100" b="1" dirty="0">
                <a:latin typeface="Calibri" panose="020F0502020204030204" pitchFamily="34" charset="0"/>
                <a:ea typeface="Calibri" panose="020F0502020204030204" pitchFamily="34" charset="0"/>
                <a:cs typeface="Calibri" panose="020F0502020204030204" pitchFamily="34" charset="0"/>
              </a:rPr>
              <a:t>Writing</a:t>
            </a:r>
            <a:r>
              <a:rPr lang="en-GB" sz="1100" dirty="0">
                <a:latin typeface="Calibri" panose="020F0502020204030204" pitchFamily="34" charset="0"/>
                <a:ea typeface="Calibri" panose="020F0502020204030204" pitchFamily="34" charset="0"/>
                <a:cs typeface="Calibri" panose="020F0502020204030204" pitchFamily="34" charset="0"/>
              </a:rPr>
              <a:t> – We will begin by participating in Short Burst Writing sessions developing our skills in forming simple sentences at our own level. We will then begin our first Talk for Writing unit developing our skills in developing characters and setting.</a:t>
            </a:r>
          </a:p>
        </p:txBody>
      </p:sp>
      <p:sp>
        <p:nvSpPr>
          <p:cNvPr id="4" name="Subtitle 2">
            <a:extLst>
              <a:ext uri="{FF2B5EF4-FFF2-40B4-BE49-F238E27FC236}">
                <a16:creationId xmlns:a16="http://schemas.microsoft.com/office/drawing/2014/main" id="{FD38E729-A047-FFAF-CDED-0DF9909EDDD5}"/>
              </a:ext>
            </a:extLst>
          </p:cNvPr>
          <p:cNvSpPr txBox="1">
            <a:spLocks/>
          </p:cNvSpPr>
          <p:nvPr/>
        </p:nvSpPr>
        <p:spPr>
          <a:xfrm>
            <a:off x="3187900" y="653033"/>
            <a:ext cx="1893765" cy="6094464"/>
          </a:xfrm>
          <a:prstGeom prst="rect">
            <a:avLst/>
          </a:prstGeom>
          <a:solidFill>
            <a:schemeClr val="accent1">
              <a:lumMod val="20000"/>
              <a:lumOff val="80000"/>
            </a:schemeClr>
          </a:solidFill>
          <a:ln>
            <a:solidFill>
              <a:schemeClr val="tx1"/>
            </a:solidFill>
          </a:ln>
        </p:spPr>
        <p:txBody>
          <a:bodyPr vert="horz" lIns="91440" tIns="45720" rIns="91440" bIns="45720" rtlCol="0">
            <a:normAutofit fontScale="77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ctr">
              <a:lnSpc>
                <a:spcPct val="120000"/>
              </a:lnSpc>
              <a:spcBef>
                <a:spcPts val="0"/>
              </a:spcBef>
            </a:pPr>
            <a:r>
              <a:rPr lang="en-GB" sz="1600" b="1" u="sng"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Numeracy</a:t>
            </a:r>
          </a:p>
          <a:p>
            <a:pPr>
              <a:lnSpc>
                <a:spcPct val="120000"/>
              </a:lnSpc>
              <a:spcBef>
                <a:spcPts val="0"/>
              </a:spcBef>
            </a:pPr>
            <a:r>
              <a:rPr lang="en-GB" sz="1600" dirty="0">
                <a:latin typeface="Calibri" panose="020F0502020204030204" pitchFamily="34" charset="0"/>
                <a:ea typeface="Calibri" panose="020F0502020204030204" pitchFamily="34" charset="0"/>
                <a:cs typeface="Calibri" panose="020F0502020204030204" pitchFamily="34" charset="0"/>
              </a:rPr>
              <a:t>We will be developing our counting and core Numeracy skills through a variety of mental maths games and challenges. We will also participate in daily CLIC sessions to help with mental recall.</a:t>
            </a:r>
          </a:p>
          <a:p>
            <a:pPr>
              <a:lnSpc>
                <a:spcPct val="120000"/>
              </a:lnSpc>
              <a:spcBef>
                <a:spcPts val="0"/>
              </a:spcBef>
            </a:pPr>
            <a:r>
              <a:rPr lang="en-GB" sz="1600" b="1" dirty="0">
                <a:latin typeface="Calibri" panose="020F0502020204030204" pitchFamily="34" charset="0"/>
                <a:ea typeface="Calibri" panose="020F0502020204030204" pitchFamily="34" charset="0"/>
                <a:cs typeface="Calibri" panose="020F0502020204030204" pitchFamily="34" charset="0"/>
              </a:rPr>
              <a:t>P2-</a:t>
            </a:r>
            <a:endParaRPr lang="en-GB" sz="1600" dirty="0">
              <a:latin typeface="Calibri" panose="020F0502020204030204" pitchFamily="34" charset="0"/>
              <a:ea typeface="Calibri" panose="020F0502020204030204" pitchFamily="34" charset="0"/>
              <a:cs typeface="Calibri" panose="020F0502020204030204" pitchFamily="34" charset="0"/>
            </a:endParaRPr>
          </a:p>
          <a:p>
            <a:pPr lvl="0">
              <a:lnSpc>
                <a:spcPct val="120000"/>
              </a:lnSpc>
              <a:spcBef>
                <a:spcPts val="0"/>
              </a:spcBef>
            </a:pPr>
            <a:r>
              <a:rPr lang="en-GB" sz="1600" dirty="0">
                <a:latin typeface="Calibri" panose="020F0502020204030204" pitchFamily="34" charset="0"/>
                <a:ea typeface="Calibri" panose="020F0502020204030204" pitchFamily="34" charset="0"/>
                <a:cs typeface="Calibri" panose="020F0502020204030204" pitchFamily="34" charset="0"/>
              </a:rPr>
              <a:t>Numbers to 100 - recognising, writing and ordering.</a:t>
            </a:r>
          </a:p>
          <a:p>
            <a:pPr lvl="0">
              <a:lnSpc>
                <a:spcPct val="120000"/>
              </a:lnSpc>
              <a:spcBef>
                <a:spcPts val="0"/>
              </a:spcBef>
            </a:pPr>
            <a:r>
              <a:rPr lang="en-GB" sz="1600" dirty="0">
                <a:latin typeface="Calibri" panose="020F0502020204030204" pitchFamily="34" charset="0"/>
                <a:ea typeface="Calibri" panose="020F0502020204030204" pitchFamily="34" charset="0"/>
                <a:cs typeface="Calibri" panose="020F0502020204030204" pitchFamily="34" charset="0"/>
              </a:rPr>
              <a:t>Addition and subtraction facts to 10 and 20.</a:t>
            </a:r>
          </a:p>
          <a:p>
            <a:pPr lvl="0">
              <a:lnSpc>
                <a:spcPct val="120000"/>
              </a:lnSpc>
              <a:spcBef>
                <a:spcPts val="0"/>
              </a:spcBef>
            </a:pPr>
            <a:r>
              <a:rPr lang="en-GB" sz="1600" dirty="0">
                <a:latin typeface="Calibri" panose="020F0502020204030204" pitchFamily="34" charset="0"/>
                <a:ea typeface="Calibri" panose="020F0502020204030204" pitchFamily="34" charset="0"/>
                <a:cs typeface="Calibri" panose="020F0502020204030204" pitchFamily="34" charset="0"/>
              </a:rPr>
              <a:t>Recognise and name 2D shapes.</a:t>
            </a:r>
          </a:p>
          <a:p>
            <a:pPr lvl="0">
              <a:lnSpc>
                <a:spcPct val="120000"/>
              </a:lnSpc>
              <a:spcBef>
                <a:spcPts val="0"/>
              </a:spcBef>
            </a:pPr>
            <a:r>
              <a:rPr lang="en-GB" sz="1600" dirty="0">
                <a:latin typeface="Calibri" panose="020F0502020204030204" pitchFamily="34" charset="0"/>
                <a:ea typeface="Calibri" panose="020F0502020204030204" pitchFamily="34" charset="0"/>
                <a:cs typeface="Calibri" panose="020F0502020204030204" pitchFamily="34" charset="0"/>
              </a:rPr>
              <a:t>Recognise and continue patterns.</a:t>
            </a:r>
          </a:p>
          <a:p>
            <a:pPr lvl="0">
              <a:lnSpc>
                <a:spcPct val="120000"/>
              </a:lnSpc>
              <a:spcBef>
                <a:spcPts val="0"/>
              </a:spcBef>
            </a:pPr>
            <a:r>
              <a:rPr lang="en-GB" sz="1600" dirty="0">
                <a:latin typeface="Calibri" panose="020F0502020204030204" pitchFamily="34" charset="0"/>
                <a:ea typeface="Calibri" panose="020F0502020204030204" pitchFamily="34" charset="0"/>
                <a:cs typeface="Calibri" panose="020F0502020204030204" pitchFamily="34" charset="0"/>
              </a:rPr>
              <a:t>Exploring length and area.</a:t>
            </a:r>
          </a:p>
          <a:p>
            <a:pPr lvl="0">
              <a:lnSpc>
                <a:spcPct val="120000"/>
              </a:lnSpc>
              <a:spcBef>
                <a:spcPts val="0"/>
              </a:spcBef>
            </a:pPr>
            <a:endParaRPr lang="en-GB" sz="1600" dirty="0">
              <a:latin typeface="Calibri" panose="020F0502020204030204" pitchFamily="34" charset="0"/>
              <a:ea typeface="Calibri" panose="020F0502020204030204" pitchFamily="34" charset="0"/>
              <a:cs typeface="Calibri" panose="020F0502020204030204" pitchFamily="34" charset="0"/>
            </a:endParaRPr>
          </a:p>
          <a:p>
            <a:pPr>
              <a:lnSpc>
                <a:spcPct val="120000"/>
              </a:lnSpc>
              <a:spcBef>
                <a:spcPts val="0"/>
              </a:spcBef>
            </a:pPr>
            <a:r>
              <a:rPr lang="en-GB" sz="1600" b="1" dirty="0">
                <a:latin typeface="Calibri" panose="020F0502020204030204" pitchFamily="34" charset="0"/>
                <a:ea typeface="Calibri" panose="020F0502020204030204" pitchFamily="34" charset="0"/>
                <a:cs typeface="Calibri" panose="020F0502020204030204" pitchFamily="34" charset="0"/>
              </a:rPr>
              <a:t>P3 – </a:t>
            </a:r>
            <a:endParaRPr lang="en-GB" sz="1600" dirty="0">
              <a:latin typeface="Calibri" panose="020F0502020204030204" pitchFamily="34" charset="0"/>
              <a:ea typeface="Calibri" panose="020F0502020204030204" pitchFamily="34" charset="0"/>
              <a:cs typeface="Calibri" panose="020F0502020204030204" pitchFamily="34" charset="0"/>
            </a:endParaRPr>
          </a:p>
          <a:p>
            <a:pPr lvl="0">
              <a:lnSpc>
                <a:spcPct val="120000"/>
              </a:lnSpc>
              <a:spcBef>
                <a:spcPts val="0"/>
              </a:spcBef>
            </a:pPr>
            <a:r>
              <a:rPr lang="en-GB" sz="1600" dirty="0">
                <a:latin typeface="Calibri" panose="020F0502020204030204" pitchFamily="34" charset="0"/>
                <a:ea typeface="Calibri" panose="020F0502020204030204" pitchFamily="34" charset="0"/>
                <a:cs typeface="Calibri" panose="020F0502020204030204" pitchFamily="34" charset="0"/>
              </a:rPr>
              <a:t>Exploring numbers beyond 100 – counting in 2s, 5s and 10s.</a:t>
            </a:r>
          </a:p>
          <a:p>
            <a:pPr lvl="0">
              <a:lnSpc>
                <a:spcPct val="120000"/>
              </a:lnSpc>
              <a:spcBef>
                <a:spcPts val="0"/>
              </a:spcBef>
            </a:pPr>
            <a:r>
              <a:rPr lang="en-GB" sz="1600" dirty="0">
                <a:latin typeface="Calibri" panose="020F0502020204030204" pitchFamily="34" charset="0"/>
                <a:ea typeface="Calibri" panose="020F0502020204030204" pitchFamily="34" charset="0"/>
                <a:cs typeface="Calibri" panose="020F0502020204030204" pitchFamily="34" charset="0"/>
              </a:rPr>
              <a:t>Addition and subtraction facts with 2-digit numbers.</a:t>
            </a:r>
          </a:p>
          <a:p>
            <a:pPr lvl="0">
              <a:lnSpc>
                <a:spcPct val="120000"/>
              </a:lnSpc>
              <a:spcBef>
                <a:spcPts val="0"/>
              </a:spcBef>
            </a:pPr>
            <a:r>
              <a:rPr lang="en-GB" sz="1600" dirty="0">
                <a:latin typeface="Calibri" panose="020F0502020204030204" pitchFamily="34" charset="0"/>
                <a:ea typeface="Calibri" panose="020F0502020204030204" pitchFamily="34" charset="0"/>
                <a:cs typeface="Calibri" panose="020F0502020204030204" pitchFamily="34" charset="0"/>
              </a:rPr>
              <a:t>Recognising and describing the properties of a range of 2D shapes.</a:t>
            </a:r>
          </a:p>
          <a:p>
            <a:pPr lvl="0">
              <a:lnSpc>
                <a:spcPct val="120000"/>
              </a:lnSpc>
              <a:spcBef>
                <a:spcPts val="0"/>
              </a:spcBef>
            </a:pPr>
            <a:r>
              <a:rPr lang="en-GB" sz="1600" dirty="0">
                <a:latin typeface="Calibri" panose="020F0502020204030204" pitchFamily="34" charset="0"/>
                <a:ea typeface="Calibri" panose="020F0502020204030204" pitchFamily="34" charset="0"/>
                <a:cs typeface="Calibri" panose="020F0502020204030204" pitchFamily="34" charset="0"/>
              </a:rPr>
              <a:t>Calculating 10 more and 10 less with 3-digit numbers.</a:t>
            </a:r>
          </a:p>
          <a:p>
            <a:pPr algn="l">
              <a:lnSpc>
                <a:spcPct val="120000"/>
              </a:lnSpc>
              <a:spcBef>
                <a:spcPts val="0"/>
              </a:spcBef>
            </a:pPr>
            <a:endParaRPr lang="en-GB" sz="19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Subtitle 2">
            <a:extLst>
              <a:ext uri="{FF2B5EF4-FFF2-40B4-BE49-F238E27FC236}">
                <a16:creationId xmlns:a16="http://schemas.microsoft.com/office/drawing/2014/main" id="{66ABF978-3370-F10B-302A-0372443804D4}"/>
              </a:ext>
            </a:extLst>
          </p:cNvPr>
          <p:cNvSpPr txBox="1">
            <a:spLocks/>
          </p:cNvSpPr>
          <p:nvPr/>
        </p:nvSpPr>
        <p:spPr>
          <a:xfrm>
            <a:off x="5136621" y="653033"/>
            <a:ext cx="3907449" cy="6100998"/>
          </a:xfrm>
          <a:prstGeom prst="rect">
            <a:avLst/>
          </a:prstGeom>
          <a:solidFill>
            <a:srgbClr val="FFFF99"/>
          </a:solidFill>
          <a:ln>
            <a:solidFill>
              <a:schemeClr val="tx1"/>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00000"/>
              </a:lnSpc>
              <a:spcBef>
                <a:spcPts val="0"/>
              </a:spcBef>
            </a:pPr>
            <a:r>
              <a:rPr lang="en-GB" sz="1200" b="1" u="sng" dirty="0">
                <a:latin typeface="Calibri" panose="020F0502020204030204" pitchFamily="34" charset="0"/>
                <a:ea typeface="Calibri" panose="020F0502020204030204" pitchFamily="34" charset="0"/>
                <a:cs typeface="Calibri" panose="020F0502020204030204" pitchFamily="34" charset="0"/>
              </a:rPr>
              <a:t>Other Curricular Areas</a:t>
            </a:r>
          </a:p>
          <a:p>
            <a:pPr>
              <a:lnSpc>
                <a:spcPct val="100000"/>
              </a:lnSpc>
              <a:spcBef>
                <a:spcPts val="0"/>
              </a:spcBef>
            </a:pPr>
            <a:endParaRPr lang="en-GB" sz="1200" b="1" u="sng" dirty="0">
              <a:latin typeface="Calibri" panose="020F0502020204030204" pitchFamily="34" charset="0"/>
              <a:ea typeface="Calibri" panose="020F0502020204030204" pitchFamily="34" charset="0"/>
              <a:cs typeface="Calibri" panose="020F0502020204030204" pitchFamily="34" charset="0"/>
            </a:endParaRPr>
          </a:p>
          <a:p>
            <a:pPr>
              <a:lnSpc>
                <a:spcPct val="100000"/>
              </a:lnSpc>
              <a:spcBef>
                <a:spcPts val="0"/>
              </a:spcBef>
            </a:pPr>
            <a:r>
              <a:rPr lang="en-GB" sz="1200" b="1" dirty="0">
                <a:latin typeface="Calibri" panose="020F0502020204030204" pitchFamily="34" charset="0"/>
                <a:ea typeface="Calibri" panose="020F0502020204030204" pitchFamily="34" charset="0"/>
                <a:cs typeface="Calibri" panose="020F0502020204030204" pitchFamily="34" charset="0"/>
              </a:rPr>
              <a:t>Health And Wellbeing –</a:t>
            </a:r>
            <a:r>
              <a:rPr lang="en-GB" sz="1200" dirty="0">
                <a:latin typeface="Calibri" panose="020F0502020204030204" pitchFamily="34" charset="0"/>
                <a:ea typeface="Calibri" panose="020F0502020204030204" pitchFamily="34" charset="0"/>
                <a:cs typeface="Calibri" panose="020F0502020204030204" pitchFamily="34" charset="0"/>
              </a:rPr>
              <a:t> We will begin by exploring SHANARRI and looking at rights linked to our class charter. P2 will be exploring different feelings and emotions and P3 will be learning how to recognise and manage their feelings and emotions.</a:t>
            </a:r>
          </a:p>
          <a:p>
            <a:pPr>
              <a:lnSpc>
                <a:spcPct val="100000"/>
              </a:lnSpc>
              <a:spcBef>
                <a:spcPts val="0"/>
              </a:spcBef>
            </a:pPr>
            <a:r>
              <a:rPr lang="en-GB" sz="1200" b="1" dirty="0">
                <a:latin typeface="Calibri" panose="020F0502020204030204" pitchFamily="34" charset="0"/>
                <a:ea typeface="Calibri" panose="020F0502020204030204" pitchFamily="34" charset="0"/>
                <a:cs typeface="Calibri" panose="020F0502020204030204" pitchFamily="34" charset="0"/>
              </a:rPr>
              <a:t>PE</a:t>
            </a:r>
            <a:r>
              <a:rPr lang="en-GB" sz="1200" dirty="0">
                <a:latin typeface="Calibri" panose="020F0502020204030204" pitchFamily="34" charset="0"/>
                <a:ea typeface="Calibri" panose="020F0502020204030204" pitchFamily="34" charset="0"/>
                <a:cs typeface="Calibri" panose="020F0502020204030204" pitchFamily="34" charset="0"/>
              </a:rPr>
              <a:t> – We will be participating in a range of ball skills activities to help develop our dribbling, passing, throwing and catching skills. With Miss Byworth we will be participating in a gymnastics unit developing our balance and co-ordination skills.</a:t>
            </a:r>
          </a:p>
          <a:p>
            <a:pPr>
              <a:lnSpc>
                <a:spcPct val="100000"/>
              </a:lnSpc>
              <a:spcBef>
                <a:spcPts val="0"/>
              </a:spcBef>
            </a:pPr>
            <a:r>
              <a:rPr lang="en-GB" sz="1200" b="1" dirty="0">
                <a:latin typeface="Calibri" panose="020F0502020204030204" pitchFamily="34" charset="0"/>
                <a:ea typeface="Calibri" panose="020F0502020204030204" pitchFamily="34" charset="0"/>
                <a:cs typeface="Calibri" panose="020F0502020204030204" pitchFamily="34" charset="0"/>
              </a:rPr>
              <a:t>Social Studies</a:t>
            </a:r>
            <a:r>
              <a:rPr lang="en-GB" sz="1200" dirty="0">
                <a:latin typeface="Calibri" panose="020F0502020204030204" pitchFamily="34" charset="0"/>
                <a:ea typeface="Calibri" panose="020F0502020204030204" pitchFamily="34" charset="0"/>
                <a:cs typeface="Calibri" panose="020F0502020204030204" pitchFamily="34" charset="0"/>
              </a:rPr>
              <a:t> – We will begin by exploring Sustainability through a topic about climate and weather. We will then explore different inventions from over the years and place them on a simple timeline.</a:t>
            </a:r>
          </a:p>
          <a:p>
            <a:pPr>
              <a:lnSpc>
                <a:spcPct val="100000"/>
              </a:lnSpc>
              <a:spcBef>
                <a:spcPts val="0"/>
              </a:spcBef>
            </a:pPr>
            <a:r>
              <a:rPr lang="en-GB" sz="1200" b="1" dirty="0">
                <a:latin typeface="Calibri" panose="020F0502020204030204" pitchFamily="34" charset="0"/>
                <a:ea typeface="Calibri" panose="020F0502020204030204" pitchFamily="34" charset="0"/>
                <a:cs typeface="Calibri" panose="020F0502020204030204" pitchFamily="34" charset="0"/>
              </a:rPr>
              <a:t>ICT</a:t>
            </a:r>
            <a:r>
              <a:rPr lang="en-GB" sz="1200" dirty="0">
                <a:latin typeface="Calibri" panose="020F0502020204030204" pitchFamily="34" charset="0"/>
                <a:ea typeface="Calibri" panose="020F0502020204030204" pitchFamily="34" charset="0"/>
                <a:cs typeface="Calibri" panose="020F0502020204030204" pitchFamily="34" charset="0"/>
              </a:rPr>
              <a:t> – P2 will be developing their skills in logging on to the system. P3 will be developing their typing and spelling skills using different games to support their learning. </a:t>
            </a:r>
          </a:p>
          <a:p>
            <a:pPr>
              <a:lnSpc>
                <a:spcPct val="100000"/>
              </a:lnSpc>
              <a:spcBef>
                <a:spcPts val="0"/>
              </a:spcBef>
            </a:pPr>
            <a:r>
              <a:rPr lang="en-GB" sz="1200" b="1" dirty="0">
                <a:latin typeface="Calibri" panose="020F0502020204030204" pitchFamily="34" charset="0"/>
                <a:ea typeface="Calibri" panose="020F0502020204030204" pitchFamily="34" charset="0"/>
                <a:cs typeface="Calibri" panose="020F0502020204030204" pitchFamily="34" charset="0"/>
              </a:rPr>
              <a:t>ART</a:t>
            </a:r>
            <a:r>
              <a:rPr lang="en-GB" sz="1200" dirty="0">
                <a:latin typeface="Calibri" panose="020F0502020204030204" pitchFamily="34" charset="0"/>
                <a:ea typeface="Calibri" panose="020F0502020204030204" pitchFamily="34" charset="0"/>
                <a:cs typeface="Calibri" panose="020F0502020204030204" pitchFamily="34" charset="0"/>
              </a:rPr>
              <a:t> – We will be developing our line drawing skills linked to our topic and shape work. We will explore different lines and begin to look at shading.</a:t>
            </a:r>
          </a:p>
          <a:p>
            <a:pPr>
              <a:lnSpc>
                <a:spcPct val="100000"/>
              </a:lnSpc>
              <a:spcBef>
                <a:spcPts val="0"/>
              </a:spcBef>
            </a:pPr>
            <a:endParaRPr lang="en-GB" sz="1200" dirty="0">
              <a:latin typeface="Calibri" panose="020F0502020204030204" pitchFamily="34" charset="0"/>
              <a:ea typeface="Calibri" panose="020F0502020204030204" pitchFamily="34" charset="0"/>
              <a:cs typeface="Calibri" panose="020F0502020204030204" pitchFamily="34" charset="0"/>
            </a:endParaRPr>
          </a:p>
          <a:p>
            <a:pPr>
              <a:lnSpc>
                <a:spcPct val="100000"/>
              </a:lnSpc>
              <a:spcBef>
                <a:spcPts val="0"/>
              </a:spcBef>
            </a:pPr>
            <a:endParaRPr lang="en-GB" sz="1200" dirty="0">
              <a:latin typeface="Calibri" panose="020F0502020204030204" pitchFamily="34" charset="0"/>
              <a:ea typeface="Calibri" panose="020F0502020204030204" pitchFamily="34" charset="0"/>
              <a:cs typeface="Calibri" panose="020F0502020204030204" pitchFamily="34" charset="0"/>
            </a:endParaRPr>
          </a:p>
          <a:p>
            <a:pPr>
              <a:lnSpc>
                <a:spcPct val="100000"/>
              </a:lnSpc>
              <a:spcBef>
                <a:spcPts val="0"/>
              </a:spcBef>
            </a:pPr>
            <a:endParaRPr lang="en-GB" sz="1200" dirty="0">
              <a:latin typeface="Calibri" panose="020F0502020204030204" pitchFamily="34" charset="0"/>
              <a:ea typeface="Calibri" panose="020F0502020204030204" pitchFamily="34" charset="0"/>
              <a:cs typeface="Calibri" panose="020F0502020204030204" pitchFamily="34" charset="0"/>
            </a:endParaRPr>
          </a:p>
          <a:p>
            <a:pPr>
              <a:lnSpc>
                <a:spcPct val="100000"/>
              </a:lnSpc>
              <a:spcBef>
                <a:spcPts val="0"/>
              </a:spcBef>
            </a:pPr>
            <a:r>
              <a:rPr lang="en-GB" sz="1200" b="1" dirty="0">
                <a:latin typeface="Calibri" panose="020F0502020204030204" pitchFamily="34" charset="0"/>
                <a:ea typeface="Calibri" panose="020F0502020204030204" pitchFamily="34" charset="0"/>
                <a:cs typeface="Calibri" panose="020F0502020204030204" pitchFamily="34" charset="0"/>
              </a:rPr>
              <a:t>Homework</a:t>
            </a:r>
            <a:r>
              <a:rPr lang="en-GB" sz="1200" dirty="0">
                <a:latin typeface="Calibri" panose="020F0502020204030204" pitchFamily="34" charset="0"/>
                <a:ea typeface="Calibri" panose="020F0502020204030204" pitchFamily="34" charset="0"/>
                <a:cs typeface="Calibri" panose="020F0502020204030204" pitchFamily="34" charset="0"/>
              </a:rPr>
              <a:t> – 1 or 2 reading books per week, maths flashcards, a numeracy task, common words activity and phoneme task in the homework booklet. This will be handed out on a Monday and should be returned on the Friday completed with a signature. Please ensure the homework pack is in your child’s bag every day to allow us to hear reading and flashcards.</a:t>
            </a:r>
          </a:p>
          <a:p>
            <a:pPr algn="l">
              <a:lnSpc>
                <a:spcPct val="115000"/>
              </a:lnSpc>
              <a:spcAft>
                <a:spcPts val="1000"/>
              </a:spcAft>
              <a:buNone/>
            </a:pPr>
            <a:endParaRPr lang="en-GB" sz="12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6" name="Subtitle 2">
            <a:extLst>
              <a:ext uri="{FF2B5EF4-FFF2-40B4-BE49-F238E27FC236}">
                <a16:creationId xmlns:a16="http://schemas.microsoft.com/office/drawing/2014/main" id="{749DC12C-EDAD-59CF-3605-1B399E2A171A}"/>
              </a:ext>
            </a:extLst>
          </p:cNvPr>
          <p:cNvSpPr txBox="1">
            <a:spLocks/>
          </p:cNvSpPr>
          <p:nvPr/>
        </p:nvSpPr>
        <p:spPr>
          <a:xfrm>
            <a:off x="9114018" y="1810384"/>
            <a:ext cx="2953063" cy="3173223"/>
          </a:xfrm>
          <a:prstGeom prst="rect">
            <a:avLst/>
          </a:prstGeom>
          <a:solidFill>
            <a:schemeClr val="accent6">
              <a:lumMod val="20000"/>
              <a:lumOff val="80000"/>
            </a:schemeClr>
          </a:solidFill>
          <a:ln>
            <a:solidFill>
              <a:schemeClr val="tx1"/>
            </a:solidFill>
          </a:ln>
        </p:spPr>
        <p:txBody>
          <a:bodyPr vert="horz" lIns="91440" tIns="45720" rIns="91440" bIns="45720" rtlCol="0">
            <a:normAutofit fontScale="47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ctr">
              <a:lnSpc>
                <a:spcPct val="120000"/>
              </a:lnSpc>
              <a:spcBef>
                <a:spcPts val="0"/>
              </a:spcBef>
            </a:pPr>
            <a:r>
              <a:rPr lang="en-GB" sz="2500" b="1" u="sng"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Important Information</a:t>
            </a:r>
          </a:p>
          <a:p>
            <a:pPr algn="ctr">
              <a:lnSpc>
                <a:spcPct val="120000"/>
              </a:lnSpc>
              <a:spcBef>
                <a:spcPts val="0"/>
              </a:spcBef>
            </a:pPr>
            <a:endParaRPr lang="en-GB" sz="2500" dirty="0">
              <a:effectLst/>
              <a:latin typeface="Calibri" panose="020F0502020204030204" pitchFamily="34" charset="0"/>
              <a:ea typeface="Calibri" panose="020F0502020204030204" pitchFamily="34" charset="0"/>
              <a:cs typeface="Calibri" panose="020F0502020204030204" pitchFamily="34" charset="0"/>
            </a:endParaRPr>
          </a:p>
          <a:p>
            <a:pPr>
              <a:lnSpc>
                <a:spcPct val="120000"/>
              </a:lnSpc>
              <a:spcBef>
                <a:spcPts val="0"/>
              </a:spcBef>
            </a:pPr>
            <a:r>
              <a:rPr lang="en-GB" sz="2500" dirty="0">
                <a:latin typeface="Calibri" panose="020F0502020204030204" pitchFamily="34" charset="0"/>
                <a:ea typeface="Calibri" panose="020F0502020204030204" pitchFamily="34" charset="0"/>
                <a:cs typeface="Calibri" panose="020F0502020204030204" pitchFamily="34" charset="0"/>
              </a:rPr>
              <a:t>Please make sure you have your child’s name on their clothing. This is a great help. </a:t>
            </a:r>
          </a:p>
          <a:p>
            <a:pPr>
              <a:lnSpc>
                <a:spcPct val="120000"/>
              </a:lnSpc>
              <a:spcBef>
                <a:spcPts val="0"/>
              </a:spcBef>
            </a:pPr>
            <a:r>
              <a:rPr lang="en-GB" sz="2500" dirty="0">
                <a:latin typeface="Calibri" panose="020F0502020204030204" pitchFamily="34" charset="0"/>
                <a:ea typeface="Calibri" panose="020F0502020204030204" pitchFamily="34" charset="0"/>
                <a:cs typeface="Calibri" panose="020F0502020204030204" pitchFamily="34" charset="0"/>
              </a:rPr>
              <a:t>PE days – will be Tuesday afternoon and Wednesday morning. </a:t>
            </a:r>
          </a:p>
          <a:p>
            <a:pPr>
              <a:lnSpc>
                <a:spcPct val="120000"/>
              </a:lnSpc>
              <a:spcBef>
                <a:spcPts val="0"/>
              </a:spcBef>
            </a:pPr>
            <a:r>
              <a:rPr lang="en-GB" sz="2500" dirty="0">
                <a:latin typeface="Calibri" panose="020F0502020204030204" pitchFamily="34" charset="0"/>
                <a:ea typeface="Calibri" panose="020F0502020204030204" pitchFamily="34" charset="0"/>
                <a:cs typeface="Calibri" panose="020F0502020204030204" pitchFamily="34" charset="0"/>
              </a:rPr>
              <a:t>Bringing things to school – please remember to not send any toys or items to school. We don’t want them to get lost or damaged. </a:t>
            </a:r>
          </a:p>
          <a:p>
            <a:pPr>
              <a:lnSpc>
                <a:spcPct val="120000"/>
              </a:lnSpc>
              <a:spcBef>
                <a:spcPts val="0"/>
              </a:spcBef>
            </a:pPr>
            <a:r>
              <a:rPr lang="en-GB" sz="2500" dirty="0">
                <a:latin typeface="Calibri" panose="020F0502020204030204" pitchFamily="34" charset="0"/>
                <a:ea typeface="Calibri" panose="020F0502020204030204" pitchFamily="34" charset="0"/>
                <a:cs typeface="Calibri" panose="020F0502020204030204" pitchFamily="34" charset="0"/>
              </a:rPr>
              <a:t>Please continue to sign your child’s Ready Steady Learn Book. This is sent home on a Friday and should be returned on a Monday with a signature. </a:t>
            </a:r>
          </a:p>
          <a:p>
            <a:pPr algn="ctr">
              <a:lnSpc>
                <a:spcPct val="120000"/>
              </a:lnSpc>
              <a:spcBef>
                <a:spcPts val="0"/>
              </a:spcBef>
            </a:pPr>
            <a:endParaRPr lang="en-GB" sz="2500" dirty="0">
              <a:effectLst/>
              <a:latin typeface="Calibri" panose="020F0502020204030204" pitchFamily="34" charset="0"/>
              <a:ea typeface="Calibri" panose="020F0502020204030204" pitchFamily="34" charset="0"/>
              <a:cs typeface="Calibri" panose="020F0502020204030204" pitchFamily="34" charset="0"/>
            </a:endParaRPr>
          </a:p>
          <a:p>
            <a:pPr algn="ctr">
              <a:lnSpc>
                <a:spcPct val="120000"/>
              </a:lnSpc>
              <a:spcBef>
                <a:spcPts val="0"/>
              </a:spcBef>
            </a:pPr>
            <a:r>
              <a:rPr lang="en-GB" sz="2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Thank you for your continued support.</a:t>
            </a:r>
            <a:endParaRPr lang="en-GB" sz="2500" dirty="0">
              <a:effectLst/>
              <a:latin typeface="Calibri" panose="020F0502020204030204" pitchFamily="34" charset="0"/>
              <a:ea typeface="Calibri" panose="020F0502020204030204" pitchFamily="34" charset="0"/>
              <a:cs typeface="Calibri" panose="020F0502020204030204" pitchFamily="34" charset="0"/>
            </a:endParaRPr>
          </a:p>
          <a:p>
            <a:pPr algn="ctr">
              <a:lnSpc>
                <a:spcPct val="120000"/>
              </a:lnSpc>
              <a:spcBef>
                <a:spcPts val="0"/>
              </a:spcBef>
            </a:pPr>
            <a:r>
              <a:rPr lang="en-GB" sz="25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Mrs </a:t>
            </a:r>
            <a:r>
              <a:rPr lang="en-GB" sz="2500" dirty="0">
                <a:solidFill>
                  <a:srgbClr val="000000"/>
                </a:solidFill>
                <a:latin typeface="Calibri" panose="020F0502020204030204" pitchFamily="34" charset="0"/>
                <a:ea typeface="Calibri" panose="020F0502020204030204" pitchFamily="34" charset="0"/>
                <a:cs typeface="Calibri" panose="020F0502020204030204" pitchFamily="34" charset="0"/>
              </a:rPr>
              <a:t>Johnston</a:t>
            </a:r>
            <a:endParaRPr lang="en-GB" sz="2500" dirty="0">
              <a:effectLst/>
              <a:latin typeface="Calibri" panose="020F0502020204030204" pitchFamily="34" charset="0"/>
              <a:ea typeface="Calibri" panose="020F0502020204030204" pitchFamily="34" charset="0"/>
              <a:cs typeface="Calibri" panose="020F0502020204030204" pitchFamily="34" charset="0"/>
            </a:endParaRPr>
          </a:p>
          <a:p>
            <a:endParaRPr lang="en-GB" sz="1100" b="1" dirty="0"/>
          </a:p>
        </p:txBody>
      </p:sp>
      <p:pic>
        <p:nvPicPr>
          <p:cNvPr id="18" name="Picture 17" descr="A logo for a school&#10;&#10;Description automatically generated">
            <a:extLst>
              <a:ext uri="{FF2B5EF4-FFF2-40B4-BE49-F238E27FC236}">
                <a16:creationId xmlns:a16="http://schemas.microsoft.com/office/drawing/2014/main" id="{D01D20B8-BF86-0C12-E426-D8E7753D1A9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0252" y="5838791"/>
            <a:ext cx="637696" cy="956546"/>
          </a:xfrm>
          <a:prstGeom prst="rect">
            <a:avLst/>
          </a:prstGeom>
        </p:spPr>
      </p:pic>
      <p:pic>
        <p:nvPicPr>
          <p:cNvPr id="20" name="Picture 19" descr="A group of books on a white background&#10;&#10;Description automatically generated">
            <a:extLst>
              <a:ext uri="{FF2B5EF4-FFF2-40B4-BE49-F238E27FC236}">
                <a16:creationId xmlns:a16="http://schemas.microsoft.com/office/drawing/2014/main" id="{46EE8999-8B61-0FC4-3FBF-A07F3BA8260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4018" y="5103619"/>
            <a:ext cx="2953063" cy="689855"/>
          </a:xfrm>
          <a:prstGeom prst="rect">
            <a:avLst/>
          </a:prstGeom>
        </p:spPr>
      </p:pic>
      <p:pic>
        <p:nvPicPr>
          <p:cNvPr id="22" name="Picture 21" descr="A blue sign with white text&#10;&#10;Description automatically generated">
            <a:extLst>
              <a:ext uri="{FF2B5EF4-FFF2-40B4-BE49-F238E27FC236}">
                <a16:creationId xmlns:a16="http://schemas.microsoft.com/office/drawing/2014/main" id="{BA50EF3A-700E-395F-AAF5-697D09C461F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100284" y="5838791"/>
            <a:ext cx="983725" cy="973424"/>
          </a:xfrm>
          <a:prstGeom prst="rect">
            <a:avLst/>
          </a:prstGeom>
        </p:spPr>
      </p:pic>
      <p:pic>
        <p:nvPicPr>
          <p:cNvPr id="24" name="Picture 23" descr="A blue and white logo&#10;&#10;Description automatically generated">
            <a:extLst>
              <a:ext uri="{FF2B5EF4-FFF2-40B4-BE49-F238E27FC236}">
                <a16:creationId xmlns:a16="http://schemas.microsoft.com/office/drawing/2014/main" id="{398D7785-9ECA-CA90-CC3F-BE21EB5799A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772541" y="5838791"/>
            <a:ext cx="1294540" cy="915240"/>
          </a:xfrm>
          <a:prstGeom prst="rect">
            <a:avLst/>
          </a:prstGeom>
        </p:spPr>
      </p:pic>
      <p:pic>
        <p:nvPicPr>
          <p:cNvPr id="29" name="Picture 28" descr="A blue and white logo with text&#10;&#10;Description automatically generated">
            <a:extLst>
              <a:ext uri="{FF2B5EF4-FFF2-40B4-BE49-F238E27FC236}">
                <a16:creationId xmlns:a16="http://schemas.microsoft.com/office/drawing/2014/main" id="{576098BC-7827-1EE6-5BB2-A06A2D11474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114017" y="103969"/>
            <a:ext cx="2953062" cy="1661098"/>
          </a:xfrm>
          <a:prstGeom prst="rect">
            <a:avLst/>
          </a:prstGeom>
        </p:spPr>
      </p:pic>
    </p:spTree>
    <p:extLst>
      <p:ext uri="{BB962C8B-B14F-4D97-AF65-F5344CB8AC3E}">
        <p14:creationId xmlns:p14="http://schemas.microsoft.com/office/powerpoint/2010/main" val="6839144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9c240b36-8f5f-451c-993e-9fc0f4722119" xsi:nil="true"/>
    <lcf76f155ced4ddcb4097134ff3c332f xmlns="f3d8b7cc-e0b4-4e37-aaa9-d7a9d1936446">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579483CEB6A774BBB742F792612E1DC" ma:contentTypeVersion="17" ma:contentTypeDescription="Create a new document." ma:contentTypeScope="" ma:versionID="21e4e7a7f79fb9c3d04ef8a042fbab19">
  <xsd:schema xmlns:xsd="http://www.w3.org/2001/XMLSchema" xmlns:xs="http://www.w3.org/2001/XMLSchema" xmlns:p="http://schemas.microsoft.com/office/2006/metadata/properties" xmlns:ns2="f3d8b7cc-e0b4-4e37-aaa9-d7a9d1936446" xmlns:ns3="9c240b36-8f5f-451c-993e-9fc0f4722119" xmlns:ns4="3b5a408d-3817-4ac0-b6eb-b70955c33aa2" targetNamespace="http://schemas.microsoft.com/office/2006/metadata/properties" ma:root="true" ma:fieldsID="4d76260aba511951b6e00ffb9e01da56" ns2:_="" ns3:_="" ns4:_="">
    <xsd:import namespace="f3d8b7cc-e0b4-4e37-aaa9-d7a9d1936446"/>
    <xsd:import namespace="9c240b36-8f5f-451c-993e-9fc0f4722119"/>
    <xsd:import namespace="3b5a408d-3817-4ac0-b6eb-b70955c33aa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4:SharedWithUsers" minOccurs="0"/>
                <xsd:element ref="ns4: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d8b7cc-e0b4-4e37-aaa9-d7a9d193644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cde0904c-6cf9-4c06-a364-281e7e121524"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c240b36-8f5f-451c-993e-9fc0f4722119"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2d782af3-b242-4a90-b4b1-fded58317dee}" ma:internalName="TaxCatchAll" ma:showField="CatchAllData" ma:web="9c240b36-8f5f-451c-993e-9fc0f4722119">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3b5a408d-3817-4ac0-b6eb-b70955c33aa2" elementFormDefault="qualified">
    <xsd:import namespace="http://schemas.microsoft.com/office/2006/documentManagement/types"/>
    <xsd:import namespace="http://schemas.microsoft.com/office/infopath/2007/PartnerControls"/>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E492B39-09B1-4E41-8302-0133B420F131}">
  <ds:schemaRefs>
    <ds:schemaRef ds:uri="http://schemas.microsoft.com/office/2006/metadata/properties"/>
    <ds:schemaRef ds:uri="http://schemas.microsoft.com/office/infopath/2007/PartnerControls"/>
    <ds:schemaRef ds:uri="9c240b36-8f5f-451c-993e-9fc0f4722119"/>
    <ds:schemaRef ds:uri="f3d8b7cc-e0b4-4e37-aaa9-d7a9d1936446"/>
  </ds:schemaRefs>
</ds:datastoreItem>
</file>

<file path=customXml/itemProps2.xml><?xml version="1.0" encoding="utf-8"?>
<ds:datastoreItem xmlns:ds="http://schemas.openxmlformats.org/officeDocument/2006/customXml" ds:itemID="{48F6529B-4A69-447B-A929-B2A111FB7C18}">
  <ds:schemaRefs>
    <ds:schemaRef ds:uri="http://schemas.microsoft.com/sharepoint/v3/contenttype/forms"/>
  </ds:schemaRefs>
</ds:datastoreItem>
</file>

<file path=customXml/itemProps3.xml><?xml version="1.0" encoding="utf-8"?>
<ds:datastoreItem xmlns:ds="http://schemas.openxmlformats.org/officeDocument/2006/customXml" ds:itemID="{6E49CF44-B3FB-4B6C-81D0-DDF9A8D43B9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3d8b7cc-e0b4-4e37-aaa9-d7a9d1936446"/>
    <ds:schemaRef ds:uri="9c240b36-8f5f-451c-993e-9fc0f4722119"/>
    <ds:schemaRef ds:uri="3b5a408d-3817-4ac0-b6eb-b70955c33aa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143</TotalTime>
  <Words>710</Words>
  <Application>Microsoft Office PowerPoint</Application>
  <PresentationFormat>Widescreen</PresentationFormat>
  <Paragraphs>40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Calibri</vt:lpstr>
      <vt:lpstr>Office Theme</vt:lpstr>
      <vt:lpstr>Termly Newsletter Primary 2/3 Room 3 – Mrs Johnston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Mrs Horn</dc:creator>
  <cp:lastModifiedBy>Mrs Horn</cp:lastModifiedBy>
  <cp:revision>6</cp:revision>
  <dcterms:created xsi:type="dcterms:W3CDTF">2025-01-06T14:08:25Z</dcterms:created>
  <dcterms:modified xsi:type="dcterms:W3CDTF">2025-08-29T07:40:46Z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0x0101009579483CEB6A774BBB742F792612E1DC</vt:lpwstr>
  </property>
  <property fmtid="{D5CDD505-2E9C-101B-9397-08002B2CF9AE}" pid="3" name="MediaServiceImageTags">
    <vt:lpwstr/>
  </property>
</Properties>
</file>