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6" r:id="rId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9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660"/>
  </p:normalViewPr>
  <p:slideViewPr>
    <p:cSldViewPr snapToGrid="0">
      <p:cViewPr>
        <p:scale>
          <a:sx n="64" d="100"/>
          <a:sy n="64" d="100"/>
        </p:scale>
        <p:origin x="48" y="-10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customXml" Target="../customXml/item3.xml"/><Relationship Id="rId7" Type="http://schemas.openxmlformats.org/officeDocument/2006/relationships/viewProps" Target="viewProps.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presProps" Target="presProps.xml"/><Relationship Id="rId5" Type="http://schemas.openxmlformats.org/officeDocument/2006/relationships/slide" Target="slides/slide1.xml"/><Relationship Id="rId4" Type="http://schemas.openxmlformats.org/officeDocument/2006/relationships/slideMaster" Target="slideMasters/slideMaster1.xml"/><Relationship Id="rId9"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B7FD2A-167D-60E8-91BD-1A2D0DD8DF4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E02DFEBB-E712-4E43-DF6A-CE8ED5F0D265}"/>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4951A9F-C05B-EAC7-D796-01C9A976F8FE}"/>
              </a:ext>
            </a:extLst>
          </p:cNvPr>
          <p:cNvSpPr>
            <a:spLocks noGrp="1"/>
          </p:cNvSpPr>
          <p:nvPr>
            <p:ph type="dt" sz="half" idx="10"/>
          </p:nvPr>
        </p:nvSpPr>
        <p:spPr/>
        <p:txBody>
          <a:bodyPr/>
          <a:lstStyle/>
          <a:p>
            <a:fld id="{FF0D254A-C865-4583-AE43-1EF9DA45F7DC}" type="datetimeFigureOut">
              <a:rPr lang="en-GB" smtClean="0"/>
              <a:t>13/05/2025</a:t>
            </a:fld>
            <a:endParaRPr lang="en-GB"/>
          </a:p>
        </p:txBody>
      </p:sp>
      <p:sp>
        <p:nvSpPr>
          <p:cNvPr id="5" name="Footer Placeholder 4">
            <a:extLst>
              <a:ext uri="{FF2B5EF4-FFF2-40B4-BE49-F238E27FC236}">
                <a16:creationId xmlns:a16="http://schemas.microsoft.com/office/drawing/2014/main" id="{8EBE8A35-A874-90D1-2EF6-5ED4BDE2F20D}"/>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D55DB44-CEE0-FBE5-2DA6-FD1AC0C9740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33042249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0B85B32-03A5-7FA7-13FD-28914637DDC7}"/>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AA54C033-8AE4-7D15-0266-0DD64D2C9A2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8E49E8B-3DCD-8F96-3722-8B7CDFCF762B}"/>
              </a:ext>
            </a:extLst>
          </p:cNvPr>
          <p:cNvSpPr>
            <a:spLocks noGrp="1"/>
          </p:cNvSpPr>
          <p:nvPr>
            <p:ph type="dt" sz="half" idx="10"/>
          </p:nvPr>
        </p:nvSpPr>
        <p:spPr/>
        <p:txBody>
          <a:bodyPr/>
          <a:lstStyle/>
          <a:p>
            <a:fld id="{FF0D254A-C865-4583-AE43-1EF9DA45F7DC}" type="datetimeFigureOut">
              <a:rPr lang="en-GB" smtClean="0"/>
              <a:t>13/05/2025</a:t>
            </a:fld>
            <a:endParaRPr lang="en-GB"/>
          </a:p>
        </p:txBody>
      </p:sp>
      <p:sp>
        <p:nvSpPr>
          <p:cNvPr id="5" name="Footer Placeholder 4">
            <a:extLst>
              <a:ext uri="{FF2B5EF4-FFF2-40B4-BE49-F238E27FC236}">
                <a16:creationId xmlns:a16="http://schemas.microsoft.com/office/drawing/2014/main" id="{8249FDAD-9EF2-58A4-90EE-8A7C101E45EC}"/>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5A4F5CB-5E36-5B19-3364-2F206D4317E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5322737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12516AF-8E9B-C671-9A56-00BD282952C7}"/>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F0FC244-0974-95CF-61BB-5AF0BFCD8EE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B3558E35-D65E-6B19-E09E-04D9364BC794}"/>
              </a:ext>
            </a:extLst>
          </p:cNvPr>
          <p:cNvSpPr>
            <a:spLocks noGrp="1"/>
          </p:cNvSpPr>
          <p:nvPr>
            <p:ph type="dt" sz="half" idx="10"/>
          </p:nvPr>
        </p:nvSpPr>
        <p:spPr/>
        <p:txBody>
          <a:bodyPr/>
          <a:lstStyle/>
          <a:p>
            <a:fld id="{FF0D254A-C865-4583-AE43-1EF9DA45F7DC}" type="datetimeFigureOut">
              <a:rPr lang="en-GB" smtClean="0"/>
              <a:t>13/05/2025</a:t>
            </a:fld>
            <a:endParaRPr lang="en-GB"/>
          </a:p>
        </p:txBody>
      </p:sp>
      <p:sp>
        <p:nvSpPr>
          <p:cNvPr id="5" name="Footer Placeholder 4">
            <a:extLst>
              <a:ext uri="{FF2B5EF4-FFF2-40B4-BE49-F238E27FC236}">
                <a16:creationId xmlns:a16="http://schemas.microsoft.com/office/drawing/2014/main" id="{6E5BDB82-8124-2607-55D9-61FC60DDA4E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C2E690B-4597-7078-EDEC-4F1C28EEF747}"/>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200549453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DBBF361-63FD-C5FA-8329-DE6376D2DE3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07FD5908-92A1-9703-3D1C-8132BEF89458}"/>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4A9C359-D70D-597E-CF61-7715A4027C29}"/>
              </a:ext>
            </a:extLst>
          </p:cNvPr>
          <p:cNvSpPr>
            <a:spLocks noGrp="1"/>
          </p:cNvSpPr>
          <p:nvPr>
            <p:ph type="dt" sz="half" idx="10"/>
          </p:nvPr>
        </p:nvSpPr>
        <p:spPr/>
        <p:txBody>
          <a:bodyPr/>
          <a:lstStyle/>
          <a:p>
            <a:fld id="{FF0D254A-C865-4583-AE43-1EF9DA45F7DC}" type="datetimeFigureOut">
              <a:rPr lang="en-GB" smtClean="0"/>
              <a:t>13/05/2025</a:t>
            </a:fld>
            <a:endParaRPr lang="en-GB"/>
          </a:p>
        </p:txBody>
      </p:sp>
      <p:sp>
        <p:nvSpPr>
          <p:cNvPr id="5" name="Footer Placeholder 4">
            <a:extLst>
              <a:ext uri="{FF2B5EF4-FFF2-40B4-BE49-F238E27FC236}">
                <a16:creationId xmlns:a16="http://schemas.microsoft.com/office/drawing/2014/main" id="{E0595509-D67A-5CC6-C8A5-1E79FD952DE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DF75632-CA95-ECE8-F1BE-1115517BEC9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2674960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1A3ABE8-E258-4BEB-9263-36B003E1033D}"/>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6AD132CE-E80E-C0A7-3526-3800B1D91A5B}"/>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94F5949-FBCD-6B55-62E1-A11567B0F223}"/>
              </a:ext>
            </a:extLst>
          </p:cNvPr>
          <p:cNvSpPr>
            <a:spLocks noGrp="1"/>
          </p:cNvSpPr>
          <p:nvPr>
            <p:ph type="dt" sz="half" idx="10"/>
          </p:nvPr>
        </p:nvSpPr>
        <p:spPr/>
        <p:txBody>
          <a:bodyPr/>
          <a:lstStyle/>
          <a:p>
            <a:fld id="{FF0D254A-C865-4583-AE43-1EF9DA45F7DC}" type="datetimeFigureOut">
              <a:rPr lang="en-GB" smtClean="0"/>
              <a:t>13/05/2025</a:t>
            </a:fld>
            <a:endParaRPr lang="en-GB"/>
          </a:p>
        </p:txBody>
      </p:sp>
      <p:sp>
        <p:nvSpPr>
          <p:cNvPr id="5" name="Footer Placeholder 4">
            <a:extLst>
              <a:ext uri="{FF2B5EF4-FFF2-40B4-BE49-F238E27FC236}">
                <a16:creationId xmlns:a16="http://schemas.microsoft.com/office/drawing/2014/main" id="{D6DEC9FF-FC93-90C3-8746-351D7DB5B3A1}"/>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DDB2D19-5BA7-9B42-5FD0-DCC1FBC6B69B}"/>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8118006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1576DE-9081-57E2-5CBC-DFFDC976E1E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74FE384F-C6F1-0DB9-48C5-01BC84E592EC}"/>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3C33820C-AAD8-7103-5411-5DC6CC3C75CA}"/>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9D071900-7AB8-F838-1F87-A1ABECC32E50}"/>
              </a:ext>
            </a:extLst>
          </p:cNvPr>
          <p:cNvSpPr>
            <a:spLocks noGrp="1"/>
          </p:cNvSpPr>
          <p:nvPr>
            <p:ph type="dt" sz="half" idx="10"/>
          </p:nvPr>
        </p:nvSpPr>
        <p:spPr/>
        <p:txBody>
          <a:bodyPr/>
          <a:lstStyle/>
          <a:p>
            <a:fld id="{FF0D254A-C865-4583-AE43-1EF9DA45F7DC}" type="datetimeFigureOut">
              <a:rPr lang="en-GB" smtClean="0"/>
              <a:t>13/05/2025</a:t>
            </a:fld>
            <a:endParaRPr lang="en-GB"/>
          </a:p>
        </p:txBody>
      </p:sp>
      <p:sp>
        <p:nvSpPr>
          <p:cNvPr id="6" name="Footer Placeholder 5">
            <a:extLst>
              <a:ext uri="{FF2B5EF4-FFF2-40B4-BE49-F238E27FC236}">
                <a16:creationId xmlns:a16="http://schemas.microsoft.com/office/drawing/2014/main" id="{3E7D0231-6A9F-B5BB-27C3-319E78EFD742}"/>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3957BF9-754F-83C4-B33D-54F9FD3D9AE2}"/>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353363349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9CC574B-FFEE-92F5-D5CC-D5D35AEEBE32}"/>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BEB05A0-2C95-910A-3975-0805AFE65B7C}"/>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3B6D11C-2440-B6F5-546D-861FA27730F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C741761D-4EB8-9536-CA96-3CAEDC7D413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DA0CF7EF-A986-E888-9F7E-A2C85EE33B2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6E20EC1A-6718-E3E6-B63B-007029C53276}"/>
              </a:ext>
            </a:extLst>
          </p:cNvPr>
          <p:cNvSpPr>
            <a:spLocks noGrp="1"/>
          </p:cNvSpPr>
          <p:nvPr>
            <p:ph type="dt" sz="half" idx="10"/>
          </p:nvPr>
        </p:nvSpPr>
        <p:spPr/>
        <p:txBody>
          <a:bodyPr/>
          <a:lstStyle/>
          <a:p>
            <a:fld id="{FF0D254A-C865-4583-AE43-1EF9DA45F7DC}" type="datetimeFigureOut">
              <a:rPr lang="en-GB" smtClean="0"/>
              <a:t>13/05/2025</a:t>
            </a:fld>
            <a:endParaRPr lang="en-GB"/>
          </a:p>
        </p:txBody>
      </p:sp>
      <p:sp>
        <p:nvSpPr>
          <p:cNvPr id="8" name="Footer Placeholder 7">
            <a:extLst>
              <a:ext uri="{FF2B5EF4-FFF2-40B4-BE49-F238E27FC236}">
                <a16:creationId xmlns:a16="http://schemas.microsoft.com/office/drawing/2014/main" id="{381C8F9A-10AC-E61F-CB54-358A855DB986}"/>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60DEAFAB-A7D7-65E4-D8E1-3FE925E9352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1985522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C98E89-C8F8-5ACC-E685-5E7B9AA3E990}"/>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7DD1A716-C00B-6725-4874-B0BC4C7F0279}"/>
              </a:ext>
            </a:extLst>
          </p:cNvPr>
          <p:cNvSpPr>
            <a:spLocks noGrp="1"/>
          </p:cNvSpPr>
          <p:nvPr>
            <p:ph type="dt" sz="half" idx="10"/>
          </p:nvPr>
        </p:nvSpPr>
        <p:spPr/>
        <p:txBody>
          <a:bodyPr/>
          <a:lstStyle/>
          <a:p>
            <a:fld id="{FF0D254A-C865-4583-AE43-1EF9DA45F7DC}" type="datetimeFigureOut">
              <a:rPr lang="en-GB" smtClean="0"/>
              <a:t>13/05/2025</a:t>
            </a:fld>
            <a:endParaRPr lang="en-GB"/>
          </a:p>
        </p:txBody>
      </p:sp>
      <p:sp>
        <p:nvSpPr>
          <p:cNvPr id="4" name="Footer Placeholder 3">
            <a:extLst>
              <a:ext uri="{FF2B5EF4-FFF2-40B4-BE49-F238E27FC236}">
                <a16:creationId xmlns:a16="http://schemas.microsoft.com/office/drawing/2014/main" id="{445C0B9C-EDEB-984F-A89E-14EBF42CAC17}"/>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B64C0321-BFE4-3594-2259-A2B8802DA27F}"/>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4959338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351FB39-DA7A-73DC-0722-AD75C9765395}"/>
              </a:ext>
            </a:extLst>
          </p:cNvPr>
          <p:cNvSpPr>
            <a:spLocks noGrp="1"/>
          </p:cNvSpPr>
          <p:nvPr>
            <p:ph type="dt" sz="half" idx="10"/>
          </p:nvPr>
        </p:nvSpPr>
        <p:spPr/>
        <p:txBody>
          <a:bodyPr/>
          <a:lstStyle/>
          <a:p>
            <a:fld id="{FF0D254A-C865-4583-AE43-1EF9DA45F7DC}" type="datetimeFigureOut">
              <a:rPr lang="en-GB" smtClean="0"/>
              <a:t>13/05/2025</a:t>
            </a:fld>
            <a:endParaRPr lang="en-GB"/>
          </a:p>
        </p:txBody>
      </p:sp>
      <p:sp>
        <p:nvSpPr>
          <p:cNvPr id="3" name="Footer Placeholder 2">
            <a:extLst>
              <a:ext uri="{FF2B5EF4-FFF2-40B4-BE49-F238E27FC236}">
                <a16:creationId xmlns:a16="http://schemas.microsoft.com/office/drawing/2014/main" id="{3DA79312-98AE-05D9-9111-3B79445D4F3B}"/>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BE18108B-9C57-8379-32E7-FB90682B3FAE}"/>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132882414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929FE7-B3F0-C637-6D0E-B5880769BBC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CBB72F0-DCF3-6438-47F1-90186B8C9E7B}"/>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FACD8448-4C75-A631-DE14-C57A4C4AF40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3694A0AB-8133-B16A-B617-4B910A7DCDAA}"/>
              </a:ext>
            </a:extLst>
          </p:cNvPr>
          <p:cNvSpPr>
            <a:spLocks noGrp="1"/>
          </p:cNvSpPr>
          <p:nvPr>
            <p:ph type="dt" sz="half" idx="10"/>
          </p:nvPr>
        </p:nvSpPr>
        <p:spPr/>
        <p:txBody>
          <a:bodyPr/>
          <a:lstStyle/>
          <a:p>
            <a:fld id="{FF0D254A-C865-4583-AE43-1EF9DA45F7DC}" type="datetimeFigureOut">
              <a:rPr lang="en-GB" smtClean="0"/>
              <a:t>13/05/2025</a:t>
            </a:fld>
            <a:endParaRPr lang="en-GB"/>
          </a:p>
        </p:txBody>
      </p:sp>
      <p:sp>
        <p:nvSpPr>
          <p:cNvPr id="6" name="Footer Placeholder 5">
            <a:extLst>
              <a:ext uri="{FF2B5EF4-FFF2-40B4-BE49-F238E27FC236}">
                <a16:creationId xmlns:a16="http://schemas.microsoft.com/office/drawing/2014/main" id="{BD8FE399-4B56-2928-7598-2CE620C70E7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2BBA174-AF58-5488-878F-FBA47E448FC7}"/>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262069642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538F19F-46EA-D9A7-5FAE-0205C322809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CBC0BFCD-EE39-05AA-3184-D13EAACCDDCC}"/>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1D4818F-F310-CFF6-2C7E-615C360AAD5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DEF7D40-310D-0048-E5AD-A497A8618EC2}"/>
              </a:ext>
            </a:extLst>
          </p:cNvPr>
          <p:cNvSpPr>
            <a:spLocks noGrp="1"/>
          </p:cNvSpPr>
          <p:nvPr>
            <p:ph type="dt" sz="half" idx="10"/>
          </p:nvPr>
        </p:nvSpPr>
        <p:spPr/>
        <p:txBody>
          <a:bodyPr/>
          <a:lstStyle/>
          <a:p>
            <a:fld id="{FF0D254A-C865-4583-AE43-1EF9DA45F7DC}" type="datetimeFigureOut">
              <a:rPr lang="en-GB" smtClean="0"/>
              <a:t>13/05/2025</a:t>
            </a:fld>
            <a:endParaRPr lang="en-GB"/>
          </a:p>
        </p:txBody>
      </p:sp>
      <p:sp>
        <p:nvSpPr>
          <p:cNvPr id="6" name="Footer Placeholder 5">
            <a:extLst>
              <a:ext uri="{FF2B5EF4-FFF2-40B4-BE49-F238E27FC236}">
                <a16:creationId xmlns:a16="http://schemas.microsoft.com/office/drawing/2014/main" id="{AD86A7A0-CB18-B418-41C6-62B2EBF57A59}"/>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10768C2-1A4D-308C-2B7F-8FAA219875A6}"/>
              </a:ext>
            </a:extLst>
          </p:cNvPr>
          <p:cNvSpPr>
            <a:spLocks noGrp="1"/>
          </p:cNvSpPr>
          <p:nvPr>
            <p:ph type="sldNum" sz="quarter" idx="12"/>
          </p:nvPr>
        </p:nvSpPr>
        <p:spPr/>
        <p:txBody>
          <a:bodyPr/>
          <a:lstStyle/>
          <a:p>
            <a:fld id="{C3C0A679-A16E-4C50-A4B6-107109782F90}" type="slidenum">
              <a:rPr lang="en-GB" smtClean="0"/>
              <a:t>‹#›</a:t>
            </a:fld>
            <a:endParaRPr lang="en-GB"/>
          </a:p>
        </p:txBody>
      </p:sp>
    </p:spTree>
    <p:extLst>
      <p:ext uri="{BB962C8B-B14F-4D97-AF65-F5344CB8AC3E}">
        <p14:creationId xmlns:p14="http://schemas.microsoft.com/office/powerpoint/2010/main" val="41144325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8C48D73E-88B2-BCBC-2064-2C5EB2C6799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06119262-78D3-5E6F-FB63-A86297F9190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A38D9618-E252-2AC8-3D2D-0CCE6073662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FF0D254A-C865-4583-AE43-1EF9DA45F7DC}" type="datetimeFigureOut">
              <a:rPr lang="en-GB" smtClean="0"/>
              <a:t>13/05/2025</a:t>
            </a:fld>
            <a:endParaRPr lang="en-GB"/>
          </a:p>
        </p:txBody>
      </p:sp>
      <p:sp>
        <p:nvSpPr>
          <p:cNvPr id="5" name="Footer Placeholder 4">
            <a:extLst>
              <a:ext uri="{FF2B5EF4-FFF2-40B4-BE49-F238E27FC236}">
                <a16:creationId xmlns:a16="http://schemas.microsoft.com/office/drawing/2014/main" id="{69FE2F70-F051-5CD7-F1D3-E7954DE3CDF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FF7DED1B-1B39-4280-17FE-FF07718D500B}"/>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C3C0A679-A16E-4C50-A4B6-107109782F90}" type="slidenum">
              <a:rPr lang="en-GB" smtClean="0"/>
              <a:t>‹#›</a:t>
            </a:fld>
            <a:endParaRPr lang="en-GB"/>
          </a:p>
        </p:txBody>
      </p:sp>
    </p:spTree>
    <p:extLst>
      <p:ext uri="{BB962C8B-B14F-4D97-AF65-F5344CB8AC3E}">
        <p14:creationId xmlns:p14="http://schemas.microsoft.com/office/powerpoint/2010/main" val="358959009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BE77A15-024C-E094-B3C0-9DFB31D79356}"/>
              </a:ext>
            </a:extLst>
          </p:cNvPr>
          <p:cNvSpPr>
            <a:spLocks noGrp="1"/>
          </p:cNvSpPr>
          <p:nvPr>
            <p:ph type="ctrTitle"/>
          </p:nvPr>
        </p:nvSpPr>
        <p:spPr>
          <a:xfrm>
            <a:off x="124920" y="-79140"/>
            <a:ext cx="8919150" cy="659567"/>
          </a:xfrm>
        </p:spPr>
        <p:txBody>
          <a:bodyPr>
            <a:normAutofit/>
          </a:bodyPr>
          <a:lstStyle/>
          <a:p>
            <a:pPr>
              <a:lnSpc>
                <a:spcPct val="100000"/>
              </a:lnSpc>
            </a:pPr>
            <a:r>
              <a:rPr lang="en-GB" sz="2800" b="1" dirty="0">
                <a:solidFill>
                  <a:schemeClr val="tx2">
                    <a:lumMod val="75000"/>
                    <a:lumOff val="25000"/>
                  </a:schemeClr>
                </a:solidFill>
              </a:rPr>
              <a:t>Termly Newsletter Primary 1 Room 1 – Mrs McCafferty</a:t>
            </a:r>
          </a:p>
        </p:txBody>
      </p:sp>
      <p:sp>
        <p:nvSpPr>
          <p:cNvPr id="3" name="Subtitle 2">
            <a:extLst>
              <a:ext uri="{FF2B5EF4-FFF2-40B4-BE49-F238E27FC236}">
                <a16:creationId xmlns:a16="http://schemas.microsoft.com/office/drawing/2014/main" id="{7E52A094-0634-04B0-31A7-21B2F00ECBF6}"/>
              </a:ext>
            </a:extLst>
          </p:cNvPr>
          <p:cNvSpPr>
            <a:spLocks noGrp="1"/>
          </p:cNvSpPr>
          <p:nvPr>
            <p:ph type="subTitle" idx="1"/>
          </p:nvPr>
        </p:nvSpPr>
        <p:spPr>
          <a:xfrm>
            <a:off x="124919" y="659567"/>
            <a:ext cx="2883108" cy="6094464"/>
          </a:xfrm>
          <a:solidFill>
            <a:schemeClr val="accent2">
              <a:lumMod val="40000"/>
              <a:lumOff val="60000"/>
            </a:schemeClr>
          </a:solidFill>
          <a:ln>
            <a:solidFill>
              <a:schemeClr val="tx1"/>
            </a:solidFill>
          </a:ln>
        </p:spPr>
        <p:txBody>
          <a:bodyPr>
            <a:noAutofit/>
          </a:bodyPr>
          <a:lstStyle/>
          <a:p>
            <a:pPr algn="ctr">
              <a:lnSpc>
                <a:spcPct val="100000"/>
              </a:lnSpc>
              <a:spcBef>
                <a:spcPts val="0"/>
              </a:spcBef>
            </a:pPr>
            <a:r>
              <a:rPr lang="en-GB" sz="1300" b="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Literacy</a:t>
            </a:r>
            <a:endParaRPr lang="en-GB" sz="13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3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Phonics</a:t>
            </a:r>
            <a:r>
              <a:rPr lang="en-GB" sz="13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learners will begin P1 by participating in the SLC FLIPP training Programme. This focuses on Phonological Awareness - building their knowledge of words and sounds through rhyme, listening, repetition, patterns in words, alliteration, syllables and taking part in word awareness games. </a:t>
            </a:r>
            <a:endParaRPr lang="en-GB" sz="12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buNone/>
            </a:pPr>
            <a:endParaRPr lang="en-GB" sz="13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Reading</a:t>
            </a: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The children will soon be bringing home a reading book. To begin their books will have no words. The purpose of these is to build upon early book concepts and reading aloud skills. The learners have the opportunity to select a book of their choice each week from our independent reading library, look out for this in our homework pack along with a reading marker to ask questions about what they have read. </a:t>
            </a:r>
          </a:p>
          <a:p>
            <a:pPr>
              <a:lnSpc>
                <a:spcPct val="100000"/>
              </a:lnSpc>
              <a:spcBef>
                <a:spcPts val="0"/>
              </a:spcBef>
            </a:pPr>
            <a:endParaRPr lang="en-GB" sz="1200" dirty="0">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3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a:t>
            </a:r>
            <a:r>
              <a:rPr lang="en-GB" sz="12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Writing</a:t>
            </a:r>
            <a:r>
              <a:rPr lang="en-GB" sz="12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 We will firstly be taking part in lots of pre-writing activities such as ‘Disco Dough’ to help get us ready to write. Try to ensure your child has the correct pencil grip before completing written homework tasks. We will be using the programme Foundation of Writing to develop our storytelling skills through our drawings and begin to attempt to trace over and under some letters. </a:t>
            </a:r>
            <a:endParaRPr lang="en-GB" sz="1300" b="1" dirty="0"/>
          </a:p>
        </p:txBody>
      </p:sp>
      <p:sp>
        <p:nvSpPr>
          <p:cNvPr id="4" name="Subtitle 2">
            <a:extLst>
              <a:ext uri="{FF2B5EF4-FFF2-40B4-BE49-F238E27FC236}">
                <a16:creationId xmlns:a16="http://schemas.microsoft.com/office/drawing/2014/main" id="{FD38E729-A047-FFAF-CDED-0DF9909EDDD5}"/>
              </a:ext>
            </a:extLst>
          </p:cNvPr>
          <p:cNvSpPr txBox="1">
            <a:spLocks/>
          </p:cNvSpPr>
          <p:nvPr/>
        </p:nvSpPr>
        <p:spPr>
          <a:xfrm>
            <a:off x="3008027" y="580427"/>
            <a:ext cx="2004939" cy="6094464"/>
          </a:xfrm>
          <a:prstGeom prst="rect">
            <a:avLst/>
          </a:prstGeom>
          <a:solidFill>
            <a:schemeClr val="accent1">
              <a:lumMod val="20000"/>
              <a:lumOff val="80000"/>
            </a:schemeClr>
          </a:solidFill>
          <a:ln>
            <a:solidFill>
              <a:schemeClr val="tx1"/>
            </a:solidFill>
          </a:ln>
        </p:spPr>
        <p:txBody>
          <a:bodyPr vert="horz" lIns="91440" tIns="45720" rIns="91440" bIns="45720" rtlCol="0">
            <a:normAutofit fontScale="250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15000"/>
              </a:lnSpc>
              <a:spcAft>
                <a:spcPts val="1000"/>
              </a:spcAft>
            </a:pPr>
            <a:r>
              <a:rPr lang="en-GB" sz="4800" b="1" u="sng" dirty="0">
                <a:solidFill>
                  <a:srgbClr val="000000"/>
                </a:solidFill>
                <a:latin typeface="Calibri" panose="020F0502020204030204" pitchFamily="34" charset="0"/>
                <a:ea typeface="Calibri" panose="020F0502020204030204" pitchFamily="34" charset="0"/>
                <a:cs typeface="Times New Roman" panose="02020603050405020304" pitchFamily="18" charset="0"/>
              </a:rPr>
              <a:t>Numeracy</a:t>
            </a:r>
            <a:endParaRPr lang="en-GB" sz="4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buNone/>
            </a:pPr>
            <a:r>
              <a:rPr lang="en-GB" sz="48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Exploring Number </a:t>
            </a:r>
          </a:p>
          <a:p>
            <a:pPr algn="l">
              <a:lnSpc>
                <a:spcPct val="115000"/>
              </a:lnSpc>
              <a:spcAft>
                <a:spcPts val="1000"/>
              </a:spcAft>
              <a:buNone/>
            </a:pPr>
            <a:r>
              <a:rPr lang="en-GB" sz="4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The learners will be exploring patterns. They will then begin learning about numbers to 10. With a focus on counting</a:t>
            </a:r>
            <a:r>
              <a:rPr lang="en-GB" sz="4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,correctly forming numbers to 10, recognise, ordering </a:t>
            </a:r>
            <a:r>
              <a:rPr lang="en-GB" sz="4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and </a:t>
            </a:r>
            <a:r>
              <a:rPr lang="en-GB" sz="4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counting forwards and backwards from 10. </a:t>
            </a:r>
          </a:p>
          <a:p>
            <a:pPr algn="l">
              <a:lnSpc>
                <a:spcPct val="115000"/>
              </a:lnSpc>
              <a:spcAft>
                <a:spcPts val="1000"/>
              </a:spcAft>
              <a:buNone/>
            </a:pPr>
            <a:r>
              <a:rPr lang="en-GB" sz="4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The learners will explore different tools used in Numeracy  such as </a:t>
            </a:r>
            <a:r>
              <a:rPr lang="en-GB" sz="4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dot patterns and array frames.  </a:t>
            </a:r>
            <a:endParaRPr lang="en-GB" sz="4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buNone/>
            </a:pPr>
            <a:r>
              <a:rPr lang="en-GB" sz="4800"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Beyond Number </a:t>
            </a:r>
          </a:p>
          <a:p>
            <a:pPr>
              <a:lnSpc>
                <a:spcPct val="115000"/>
              </a:lnSpc>
              <a:spcAft>
                <a:spcPts val="1000"/>
              </a:spcAft>
            </a:pPr>
            <a:r>
              <a:rPr lang="en-GB" sz="4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The </a:t>
            </a:r>
            <a:r>
              <a:rPr lang="en-GB" sz="4800" dirty="0">
                <a:solidFill>
                  <a:srgbClr val="000000"/>
                </a:solidFill>
                <a:latin typeface="Calibri" panose="020F0502020204030204" pitchFamily="34" charset="0"/>
                <a:ea typeface="Calibri" panose="020F0502020204030204" pitchFamily="34" charset="0"/>
                <a:cs typeface="Times New Roman" panose="02020603050405020304" pitchFamily="18" charset="0"/>
              </a:rPr>
              <a:t>learners will investigate 2D shapes  and 3D objects. Leaners will be able to sort and describe them. </a:t>
            </a: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5" name="Subtitle 2">
            <a:extLst>
              <a:ext uri="{FF2B5EF4-FFF2-40B4-BE49-F238E27FC236}">
                <a16:creationId xmlns:a16="http://schemas.microsoft.com/office/drawing/2014/main" id="{66ABF978-3370-F10B-302A-0372443804D4}"/>
              </a:ext>
            </a:extLst>
          </p:cNvPr>
          <p:cNvSpPr txBox="1">
            <a:spLocks/>
          </p:cNvSpPr>
          <p:nvPr/>
        </p:nvSpPr>
        <p:spPr>
          <a:xfrm>
            <a:off x="5180346" y="653033"/>
            <a:ext cx="3863724" cy="6100998"/>
          </a:xfrm>
          <a:prstGeom prst="rect">
            <a:avLst/>
          </a:prstGeom>
          <a:solidFill>
            <a:srgbClr val="FFFF99"/>
          </a:solidFill>
          <a:ln>
            <a:solidFill>
              <a:schemeClr val="tx1"/>
            </a:solidFill>
          </a:ln>
        </p:spPr>
        <p:txBody>
          <a:bodyPr vert="horz" lIns="91440" tIns="45720" rIns="91440" bIns="45720" rtlCol="0">
            <a:normAutofit fontScale="77500" lnSpcReduction="2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nSpc>
                <a:spcPct val="100000"/>
              </a:lnSpc>
              <a:spcBef>
                <a:spcPts val="0"/>
              </a:spcBef>
            </a:pPr>
            <a:r>
              <a:rPr lang="en-GB" sz="1300" b="1" u="sng" dirty="0"/>
              <a:t>Other Curricular Areas</a:t>
            </a:r>
          </a:p>
          <a:p>
            <a:pPr>
              <a:lnSpc>
                <a:spcPct val="100000"/>
              </a:lnSpc>
              <a:spcBef>
                <a:spcPts val="0"/>
              </a:spcBef>
            </a:pPr>
            <a:endParaRPr lang="en-GB" sz="1300" b="1" u="sng" dirty="0"/>
          </a:p>
          <a:p>
            <a:pPr>
              <a:lnSpc>
                <a:spcPct val="100000"/>
              </a:lnSpc>
              <a:spcBef>
                <a:spcPts val="0"/>
              </a:spcBef>
              <a:buNone/>
            </a:pPr>
            <a:r>
              <a:rPr lang="en-GB" sz="17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Physical Education – </a:t>
            </a:r>
            <a:r>
              <a:rPr lang="en-GB" sz="17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 polo shirt should be worn for gym days with leggings or joggers. Please provide indoor gym shoes.  Getting ready can be challenging for young children please where possible promote independence, this will give your child a sense of achievement and it makes getting ready a lot easier in class. </a:t>
            </a:r>
            <a:r>
              <a:rPr lang="en-GB" sz="17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Please ensure every item of clothing has your child’s name on it.</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buNone/>
            </a:pPr>
            <a:r>
              <a:rPr lang="en-GB" sz="17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In </a:t>
            </a:r>
            <a:r>
              <a:rPr lang="en-GB" sz="17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Physical Education</a:t>
            </a:r>
            <a:r>
              <a:rPr lang="en-GB" sz="17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P1 will be trying out new team games and developing the skills associated with them including; turn taking , how to be a good team player , sharing , helping one another etc. They will also be learning to use equipment safely and having some fun exploring the different resources we have available. The children will develop throwing and catching skills, gross motor skills, coordination and spatial awareness during these lessons. </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r>
              <a:rPr lang="en-GB" sz="17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During our </a:t>
            </a:r>
            <a:r>
              <a:rPr lang="en-GB" sz="17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Health and Wellbeing </a:t>
            </a:r>
            <a:r>
              <a:rPr lang="en-GB" sz="17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lessons this term the learners will be exploring their mental, social and emotional wellbeing, through the theme ‘All about Me’. P1 will be learning to name their emotions, explore how they are feeling and learn how to regulate their emotions though various strategies. They will also be looking at friendship through different stories and discussing how to be a good friend. </a:t>
            </a:r>
            <a:endParaRPr lang="en-GB" sz="17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0000"/>
              </a:lnSpc>
              <a:spcBef>
                <a:spcPts val="0"/>
              </a:spcBef>
            </a:pPr>
            <a:r>
              <a:rPr lang="en-GB" sz="13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a:t>
            </a:r>
          </a:p>
          <a:p>
            <a:pPr>
              <a:lnSpc>
                <a:spcPct val="115000"/>
              </a:lnSpc>
              <a:spcAft>
                <a:spcPts val="1000"/>
              </a:spcAft>
            </a:pPr>
            <a:endParaRPr lang="en-GB" sz="1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solidFill>
                <a:srgbClr val="000000"/>
              </a:solidFill>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15000"/>
              </a:lnSpc>
              <a:spcAft>
                <a:spcPts val="1000"/>
              </a:spcAft>
            </a:pPr>
            <a:endParaRPr lang="en-GB" sz="180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20000"/>
              </a:lnSpc>
              <a:spcBef>
                <a:spcPts val="0"/>
              </a:spcBef>
            </a:pPr>
            <a:endParaRPr lang="en-GB" sz="20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100" b="1" dirty="0"/>
          </a:p>
        </p:txBody>
      </p:sp>
      <p:sp>
        <p:nvSpPr>
          <p:cNvPr id="6" name="Subtitle 2">
            <a:extLst>
              <a:ext uri="{FF2B5EF4-FFF2-40B4-BE49-F238E27FC236}">
                <a16:creationId xmlns:a16="http://schemas.microsoft.com/office/drawing/2014/main" id="{749DC12C-EDAD-59CF-3605-1B399E2A171A}"/>
              </a:ext>
            </a:extLst>
          </p:cNvPr>
          <p:cNvSpPr txBox="1">
            <a:spLocks/>
          </p:cNvSpPr>
          <p:nvPr/>
        </p:nvSpPr>
        <p:spPr>
          <a:xfrm>
            <a:off x="9114018" y="1810384"/>
            <a:ext cx="2953063" cy="3173223"/>
          </a:xfrm>
          <a:prstGeom prst="rect">
            <a:avLst/>
          </a:prstGeom>
          <a:solidFill>
            <a:schemeClr val="accent6">
              <a:lumMod val="20000"/>
              <a:lumOff val="80000"/>
            </a:schemeClr>
          </a:solidFill>
          <a:ln>
            <a:solidFill>
              <a:schemeClr val="tx1"/>
            </a:solidFill>
          </a:ln>
        </p:spPr>
        <p:txBody>
          <a:bodyPr vert="horz" lIns="91440" tIns="45720" rIns="91440" bIns="45720" rtlCol="0">
            <a:normAutofit lnSpcReduction="10000"/>
          </a:bodyPr>
          <a:lstStyle>
            <a:lvl1pPr marL="0" indent="0" algn="ctr" defTabSz="914400" rtl="0" eaLnBrk="1" latinLnBrk="0" hangingPunct="1">
              <a:lnSpc>
                <a:spcPct val="90000"/>
              </a:lnSpc>
              <a:spcBef>
                <a:spcPts val="1000"/>
              </a:spcBef>
              <a:buFont typeface="Arial" panose="020B0604020202020204" pitchFamily="34" charset="0"/>
              <a:buNone/>
              <a:defRPr sz="2400" kern="1200">
                <a:solidFill>
                  <a:schemeClr val="tx1"/>
                </a:solidFill>
                <a:latin typeface="+mn-lt"/>
                <a:ea typeface="+mn-ea"/>
                <a:cs typeface="+mn-cs"/>
              </a:defRPr>
            </a:lvl1pPr>
            <a:lvl2pPr marL="457200" indent="0" algn="ctr" defTabSz="914400" rtl="0" eaLnBrk="1" latinLnBrk="0" hangingPunct="1">
              <a:lnSpc>
                <a:spcPct val="90000"/>
              </a:lnSpc>
              <a:spcBef>
                <a:spcPts val="500"/>
              </a:spcBef>
              <a:buFont typeface="Arial" panose="020B0604020202020204" pitchFamily="34" charset="0"/>
              <a:buNone/>
              <a:defRPr sz="2000" kern="1200">
                <a:solidFill>
                  <a:schemeClr val="tx1"/>
                </a:solidFill>
                <a:latin typeface="+mn-lt"/>
                <a:ea typeface="+mn-ea"/>
                <a:cs typeface="+mn-cs"/>
              </a:defRPr>
            </a:lvl2pPr>
            <a:lvl3pPr marL="914400" indent="0" algn="ctr" defTabSz="914400" rtl="0" eaLnBrk="1" latinLnBrk="0" hangingPunct="1">
              <a:lnSpc>
                <a:spcPct val="90000"/>
              </a:lnSpc>
              <a:spcBef>
                <a:spcPts val="500"/>
              </a:spcBef>
              <a:buFont typeface="Arial" panose="020B0604020202020204" pitchFamily="34" charset="0"/>
              <a:buNone/>
              <a:defRPr sz="1800" kern="1200">
                <a:solidFill>
                  <a:schemeClr val="tx1"/>
                </a:solidFill>
                <a:latin typeface="+mn-lt"/>
                <a:ea typeface="+mn-ea"/>
                <a:cs typeface="+mn-cs"/>
              </a:defRPr>
            </a:lvl3pPr>
            <a:lvl4pPr marL="1371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4pPr>
            <a:lvl5pPr marL="18288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5pPr>
            <a:lvl6pPr marL="22860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90000"/>
              </a:lnSpc>
              <a:spcBef>
                <a:spcPts val="500"/>
              </a:spcBef>
              <a:buFont typeface="Arial" panose="020B0604020202020204" pitchFamily="34" charset="0"/>
              <a:buNone/>
              <a:defRPr sz="1600" kern="1200">
                <a:solidFill>
                  <a:schemeClr val="tx1"/>
                </a:solidFill>
                <a:latin typeface="+mn-lt"/>
                <a:ea typeface="+mn-ea"/>
                <a:cs typeface="+mn-cs"/>
              </a:defRPr>
            </a:lvl9pPr>
          </a:lstStyle>
          <a:p>
            <a:pPr algn="ctr">
              <a:lnSpc>
                <a:spcPct val="100000"/>
              </a:lnSpc>
              <a:spcBef>
                <a:spcPts val="0"/>
              </a:spcBef>
            </a:pPr>
            <a:r>
              <a:rPr lang="en-GB" sz="1400" b="1" u="sng"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Important Information</a:t>
            </a:r>
          </a:p>
          <a:p>
            <a:pPr algn="ctr">
              <a:lnSpc>
                <a:spcPct val="100000"/>
              </a:lnSpc>
              <a:spcBef>
                <a:spcPts val="0"/>
              </a:spcBef>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Bef>
                <a:spcPts val="0"/>
              </a:spcBef>
            </a:pP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PE days are </a:t>
            </a:r>
            <a:r>
              <a:rPr lang="en-GB"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Monday and Tuesday.</a:t>
            </a:r>
          </a:p>
          <a:p>
            <a:pPr algn="ctr">
              <a:lnSpc>
                <a:spcPct val="100000"/>
              </a:lnSpc>
              <a:spcBef>
                <a:spcPts val="0"/>
              </a:spcBef>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Bef>
                <a:spcPts val="0"/>
              </a:spcBef>
            </a:pP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Please continue to </a:t>
            </a:r>
            <a:r>
              <a:rPr lang="en-GB"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sign</a:t>
            </a: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your child’s Ready Steady Learn over the weekend and return on a </a:t>
            </a:r>
            <a:r>
              <a:rPr lang="en-GB" sz="1400" b="1"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Monday</a:t>
            </a: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a:t>
            </a:r>
          </a:p>
          <a:p>
            <a:pPr algn="ctr">
              <a:lnSpc>
                <a:spcPct val="100000"/>
              </a:lnSpc>
              <a:spcBef>
                <a:spcPts val="0"/>
              </a:spcBef>
            </a:pPr>
            <a:endParaRPr lang="en-GB" sz="1400" dirty="0">
              <a:solidFill>
                <a:srgbClr val="000000"/>
              </a:solidFill>
              <a:latin typeface="Calibri" panose="020F0502020204030204" pitchFamily="34" charset="0"/>
              <a:ea typeface="Calibri" panose="020F0502020204030204" pitchFamily="34" charset="0"/>
              <a:cs typeface="Calibri" panose="020F0502020204030204" pitchFamily="34" charset="0"/>
            </a:endParaRPr>
          </a:p>
          <a:p>
            <a:pPr algn="ctr">
              <a:lnSpc>
                <a:spcPct val="100000"/>
              </a:lnSpc>
              <a:spcBef>
                <a:spcPts val="0"/>
              </a:spcBef>
            </a:pP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Please ensure all items has your </a:t>
            </a:r>
            <a:r>
              <a:rPr lang="en-GB" sz="1400" dirty="0" err="1">
                <a:solidFill>
                  <a:srgbClr val="000000"/>
                </a:solidFill>
                <a:effectLst/>
                <a:latin typeface="Calibri" panose="020F0502020204030204" pitchFamily="34" charset="0"/>
                <a:ea typeface="Calibri" panose="020F0502020204030204" pitchFamily="34" charset="0"/>
                <a:cs typeface="Calibri" panose="020F0502020204030204" pitchFamily="34" charset="0"/>
              </a:rPr>
              <a:t>childs</a:t>
            </a: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 name on it. </a:t>
            </a:r>
          </a:p>
          <a:p>
            <a:pPr algn="ctr">
              <a:lnSpc>
                <a:spcPct val="100000"/>
              </a:lnSpc>
              <a:spcBef>
                <a:spcPts val="0"/>
              </a:spcBef>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Bef>
                <a:spcPts val="0"/>
              </a:spcBef>
            </a:pP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Thank you for your continued support.</a:t>
            </a:r>
          </a:p>
          <a:p>
            <a:pPr algn="ctr">
              <a:lnSpc>
                <a:spcPct val="100000"/>
              </a:lnSpc>
              <a:spcBef>
                <a:spcPts val="0"/>
              </a:spcBef>
            </a:pP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0000"/>
              </a:lnSpc>
              <a:spcBef>
                <a:spcPts val="0"/>
              </a:spcBef>
            </a:pPr>
            <a:r>
              <a:rPr lang="en-GB" sz="14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Mrs McCafferty</a:t>
            </a:r>
            <a:endParaRPr lang="en-GB" sz="1400" dirty="0">
              <a:effectLst/>
              <a:latin typeface="Calibri" panose="020F0502020204030204" pitchFamily="34" charset="0"/>
              <a:ea typeface="Calibri" panose="020F0502020204030204" pitchFamily="34" charset="0"/>
              <a:cs typeface="Times New Roman" panose="02020603050405020304" pitchFamily="18" charset="0"/>
            </a:endParaRPr>
          </a:p>
          <a:p>
            <a:endParaRPr lang="en-GB" sz="1100" b="1" dirty="0"/>
          </a:p>
        </p:txBody>
      </p:sp>
      <p:pic>
        <p:nvPicPr>
          <p:cNvPr id="18" name="Picture 17" descr="A logo for a school&#10;&#10;Description automatically generated">
            <a:extLst>
              <a:ext uri="{FF2B5EF4-FFF2-40B4-BE49-F238E27FC236}">
                <a16:creationId xmlns:a16="http://schemas.microsoft.com/office/drawing/2014/main" id="{D01D20B8-BF86-0C12-E426-D8E7753D1A92}"/>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0110252" y="5838791"/>
            <a:ext cx="637696" cy="956546"/>
          </a:xfrm>
          <a:prstGeom prst="rect">
            <a:avLst/>
          </a:prstGeom>
        </p:spPr>
      </p:pic>
      <p:pic>
        <p:nvPicPr>
          <p:cNvPr id="20" name="Picture 19" descr="A group of books on a white background&#10;&#10;Description automatically generated">
            <a:extLst>
              <a:ext uri="{FF2B5EF4-FFF2-40B4-BE49-F238E27FC236}">
                <a16:creationId xmlns:a16="http://schemas.microsoft.com/office/drawing/2014/main" id="{46EE8999-8B61-0FC4-3FBF-A07F3BA8260F}"/>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114018" y="5103619"/>
            <a:ext cx="2953063" cy="689855"/>
          </a:xfrm>
          <a:prstGeom prst="rect">
            <a:avLst/>
          </a:prstGeom>
        </p:spPr>
      </p:pic>
      <p:pic>
        <p:nvPicPr>
          <p:cNvPr id="22" name="Picture 21" descr="A blue sign with white text&#10;&#10;Description automatically generated">
            <a:extLst>
              <a:ext uri="{FF2B5EF4-FFF2-40B4-BE49-F238E27FC236}">
                <a16:creationId xmlns:a16="http://schemas.microsoft.com/office/drawing/2014/main" id="{BA50EF3A-700E-395F-AAF5-697D09C461FC}"/>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100284" y="5838791"/>
            <a:ext cx="983725" cy="973424"/>
          </a:xfrm>
          <a:prstGeom prst="rect">
            <a:avLst/>
          </a:prstGeom>
        </p:spPr>
      </p:pic>
      <p:pic>
        <p:nvPicPr>
          <p:cNvPr id="24" name="Picture 23" descr="A blue and white logo&#10;&#10;Description automatically generated">
            <a:extLst>
              <a:ext uri="{FF2B5EF4-FFF2-40B4-BE49-F238E27FC236}">
                <a16:creationId xmlns:a16="http://schemas.microsoft.com/office/drawing/2014/main" id="{398D7785-9ECA-CA90-CC3F-BE21EB5799A5}"/>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10772541" y="5838791"/>
            <a:ext cx="1294540" cy="915240"/>
          </a:xfrm>
          <a:prstGeom prst="rect">
            <a:avLst/>
          </a:prstGeom>
        </p:spPr>
      </p:pic>
      <p:pic>
        <p:nvPicPr>
          <p:cNvPr id="29" name="Picture 28" descr="A blue and white logo with text&#10;&#10;Description automatically generated">
            <a:extLst>
              <a:ext uri="{FF2B5EF4-FFF2-40B4-BE49-F238E27FC236}">
                <a16:creationId xmlns:a16="http://schemas.microsoft.com/office/drawing/2014/main" id="{576098BC-7827-1EE6-5BB2-A06A2D11474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9114017" y="103969"/>
            <a:ext cx="2953062" cy="1661098"/>
          </a:xfrm>
          <a:prstGeom prst="rect">
            <a:avLst/>
          </a:prstGeom>
        </p:spPr>
      </p:pic>
    </p:spTree>
    <p:extLst>
      <p:ext uri="{BB962C8B-B14F-4D97-AF65-F5344CB8AC3E}">
        <p14:creationId xmlns:p14="http://schemas.microsoft.com/office/powerpoint/2010/main" val="68391443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9c240b36-8f5f-451c-993e-9fc0f4722119" xsi:nil="true"/>
    <lcf76f155ced4ddcb4097134ff3c332f xmlns="f3d8b7cc-e0b4-4e37-aaa9-d7a9d1936446">
      <Terms xmlns="http://schemas.microsoft.com/office/infopath/2007/PartnerControls"/>
    </lcf76f155ced4ddcb4097134ff3c332f>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9579483CEB6A774BBB742F792612E1DC" ma:contentTypeVersion="17" ma:contentTypeDescription="Create a new document." ma:contentTypeScope="" ma:versionID="21e4e7a7f79fb9c3d04ef8a042fbab19">
  <xsd:schema xmlns:xsd="http://www.w3.org/2001/XMLSchema" xmlns:xs="http://www.w3.org/2001/XMLSchema" xmlns:p="http://schemas.microsoft.com/office/2006/metadata/properties" xmlns:ns2="f3d8b7cc-e0b4-4e37-aaa9-d7a9d1936446" xmlns:ns3="9c240b36-8f5f-451c-993e-9fc0f4722119" xmlns:ns4="3b5a408d-3817-4ac0-b6eb-b70955c33aa2" targetNamespace="http://schemas.microsoft.com/office/2006/metadata/properties" ma:root="true" ma:fieldsID="4d76260aba511951b6e00ffb9e01da56" ns2:_="" ns3:_="" ns4:_="">
    <xsd:import namespace="f3d8b7cc-e0b4-4e37-aaa9-d7a9d1936446"/>
    <xsd:import namespace="9c240b36-8f5f-451c-993e-9fc0f4722119"/>
    <xsd:import namespace="3b5a408d-3817-4ac0-b6eb-b70955c33aa2"/>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LengthInSeconds"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4:SharedWithUsers" minOccurs="0"/>
                <xsd:element ref="ns4: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f3d8b7cc-e0b4-4e37-aaa9-d7a9d1936446"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LengthInSeconds" ma:index="13" nillable="true" ma:displayName="MediaLengthInSeconds" ma:hidden="true" ma:internalName="MediaLengthInSeconds" ma:readOnly="true">
      <xsd:simpleType>
        <xsd:restriction base="dms:Unknown"/>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cde0904c-6cf9-4c06-a364-281e7e121524"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ternalName="MediaServiceLocation" ma:readOnly="true">
      <xsd:simpleType>
        <xsd:restriction base="dms:Text"/>
      </xsd:simpleType>
    </xsd:element>
    <xsd:element name="MediaServiceObjectDetectorVersions" ma:index="23" nillable="true" ma:displayName="MediaServiceObjectDetectorVersions" ma:description="" ma:hidden="true" ma:indexed="true" ma:internalName="MediaServiceObjectDetectorVersions" ma:readOnly="true">
      <xsd:simpleType>
        <xsd:restriction base="dms:Text"/>
      </xsd:simpleType>
    </xsd:element>
    <xsd:element name="MediaServiceSearchProperties" ma:index="24"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9c240b36-8f5f-451c-993e-9fc0f4722119" elementFormDefault="qualified">
    <xsd:import namespace="http://schemas.microsoft.com/office/2006/documentManagement/types"/>
    <xsd:import namespace="http://schemas.microsoft.com/office/infopath/2007/PartnerControls"/>
    <xsd:element name="TaxCatchAll" ma:index="16" nillable="true" ma:displayName="Taxonomy Catch All Column" ma:hidden="true" ma:list="{2d782af3-b242-4a90-b4b1-fded58317dee}" ma:internalName="TaxCatchAll" ma:showField="CatchAllData" ma:web="9c240b36-8f5f-451c-993e-9fc0f4722119">
      <xsd:complexType>
        <xsd:complexContent>
          <xsd:extension base="dms:MultiChoiceLookup">
            <xsd:sequence>
              <xsd:element name="Value" type="dms:Lookup" maxOccurs="unbounded" minOccurs="0" nillable="true"/>
            </xsd:sequence>
          </xsd:extension>
        </xsd:complexContent>
      </xsd:complexType>
    </xsd:element>
  </xsd:schema>
  <xsd:schema xmlns:xsd="http://www.w3.org/2001/XMLSchema" xmlns:xs="http://www.w3.org/2001/XMLSchema" xmlns:dms="http://schemas.microsoft.com/office/2006/documentManagement/types" xmlns:pc="http://schemas.microsoft.com/office/infopath/2007/PartnerControls" targetNamespace="3b5a408d-3817-4ac0-b6eb-b70955c33aa2" elementFormDefault="qualified">
    <xsd:import namespace="http://schemas.microsoft.com/office/2006/documentManagement/types"/>
    <xsd:import namespace="http://schemas.microsoft.com/office/infopath/2007/PartnerControls"/>
    <xsd:element name="SharedWithUsers" ma:index="21"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2"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3E492B39-09B1-4E41-8302-0133B420F131}">
  <ds:schemaRefs>
    <ds:schemaRef ds:uri="http://schemas.microsoft.com/office/2006/metadata/properties"/>
    <ds:schemaRef ds:uri="http://schemas.microsoft.com/office/infopath/2007/PartnerControls"/>
    <ds:schemaRef ds:uri="9c240b36-8f5f-451c-993e-9fc0f4722119"/>
    <ds:schemaRef ds:uri="f3d8b7cc-e0b4-4e37-aaa9-d7a9d1936446"/>
  </ds:schemaRefs>
</ds:datastoreItem>
</file>

<file path=customXml/itemProps2.xml><?xml version="1.0" encoding="utf-8"?>
<ds:datastoreItem xmlns:ds="http://schemas.openxmlformats.org/officeDocument/2006/customXml" ds:itemID="{6E49CF44-B3FB-4B6C-81D0-DDF9A8D43B9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f3d8b7cc-e0b4-4e37-aaa9-d7a9d1936446"/>
    <ds:schemaRef ds:uri="9c240b36-8f5f-451c-993e-9fc0f4722119"/>
    <ds:schemaRef ds:uri="3b5a408d-3817-4ac0-b6eb-b70955c33aa2"/>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48F6529B-4A69-447B-A929-B2A111FB7C18}">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7599</TotalTime>
  <Words>571</Words>
  <Application>Microsoft Office PowerPoint</Application>
  <PresentationFormat>Widescreen</PresentationFormat>
  <Paragraphs>38</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Aptos Display</vt:lpstr>
      <vt:lpstr>Arial</vt:lpstr>
      <vt:lpstr>Calibri</vt:lpstr>
      <vt:lpstr>Office Theme</vt:lpstr>
      <vt:lpstr>Termly Newsletter Primary 1 Room 1 – Mrs McCafferty</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Mrs Horn</dc:creator>
  <cp:lastModifiedBy>Mrs McCafferty</cp:lastModifiedBy>
  <cp:revision>5</cp:revision>
  <dcterms:created xsi:type="dcterms:W3CDTF">2025-01-06T14:08:25Z</dcterms:created>
  <dcterms:modified xsi:type="dcterms:W3CDTF">2025-05-16T14:08:09Z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0x0101009579483CEB6A774BBB742F792612E1DC</vt:lpwstr>
  </property>
  <property fmtid="{D5CDD505-2E9C-101B-9397-08002B2CF9AE}" pid="3" name="MediaServiceImageTags">
    <vt:lpwstr/>
  </property>
</Properties>
</file>