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74" r:id="rId7"/>
    <p:sldId id="276" r:id="rId8"/>
    <p:sldId id="277" r:id="rId9"/>
    <p:sldId id="278" r:id="rId10"/>
    <p:sldId id="281" r:id="rId11"/>
    <p:sldId id="279" r:id="rId12"/>
    <p:sldId id="261" r:id="rId13"/>
    <p:sldId id="262" r:id="rId14"/>
    <p:sldId id="263" r:id="rId15"/>
    <p:sldId id="264" r:id="rId16"/>
    <p:sldId id="265" r:id="rId17"/>
    <p:sldId id="266" r:id="rId18"/>
    <p:sldId id="267" r:id="rId19"/>
    <p:sldId id="268" r:id="rId20"/>
    <p:sldId id="269" r:id="rId21"/>
    <p:sldId id="270"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dirty="0"/>
              <a:pPr/>
              <a:t>5/12/2020</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2AC27A5A-7290-4DE1-BA94-4BE8A8E57DCF}" type="slidenum">
              <a:rPr lang="en-US" dirty="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dirty="0"/>
              <a:t>5/12/2020</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dirty="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C633830-2244-49AE-BC4A-47F415C177C6}" type="datetimeFigureOut">
              <a:rPr lang="en-US" dirty="0"/>
              <a:pPr/>
              <a:t>5/12/2020</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dirty="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dirty="0"/>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dirty="0"/>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dirty="0"/>
              <a:t>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3C633830-2244-49AE-BC4A-47F415C177C6}" type="datetimeFigureOut">
              <a:rPr lang="en-US" dirty="0"/>
              <a:pPr/>
              <a:t>5/12/2020</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EBC3F-50CF-4CE4-ADAB-86798EAC6E27}"/>
              </a:ext>
            </a:extLst>
          </p:cNvPr>
          <p:cNvSpPr>
            <a:spLocks noGrp="1"/>
          </p:cNvSpPr>
          <p:nvPr>
            <p:ph type="ctrTitle"/>
          </p:nvPr>
        </p:nvSpPr>
        <p:spPr/>
        <p:txBody>
          <a:bodyPr/>
          <a:lstStyle/>
          <a:p>
            <a:r>
              <a:rPr lang="en-GB" dirty="0"/>
              <a:t>Design </a:t>
            </a:r>
            <a:br>
              <a:rPr lang="en-GB" dirty="0"/>
            </a:br>
            <a:r>
              <a:rPr lang="en-GB" dirty="0"/>
              <a:t>Critical</a:t>
            </a:r>
            <a:br>
              <a:rPr lang="en-GB" dirty="0"/>
            </a:br>
            <a:r>
              <a:rPr lang="en-GB" dirty="0"/>
              <a:t>Analysis </a:t>
            </a:r>
          </a:p>
        </p:txBody>
      </p:sp>
      <p:sp>
        <p:nvSpPr>
          <p:cNvPr id="3" name="Subtitle 2">
            <a:extLst>
              <a:ext uri="{FF2B5EF4-FFF2-40B4-BE49-F238E27FC236}">
                <a16:creationId xmlns:a16="http://schemas.microsoft.com/office/drawing/2014/main" xmlns="" id="{BED9AAB9-005B-4F8D-BCF9-C0104D38912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50964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89F02-FBD0-4ACA-BAE1-1B40701AFD60}"/>
              </a:ext>
            </a:extLst>
          </p:cNvPr>
          <p:cNvSpPr>
            <a:spLocks noGrp="1"/>
          </p:cNvSpPr>
          <p:nvPr>
            <p:ph type="title"/>
          </p:nvPr>
        </p:nvSpPr>
        <p:spPr>
          <a:xfrm>
            <a:off x="-906380" y="319047"/>
            <a:ext cx="7243011" cy="2295817"/>
          </a:xfrm>
        </p:spPr>
        <p:txBody>
          <a:bodyPr/>
          <a:lstStyle/>
          <a:p>
            <a:r>
              <a:rPr lang="en-GB"/>
              <a:t>Timeline of Graphic Design</a:t>
            </a:r>
            <a:endParaRPr lang="en-GB" dirty="0"/>
          </a:p>
        </p:txBody>
      </p:sp>
      <p:sp>
        <p:nvSpPr>
          <p:cNvPr id="4" name="TextBox 3">
            <a:extLst>
              <a:ext uri="{FF2B5EF4-FFF2-40B4-BE49-F238E27FC236}">
                <a16:creationId xmlns:a16="http://schemas.microsoft.com/office/drawing/2014/main" xmlns="" id="{4A8F0D8C-C60A-4E45-81F1-A9D543739778}"/>
              </a:ext>
            </a:extLst>
          </p:cNvPr>
          <p:cNvSpPr txBox="1"/>
          <p:nvPr/>
        </p:nvSpPr>
        <p:spPr>
          <a:xfrm>
            <a:off x="497305" y="2085474"/>
            <a:ext cx="10395284" cy="3631763"/>
          </a:xfrm>
          <a:prstGeom prst="rect">
            <a:avLst/>
          </a:prstGeom>
          <a:noFill/>
        </p:spPr>
        <p:txBody>
          <a:bodyPr wrap="square" rtlCol="0">
            <a:spAutoFit/>
          </a:bodyPr>
          <a:lstStyle/>
          <a:p>
            <a:r>
              <a:rPr lang="en-GB" sz="3200" b="1" i="1" dirty="0"/>
              <a:t>Modernism 1940s-1960s</a:t>
            </a:r>
            <a:endParaRPr lang="en-GB" dirty="0"/>
          </a:p>
          <a:p>
            <a:r>
              <a:rPr lang="en-GB" b="1" dirty="0"/>
              <a:t>Key Features: </a:t>
            </a:r>
          </a:p>
          <a:p>
            <a:pPr marL="285750" indent="-285750">
              <a:buFont typeface="Arial" panose="020B0604020202020204" pitchFamily="34" charset="0"/>
              <a:buChar char="•"/>
            </a:pPr>
            <a:r>
              <a:rPr lang="en-GB" dirty="0"/>
              <a:t>Strict structured grid system for layout</a:t>
            </a:r>
          </a:p>
          <a:p>
            <a:pPr marL="285750" indent="-285750">
              <a:buFont typeface="Arial" panose="020B0604020202020204" pitchFamily="34" charset="0"/>
              <a:buChar char="•"/>
            </a:pPr>
            <a:r>
              <a:rPr lang="en-GB" dirty="0"/>
              <a:t>Simple colour schemes</a:t>
            </a:r>
          </a:p>
          <a:p>
            <a:pPr marL="285750" indent="-285750">
              <a:buFont typeface="Arial" panose="020B0604020202020204" pitchFamily="34" charset="0"/>
              <a:buChar char="•"/>
            </a:pPr>
            <a:r>
              <a:rPr lang="en-GB" dirty="0"/>
              <a:t>Functional simple typography</a:t>
            </a:r>
          </a:p>
          <a:p>
            <a:pPr marL="285750" indent="-285750">
              <a:buFont typeface="Arial" panose="020B0604020202020204" pitchFamily="34" charset="0"/>
              <a:buChar char="•"/>
            </a:pPr>
            <a:r>
              <a:rPr lang="en-GB" dirty="0"/>
              <a:t>Clear images</a:t>
            </a:r>
          </a:p>
          <a:p>
            <a:pPr marL="285750" indent="-285750">
              <a:buFont typeface="Arial" panose="020B0604020202020204" pitchFamily="34" charset="0"/>
              <a:buChar char="•"/>
            </a:pPr>
            <a:endParaRPr lang="en-GB" dirty="0"/>
          </a:p>
          <a:p>
            <a:r>
              <a:rPr lang="en-GB" b="1" dirty="0"/>
              <a:t>Social/Cultural Factors: </a:t>
            </a:r>
            <a:r>
              <a:rPr lang="en-GB" dirty="0"/>
              <a:t>Film, wish to streamline design, design to be</a:t>
            </a:r>
          </a:p>
          <a:p>
            <a:r>
              <a:rPr lang="en-GB" dirty="0"/>
              <a:t>functional, post war, developments in film/photography, rejection of</a:t>
            </a:r>
          </a:p>
          <a:p>
            <a:r>
              <a:rPr lang="en-GB" dirty="0"/>
              <a:t>intricate design, mass consumerism</a:t>
            </a:r>
          </a:p>
          <a:p>
            <a:r>
              <a:rPr lang="en-GB" dirty="0"/>
              <a:t> </a:t>
            </a:r>
          </a:p>
          <a:p>
            <a:endParaRPr lang="en-GB" dirty="0"/>
          </a:p>
        </p:txBody>
      </p:sp>
      <p:pic>
        <p:nvPicPr>
          <p:cNvPr id="7" name="Picture 6">
            <a:extLst>
              <a:ext uri="{FF2B5EF4-FFF2-40B4-BE49-F238E27FC236}">
                <a16:creationId xmlns:a16="http://schemas.microsoft.com/office/drawing/2014/main" xmlns="" id="{A844727C-6C24-49AE-BA29-B9075B4D2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0439" y="192505"/>
            <a:ext cx="2692477" cy="3871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xmlns="" id="{919B61D6-D399-41DB-A6B9-72EE4BDFF7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2930" y="153395"/>
            <a:ext cx="1839496" cy="2627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xmlns="" id="{000A5352-37FB-47D3-A6D1-6F79C5C45B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4517" y="3021560"/>
            <a:ext cx="2436144" cy="3382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xmlns="" id="{27805094-D610-4869-8545-5B689BC78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6985" y="4172137"/>
            <a:ext cx="1749599" cy="2505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288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89F02-FBD0-4ACA-BAE1-1B40701AFD60}"/>
              </a:ext>
            </a:extLst>
          </p:cNvPr>
          <p:cNvSpPr>
            <a:spLocks noGrp="1"/>
          </p:cNvSpPr>
          <p:nvPr>
            <p:ph type="title"/>
          </p:nvPr>
        </p:nvSpPr>
        <p:spPr>
          <a:xfrm>
            <a:off x="-906380" y="319047"/>
            <a:ext cx="7243011" cy="2295817"/>
          </a:xfrm>
        </p:spPr>
        <p:txBody>
          <a:bodyPr/>
          <a:lstStyle/>
          <a:p>
            <a:r>
              <a:rPr lang="en-GB" dirty="0"/>
              <a:t>Timeline of Graphic Design</a:t>
            </a:r>
          </a:p>
        </p:txBody>
      </p:sp>
      <p:sp>
        <p:nvSpPr>
          <p:cNvPr id="4" name="TextBox 3">
            <a:extLst>
              <a:ext uri="{FF2B5EF4-FFF2-40B4-BE49-F238E27FC236}">
                <a16:creationId xmlns:a16="http://schemas.microsoft.com/office/drawing/2014/main" xmlns="" id="{4A8F0D8C-C60A-4E45-81F1-A9D543739778}"/>
              </a:ext>
            </a:extLst>
          </p:cNvPr>
          <p:cNvSpPr txBox="1"/>
          <p:nvPr/>
        </p:nvSpPr>
        <p:spPr>
          <a:xfrm>
            <a:off x="349525" y="1651361"/>
            <a:ext cx="10395284" cy="3908762"/>
          </a:xfrm>
          <a:prstGeom prst="rect">
            <a:avLst/>
          </a:prstGeom>
          <a:noFill/>
        </p:spPr>
        <p:txBody>
          <a:bodyPr wrap="square" rtlCol="0">
            <a:spAutoFit/>
          </a:bodyPr>
          <a:lstStyle/>
          <a:p>
            <a:r>
              <a:rPr lang="en-GB" sz="3200" b="1" i="1" dirty="0"/>
              <a:t>Post Modern 1970-1990s</a:t>
            </a:r>
            <a:endParaRPr lang="en-GB" dirty="0"/>
          </a:p>
          <a:p>
            <a:r>
              <a:rPr lang="en-GB" b="1" dirty="0"/>
              <a:t>Key Features: </a:t>
            </a:r>
          </a:p>
          <a:p>
            <a:pPr marL="285750" indent="-285750">
              <a:buFont typeface="Arial" panose="020B0604020202020204" pitchFamily="34" charset="0"/>
              <a:buChar char="•"/>
            </a:pPr>
            <a:r>
              <a:rPr lang="en-GB" dirty="0"/>
              <a:t>Collage</a:t>
            </a:r>
          </a:p>
          <a:p>
            <a:pPr marL="285750" indent="-285750">
              <a:buFont typeface="Arial" panose="020B0604020202020204" pitchFamily="34" charset="0"/>
              <a:buChar char="•"/>
            </a:pPr>
            <a:r>
              <a:rPr lang="en-GB" dirty="0"/>
              <a:t>Overlapping images/text</a:t>
            </a:r>
          </a:p>
          <a:p>
            <a:pPr marL="285750" indent="-285750">
              <a:buFont typeface="Arial" panose="020B0604020202020204" pitchFamily="34" charset="0"/>
              <a:buChar char="•"/>
            </a:pPr>
            <a:r>
              <a:rPr lang="en-GB" dirty="0"/>
              <a:t>Impulsive/playful</a:t>
            </a:r>
          </a:p>
          <a:p>
            <a:pPr marL="285750" indent="-285750">
              <a:buFont typeface="Arial" panose="020B0604020202020204" pitchFamily="34" charset="0"/>
              <a:buChar char="•"/>
            </a:pPr>
            <a:r>
              <a:rPr lang="en-GB" dirty="0"/>
              <a:t>Design tends to be tilted on edges</a:t>
            </a:r>
          </a:p>
          <a:p>
            <a:pPr marL="285750" indent="-285750">
              <a:buFont typeface="Arial" panose="020B0604020202020204" pitchFamily="34" charset="0"/>
              <a:buChar char="•"/>
            </a:pPr>
            <a:r>
              <a:rPr lang="en-GB" dirty="0"/>
              <a:t>Experimental photography</a:t>
            </a:r>
          </a:p>
          <a:p>
            <a:pPr marL="285750" indent="-285750">
              <a:buFont typeface="Arial" panose="020B0604020202020204" pitchFamily="34" charset="0"/>
              <a:buChar char="•"/>
            </a:pPr>
            <a:endParaRPr lang="en-GB" dirty="0"/>
          </a:p>
          <a:p>
            <a:r>
              <a:rPr lang="en-GB" b="1" dirty="0"/>
              <a:t>Social/Cultural Factors: </a:t>
            </a:r>
            <a:r>
              <a:rPr lang="en-GB" dirty="0"/>
              <a:t>Photography, anti-patriotic, computers, </a:t>
            </a:r>
          </a:p>
          <a:p>
            <a:r>
              <a:rPr lang="en-GB" dirty="0"/>
              <a:t>Photoshop, pop culture, internet, punk, youth culture, MTV, </a:t>
            </a:r>
          </a:p>
          <a:p>
            <a:r>
              <a:rPr lang="en-GB" dirty="0"/>
              <a:t>commercial mass culture</a:t>
            </a:r>
          </a:p>
          <a:p>
            <a:r>
              <a:rPr lang="en-GB" dirty="0"/>
              <a:t> </a:t>
            </a:r>
          </a:p>
          <a:p>
            <a:endParaRPr lang="en-GB" dirty="0"/>
          </a:p>
        </p:txBody>
      </p:sp>
      <p:pic>
        <p:nvPicPr>
          <p:cNvPr id="6" name="Picture 5">
            <a:extLst>
              <a:ext uri="{FF2B5EF4-FFF2-40B4-BE49-F238E27FC236}">
                <a16:creationId xmlns:a16="http://schemas.microsoft.com/office/drawing/2014/main" xmlns="" id="{4B8226E2-A2CB-4BFD-84B3-DC82C35DD4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8723" y="93784"/>
            <a:ext cx="2149402" cy="2946830"/>
          </a:xfrm>
          <a:prstGeom prst="rect">
            <a:avLst/>
          </a:prstGeom>
        </p:spPr>
      </p:pic>
      <p:pic>
        <p:nvPicPr>
          <p:cNvPr id="7" name="Picture 6">
            <a:extLst>
              <a:ext uri="{FF2B5EF4-FFF2-40B4-BE49-F238E27FC236}">
                <a16:creationId xmlns:a16="http://schemas.microsoft.com/office/drawing/2014/main" xmlns="" id="{43122480-4059-4B82-9278-AB289F4FAC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8264" y="93784"/>
            <a:ext cx="2316431" cy="3368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xmlns="" id="{4A1A5356-54F5-4449-88BB-E26CC93511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6688" y="3235036"/>
            <a:ext cx="2577446" cy="3335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xmlns="" id="{65863949-C263-410A-8AD7-B16C25508D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7511" y="4891407"/>
            <a:ext cx="3348084" cy="2006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xmlns="" id="{A14AB975-8EC1-49A9-B7D0-912937B689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42614" y="3591413"/>
            <a:ext cx="2252081" cy="3266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365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627DF0-DFDF-459B-8D99-0D3F24284E49}"/>
              </a:ext>
            </a:extLst>
          </p:cNvPr>
          <p:cNvSpPr>
            <a:spLocks noGrp="1"/>
          </p:cNvSpPr>
          <p:nvPr>
            <p:ph type="title"/>
          </p:nvPr>
        </p:nvSpPr>
        <p:spPr>
          <a:xfrm>
            <a:off x="526032" y="559678"/>
            <a:ext cx="3316705" cy="6298322"/>
          </a:xfrm>
        </p:spPr>
        <p:txBody>
          <a:bodyPr>
            <a:normAutofit/>
          </a:bodyPr>
          <a:lstStyle/>
          <a:p>
            <a:pPr algn="l"/>
            <a:r>
              <a:rPr lang="en-GB" sz="4400" dirty="0"/>
              <a:t>History of Graphic Designers</a:t>
            </a:r>
            <a:br>
              <a:rPr lang="en-GB" sz="4400" dirty="0"/>
            </a:br>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sz="2800" i="0" dirty="0"/>
              <a:t>Henri de Toulouse-Lautrec</a:t>
            </a:r>
            <a:r>
              <a:rPr lang="en-GB" sz="2000" dirty="0"/>
              <a:t/>
            </a:r>
            <a:br>
              <a:rPr lang="en-GB" sz="2000" dirty="0"/>
            </a:br>
            <a:r>
              <a:rPr lang="en-GB" sz="2800" dirty="0"/>
              <a:t>Alfonse </a:t>
            </a:r>
            <a:r>
              <a:rPr lang="en-GB" sz="2800" dirty="0" err="1"/>
              <a:t>Mucha</a:t>
            </a:r>
            <a:endParaRPr lang="en-GB" sz="4400" dirty="0"/>
          </a:p>
        </p:txBody>
      </p:sp>
      <p:sp>
        <p:nvSpPr>
          <p:cNvPr id="3" name="Content Placeholder 2">
            <a:extLst>
              <a:ext uri="{FF2B5EF4-FFF2-40B4-BE49-F238E27FC236}">
                <a16:creationId xmlns:a16="http://schemas.microsoft.com/office/drawing/2014/main" xmlns="" id="{FF3D8E2F-545B-4CBB-89F0-36D4EA955241}"/>
              </a:ext>
            </a:extLst>
          </p:cNvPr>
          <p:cNvSpPr>
            <a:spLocks noGrp="1"/>
          </p:cNvSpPr>
          <p:nvPr>
            <p:ph idx="1"/>
          </p:nvPr>
        </p:nvSpPr>
        <p:spPr/>
        <p:txBody>
          <a:bodyPr/>
          <a:lstStyle/>
          <a:p>
            <a:pPr marL="0" indent="0">
              <a:buNone/>
            </a:pPr>
            <a:endParaRPr lang="en-GB" dirty="0"/>
          </a:p>
        </p:txBody>
      </p:sp>
      <p:pic>
        <p:nvPicPr>
          <p:cNvPr id="4" name="Picture 3">
            <a:extLst>
              <a:ext uri="{FF2B5EF4-FFF2-40B4-BE49-F238E27FC236}">
                <a16:creationId xmlns:a16="http://schemas.microsoft.com/office/drawing/2014/main" xmlns="" id="{D189F7A0-D68A-41B9-8030-98E3D622D254}"/>
              </a:ext>
            </a:extLst>
          </p:cNvPr>
          <p:cNvPicPr>
            <a:picLocks noChangeAspect="1"/>
          </p:cNvPicPr>
          <p:nvPr/>
        </p:nvPicPr>
        <p:blipFill>
          <a:blip r:embed="rId2"/>
          <a:stretch>
            <a:fillRect/>
          </a:stretch>
        </p:blipFill>
        <p:spPr>
          <a:xfrm>
            <a:off x="3762186" y="375328"/>
            <a:ext cx="3833906" cy="5596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xmlns="" id="{56421036-EB76-4ACC-8118-6E6E1A271F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0047" y="375328"/>
            <a:ext cx="3833906" cy="5482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351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106D48-2CC4-4DF2-B39A-6A060E46ECDE}"/>
              </a:ext>
            </a:extLst>
          </p:cNvPr>
          <p:cNvSpPr>
            <a:spLocks noGrp="1"/>
          </p:cNvSpPr>
          <p:nvPr>
            <p:ph type="title"/>
          </p:nvPr>
        </p:nvSpPr>
        <p:spPr>
          <a:xfrm>
            <a:off x="-1550068" y="27645"/>
            <a:ext cx="4965032" cy="4952492"/>
          </a:xfrm>
        </p:spPr>
        <p:txBody>
          <a:bodyPr>
            <a:normAutofit/>
          </a:bodyPr>
          <a:lstStyle/>
          <a:p>
            <a:r>
              <a:rPr lang="en-GB" sz="5400" dirty="0"/>
              <a:t>Modern Graphic Designers</a:t>
            </a:r>
          </a:p>
        </p:txBody>
      </p:sp>
      <p:sp>
        <p:nvSpPr>
          <p:cNvPr id="3" name="Content Placeholder 2">
            <a:extLst>
              <a:ext uri="{FF2B5EF4-FFF2-40B4-BE49-F238E27FC236}">
                <a16:creationId xmlns:a16="http://schemas.microsoft.com/office/drawing/2014/main" xmlns="" id="{C20C180A-1221-41D5-B6B9-16756E8B7EA6}"/>
              </a:ext>
            </a:extLst>
          </p:cNvPr>
          <p:cNvSpPr>
            <a:spLocks noGrp="1"/>
          </p:cNvSpPr>
          <p:nvPr>
            <p:ph idx="1"/>
          </p:nvPr>
        </p:nvSpPr>
        <p:spPr>
          <a:xfrm>
            <a:off x="3805193" y="336727"/>
            <a:ext cx="6248398" cy="5655156"/>
          </a:xfrm>
        </p:spPr>
        <p:txBody>
          <a:bodyPr/>
          <a:lstStyle/>
          <a:p>
            <a:pPr marL="0" indent="0">
              <a:buNone/>
            </a:pPr>
            <a:endParaRPr lang="en-GB" dirty="0"/>
          </a:p>
          <a:p>
            <a:pPr marL="0" indent="0">
              <a:buNone/>
            </a:pPr>
            <a:r>
              <a:rPr lang="en-GB" dirty="0"/>
              <a:t>Saul Bass</a:t>
            </a:r>
          </a:p>
          <a:p>
            <a:pPr marL="0" indent="0">
              <a:buNone/>
            </a:pPr>
            <a:r>
              <a:rPr lang="en-GB" dirty="0"/>
              <a:t>Paul Rand</a:t>
            </a:r>
          </a:p>
        </p:txBody>
      </p:sp>
      <p:pic>
        <p:nvPicPr>
          <p:cNvPr id="6" name="Picture 5">
            <a:extLst>
              <a:ext uri="{FF2B5EF4-FFF2-40B4-BE49-F238E27FC236}">
                <a16:creationId xmlns:a16="http://schemas.microsoft.com/office/drawing/2014/main" xmlns="" id="{E60C8B4A-BE3C-4B2D-ADB4-815FEB17A2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2556" y="0"/>
            <a:ext cx="4425203"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xmlns="" id="{7565E245-0323-4B6E-9DA2-23899EFEE7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4999" y="2152430"/>
            <a:ext cx="3237521" cy="4705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076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D13FF-C4C8-4984-A8DF-795CF6452A72}"/>
              </a:ext>
            </a:extLst>
          </p:cNvPr>
          <p:cNvSpPr>
            <a:spLocks noGrp="1"/>
          </p:cNvSpPr>
          <p:nvPr>
            <p:ph type="title"/>
          </p:nvPr>
        </p:nvSpPr>
        <p:spPr>
          <a:xfrm>
            <a:off x="136357" y="569066"/>
            <a:ext cx="4563979" cy="4952492"/>
          </a:xfrm>
        </p:spPr>
        <p:txBody>
          <a:bodyPr/>
          <a:lstStyle/>
          <a:p>
            <a:r>
              <a:rPr lang="en-GB" dirty="0"/>
              <a:t>Contemporary Graphic Designers</a:t>
            </a:r>
          </a:p>
        </p:txBody>
      </p:sp>
      <p:sp>
        <p:nvSpPr>
          <p:cNvPr id="3" name="Content Placeholder 2">
            <a:extLst>
              <a:ext uri="{FF2B5EF4-FFF2-40B4-BE49-F238E27FC236}">
                <a16:creationId xmlns:a16="http://schemas.microsoft.com/office/drawing/2014/main" xmlns="" id="{1ACB0301-1C1D-4AAD-BDAE-8DD99E26A516}"/>
              </a:ext>
            </a:extLst>
          </p:cNvPr>
          <p:cNvSpPr>
            <a:spLocks noGrp="1"/>
          </p:cNvSpPr>
          <p:nvPr>
            <p:ph idx="1"/>
          </p:nvPr>
        </p:nvSpPr>
        <p:spPr/>
        <p:txBody>
          <a:bodyPr/>
          <a:lstStyle/>
          <a:p>
            <a:pPr marL="0" indent="0">
              <a:buNone/>
            </a:pPr>
            <a:r>
              <a:rPr lang="en-GB" dirty="0"/>
              <a:t>La Boca and Shepard Fairey</a:t>
            </a:r>
          </a:p>
        </p:txBody>
      </p:sp>
      <p:pic>
        <p:nvPicPr>
          <p:cNvPr id="4" name="Picture 3">
            <a:extLst>
              <a:ext uri="{FF2B5EF4-FFF2-40B4-BE49-F238E27FC236}">
                <a16:creationId xmlns:a16="http://schemas.microsoft.com/office/drawing/2014/main" xmlns="" id="{8268B085-5C6F-4A95-B653-0FE701F7E21B}"/>
              </a:ext>
            </a:extLst>
          </p:cNvPr>
          <p:cNvPicPr>
            <a:picLocks noChangeAspect="1"/>
          </p:cNvPicPr>
          <p:nvPr/>
        </p:nvPicPr>
        <p:blipFill>
          <a:blip r:embed="rId2"/>
          <a:stretch>
            <a:fillRect/>
          </a:stretch>
        </p:blipFill>
        <p:spPr>
          <a:xfrm>
            <a:off x="8420602" y="1371255"/>
            <a:ext cx="3635041" cy="4852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xmlns="" id="{F37122A7-6585-4838-B4E8-26F72BCD15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2893" y="1371255"/>
            <a:ext cx="3397077" cy="4852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483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D617A8F1-7D10-48DF-AD9F-04AB1B261D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xmlns="" id="{F4769432-38A4-4FDF-936E-06FCF76106AC}"/>
              </a:ext>
            </a:extLst>
          </p:cNvPr>
          <p:cNvSpPr>
            <a:spLocks noGrp="1"/>
          </p:cNvSpPr>
          <p:nvPr>
            <p:ph type="title"/>
          </p:nvPr>
        </p:nvSpPr>
        <p:spPr>
          <a:xfrm>
            <a:off x="5181600" y="559678"/>
            <a:ext cx="6248398" cy="1484275"/>
          </a:xfrm>
        </p:spPr>
        <p:txBody>
          <a:bodyPr>
            <a:normAutofit/>
          </a:bodyPr>
          <a:lstStyle/>
          <a:p>
            <a:pPr algn="l"/>
            <a:r>
              <a:rPr lang="en-GB">
                <a:solidFill>
                  <a:schemeClr val="tx2"/>
                </a:solidFill>
              </a:rPr>
              <a:t>Style</a:t>
            </a:r>
          </a:p>
        </p:txBody>
      </p:sp>
      <p:sp>
        <p:nvSpPr>
          <p:cNvPr id="3" name="Content Placeholder 2">
            <a:extLst>
              <a:ext uri="{FF2B5EF4-FFF2-40B4-BE49-F238E27FC236}">
                <a16:creationId xmlns:a16="http://schemas.microsoft.com/office/drawing/2014/main" xmlns="" id="{3F443B26-2DC5-4F79-B0C8-6D560ACCD6B3}"/>
              </a:ext>
            </a:extLst>
          </p:cNvPr>
          <p:cNvSpPr>
            <a:spLocks noGrp="1"/>
          </p:cNvSpPr>
          <p:nvPr>
            <p:ph idx="1"/>
          </p:nvPr>
        </p:nvSpPr>
        <p:spPr>
          <a:xfrm>
            <a:off x="5181600" y="1533528"/>
            <a:ext cx="6248398" cy="4666193"/>
          </a:xfrm>
        </p:spPr>
        <p:txBody>
          <a:bodyPr>
            <a:normAutofit/>
          </a:bodyPr>
          <a:lstStyle/>
          <a:p>
            <a:pPr marL="0" indent="0">
              <a:lnSpc>
                <a:spcPct val="102000"/>
              </a:lnSpc>
              <a:buNone/>
            </a:pPr>
            <a:r>
              <a:rPr lang="en-GB" sz="1800" b="1" dirty="0">
                <a:solidFill>
                  <a:schemeClr val="tx2"/>
                </a:solidFill>
              </a:rPr>
              <a:t>Does it look simple, detailed, extravagant, intricate, bold?</a:t>
            </a:r>
          </a:p>
          <a:p>
            <a:pPr marL="0" indent="0">
              <a:lnSpc>
                <a:spcPct val="102000"/>
              </a:lnSpc>
              <a:buNone/>
            </a:pPr>
            <a:r>
              <a:rPr lang="en-GB" sz="1800" b="1" dirty="0">
                <a:solidFill>
                  <a:schemeClr val="tx2"/>
                </a:solidFill>
              </a:rPr>
              <a:t>Can you tell what time it is from? Does it look like it was from the 60s? How can you tell?</a:t>
            </a:r>
          </a:p>
          <a:p>
            <a:pPr marL="0" indent="0">
              <a:lnSpc>
                <a:spcPct val="102000"/>
              </a:lnSpc>
              <a:buNone/>
            </a:pPr>
            <a:r>
              <a:rPr lang="en-GB" sz="1800" b="1" dirty="0">
                <a:solidFill>
                  <a:schemeClr val="tx2"/>
                </a:solidFill>
              </a:rPr>
              <a:t>Do you recognise the design movement it comes from? </a:t>
            </a:r>
          </a:p>
          <a:p>
            <a:pPr marL="0" indent="0">
              <a:lnSpc>
                <a:spcPct val="102000"/>
              </a:lnSpc>
              <a:buNone/>
            </a:pPr>
            <a:endParaRPr lang="en-GB" sz="1800" b="1" dirty="0">
              <a:solidFill>
                <a:schemeClr val="tx2"/>
              </a:solidFill>
            </a:endParaRPr>
          </a:p>
          <a:p>
            <a:pPr marL="0" indent="0">
              <a:lnSpc>
                <a:spcPct val="102000"/>
              </a:lnSpc>
              <a:buNone/>
            </a:pPr>
            <a:r>
              <a:rPr lang="en-GB" sz="1800" b="1" dirty="0" err="1">
                <a:solidFill>
                  <a:schemeClr val="tx2"/>
                </a:solidFill>
              </a:rPr>
              <a:t>eBoy</a:t>
            </a:r>
            <a:r>
              <a:rPr lang="en-GB" sz="1800" b="1" dirty="0">
                <a:solidFill>
                  <a:schemeClr val="tx2"/>
                </a:solidFill>
              </a:rPr>
              <a:t> – Coca Cola Dublin</a:t>
            </a:r>
          </a:p>
          <a:p>
            <a:pPr marL="0" indent="0">
              <a:lnSpc>
                <a:spcPct val="102000"/>
              </a:lnSpc>
              <a:buNone/>
            </a:pPr>
            <a:r>
              <a:rPr lang="en-GB" sz="1800" b="1" dirty="0">
                <a:solidFill>
                  <a:schemeClr val="tx2"/>
                </a:solidFill>
              </a:rPr>
              <a:t>The poster is incredibly detailed and looks like it is from a comic book because of the simple colours and shading. </a:t>
            </a:r>
          </a:p>
          <a:p>
            <a:pPr marL="0" indent="0">
              <a:lnSpc>
                <a:spcPct val="102000"/>
              </a:lnSpc>
              <a:buNone/>
            </a:pPr>
            <a:r>
              <a:rPr lang="en-GB" sz="1800" b="1" dirty="0">
                <a:solidFill>
                  <a:schemeClr val="tx2"/>
                </a:solidFill>
              </a:rPr>
              <a:t>It looks like it is a game for a phone/tablet because of all the buildings, cars and people living in the mini city.</a:t>
            </a:r>
          </a:p>
          <a:p>
            <a:pPr marL="0" indent="0">
              <a:lnSpc>
                <a:spcPct val="102000"/>
              </a:lnSpc>
              <a:buNone/>
            </a:pPr>
            <a:endParaRPr lang="en-GB" sz="1800" b="1" dirty="0">
              <a:solidFill>
                <a:schemeClr val="tx2"/>
              </a:solidFill>
            </a:endParaRPr>
          </a:p>
          <a:p>
            <a:pPr marL="0" indent="0">
              <a:lnSpc>
                <a:spcPct val="102000"/>
              </a:lnSpc>
              <a:buNone/>
            </a:pPr>
            <a:r>
              <a:rPr lang="en-GB" sz="1800" b="1" dirty="0">
                <a:solidFill>
                  <a:schemeClr val="tx2"/>
                </a:solidFill>
              </a:rPr>
              <a:t>I think it comes from pixel art movement because of the shape of all the objects/people and the simple shading.</a:t>
            </a:r>
          </a:p>
          <a:p>
            <a:pPr marL="0" indent="0">
              <a:lnSpc>
                <a:spcPct val="102000"/>
              </a:lnSpc>
              <a:buNone/>
            </a:pPr>
            <a:endParaRPr lang="en-GB" sz="1000" dirty="0">
              <a:solidFill>
                <a:schemeClr val="tx2"/>
              </a:solidFill>
            </a:endParaRPr>
          </a:p>
          <a:p>
            <a:pPr marL="0" indent="0">
              <a:lnSpc>
                <a:spcPct val="102000"/>
              </a:lnSpc>
              <a:buNone/>
            </a:pPr>
            <a:endParaRPr lang="en-GB" sz="1000" dirty="0">
              <a:solidFill>
                <a:schemeClr val="tx2"/>
              </a:solidFill>
            </a:endParaRPr>
          </a:p>
          <a:p>
            <a:pPr marL="0" indent="0">
              <a:lnSpc>
                <a:spcPct val="102000"/>
              </a:lnSpc>
              <a:buNone/>
            </a:pPr>
            <a:endParaRPr lang="en-GB" sz="1000" dirty="0">
              <a:solidFill>
                <a:schemeClr val="tx2"/>
              </a:solidFill>
            </a:endParaRPr>
          </a:p>
          <a:p>
            <a:pPr marL="0" indent="0">
              <a:lnSpc>
                <a:spcPct val="102000"/>
              </a:lnSpc>
              <a:buNone/>
            </a:pPr>
            <a:endParaRPr lang="en-GB" sz="1000" dirty="0">
              <a:solidFill>
                <a:schemeClr val="tx2"/>
              </a:solidFill>
            </a:endParaRPr>
          </a:p>
          <a:p>
            <a:pPr marL="0" indent="0">
              <a:lnSpc>
                <a:spcPct val="102000"/>
              </a:lnSpc>
              <a:buNone/>
            </a:pPr>
            <a:endParaRPr lang="en-GB" sz="1000" dirty="0">
              <a:solidFill>
                <a:schemeClr val="tx2"/>
              </a:solidFill>
            </a:endParaRPr>
          </a:p>
          <a:p>
            <a:pPr marL="0" indent="0">
              <a:lnSpc>
                <a:spcPct val="102000"/>
              </a:lnSpc>
              <a:buNone/>
            </a:pPr>
            <a:endParaRPr lang="en-GB" sz="1000" dirty="0">
              <a:solidFill>
                <a:schemeClr val="tx2"/>
              </a:solidFill>
            </a:endParaRPr>
          </a:p>
        </p:txBody>
      </p:sp>
      <p:sp>
        <p:nvSpPr>
          <p:cNvPr id="73" name="Freeform 6">
            <a:extLst>
              <a:ext uri="{FF2B5EF4-FFF2-40B4-BE49-F238E27FC236}">
                <a16:creationId xmlns:a16="http://schemas.microsoft.com/office/drawing/2014/main" xmlns="" id="{A0A8D2D9-6EB6-4B53-B77C-3B07A2BC3C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sp>
      <p:cxnSp>
        <p:nvCxnSpPr>
          <p:cNvPr id="75" name="Straight Connector 74">
            <a:extLst>
              <a:ext uri="{FF2B5EF4-FFF2-40B4-BE49-F238E27FC236}">
                <a16:creationId xmlns:a16="http://schemas.microsoft.com/office/drawing/2014/main" xmlns="" id="{E388D78C-8BD3-45E2-A562-101603FF5C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81600" y="6199730"/>
            <a:ext cx="701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xmlns="" id="{9E79D33D-8A06-457B-A72A-29C50D813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46832" cy="690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07578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617A8F1-7D10-48DF-AD9F-04AB1B261D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xmlns="" id="{9747ED3F-5DF3-4DA6-A3B9-DC73F913D8A2}"/>
              </a:ext>
            </a:extLst>
          </p:cNvPr>
          <p:cNvSpPr>
            <a:spLocks noGrp="1"/>
          </p:cNvSpPr>
          <p:nvPr>
            <p:ph type="title"/>
          </p:nvPr>
        </p:nvSpPr>
        <p:spPr>
          <a:xfrm>
            <a:off x="5181600" y="559678"/>
            <a:ext cx="6248398" cy="1484275"/>
          </a:xfrm>
        </p:spPr>
        <p:txBody>
          <a:bodyPr>
            <a:normAutofit/>
          </a:bodyPr>
          <a:lstStyle/>
          <a:p>
            <a:pPr algn="l"/>
            <a:r>
              <a:rPr lang="en-GB">
                <a:solidFill>
                  <a:schemeClr val="tx2"/>
                </a:solidFill>
              </a:rPr>
              <a:t>Inspiration</a:t>
            </a:r>
          </a:p>
        </p:txBody>
      </p:sp>
      <p:sp>
        <p:nvSpPr>
          <p:cNvPr id="3" name="Content Placeholder 2">
            <a:extLst>
              <a:ext uri="{FF2B5EF4-FFF2-40B4-BE49-F238E27FC236}">
                <a16:creationId xmlns:a16="http://schemas.microsoft.com/office/drawing/2014/main" xmlns="" id="{29604AAB-3FDF-4444-AFC8-32CCB3B45873}"/>
              </a:ext>
            </a:extLst>
          </p:cNvPr>
          <p:cNvSpPr>
            <a:spLocks noGrp="1"/>
          </p:cNvSpPr>
          <p:nvPr>
            <p:ph idx="1"/>
          </p:nvPr>
        </p:nvSpPr>
        <p:spPr>
          <a:xfrm>
            <a:off x="5181600" y="2394304"/>
            <a:ext cx="6248398" cy="3932753"/>
          </a:xfrm>
        </p:spPr>
        <p:txBody>
          <a:bodyPr>
            <a:normAutofit fontScale="92500" lnSpcReduction="10000"/>
          </a:bodyPr>
          <a:lstStyle/>
          <a:p>
            <a:pPr marL="0" indent="0">
              <a:lnSpc>
                <a:spcPct val="102000"/>
              </a:lnSpc>
              <a:buNone/>
            </a:pPr>
            <a:r>
              <a:rPr lang="en-GB" sz="2800" dirty="0">
                <a:solidFill>
                  <a:schemeClr val="tx2"/>
                </a:solidFill>
              </a:rPr>
              <a:t>Where has the designer got the inspiration from? How can you tell?</a:t>
            </a:r>
          </a:p>
          <a:p>
            <a:pPr marL="0" indent="0">
              <a:lnSpc>
                <a:spcPct val="102000"/>
              </a:lnSpc>
              <a:buNone/>
            </a:pPr>
            <a:endParaRPr lang="en-GB" sz="2800" dirty="0">
              <a:solidFill>
                <a:schemeClr val="tx2"/>
              </a:solidFill>
            </a:endParaRPr>
          </a:p>
          <a:p>
            <a:pPr marL="0" indent="0">
              <a:lnSpc>
                <a:spcPct val="102000"/>
              </a:lnSpc>
              <a:buNone/>
            </a:pPr>
            <a:r>
              <a:rPr lang="en-GB" sz="2800" dirty="0" err="1">
                <a:solidFill>
                  <a:schemeClr val="tx2"/>
                </a:solidFill>
              </a:rPr>
              <a:t>eBoy</a:t>
            </a:r>
            <a:r>
              <a:rPr lang="en-GB" sz="2800" dirty="0">
                <a:solidFill>
                  <a:schemeClr val="tx2"/>
                </a:solidFill>
              </a:rPr>
              <a:t> has got his inspiration from the city of Dublin, you can tell because it has some iconic parts of Dublin city. </a:t>
            </a:r>
            <a:r>
              <a:rPr lang="en-GB" sz="2800" dirty="0" err="1">
                <a:solidFill>
                  <a:schemeClr val="tx2"/>
                </a:solidFill>
              </a:rPr>
              <a:t>eBoy</a:t>
            </a:r>
            <a:r>
              <a:rPr lang="en-GB" sz="2800" dirty="0">
                <a:solidFill>
                  <a:schemeClr val="tx2"/>
                </a:solidFill>
              </a:rPr>
              <a:t> has also been inspired by computers/pixel art and making simple images. Coca Cola Dunlin looks like it has been inspired by puzzles.</a:t>
            </a:r>
          </a:p>
          <a:p>
            <a:pPr marL="0" indent="0">
              <a:lnSpc>
                <a:spcPct val="102000"/>
              </a:lnSpc>
              <a:buNone/>
            </a:pPr>
            <a:endParaRPr lang="en-GB" dirty="0">
              <a:solidFill>
                <a:schemeClr val="tx2"/>
              </a:solidFill>
            </a:endParaRPr>
          </a:p>
          <a:p>
            <a:pPr marL="0" indent="0">
              <a:lnSpc>
                <a:spcPct val="102000"/>
              </a:lnSpc>
              <a:buNone/>
            </a:pPr>
            <a:endParaRPr lang="en-GB" dirty="0">
              <a:solidFill>
                <a:schemeClr val="tx2"/>
              </a:solidFill>
            </a:endParaRPr>
          </a:p>
        </p:txBody>
      </p:sp>
      <p:sp>
        <p:nvSpPr>
          <p:cNvPr id="12" name="Freeform 6">
            <a:extLst>
              <a:ext uri="{FF2B5EF4-FFF2-40B4-BE49-F238E27FC236}">
                <a16:creationId xmlns:a16="http://schemas.microsoft.com/office/drawing/2014/main" xmlns="" id="{A0A8D2D9-6EB6-4B53-B77C-3B07A2BC3C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sp>
      <p:cxnSp>
        <p:nvCxnSpPr>
          <p:cNvPr id="14" name="Straight Connector 13">
            <a:extLst>
              <a:ext uri="{FF2B5EF4-FFF2-40B4-BE49-F238E27FC236}">
                <a16:creationId xmlns:a16="http://schemas.microsoft.com/office/drawing/2014/main" xmlns="" id="{E388D78C-8BD3-45E2-A562-101603FF5C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81600" y="6199730"/>
            <a:ext cx="701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xmlns="" id="{F5E195D5-D02A-4EE6-8260-DBF7C9715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46832" cy="690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19314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617A8F1-7D10-48DF-AD9F-04AB1B261D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xmlns="" id="{5BA367EC-6BF5-4D58-8F09-409CB5AB7ADD}"/>
              </a:ext>
            </a:extLst>
          </p:cNvPr>
          <p:cNvSpPr>
            <a:spLocks noGrp="1"/>
          </p:cNvSpPr>
          <p:nvPr>
            <p:ph type="title"/>
          </p:nvPr>
        </p:nvSpPr>
        <p:spPr>
          <a:xfrm>
            <a:off x="5181600" y="559678"/>
            <a:ext cx="6248398" cy="1484275"/>
          </a:xfrm>
        </p:spPr>
        <p:txBody>
          <a:bodyPr>
            <a:normAutofit/>
          </a:bodyPr>
          <a:lstStyle/>
          <a:p>
            <a:pPr algn="l"/>
            <a:r>
              <a:rPr lang="en-GB">
                <a:solidFill>
                  <a:schemeClr val="tx2"/>
                </a:solidFill>
              </a:rPr>
              <a:t>Target Market</a:t>
            </a:r>
          </a:p>
        </p:txBody>
      </p:sp>
      <p:sp>
        <p:nvSpPr>
          <p:cNvPr id="3" name="Content Placeholder 2">
            <a:extLst>
              <a:ext uri="{FF2B5EF4-FFF2-40B4-BE49-F238E27FC236}">
                <a16:creationId xmlns:a16="http://schemas.microsoft.com/office/drawing/2014/main" xmlns="" id="{BCB25536-7037-4630-B66B-F8FCD845A720}"/>
              </a:ext>
            </a:extLst>
          </p:cNvPr>
          <p:cNvSpPr>
            <a:spLocks noGrp="1"/>
          </p:cNvSpPr>
          <p:nvPr>
            <p:ph idx="1"/>
          </p:nvPr>
        </p:nvSpPr>
        <p:spPr>
          <a:xfrm>
            <a:off x="5181600" y="2394305"/>
            <a:ext cx="6248398" cy="4035992"/>
          </a:xfrm>
        </p:spPr>
        <p:txBody>
          <a:bodyPr>
            <a:normAutofit/>
          </a:bodyPr>
          <a:lstStyle/>
          <a:p>
            <a:pPr marL="0" indent="0">
              <a:lnSpc>
                <a:spcPct val="102000"/>
              </a:lnSpc>
              <a:buNone/>
            </a:pPr>
            <a:r>
              <a:rPr lang="en-GB" dirty="0">
                <a:solidFill>
                  <a:schemeClr val="tx2"/>
                </a:solidFill>
              </a:rPr>
              <a:t>Who has this poster been designed for? What age group would be interested in this? Is it designed for male/female? What would be their job, lifestyle, personality?</a:t>
            </a:r>
          </a:p>
          <a:p>
            <a:pPr marL="0" indent="0">
              <a:lnSpc>
                <a:spcPct val="102000"/>
              </a:lnSpc>
              <a:buNone/>
            </a:pPr>
            <a:endParaRPr lang="en-GB" dirty="0">
              <a:solidFill>
                <a:schemeClr val="tx2"/>
              </a:solidFill>
            </a:endParaRPr>
          </a:p>
          <a:p>
            <a:pPr marL="0" indent="0">
              <a:lnSpc>
                <a:spcPct val="102000"/>
              </a:lnSpc>
              <a:buNone/>
            </a:pPr>
            <a:r>
              <a:rPr lang="en-GB" dirty="0">
                <a:solidFill>
                  <a:schemeClr val="tx2"/>
                </a:solidFill>
              </a:rPr>
              <a:t>This poster looks like it has been designed for younger people, probably around the age range of 13-25. It looks like it designed for both male and females, probably students who are fun and like to travel because it is  based on a city and looks like a cartoon.</a:t>
            </a:r>
          </a:p>
        </p:txBody>
      </p:sp>
      <p:sp>
        <p:nvSpPr>
          <p:cNvPr id="11" name="Freeform 6">
            <a:extLst>
              <a:ext uri="{FF2B5EF4-FFF2-40B4-BE49-F238E27FC236}">
                <a16:creationId xmlns:a16="http://schemas.microsoft.com/office/drawing/2014/main" xmlns="" id="{A0A8D2D9-6EB6-4B53-B77C-3B07A2BC3C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sp>
      <p:cxnSp>
        <p:nvCxnSpPr>
          <p:cNvPr id="13" name="Straight Connector 12">
            <a:extLst>
              <a:ext uri="{FF2B5EF4-FFF2-40B4-BE49-F238E27FC236}">
                <a16:creationId xmlns:a16="http://schemas.microsoft.com/office/drawing/2014/main" xmlns="" id="{E388D78C-8BD3-45E2-A562-101603FF5C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81600" y="6199730"/>
            <a:ext cx="701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xmlns="" id="{88DEABBB-AF2C-4786-BF4F-180595D8F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46832" cy="690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55084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617A8F1-7D10-48DF-AD9F-04AB1B261D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xmlns="" id="{1F25FCA1-28C4-4FB0-8063-0DAE687FC8FE}"/>
              </a:ext>
            </a:extLst>
          </p:cNvPr>
          <p:cNvSpPr>
            <a:spLocks noGrp="1"/>
          </p:cNvSpPr>
          <p:nvPr>
            <p:ph type="title"/>
          </p:nvPr>
        </p:nvSpPr>
        <p:spPr>
          <a:xfrm>
            <a:off x="5181600" y="559678"/>
            <a:ext cx="6248398" cy="1484275"/>
          </a:xfrm>
        </p:spPr>
        <p:txBody>
          <a:bodyPr>
            <a:normAutofit/>
          </a:bodyPr>
          <a:lstStyle/>
          <a:p>
            <a:pPr algn="l"/>
            <a:r>
              <a:rPr lang="en-GB" dirty="0">
                <a:solidFill>
                  <a:schemeClr val="tx2"/>
                </a:solidFill>
              </a:rPr>
              <a:t>Function</a:t>
            </a:r>
          </a:p>
        </p:txBody>
      </p:sp>
      <p:sp>
        <p:nvSpPr>
          <p:cNvPr id="3" name="Content Placeholder 2">
            <a:extLst>
              <a:ext uri="{FF2B5EF4-FFF2-40B4-BE49-F238E27FC236}">
                <a16:creationId xmlns:a16="http://schemas.microsoft.com/office/drawing/2014/main" xmlns="" id="{DEF5F869-B19F-45FA-98F6-5EE3E79B9172}"/>
              </a:ext>
            </a:extLst>
          </p:cNvPr>
          <p:cNvSpPr>
            <a:spLocks noGrp="1"/>
          </p:cNvSpPr>
          <p:nvPr>
            <p:ph idx="1"/>
          </p:nvPr>
        </p:nvSpPr>
        <p:spPr>
          <a:xfrm>
            <a:off x="5181600" y="2394304"/>
            <a:ext cx="6248398" cy="3805425"/>
          </a:xfrm>
        </p:spPr>
        <p:txBody>
          <a:bodyPr>
            <a:noAutofit/>
          </a:bodyPr>
          <a:lstStyle/>
          <a:p>
            <a:pPr marL="0" indent="0">
              <a:lnSpc>
                <a:spcPct val="102000"/>
              </a:lnSpc>
              <a:buNone/>
            </a:pPr>
            <a:r>
              <a:rPr lang="en-GB" dirty="0">
                <a:solidFill>
                  <a:schemeClr val="tx2"/>
                </a:solidFill>
              </a:rPr>
              <a:t>What is the poster for? Does it make sense/can you tell what it is advertising?</a:t>
            </a:r>
          </a:p>
          <a:p>
            <a:pPr marL="0" indent="0">
              <a:lnSpc>
                <a:spcPct val="102000"/>
              </a:lnSpc>
              <a:buNone/>
            </a:pPr>
            <a:endParaRPr lang="en-GB" dirty="0">
              <a:solidFill>
                <a:schemeClr val="tx2"/>
              </a:solidFill>
            </a:endParaRPr>
          </a:p>
          <a:p>
            <a:pPr marL="0" indent="0">
              <a:lnSpc>
                <a:spcPct val="102000"/>
              </a:lnSpc>
              <a:buNone/>
            </a:pPr>
            <a:r>
              <a:rPr lang="en-GB" dirty="0">
                <a:solidFill>
                  <a:schemeClr val="tx2"/>
                </a:solidFill>
              </a:rPr>
              <a:t>The poster is for Coca Cola and to promote Dublin, I can tell this because of the clear Dublin sign being held up by a pixelated helicopter and because of the Coca Cola logo and the bottle design. It is also to make Dublin look like a fun place which it does because there is so much detail in the design.</a:t>
            </a:r>
          </a:p>
        </p:txBody>
      </p:sp>
      <p:sp>
        <p:nvSpPr>
          <p:cNvPr id="11" name="Freeform 6">
            <a:extLst>
              <a:ext uri="{FF2B5EF4-FFF2-40B4-BE49-F238E27FC236}">
                <a16:creationId xmlns:a16="http://schemas.microsoft.com/office/drawing/2014/main" xmlns="" id="{A0A8D2D9-6EB6-4B53-B77C-3B07A2BC3C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sp>
      <p:cxnSp>
        <p:nvCxnSpPr>
          <p:cNvPr id="13" name="Straight Connector 12">
            <a:extLst>
              <a:ext uri="{FF2B5EF4-FFF2-40B4-BE49-F238E27FC236}">
                <a16:creationId xmlns:a16="http://schemas.microsoft.com/office/drawing/2014/main" xmlns="" id="{E388D78C-8BD3-45E2-A562-101603FF5C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81600" y="6199730"/>
            <a:ext cx="701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xmlns="" id="{E6DD5E71-A723-4E9E-8F64-ED9642363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46832" cy="690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8033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9BB91-899F-4D6D-A50C-E6D24269B8C8}"/>
              </a:ext>
            </a:extLst>
          </p:cNvPr>
          <p:cNvSpPr>
            <a:spLocks noGrp="1"/>
          </p:cNvSpPr>
          <p:nvPr>
            <p:ph type="title"/>
          </p:nvPr>
        </p:nvSpPr>
        <p:spPr>
          <a:xfrm>
            <a:off x="762000" y="559678"/>
            <a:ext cx="3833906" cy="1759316"/>
          </a:xfrm>
        </p:spPr>
        <p:txBody>
          <a:bodyPr>
            <a:normAutofit/>
          </a:bodyPr>
          <a:lstStyle/>
          <a:p>
            <a:r>
              <a:rPr lang="en-GB" sz="4000"/>
              <a:t>Materials/</a:t>
            </a:r>
            <a:br>
              <a:rPr lang="en-GB" sz="4000"/>
            </a:br>
            <a:r>
              <a:rPr lang="en-GB" sz="4000"/>
              <a:t>Techniques</a:t>
            </a:r>
          </a:p>
        </p:txBody>
      </p:sp>
      <p:sp>
        <p:nvSpPr>
          <p:cNvPr id="3" name="Content Placeholder 2">
            <a:extLst>
              <a:ext uri="{FF2B5EF4-FFF2-40B4-BE49-F238E27FC236}">
                <a16:creationId xmlns:a16="http://schemas.microsoft.com/office/drawing/2014/main" xmlns="" id="{F292D402-8553-4E4C-92D1-1E427DE2DDA2}"/>
              </a:ext>
            </a:extLst>
          </p:cNvPr>
          <p:cNvSpPr>
            <a:spLocks noGrp="1"/>
          </p:cNvSpPr>
          <p:nvPr>
            <p:ph idx="1"/>
          </p:nvPr>
        </p:nvSpPr>
        <p:spPr>
          <a:xfrm>
            <a:off x="762000" y="2492134"/>
            <a:ext cx="3833906" cy="3324204"/>
          </a:xfrm>
        </p:spPr>
        <p:txBody>
          <a:bodyPr>
            <a:normAutofit/>
          </a:bodyPr>
          <a:lstStyle/>
          <a:p>
            <a:pPr marL="0" indent="0" algn="r">
              <a:lnSpc>
                <a:spcPct val="102000"/>
              </a:lnSpc>
              <a:buNone/>
            </a:pPr>
            <a:r>
              <a:rPr lang="en-GB" sz="1500"/>
              <a:t>What materials have been used? How has it been made? What is the scale? Have any special technologies been used to produce the design?</a:t>
            </a:r>
          </a:p>
          <a:p>
            <a:pPr marL="0" indent="0" algn="r">
              <a:lnSpc>
                <a:spcPct val="102000"/>
              </a:lnSpc>
              <a:buNone/>
            </a:pPr>
            <a:endParaRPr lang="en-GB" sz="1500"/>
          </a:p>
          <a:p>
            <a:pPr marL="0" indent="0" algn="r">
              <a:lnSpc>
                <a:spcPct val="102000"/>
              </a:lnSpc>
              <a:buNone/>
            </a:pPr>
            <a:r>
              <a:rPr lang="en-GB" sz="1500"/>
              <a:t>eBoy has used digital art techniques to make his poster. He has created this work on either Photoshop/Illustrator, this is clear because of the style of the images he has made, it looks pixelated. The scale is very large and fits the side of a building, meaning it can be seen from a distance making the poster very effective.</a:t>
            </a:r>
          </a:p>
          <a:p>
            <a:pPr marL="0" indent="0" algn="r">
              <a:lnSpc>
                <a:spcPct val="102000"/>
              </a:lnSpc>
              <a:buNone/>
            </a:pPr>
            <a:endParaRPr lang="en-GB" sz="1500"/>
          </a:p>
        </p:txBody>
      </p:sp>
      <p:pic>
        <p:nvPicPr>
          <p:cNvPr id="5" name="Picture 4">
            <a:extLst>
              <a:ext uri="{FF2B5EF4-FFF2-40B4-BE49-F238E27FC236}">
                <a16:creationId xmlns:a16="http://schemas.microsoft.com/office/drawing/2014/main" xmlns="" id="{8D5D8DD3-04B9-40C1-B0E5-406D15725B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81600" y="10"/>
            <a:ext cx="7010399" cy="6857990"/>
          </a:xfrm>
          <a:prstGeom prst="rect">
            <a:avLst/>
          </a:prstGeom>
        </p:spPr>
      </p:pic>
      <p:sp>
        <p:nvSpPr>
          <p:cNvPr id="14" name="Freeform 6">
            <a:extLst>
              <a:ext uri="{FF2B5EF4-FFF2-40B4-BE49-F238E27FC236}">
                <a16:creationId xmlns:a16="http://schemas.microsoft.com/office/drawing/2014/main" xmlns="" id="{B33DBEF2-0A54-4CCF-952F-ABFA981C64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Tree>
    <p:extLst>
      <p:ext uri="{BB962C8B-B14F-4D97-AF65-F5344CB8AC3E}">
        <p14:creationId xmlns:p14="http://schemas.microsoft.com/office/powerpoint/2010/main" val="344057946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E46D09-223A-4F78-A554-87D3A5D5DDCE}"/>
              </a:ext>
            </a:extLst>
          </p:cNvPr>
          <p:cNvSpPr>
            <a:spLocks noGrp="1"/>
          </p:cNvSpPr>
          <p:nvPr>
            <p:ph type="title"/>
          </p:nvPr>
        </p:nvSpPr>
        <p:spPr/>
        <p:txBody>
          <a:bodyPr/>
          <a:lstStyle/>
          <a:p>
            <a:r>
              <a:rPr lang="en-GB" dirty="0"/>
              <a:t>What is Graphic Design?</a:t>
            </a:r>
          </a:p>
        </p:txBody>
      </p:sp>
      <p:sp>
        <p:nvSpPr>
          <p:cNvPr id="3" name="Content Placeholder 2">
            <a:extLst>
              <a:ext uri="{FF2B5EF4-FFF2-40B4-BE49-F238E27FC236}">
                <a16:creationId xmlns:a16="http://schemas.microsoft.com/office/drawing/2014/main" xmlns="" id="{7A4428BE-C29E-4601-BCA8-2C312300DE14}"/>
              </a:ext>
            </a:extLst>
          </p:cNvPr>
          <p:cNvSpPr>
            <a:spLocks noGrp="1"/>
          </p:cNvSpPr>
          <p:nvPr>
            <p:ph idx="1"/>
          </p:nvPr>
        </p:nvSpPr>
        <p:spPr>
          <a:xfrm>
            <a:off x="5181602" y="2558287"/>
            <a:ext cx="6248398" cy="5655156"/>
          </a:xfrm>
        </p:spPr>
        <p:txBody>
          <a:bodyPr>
            <a:normAutofit/>
          </a:bodyPr>
          <a:lstStyle/>
          <a:p>
            <a:pPr marL="0" indent="0">
              <a:buNone/>
            </a:pPr>
            <a:r>
              <a:rPr lang="en-GB" sz="2800" b="1" dirty="0"/>
              <a:t>Graphic Design </a:t>
            </a:r>
            <a:r>
              <a:rPr lang="en-GB" sz="2800" dirty="0"/>
              <a:t>is a way of visually communicating an idea through using typography, photography and illustration.</a:t>
            </a:r>
          </a:p>
          <a:p>
            <a:pPr marL="0" indent="0">
              <a:buNone/>
            </a:pPr>
            <a:endParaRPr lang="en-GB" sz="2800" dirty="0"/>
          </a:p>
          <a:p>
            <a:pPr marL="0" indent="0">
              <a:buNone/>
            </a:pPr>
            <a:r>
              <a:rPr lang="en-GB" sz="2800" dirty="0"/>
              <a:t>It’s Art with a purpose.</a:t>
            </a:r>
          </a:p>
        </p:txBody>
      </p:sp>
    </p:spTree>
    <p:extLst>
      <p:ext uri="{BB962C8B-B14F-4D97-AF65-F5344CB8AC3E}">
        <p14:creationId xmlns:p14="http://schemas.microsoft.com/office/powerpoint/2010/main" val="85129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xmlns="" id="{D617A8F1-7D10-48DF-AD9F-04AB1B261D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xmlns="" id="{FF2EE7F0-A913-42F2-A699-46E9722D9216}"/>
              </a:ext>
            </a:extLst>
          </p:cNvPr>
          <p:cNvSpPr>
            <a:spLocks noGrp="1"/>
          </p:cNvSpPr>
          <p:nvPr>
            <p:ph type="title"/>
          </p:nvPr>
        </p:nvSpPr>
        <p:spPr>
          <a:xfrm>
            <a:off x="5181600" y="559678"/>
            <a:ext cx="6248398" cy="1484275"/>
          </a:xfrm>
        </p:spPr>
        <p:txBody>
          <a:bodyPr>
            <a:normAutofit/>
          </a:bodyPr>
          <a:lstStyle/>
          <a:p>
            <a:pPr algn="l"/>
            <a:r>
              <a:rPr lang="en-GB">
                <a:solidFill>
                  <a:schemeClr val="tx2"/>
                </a:solidFill>
              </a:rPr>
              <a:t>Social/</a:t>
            </a:r>
            <a:br>
              <a:rPr lang="en-GB">
                <a:solidFill>
                  <a:schemeClr val="tx2"/>
                </a:solidFill>
              </a:rPr>
            </a:br>
            <a:r>
              <a:rPr lang="en-GB">
                <a:solidFill>
                  <a:schemeClr val="tx2"/>
                </a:solidFill>
              </a:rPr>
              <a:t>Cultural Influences</a:t>
            </a:r>
          </a:p>
        </p:txBody>
      </p:sp>
      <p:sp>
        <p:nvSpPr>
          <p:cNvPr id="3" name="Content Placeholder 2">
            <a:extLst>
              <a:ext uri="{FF2B5EF4-FFF2-40B4-BE49-F238E27FC236}">
                <a16:creationId xmlns:a16="http://schemas.microsoft.com/office/drawing/2014/main" xmlns="" id="{5C609489-3558-4ABF-85BB-CE5AB32AF80E}"/>
              </a:ext>
            </a:extLst>
          </p:cNvPr>
          <p:cNvSpPr>
            <a:spLocks noGrp="1"/>
          </p:cNvSpPr>
          <p:nvPr>
            <p:ph idx="1"/>
          </p:nvPr>
        </p:nvSpPr>
        <p:spPr>
          <a:xfrm>
            <a:off x="5181600" y="2394304"/>
            <a:ext cx="6648450" cy="3682637"/>
          </a:xfrm>
        </p:spPr>
        <p:txBody>
          <a:bodyPr>
            <a:normAutofit fontScale="92500" lnSpcReduction="20000"/>
          </a:bodyPr>
          <a:lstStyle/>
          <a:p>
            <a:pPr marL="0" indent="0">
              <a:lnSpc>
                <a:spcPct val="102000"/>
              </a:lnSpc>
              <a:buNone/>
            </a:pPr>
            <a:r>
              <a:rPr lang="en-GB" sz="1600" b="1" dirty="0">
                <a:solidFill>
                  <a:schemeClr val="tx2"/>
                </a:solidFill>
              </a:rPr>
              <a:t>Style </a:t>
            </a:r>
            <a:r>
              <a:rPr lang="en-GB" sz="1600" dirty="0">
                <a:solidFill>
                  <a:schemeClr val="tx2"/>
                </a:solidFill>
              </a:rPr>
              <a:t>– Pixel art</a:t>
            </a:r>
          </a:p>
          <a:p>
            <a:pPr marL="0" indent="0">
              <a:lnSpc>
                <a:spcPct val="102000"/>
              </a:lnSpc>
              <a:buNone/>
            </a:pPr>
            <a:endParaRPr lang="en-GB" sz="1600" dirty="0">
              <a:solidFill>
                <a:schemeClr val="tx2"/>
              </a:solidFill>
            </a:endParaRPr>
          </a:p>
          <a:p>
            <a:pPr marL="0" indent="0">
              <a:lnSpc>
                <a:spcPct val="102000"/>
              </a:lnSpc>
              <a:buNone/>
            </a:pPr>
            <a:r>
              <a:rPr lang="en-GB" sz="1600" b="1" dirty="0">
                <a:solidFill>
                  <a:schemeClr val="tx2"/>
                </a:solidFill>
              </a:rPr>
              <a:t>Technological Advances – </a:t>
            </a:r>
            <a:r>
              <a:rPr lang="en-GB" sz="1600" dirty="0">
                <a:solidFill>
                  <a:schemeClr val="tx2"/>
                </a:solidFill>
              </a:rPr>
              <a:t>Larger monitor displays, graphic tablets, Photoshop/Illustrator, </a:t>
            </a:r>
            <a:endParaRPr lang="en-GB" sz="1600" b="1" dirty="0">
              <a:solidFill>
                <a:schemeClr val="tx2"/>
              </a:solidFill>
            </a:endParaRPr>
          </a:p>
          <a:p>
            <a:pPr marL="0" indent="0">
              <a:lnSpc>
                <a:spcPct val="102000"/>
              </a:lnSpc>
              <a:buNone/>
            </a:pPr>
            <a:endParaRPr lang="en-GB" sz="1600" dirty="0">
              <a:solidFill>
                <a:schemeClr val="tx2"/>
              </a:solidFill>
            </a:endParaRPr>
          </a:p>
          <a:p>
            <a:pPr marL="0" indent="0">
              <a:lnSpc>
                <a:spcPct val="102000"/>
              </a:lnSpc>
              <a:buNone/>
            </a:pPr>
            <a:r>
              <a:rPr lang="en-GB" sz="1600" b="1" dirty="0">
                <a:solidFill>
                  <a:schemeClr val="tx2"/>
                </a:solidFill>
              </a:rPr>
              <a:t>Cultural Influences </a:t>
            </a:r>
            <a:r>
              <a:rPr lang="en-GB" sz="1600" dirty="0">
                <a:solidFill>
                  <a:schemeClr val="tx2"/>
                </a:solidFill>
              </a:rPr>
              <a:t>– 8 bit computers</a:t>
            </a:r>
          </a:p>
          <a:p>
            <a:pPr marL="0" indent="0">
              <a:lnSpc>
                <a:spcPct val="102000"/>
              </a:lnSpc>
              <a:buNone/>
            </a:pPr>
            <a:r>
              <a:rPr lang="en-GB" sz="1600" dirty="0">
                <a:solidFill>
                  <a:schemeClr val="tx2"/>
                </a:solidFill>
              </a:rPr>
              <a:t>Electronic music – </a:t>
            </a:r>
            <a:r>
              <a:rPr lang="en-GB" sz="1600" dirty="0" err="1">
                <a:solidFill>
                  <a:schemeClr val="tx2"/>
                </a:solidFill>
              </a:rPr>
              <a:t>Mutya</a:t>
            </a:r>
            <a:r>
              <a:rPr lang="en-GB" sz="1600" dirty="0">
                <a:solidFill>
                  <a:schemeClr val="tx2"/>
                </a:solidFill>
              </a:rPr>
              <a:t>  Buena – Song 4 </a:t>
            </a:r>
            <a:r>
              <a:rPr lang="en-GB" sz="1600" dirty="0" err="1">
                <a:solidFill>
                  <a:schemeClr val="tx2"/>
                </a:solidFill>
              </a:rPr>
              <a:t>Mutya</a:t>
            </a:r>
            <a:r>
              <a:rPr lang="en-GB" sz="1600" dirty="0">
                <a:solidFill>
                  <a:schemeClr val="tx2"/>
                </a:solidFill>
              </a:rPr>
              <a:t> (Out of Control)</a:t>
            </a:r>
          </a:p>
          <a:p>
            <a:pPr marL="0" indent="0">
              <a:lnSpc>
                <a:spcPct val="102000"/>
              </a:lnSpc>
              <a:buNone/>
            </a:pPr>
            <a:r>
              <a:rPr lang="en-GB" sz="1600" dirty="0">
                <a:solidFill>
                  <a:schemeClr val="tx2"/>
                </a:solidFill>
              </a:rPr>
              <a:t>Where’s Wally</a:t>
            </a:r>
          </a:p>
          <a:p>
            <a:pPr marL="0" indent="0">
              <a:lnSpc>
                <a:spcPct val="102000"/>
              </a:lnSpc>
              <a:buNone/>
            </a:pPr>
            <a:r>
              <a:rPr lang="en-GB" sz="1600" dirty="0">
                <a:solidFill>
                  <a:schemeClr val="tx2"/>
                </a:solidFill>
              </a:rPr>
              <a:t>Lego</a:t>
            </a:r>
          </a:p>
          <a:p>
            <a:pPr marL="0" indent="0">
              <a:lnSpc>
                <a:spcPct val="102000"/>
              </a:lnSpc>
              <a:buNone/>
            </a:pPr>
            <a:r>
              <a:rPr lang="en-GB" sz="1600" dirty="0">
                <a:solidFill>
                  <a:schemeClr val="tx2"/>
                </a:solidFill>
              </a:rPr>
              <a:t>Pop Culture</a:t>
            </a:r>
          </a:p>
          <a:p>
            <a:pPr marL="0" indent="0">
              <a:lnSpc>
                <a:spcPct val="102000"/>
              </a:lnSpc>
              <a:buNone/>
            </a:pPr>
            <a:r>
              <a:rPr lang="en-GB" sz="1600" dirty="0">
                <a:solidFill>
                  <a:schemeClr val="tx2"/>
                </a:solidFill>
              </a:rPr>
              <a:t>Nintendo</a:t>
            </a:r>
          </a:p>
          <a:p>
            <a:pPr marL="0" indent="0">
              <a:lnSpc>
                <a:spcPct val="102000"/>
              </a:lnSpc>
              <a:buNone/>
            </a:pPr>
            <a:r>
              <a:rPr lang="en-GB" sz="1600" b="1" dirty="0">
                <a:solidFill>
                  <a:schemeClr val="tx2"/>
                </a:solidFill>
              </a:rPr>
              <a:t>Other Artists?  </a:t>
            </a:r>
            <a:r>
              <a:rPr lang="en-GB" sz="1600" dirty="0">
                <a:solidFill>
                  <a:schemeClr val="tx2"/>
                </a:solidFill>
              </a:rPr>
              <a:t>Jonathan Ball, </a:t>
            </a:r>
            <a:r>
              <a:rPr lang="en-GB" sz="1600" dirty="0" err="1">
                <a:solidFill>
                  <a:schemeClr val="tx2"/>
                </a:solidFill>
              </a:rPr>
              <a:t>Waanella</a:t>
            </a:r>
            <a:r>
              <a:rPr lang="en-GB" sz="1600" dirty="0">
                <a:solidFill>
                  <a:schemeClr val="tx2"/>
                </a:solidFill>
              </a:rPr>
              <a:t>, Rod Hunt</a:t>
            </a:r>
          </a:p>
        </p:txBody>
      </p:sp>
      <p:sp>
        <p:nvSpPr>
          <p:cNvPr id="18" name="Freeform 6">
            <a:extLst>
              <a:ext uri="{FF2B5EF4-FFF2-40B4-BE49-F238E27FC236}">
                <a16:creationId xmlns:a16="http://schemas.microsoft.com/office/drawing/2014/main" xmlns="" id="{A0A8D2D9-6EB6-4B53-B77C-3B07A2BC3C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sp>
      <p:cxnSp>
        <p:nvCxnSpPr>
          <p:cNvPr id="19" name="Straight Connector 12">
            <a:extLst>
              <a:ext uri="{FF2B5EF4-FFF2-40B4-BE49-F238E27FC236}">
                <a16:creationId xmlns:a16="http://schemas.microsoft.com/office/drawing/2014/main" xmlns="" id="{E388D78C-8BD3-45E2-A562-101603FF5C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81600" y="6199730"/>
            <a:ext cx="701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xmlns="" id="{87971640-DFE6-4F81-8C86-F1EAFED7C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46832" cy="690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1744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1D3169-14DE-4221-B666-FC4220BCD3C5}"/>
              </a:ext>
            </a:extLst>
          </p:cNvPr>
          <p:cNvSpPr>
            <a:spLocks noGrp="1"/>
          </p:cNvSpPr>
          <p:nvPr>
            <p:ph type="title"/>
          </p:nvPr>
        </p:nvSpPr>
        <p:spPr>
          <a:xfrm>
            <a:off x="295275" y="245779"/>
            <a:ext cx="4798170" cy="4952492"/>
          </a:xfrm>
        </p:spPr>
        <p:txBody>
          <a:bodyPr/>
          <a:lstStyle/>
          <a:p>
            <a:r>
              <a:rPr lang="en-GB" dirty="0"/>
              <a:t>Colour/Shape/ Pattern</a:t>
            </a:r>
          </a:p>
        </p:txBody>
      </p:sp>
      <p:sp>
        <p:nvSpPr>
          <p:cNvPr id="3" name="Content Placeholder 2">
            <a:extLst>
              <a:ext uri="{FF2B5EF4-FFF2-40B4-BE49-F238E27FC236}">
                <a16:creationId xmlns:a16="http://schemas.microsoft.com/office/drawing/2014/main" xmlns="" id="{2C31B0AE-877D-4EE1-907D-FD527FB9A055}"/>
              </a:ext>
            </a:extLst>
          </p:cNvPr>
          <p:cNvSpPr>
            <a:spLocks noGrp="1"/>
          </p:cNvSpPr>
          <p:nvPr>
            <p:ph idx="1"/>
          </p:nvPr>
        </p:nvSpPr>
        <p:spPr>
          <a:xfrm>
            <a:off x="5181599" y="227991"/>
            <a:ext cx="6248398" cy="5655156"/>
          </a:xfrm>
        </p:spPr>
        <p:txBody>
          <a:bodyPr/>
          <a:lstStyle/>
          <a:p>
            <a:pPr marL="0" indent="0">
              <a:buNone/>
            </a:pPr>
            <a:r>
              <a:rPr lang="en-GB" dirty="0"/>
              <a:t>Identify where in the image these are used, describe in detail and use descriptive words</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xmlns="" id="{409E0339-2D89-4A59-9560-7C044C579F73}"/>
              </a:ext>
            </a:extLst>
          </p:cNvPr>
          <p:cNvPicPr>
            <a:picLocks noChangeAspect="1"/>
          </p:cNvPicPr>
          <p:nvPr/>
        </p:nvPicPr>
        <p:blipFill>
          <a:blip r:embed="rId2"/>
          <a:stretch>
            <a:fillRect/>
          </a:stretch>
        </p:blipFill>
        <p:spPr>
          <a:xfrm>
            <a:off x="1146412" y="1843142"/>
            <a:ext cx="3309559" cy="5024150"/>
          </a:xfrm>
          <a:prstGeom prst="rect">
            <a:avLst/>
          </a:prstGeom>
        </p:spPr>
      </p:pic>
      <p:sp>
        <p:nvSpPr>
          <p:cNvPr id="5" name="TextBox 4">
            <a:extLst>
              <a:ext uri="{FF2B5EF4-FFF2-40B4-BE49-F238E27FC236}">
                <a16:creationId xmlns:a16="http://schemas.microsoft.com/office/drawing/2014/main" xmlns="" id="{0ED51AA9-917B-4C1A-B75C-7F6CDF04FAF3}"/>
              </a:ext>
            </a:extLst>
          </p:cNvPr>
          <p:cNvSpPr txBox="1"/>
          <p:nvPr/>
        </p:nvSpPr>
        <p:spPr>
          <a:xfrm>
            <a:off x="5760491" y="1106162"/>
            <a:ext cx="5090615" cy="5755422"/>
          </a:xfrm>
          <a:prstGeom prst="rect">
            <a:avLst/>
          </a:prstGeom>
          <a:noFill/>
        </p:spPr>
        <p:txBody>
          <a:bodyPr wrap="square" rtlCol="0">
            <a:spAutoFit/>
          </a:bodyPr>
          <a:lstStyle/>
          <a:p>
            <a:r>
              <a:rPr lang="en-GB" sz="1600" dirty="0"/>
              <a:t>Colour</a:t>
            </a:r>
          </a:p>
          <a:p>
            <a:r>
              <a:rPr lang="en-GB" sz="1600" dirty="0"/>
              <a:t>Exotic, bold, neon, clashing, contrasting, dull, sombre, neutral, monochromatic</a:t>
            </a:r>
          </a:p>
          <a:p>
            <a:endParaRPr lang="en-GB" sz="1600" dirty="0"/>
          </a:p>
          <a:p>
            <a:r>
              <a:rPr lang="en-GB" sz="1600" dirty="0"/>
              <a:t>The colours </a:t>
            </a:r>
            <a:r>
              <a:rPr lang="en-GB" sz="1600" dirty="0" err="1"/>
              <a:t>eboy</a:t>
            </a:r>
            <a:r>
              <a:rPr lang="en-GB" sz="1600" dirty="0"/>
              <a:t> has used are quite simple but bold and eye-catching to make the poster look fun and interesting.</a:t>
            </a:r>
          </a:p>
          <a:p>
            <a:endParaRPr lang="en-GB" sz="1600" dirty="0"/>
          </a:p>
          <a:p>
            <a:r>
              <a:rPr lang="en-GB" sz="1600" dirty="0"/>
              <a:t>Shape</a:t>
            </a:r>
          </a:p>
          <a:p>
            <a:r>
              <a:rPr lang="en-GB" sz="1600" dirty="0"/>
              <a:t>Simple, symmetrical, flat, angular, organic, sculptural, 3D/2D</a:t>
            </a:r>
          </a:p>
          <a:p>
            <a:endParaRPr lang="en-GB" sz="1600" dirty="0"/>
          </a:p>
          <a:p>
            <a:r>
              <a:rPr lang="en-GB" sz="1600" dirty="0"/>
              <a:t>The shape </a:t>
            </a:r>
            <a:r>
              <a:rPr lang="en-GB" sz="1600" dirty="0" err="1"/>
              <a:t>eboy</a:t>
            </a:r>
            <a:r>
              <a:rPr lang="en-GB" sz="1600" dirty="0"/>
              <a:t> has in the details of the poster look 3D and very angled to make the poster look like it is a model of a city.</a:t>
            </a:r>
          </a:p>
          <a:p>
            <a:endParaRPr lang="en-GB" sz="1600" dirty="0"/>
          </a:p>
          <a:p>
            <a:r>
              <a:rPr lang="en-GB" sz="1600" dirty="0"/>
              <a:t>Pattern</a:t>
            </a:r>
          </a:p>
          <a:p>
            <a:r>
              <a:rPr lang="en-GB" sz="1600" dirty="0"/>
              <a:t>Detailed, repeated, floral, multi-coloured, large scale, graphic</a:t>
            </a:r>
          </a:p>
          <a:p>
            <a:endParaRPr lang="en-GB" sz="1600" dirty="0"/>
          </a:p>
          <a:p>
            <a:r>
              <a:rPr lang="en-GB" sz="1600" dirty="0" err="1"/>
              <a:t>Eboy</a:t>
            </a:r>
            <a:r>
              <a:rPr lang="en-GB" sz="1600" dirty="0"/>
              <a:t> has used pattern to create the buildings but there is not a lot of pattern that makes each part of the poster interesting because there is not one area to focus on apart from the Coca Cola logo and bottle </a:t>
            </a:r>
          </a:p>
        </p:txBody>
      </p:sp>
      <p:pic>
        <p:nvPicPr>
          <p:cNvPr id="6" name="Picture 2">
            <a:extLst>
              <a:ext uri="{FF2B5EF4-FFF2-40B4-BE49-F238E27FC236}">
                <a16:creationId xmlns:a16="http://schemas.microsoft.com/office/drawing/2014/main" xmlns="" id="{7436F2C5-36EF-4E1C-BA9A-CC7C88EE5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256" y="1843142"/>
            <a:ext cx="3332576" cy="505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92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617A8F1-7D10-48DF-AD9F-04AB1B261D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xmlns="" id="{D916AA9C-E314-4C0B-B0ED-66850473D64F}"/>
              </a:ext>
            </a:extLst>
          </p:cNvPr>
          <p:cNvSpPr>
            <a:spLocks noGrp="1"/>
          </p:cNvSpPr>
          <p:nvPr>
            <p:ph type="title"/>
          </p:nvPr>
        </p:nvSpPr>
        <p:spPr>
          <a:xfrm>
            <a:off x="5181600" y="559678"/>
            <a:ext cx="6248398" cy="1484275"/>
          </a:xfrm>
        </p:spPr>
        <p:txBody>
          <a:bodyPr>
            <a:normAutofit/>
          </a:bodyPr>
          <a:lstStyle/>
          <a:p>
            <a:pPr algn="l"/>
            <a:r>
              <a:rPr lang="en-GB" dirty="0">
                <a:solidFill>
                  <a:schemeClr val="tx2"/>
                </a:solidFill>
              </a:rPr>
              <a:t>Typography/Layout (composition)</a:t>
            </a:r>
          </a:p>
        </p:txBody>
      </p:sp>
      <p:sp>
        <p:nvSpPr>
          <p:cNvPr id="3" name="Content Placeholder 2">
            <a:extLst>
              <a:ext uri="{FF2B5EF4-FFF2-40B4-BE49-F238E27FC236}">
                <a16:creationId xmlns:a16="http://schemas.microsoft.com/office/drawing/2014/main" xmlns="" id="{F0C7435C-2001-47EE-9A53-69AA3419B576}"/>
              </a:ext>
            </a:extLst>
          </p:cNvPr>
          <p:cNvSpPr>
            <a:spLocks noGrp="1"/>
          </p:cNvSpPr>
          <p:nvPr>
            <p:ph idx="1"/>
          </p:nvPr>
        </p:nvSpPr>
        <p:spPr>
          <a:xfrm>
            <a:off x="5181600" y="2394304"/>
            <a:ext cx="6248398" cy="3696779"/>
          </a:xfrm>
        </p:spPr>
        <p:txBody>
          <a:bodyPr>
            <a:normAutofit lnSpcReduction="10000"/>
          </a:bodyPr>
          <a:lstStyle/>
          <a:p>
            <a:pPr marL="0" indent="0">
              <a:lnSpc>
                <a:spcPct val="102000"/>
              </a:lnSpc>
              <a:buNone/>
            </a:pPr>
            <a:r>
              <a:rPr lang="en-GB" dirty="0">
                <a:solidFill>
                  <a:schemeClr val="tx2"/>
                </a:solidFill>
              </a:rPr>
              <a:t>Is the text easy to read? Does it look formal (important) or informal (fun)? Does it take up a lot of space? Is it neatly arranged or is it scattered? Where does your eye go first? What do you think the artist wants you to look at?</a:t>
            </a:r>
          </a:p>
          <a:p>
            <a:pPr marL="0" indent="0">
              <a:lnSpc>
                <a:spcPct val="102000"/>
              </a:lnSpc>
              <a:buNone/>
            </a:pPr>
            <a:endParaRPr lang="en-GB" dirty="0">
              <a:solidFill>
                <a:schemeClr val="tx2"/>
              </a:solidFill>
            </a:endParaRPr>
          </a:p>
          <a:p>
            <a:pPr marL="0" indent="0">
              <a:lnSpc>
                <a:spcPct val="102000"/>
              </a:lnSpc>
              <a:buNone/>
            </a:pPr>
            <a:r>
              <a:rPr lang="en-GB" dirty="0">
                <a:solidFill>
                  <a:schemeClr val="tx2"/>
                </a:solidFill>
              </a:rPr>
              <a:t>In </a:t>
            </a:r>
            <a:r>
              <a:rPr lang="en-GB" dirty="0" err="1">
                <a:solidFill>
                  <a:schemeClr val="tx2"/>
                </a:solidFill>
              </a:rPr>
              <a:t>Eboy’s</a:t>
            </a:r>
            <a:r>
              <a:rPr lang="en-GB" dirty="0">
                <a:solidFill>
                  <a:schemeClr val="tx2"/>
                </a:solidFill>
              </a:rPr>
              <a:t> Coca Cola Dublin the text is vey easy to read, although there are smaller signs which can be difficult to spot. The Coca Cola logo is very clear to see and the slogan “open happiness” is very neatly arranged. The composition is split between the city and the advert for Coca Cola which leads the viewer into the bottle</a:t>
            </a:r>
          </a:p>
        </p:txBody>
      </p:sp>
      <p:sp>
        <p:nvSpPr>
          <p:cNvPr id="11" name="Freeform 6">
            <a:extLst>
              <a:ext uri="{FF2B5EF4-FFF2-40B4-BE49-F238E27FC236}">
                <a16:creationId xmlns:a16="http://schemas.microsoft.com/office/drawing/2014/main" xmlns="" id="{A0A8D2D9-6EB6-4B53-B77C-3B07A2BC3C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sp>
      <p:cxnSp>
        <p:nvCxnSpPr>
          <p:cNvPr id="13" name="Straight Connector 12">
            <a:extLst>
              <a:ext uri="{FF2B5EF4-FFF2-40B4-BE49-F238E27FC236}">
                <a16:creationId xmlns:a16="http://schemas.microsoft.com/office/drawing/2014/main" xmlns="" id="{E388D78C-8BD3-45E2-A562-101603FF5C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81600" y="6199730"/>
            <a:ext cx="701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xmlns="" id="{4272D6C7-F364-47F4-A12B-CF90EAA00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46832" cy="690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9182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ED407-4653-484C-8AB1-EF8475B819CF}"/>
              </a:ext>
            </a:extLst>
          </p:cNvPr>
          <p:cNvSpPr>
            <a:spLocks noGrp="1"/>
          </p:cNvSpPr>
          <p:nvPr>
            <p:ph type="title"/>
          </p:nvPr>
        </p:nvSpPr>
        <p:spPr/>
        <p:txBody>
          <a:bodyPr/>
          <a:lstStyle/>
          <a:p>
            <a:r>
              <a:rPr lang="en-GB" dirty="0"/>
              <a:t>Examples of Graphic Design</a:t>
            </a:r>
          </a:p>
        </p:txBody>
      </p:sp>
      <p:pic>
        <p:nvPicPr>
          <p:cNvPr id="4" name="Picture 3">
            <a:extLst>
              <a:ext uri="{FF2B5EF4-FFF2-40B4-BE49-F238E27FC236}">
                <a16:creationId xmlns:a16="http://schemas.microsoft.com/office/drawing/2014/main" xmlns="" id="{66D17456-A25A-46E3-8817-E87180A4AACC}"/>
              </a:ext>
            </a:extLst>
          </p:cNvPr>
          <p:cNvPicPr>
            <a:picLocks noChangeAspect="1"/>
          </p:cNvPicPr>
          <p:nvPr/>
        </p:nvPicPr>
        <p:blipFill>
          <a:blip r:embed="rId2"/>
          <a:stretch>
            <a:fillRect/>
          </a:stretch>
        </p:blipFill>
        <p:spPr>
          <a:xfrm>
            <a:off x="5181600" y="286502"/>
            <a:ext cx="1847850" cy="2466975"/>
          </a:xfrm>
          <a:prstGeom prst="rect">
            <a:avLst/>
          </a:prstGeom>
        </p:spPr>
      </p:pic>
      <p:pic>
        <p:nvPicPr>
          <p:cNvPr id="5" name="Picture 4">
            <a:extLst>
              <a:ext uri="{FF2B5EF4-FFF2-40B4-BE49-F238E27FC236}">
                <a16:creationId xmlns:a16="http://schemas.microsoft.com/office/drawing/2014/main" xmlns="" id="{53E259E6-0B2C-4393-B7A6-BD95D51454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8438" y="275858"/>
            <a:ext cx="3749723" cy="2501065"/>
          </a:xfrm>
          <a:prstGeom prst="rect">
            <a:avLst/>
          </a:prstGeom>
        </p:spPr>
      </p:pic>
      <p:pic>
        <p:nvPicPr>
          <p:cNvPr id="6" name="Picture 5">
            <a:extLst>
              <a:ext uri="{FF2B5EF4-FFF2-40B4-BE49-F238E27FC236}">
                <a16:creationId xmlns:a16="http://schemas.microsoft.com/office/drawing/2014/main" xmlns="" id="{2300AF60-DC7A-4642-8099-17D7180901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6196" y="3058275"/>
            <a:ext cx="2023254" cy="3071446"/>
          </a:xfrm>
          <a:prstGeom prst="rect">
            <a:avLst/>
          </a:prstGeom>
        </p:spPr>
      </p:pic>
      <p:pic>
        <p:nvPicPr>
          <p:cNvPr id="1026" name="Picture 2" descr="Image result for la boca posters">
            <a:extLst>
              <a:ext uri="{FF2B5EF4-FFF2-40B4-BE49-F238E27FC236}">
                <a16:creationId xmlns:a16="http://schemas.microsoft.com/office/drawing/2014/main" xmlns="" id="{1BF3CF79-14CA-4DF5-AD9F-9FA9F0A0267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38438" y="3122752"/>
            <a:ext cx="2088466" cy="2983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BE8073A9-BABC-4E3E-92BD-C3E1659A8088}"/>
              </a:ext>
            </a:extLst>
          </p:cNvPr>
          <p:cNvPicPr>
            <a:picLocks noChangeAspect="1"/>
          </p:cNvPicPr>
          <p:nvPr/>
        </p:nvPicPr>
        <p:blipFill>
          <a:blip r:embed="rId6"/>
          <a:stretch>
            <a:fillRect/>
          </a:stretch>
        </p:blipFill>
        <p:spPr>
          <a:xfrm>
            <a:off x="9126904" y="2710248"/>
            <a:ext cx="3019425" cy="1514475"/>
          </a:xfrm>
          <a:prstGeom prst="rect">
            <a:avLst/>
          </a:prstGeom>
        </p:spPr>
      </p:pic>
      <p:pic>
        <p:nvPicPr>
          <p:cNvPr id="8" name="Picture 7">
            <a:extLst>
              <a:ext uri="{FF2B5EF4-FFF2-40B4-BE49-F238E27FC236}">
                <a16:creationId xmlns:a16="http://schemas.microsoft.com/office/drawing/2014/main" xmlns="" id="{712667A5-1E76-4707-B613-878DF0F691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670" y="3080275"/>
            <a:ext cx="4960525" cy="3273631"/>
          </a:xfrm>
          <a:prstGeom prst="rect">
            <a:avLst/>
          </a:prstGeom>
        </p:spPr>
      </p:pic>
      <p:pic>
        <p:nvPicPr>
          <p:cNvPr id="9" name="Picture 8">
            <a:extLst>
              <a:ext uri="{FF2B5EF4-FFF2-40B4-BE49-F238E27FC236}">
                <a16:creationId xmlns:a16="http://schemas.microsoft.com/office/drawing/2014/main" xmlns="" id="{C68543D3-8E8A-4877-BDBD-0AD42EEC5A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17916" y="4204889"/>
            <a:ext cx="1874862" cy="2648001"/>
          </a:xfrm>
          <a:prstGeom prst="rect">
            <a:avLst/>
          </a:prstGeom>
        </p:spPr>
      </p:pic>
    </p:spTree>
    <p:extLst>
      <p:ext uri="{BB962C8B-B14F-4D97-AF65-F5344CB8AC3E}">
        <p14:creationId xmlns:p14="http://schemas.microsoft.com/office/powerpoint/2010/main" val="301955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C57E7-254D-4BE2-A53E-9788EAE98912}"/>
              </a:ext>
            </a:extLst>
          </p:cNvPr>
          <p:cNvSpPr>
            <a:spLocks noGrp="1"/>
          </p:cNvSpPr>
          <p:nvPr>
            <p:ph type="title"/>
          </p:nvPr>
        </p:nvSpPr>
        <p:spPr/>
        <p:txBody>
          <a:bodyPr/>
          <a:lstStyle/>
          <a:p>
            <a:r>
              <a:rPr lang="en-GB" dirty="0"/>
              <a:t> Main</a:t>
            </a:r>
            <a:br>
              <a:rPr lang="en-GB" dirty="0"/>
            </a:br>
            <a:r>
              <a:rPr lang="en-GB" dirty="0"/>
              <a:t>Types of Graphic Design</a:t>
            </a:r>
          </a:p>
        </p:txBody>
      </p:sp>
      <p:sp>
        <p:nvSpPr>
          <p:cNvPr id="3" name="Content Placeholder 2">
            <a:extLst>
              <a:ext uri="{FF2B5EF4-FFF2-40B4-BE49-F238E27FC236}">
                <a16:creationId xmlns:a16="http://schemas.microsoft.com/office/drawing/2014/main" xmlns="" id="{91D8D6C9-7905-4E45-B714-E86B9255FBE4}"/>
              </a:ext>
            </a:extLst>
          </p:cNvPr>
          <p:cNvSpPr>
            <a:spLocks noGrp="1"/>
          </p:cNvSpPr>
          <p:nvPr>
            <p:ph idx="1"/>
          </p:nvPr>
        </p:nvSpPr>
        <p:spPr/>
        <p:txBody>
          <a:bodyPr>
            <a:normAutofit/>
          </a:bodyPr>
          <a:lstStyle/>
          <a:p>
            <a:pPr marL="0" indent="0">
              <a:buNone/>
            </a:pPr>
            <a:r>
              <a:rPr lang="en-GB" sz="3200" b="1" i="1" dirty="0"/>
              <a:t>Poster/Book – </a:t>
            </a:r>
            <a:r>
              <a:rPr lang="en-GB" sz="3200" dirty="0"/>
              <a:t>promotes a product/service</a:t>
            </a:r>
            <a:endParaRPr lang="en-GB" sz="3200" b="1" i="1" dirty="0"/>
          </a:p>
          <a:p>
            <a:pPr marL="0" indent="0">
              <a:buNone/>
            </a:pPr>
            <a:r>
              <a:rPr lang="en-GB" sz="3200" b="1" i="1" dirty="0"/>
              <a:t>Advertising</a:t>
            </a:r>
            <a:r>
              <a:rPr lang="en-GB" sz="3200" dirty="0"/>
              <a:t> – informs people about products or services</a:t>
            </a:r>
          </a:p>
          <a:p>
            <a:pPr marL="0" indent="0">
              <a:buNone/>
            </a:pPr>
            <a:r>
              <a:rPr lang="en-GB" sz="3200" b="1" i="1" dirty="0"/>
              <a:t>Logo (Branding)</a:t>
            </a:r>
            <a:r>
              <a:rPr lang="en-GB" sz="3200" dirty="0"/>
              <a:t> – a shape, emblem or symbol used to recognise a business</a:t>
            </a:r>
          </a:p>
          <a:p>
            <a:pPr marL="0" indent="0">
              <a:buNone/>
            </a:pPr>
            <a:r>
              <a:rPr lang="en-GB" sz="3200" b="1" i="1" dirty="0"/>
              <a:t>Packaging</a:t>
            </a:r>
            <a:r>
              <a:rPr lang="en-GB" sz="3200" dirty="0"/>
              <a:t> – protecting product while encouraging people to buy it</a:t>
            </a:r>
          </a:p>
        </p:txBody>
      </p:sp>
    </p:spTree>
    <p:extLst>
      <p:ext uri="{BB962C8B-B14F-4D97-AF65-F5344CB8AC3E}">
        <p14:creationId xmlns:p14="http://schemas.microsoft.com/office/powerpoint/2010/main" val="45573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xmlns="" id="{26175F05-80BB-4D4A-BFEC-12AA8C9B07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a:extLst>
              <a:ext uri="{FF2B5EF4-FFF2-40B4-BE49-F238E27FC236}">
                <a16:creationId xmlns:a16="http://schemas.microsoft.com/office/drawing/2014/main" xmlns="" id="{9508912E-2016-4B57-838D-22BF178805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01D73D31-F9D9-4886-A403-B1B4935BC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0"/>
            <a:ext cx="12191999" cy="4553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xmlns="" id="{75B76694-EC6E-40D4-B992-955A7B794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4553146"/>
            <a:ext cx="12191999" cy="2304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E2EFE82-F6BB-4535-B965-072773288D63}"/>
              </a:ext>
            </a:extLst>
          </p:cNvPr>
          <p:cNvSpPr>
            <a:spLocks noGrp="1"/>
          </p:cNvSpPr>
          <p:nvPr>
            <p:ph type="title"/>
          </p:nvPr>
        </p:nvSpPr>
        <p:spPr>
          <a:xfrm>
            <a:off x="643464" y="5202087"/>
            <a:ext cx="10774681" cy="894704"/>
          </a:xfrm>
        </p:spPr>
        <p:txBody>
          <a:bodyPr vert="horz" lIns="91440" tIns="45720" rIns="91440" bIns="45720" rtlCol="0" anchor="t">
            <a:normAutofit fontScale="90000"/>
          </a:bodyPr>
          <a:lstStyle/>
          <a:p>
            <a:pPr algn="l">
              <a:lnSpc>
                <a:spcPct val="85000"/>
              </a:lnSpc>
            </a:pPr>
            <a:r>
              <a:rPr lang="en-US" sz="3400" cap="all" dirty="0">
                <a:solidFill>
                  <a:schemeClr val="tx2"/>
                </a:solidFill>
              </a:rPr>
              <a:t>Advertising             Logo                       Packaging </a:t>
            </a:r>
            <a:br>
              <a:rPr lang="en-US" sz="3400" cap="all" dirty="0">
                <a:solidFill>
                  <a:schemeClr val="tx2"/>
                </a:solidFill>
              </a:rPr>
            </a:br>
            <a:r>
              <a:rPr lang="en-US" sz="3400" cap="all" dirty="0">
                <a:solidFill>
                  <a:schemeClr val="tx2"/>
                </a:solidFill>
              </a:rPr>
              <a:t>(poster)                  (branding)       </a:t>
            </a:r>
          </a:p>
        </p:txBody>
      </p:sp>
      <p:pic>
        <p:nvPicPr>
          <p:cNvPr id="6" name="Picture 5">
            <a:extLst>
              <a:ext uri="{FF2B5EF4-FFF2-40B4-BE49-F238E27FC236}">
                <a16:creationId xmlns:a16="http://schemas.microsoft.com/office/drawing/2014/main" xmlns="" id="{7AB78CB5-1CB9-4FCB-97D1-2C84808645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761709" y="761209"/>
            <a:ext cx="2350125" cy="3119628"/>
          </a:xfrm>
          <a:prstGeom prst="rect">
            <a:avLst/>
          </a:prstGeom>
        </p:spPr>
      </p:pic>
      <p:pic>
        <p:nvPicPr>
          <p:cNvPr id="4" name="Picture 3">
            <a:extLst>
              <a:ext uri="{FF2B5EF4-FFF2-40B4-BE49-F238E27FC236}">
                <a16:creationId xmlns:a16="http://schemas.microsoft.com/office/drawing/2014/main" xmlns="" id="{F23C5050-04E6-4261-82DE-7FDC701C0D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7799" y="558770"/>
            <a:ext cx="2211486" cy="3363477"/>
          </a:xfrm>
          <a:prstGeom prst="rect">
            <a:avLst/>
          </a:prstGeom>
        </p:spPr>
      </p:pic>
      <p:pic>
        <p:nvPicPr>
          <p:cNvPr id="5" name="Picture 4">
            <a:extLst>
              <a:ext uri="{FF2B5EF4-FFF2-40B4-BE49-F238E27FC236}">
                <a16:creationId xmlns:a16="http://schemas.microsoft.com/office/drawing/2014/main" xmlns="" id="{F3F60119-52C0-4C0C-B96C-B786A71FF683}"/>
              </a:ext>
            </a:extLst>
          </p:cNvPr>
          <p:cNvPicPr>
            <a:picLocks noChangeAspect="1"/>
          </p:cNvPicPr>
          <p:nvPr/>
        </p:nvPicPr>
        <p:blipFill>
          <a:blip r:embed="rId4"/>
          <a:stretch>
            <a:fillRect/>
          </a:stretch>
        </p:blipFill>
        <p:spPr>
          <a:xfrm>
            <a:off x="4446695" y="1274945"/>
            <a:ext cx="3120305" cy="2076421"/>
          </a:xfrm>
          <a:prstGeom prst="rect">
            <a:avLst/>
          </a:prstGeom>
        </p:spPr>
      </p:pic>
      <p:sp>
        <p:nvSpPr>
          <p:cNvPr id="19" name="Freeform 6">
            <a:extLst>
              <a:ext uri="{FF2B5EF4-FFF2-40B4-BE49-F238E27FC236}">
                <a16:creationId xmlns:a16="http://schemas.microsoft.com/office/drawing/2014/main" xmlns="" id="{D4DA7DBD-AAFD-49C7-8836-FD2E3BFF43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21" name="Straight Connector 20">
            <a:extLst>
              <a:ext uri="{FF2B5EF4-FFF2-40B4-BE49-F238E27FC236}">
                <a16:creationId xmlns:a16="http://schemas.microsoft.com/office/drawing/2014/main" xmlns="" id="{C5D170A4-683B-4C6A-87DD-8A014ABF96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40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89F02-FBD0-4ACA-BAE1-1B40701AFD60}"/>
              </a:ext>
            </a:extLst>
          </p:cNvPr>
          <p:cNvSpPr>
            <a:spLocks noGrp="1"/>
          </p:cNvSpPr>
          <p:nvPr>
            <p:ph type="title"/>
          </p:nvPr>
        </p:nvSpPr>
        <p:spPr>
          <a:xfrm>
            <a:off x="-906380" y="319047"/>
            <a:ext cx="7243011" cy="2295817"/>
          </a:xfrm>
        </p:spPr>
        <p:txBody>
          <a:bodyPr/>
          <a:lstStyle/>
          <a:p>
            <a:r>
              <a:rPr lang="en-GB"/>
              <a:t>Timeline of Graphic Design</a:t>
            </a:r>
            <a:endParaRPr lang="en-GB" dirty="0"/>
          </a:p>
        </p:txBody>
      </p:sp>
      <p:sp>
        <p:nvSpPr>
          <p:cNvPr id="4" name="TextBox 3">
            <a:extLst>
              <a:ext uri="{FF2B5EF4-FFF2-40B4-BE49-F238E27FC236}">
                <a16:creationId xmlns:a16="http://schemas.microsoft.com/office/drawing/2014/main" xmlns="" id="{4A8F0D8C-C60A-4E45-81F1-A9D543739778}"/>
              </a:ext>
            </a:extLst>
          </p:cNvPr>
          <p:cNvSpPr txBox="1"/>
          <p:nvPr/>
        </p:nvSpPr>
        <p:spPr>
          <a:xfrm>
            <a:off x="497305" y="2085474"/>
            <a:ext cx="10395284" cy="3908762"/>
          </a:xfrm>
          <a:prstGeom prst="rect">
            <a:avLst/>
          </a:prstGeom>
          <a:noFill/>
        </p:spPr>
        <p:txBody>
          <a:bodyPr wrap="square" rtlCol="0">
            <a:spAutoFit/>
          </a:bodyPr>
          <a:lstStyle/>
          <a:p>
            <a:r>
              <a:rPr lang="en-GB" sz="3200" b="1" i="1" dirty="0"/>
              <a:t>Victorian 1837-1901</a:t>
            </a:r>
          </a:p>
          <a:p>
            <a:endParaRPr lang="en-GB" dirty="0"/>
          </a:p>
          <a:p>
            <a:r>
              <a:rPr lang="en-GB" b="1" dirty="0"/>
              <a:t>Key Features: </a:t>
            </a:r>
          </a:p>
          <a:p>
            <a:pPr marL="285750" indent="-285750">
              <a:buFont typeface="Arial" panose="020B0604020202020204" pitchFamily="34" charset="0"/>
              <a:buChar char="•"/>
            </a:pPr>
            <a:r>
              <a:rPr lang="en-GB" dirty="0"/>
              <a:t>Decorative outer borders</a:t>
            </a:r>
          </a:p>
          <a:p>
            <a:pPr marL="285750" indent="-285750">
              <a:buFont typeface="Arial" panose="020B0604020202020204" pitchFamily="34" charset="0"/>
              <a:buChar char="•"/>
            </a:pPr>
            <a:r>
              <a:rPr lang="en-GB" dirty="0"/>
              <a:t>Elaborate typography</a:t>
            </a:r>
          </a:p>
          <a:p>
            <a:pPr marL="285750" indent="-285750">
              <a:buFont typeface="Arial" panose="020B0604020202020204" pitchFamily="34" charset="0"/>
              <a:buChar char="•"/>
            </a:pPr>
            <a:r>
              <a:rPr lang="en-GB" dirty="0"/>
              <a:t>Symmetry</a:t>
            </a:r>
          </a:p>
          <a:p>
            <a:pPr marL="285750" indent="-285750">
              <a:buFont typeface="Arial" panose="020B0604020202020204" pitchFamily="34" charset="0"/>
              <a:buChar char="•"/>
            </a:pPr>
            <a:r>
              <a:rPr lang="en-GB" dirty="0"/>
              <a:t>“Busy” imagery</a:t>
            </a:r>
          </a:p>
          <a:p>
            <a:pPr marL="285750" indent="-285750">
              <a:buFont typeface="Arial" panose="020B0604020202020204" pitchFamily="34" charset="0"/>
              <a:buChar char="•"/>
            </a:pPr>
            <a:r>
              <a:rPr lang="en-GB" dirty="0"/>
              <a:t>Very few straight lines or edges</a:t>
            </a:r>
          </a:p>
          <a:p>
            <a:pPr marL="285750" indent="-285750">
              <a:buFont typeface="Arial" panose="020B0604020202020204" pitchFamily="34" charset="0"/>
              <a:buChar char="•"/>
            </a:pPr>
            <a:endParaRPr lang="en-GB" dirty="0"/>
          </a:p>
          <a:p>
            <a:r>
              <a:rPr lang="en-GB" b="1" dirty="0"/>
              <a:t>Social/Cultural Factors</a:t>
            </a:r>
            <a:r>
              <a:rPr lang="en-GB" dirty="0"/>
              <a:t>: Very religious time, lithography,</a:t>
            </a:r>
          </a:p>
          <a:p>
            <a:r>
              <a:rPr lang="en-GB" dirty="0"/>
              <a:t>colour printing (chromolithography), industrial revolution, </a:t>
            </a:r>
          </a:p>
          <a:p>
            <a:r>
              <a:rPr lang="en-GB" dirty="0"/>
              <a:t>expansion of British influence due to political power,</a:t>
            </a:r>
          </a:p>
          <a:p>
            <a:r>
              <a:rPr lang="en-GB" dirty="0"/>
              <a:t>advertising became popular</a:t>
            </a:r>
          </a:p>
        </p:txBody>
      </p:sp>
      <p:pic>
        <p:nvPicPr>
          <p:cNvPr id="5" name="Picture 4">
            <a:extLst>
              <a:ext uri="{FF2B5EF4-FFF2-40B4-BE49-F238E27FC236}">
                <a16:creationId xmlns:a16="http://schemas.microsoft.com/office/drawing/2014/main" xmlns="" id="{C7BEB0F4-9FDB-4945-87BE-E94E3D563E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9667" y="1833142"/>
            <a:ext cx="1931069" cy="2943703"/>
          </a:xfrm>
          <a:prstGeom prst="rect">
            <a:avLst/>
          </a:prstGeom>
        </p:spPr>
      </p:pic>
      <p:pic>
        <p:nvPicPr>
          <p:cNvPr id="6" name="Picture 5">
            <a:extLst>
              <a:ext uri="{FF2B5EF4-FFF2-40B4-BE49-F238E27FC236}">
                <a16:creationId xmlns:a16="http://schemas.microsoft.com/office/drawing/2014/main" xmlns="" id="{A81A8AD6-68F0-41FE-BCD5-5C6D946F24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0687" y="429859"/>
            <a:ext cx="3050931" cy="2185005"/>
          </a:xfrm>
          <a:prstGeom prst="rect">
            <a:avLst/>
          </a:prstGeom>
        </p:spPr>
      </p:pic>
      <p:pic>
        <p:nvPicPr>
          <p:cNvPr id="7" name="Picture 6">
            <a:extLst>
              <a:ext uri="{FF2B5EF4-FFF2-40B4-BE49-F238E27FC236}">
                <a16:creationId xmlns:a16="http://schemas.microsoft.com/office/drawing/2014/main" xmlns="" id="{9EAF8123-8A99-4798-9728-8246575010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1021" y="434372"/>
            <a:ext cx="2478810" cy="3417477"/>
          </a:xfrm>
          <a:prstGeom prst="rect">
            <a:avLst/>
          </a:prstGeom>
        </p:spPr>
      </p:pic>
      <p:pic>
        <p:nvPicPr>
          <p:cNvPr id="8" name="Picture 7">
            <a:extLst>
              <a:ext uri="{FF2B5EF4-FFF2-40B4-BE49-F238E27FC236}">
                <a16:creationId xmlns:a16="http://schemas.microsoft.com/office/drawing/2014/main" xmlns="" id="{1894BFB0-7329-4530-A15C-CE2EFDC630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5557" y="2729796"/>
            <a:ext cx="2826475" cy="3965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xmlns="" id="{CBD00BC4-96FF-403E-85E2-174989DE3D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88638" y="4146941"/>
            <a:ext cx="2089229" cy="2100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8092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89F02-FBD0-4ACA-BAE1-1B40701AFD60}"/>
              </a:ext>
            </a:extLst>
          </p:cNvPr>
          <p:cNvSpPr>
            <a:spLocks noGrp="1"/>
          </p:cNvSpPr>
          <p:nvPr>
            <p:ph type="title"/>
          </p:nvPr>
        </p:nvSpPr>
        <p:spPr>
          <a:xfrm>
            <a:off x="-906380" y="319047"/>
            <a:ext cx="7243011" cy="2295817"/>
          </a:xfrm>
        </p:spPr>
        <p:txBody>
          <a:bodyPr/>
          <a:lstStyle/>
          <a:p>
            <a:r>
              <a:rPr lang="en-GB"/>
              <a:t>Timeline of Graphic Design</a:t>
            </a:r>
            <a:endParaRPr lang="en-GB" dirty="0"/>
          </a:p>
        </p:txBody>
      </p:sp>
      <p:sp>
        <p:nvSpPr>
          <p:cNvPr id="4" name="TextBox 3">
            <a:extLst>
              <a:ext uri="{FF2B5EF4-FFF2-40B4-BE49-F238E27FC236}">
                <a16:creationId xmlns:a16="http://schemas.microsoft.com/office/drawing/2014/main" xmlns="" id="{4A8F0D8C-C60A-4E45-81F1-A9D543739778}"/>
              </a:ext>
            </a:extLst>
          </p:cNvPr>
          <p:cNvSpPr txBox="1"/>
          <p:nvPr/>
        </p:nvSpPr>
        <p:spPr>
          <a:xfrm>
            <a:off x="497305" y="2085474"/>
            <a:ext cx="10395284" cy="3631763"/>
          </a:xfrm>
          <a:prstGeom prst="rect">
            <a:avLst/>
          </a:prstGeom>
          <a:noFill/>
        </p:spPr>
        <p:txBody>
          <a:bodyPr wrap="square" rtlCol="0">
            <a:spAutoFit/>
          </a:bodyPr>
          <a:lstStyle/>
          <a:p>
            <a:r>
              <a:rPr lang="en-GB" sz="3200" b="1" i="1" dirty="0"/>
              <a:t>Art Nouveau 1890-1920</a:t>
            </a:r>
            <a:endParaRPr lang="en-GB" dirty="0"/>
          </a:p>
          <a:p>
            <a:r>
              <a:rPr lang="en-GB" b="1" dirty="0"/>
              <a:t>Key Features: </a:t>
            </a:r>
          </a:p>
          <a:p>
            <a:pPr marL="285750" indent="-285750">
              <a:buFont typeface="Arial" panose="020B0604020202020204" pitchFamily="34" charset="0"/>
              <a:buChar char="•"/>
            </a:pPr>
            <a:r>
              <a:rPr lang="en-GB" dirty="0"/>
              <a:t>Intricate hand drawn style</a:t>
            </a:r>
          </a:p>
          <a:p>
            <a:pPr marL="285750" indent="-285750">
              <a:buFont typeface="Arial" panose="020B0604020202020204" pitchFamily="34" charset="0"/>
              <a:buChar char="•"/>
            </a:pPr>
            <a:r>
              <a:rPr lang="en-GB" dirty="0"/>
              <a:t>Linear based designs</a:t>
            </a:r>
          </a:p>
          <a:p>
            <a:pPr marL="285750" indent="-285750">
              <a:buFont typeface="Arial" panose="020B0604020202020204" pitchFamily="34" charset="0"/>
              <a:buChar char="•"/>
            </a:pPr>
            <a:r>
              <a:rPr lang="en-GB" dirty="0"/>
              <a:t>Use of natural forms/imagery</a:t>
            </a:r>
          </a:p>
          <a:p>
            <a:pPr marL="285750" indent="-285750">
              <a:buFont typeface="Arial" panose="020B0604020202020204" pitchFamily="34" charset="0"/>
              <a:buChar char="•"/>
            </a:pPr>
            <a:r>
              <a:rPr lang="en-GB" dirty="0"/>
              <a:t>Featured mostly women</a:t>
            </a:r>
          </a:p>
          <a:p>
            <a:pPr marL="285750" indent="-285750">
              <a:buFont typeface="Arial" panose="020B0604020202020204" pitchFamily="34" charset="0"/>
              <a:buChar char="•"/>
            </a:pPr>
            <a:endParaRPr lang="en-GB" dirty="0"/>
          </a:p>
          <a:p>
            <a:r>
              <a:rPr lang="en-GB" b="1" dirty="0"/>
              <a:t>Social/Cultural Factors: </a:t>
            </a:r>
            <a:r>
              <a:rPr lang="en-GB" dirty="0"/>
              <a:t>Industrial revolution – mass printing,</a:t>
            </a:r>
          </a:p>
          <a:p>
            <a:r>
              <a:rPr lang="en-GB" dirty="0"/>
              <a:t>young wanting to be different from old Victorian style, </a:t>
            </a:r>
          </a:p>
          <a:p>
            <a:r>
              <a:rPr lang="en-GB" dirty="0"/>
              <a:t>social aim of making art for everyone, </a:t>
            </a:r>
          </a:p>
          <a:p>
            <a:r>
              <a:rPr lang="en-GB" dirty="0"/>
              <a:t>trying to reconnect with natural world</a:t>
            </a:r>
          </a:p>
          <a:p>
            <a:endParaRPr lang="en-GB" dirty="0"/>
          </a:p>
        </p:txBody>
      </p:sp>
      <p:pic>
        <p:nvPicPr>
          <p:cNvPr id="3" name="Picture 2">
            <a:extLst>
              <a:ext uri="{FF2B5EF4-FFF2-40B4-BE49-F238E27FC236}">
                <a16:creationId xmlns:a16="http://schemas.microsoft.com/office/drawing/2014/main" xmlns="" id="{D2B30D5A-C97F-4A71-B5E1-C475376863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8340" y="3842969"/>
            <a:ext cx="1976434" cy="3015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xmlns="" id="{C9DEDAF2-8A58-40F9-BB9D-D183D3776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89478" y="36362"/>
            <a:ext cx="2550696" cy="3570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xmlns="" id="{337ECE7B-6B7C-4BDB-AAB7-686E143606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6570" y="0"/>
            <a:ext cx="274662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349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89F02-FBD0-4ACA-BAE1-1B40701AFD60}"/>
              </a:ext>
            </a:extLst>
          </p:cNvPr>
          <p:cNvSpPr>
            <a:spLocks noGrp="1"/>
          </p:cNvSpPr>
          <p:nvPr>
            <p:ph type="title"/>
          </p:nvPr>
        </p:nvSpPr>
        <p:spPr>
          <a:xfrm>
            <a:off x="-906380" y="319047"/>
            <a:ext cx="7243011" cy="2295817"/>
          </a:xfrm>
        </p:spPr>
        <p:txBody>
          <a:bodyPr/>
          <a:lstStyle/>
          <a:p>
            <a:r>
              <a:rPr lang="en-GB"/>
              <a:t>Timeline of Graphic Design</a:t>
            </a:r>
            <a:endParaRPr lang="en-GB" dirty="0"/>
          </a:p>
        </p:txBody>
      </p:sp>
      <p:sp>
        <p:nvSpPr>
          <p:cNvPr id="4" name="TextBox 3">
            <a:extLst>
              <a:ext uri="{FF2B5EF4-FFF2-40B4-BE49-F238E27FC236}">
                <a16:creationId xmlns:a16="http://schemas.microsoft.com/office/drawing/2014/main" xmlns="" id="{4A8F0D8C-C60A-4E45-81F1-A9D543739778}"/>
              </a:ext>
            </a:extLst>
          </p:cNvPr>
          <p:cNvSpPr txBox="1"/>
          <p:nvPr/>
        </p:nvSpPr>
        <p:spPr>
          <a:xfrm>
            <a:off x="497305" y="2085474"/>
            <a:ext cx="10395284" cy="3908762"/>
          </a:xfrm>
          <a:prstGeom prst="rect">
            <a:avLst/>
          </a:prstGeom>
          <a:noFill/>
        </p:spPr>
        <p:txBody>
          <a:bodyPr wrap="square" rtlCol="0">
            <a:spAutoFit/>
          </a:bodyPr>
          <a:lstStyle/>
          <a:p>
            <a:r>
              <a:rPr lang="en-GB" sz="3200" b="1" i="1" dirty="0"/>
              <a:t>Art Deco 1920-1940</a:t>
            </a:r>
            <a:endParaRPr lang="en-GB" dirty="0"/>
          </a:p>
          <a:p>
            <a:r>
              <a:rPr lang="en-GB" b="1" dirty="0"/>
              <a:t>Key Features: </a:t>
            </a:r>
          </a:p>
          <a:p>
            <a:pPr marL="285750" indent="-285750">
              <a:buFont typeface="Arial" panose="020B0604020202020204" pitchFamily="34" charset="0"/>
              <a:buChar char="•"/>
            </a:pPr>
            <a:r>
              <a:rPr lang="en-GB" dirty="0"/>
              <a:t>Bold geometric shapes</a:t>
            </a:r>
          </a:p>
          <a:p>
            <a:pPr marL="285750" indent="-285750">
              <a:buFont typeface="Arial" panose="020B0604020202020204" pitchFamily="34" charset="0"/>
              <a:buChar char="•"/>
            </a:pPr>
            <a:r>
              <a:rPr lang="en-GB" dirty="0"/>
              <a:t>Clear lines</a:t>
            </a:r>
          </a:p>
          <a:p>
            <a:pPr marL="285750" indent="-285750">
              <a:buFont typeface="Arial" panose="020B0604020202020204" pitchFamily="34" charset="0"/>
              <a:buChar char="•"/>
            </a:pPr>
            <a:r>
              <a:rPr lang="en-GB" dirty="0"/>
              <a:t>Simple</a:t>
            </a:r>
          </a:p>
          <a:p>
            <a:pPr marL="285750" indent="-285750">
              <a:buFont typeface="Arial" panose="020B0604020202020204" pitchFamily="34" charset="0"/>
              <a:buChar char="•"/>
            </a:pPr>
            <a:r>
              <a:rPr lang="en-GB" dirty="0"/>
              <a:t>High contrast in colours</a:t>
            </a:r>
          </a:p>
          <a:p>
            <a:pPr marL="285750" indent="-285750">
              <a:buFont typeface="Arial" panose="020B0604020202020204" pitchFamily="34" charset="0"/>
              <a:buChar char="•"/>
            </a:pPr>
            <a:r>
              <a:rPr lang="en-GB" dirty="0"/>
              <a:t>Looks flat</a:t>
            </a:r>
          </a:p>
          <a:p>
            <a:pPr marL="285750" indent="-285750">
              <a:buFont typeface="Arial" panose="020B0604020202020204" pitchFamily="34" charset="0"/>
              <a:buChar char="•"/>
            </a:pPr>
            <a:endParaRPr lang="en-GB" dirty="0"/>
          </a:p>
          <a:p>
            <a:r>
              <a:rPr lang="en-GB" b="1" dirty="0"/>
              <a:t>Social/Cultural Factors: </a:t>
            </a:r>
            <a:r>
              <a:rPr lang="en-GB" dirty="0"/>
              <a:t>Cubism, modern technology (cars), luxury, </a:t>
            </a:r>
          </a:p>
          <a:p>
            <a:r>
              <a:rPr lang="en-GB" dirty="0"/>
              <a:t>reaction to WWI austerity, archaeological Egyptian discoveries </a:t>
            </a:r>
          </a:p>
          <a:p>
            <a:r>
              <a:rPr lang="en-GB" dirty="0"/>
              <a:t>(Tutankhamun, 1922), African textiles, jazz, </a:t>
            </a:r>
          </a:p>
          <a:p>
            <a:r>
              <a:rPr lang="en-GB" dirty="0"/>
              <a:t>development of electricity, travel</a:t>
            </a:r>
          </a:p>
          <a:p>
            <a:endParaRPr lang="en-GB" dirty="0"/>
          </a:p>
        </p:txBody>
      </p:sp>
      <p:pic>
        <p:nvPicPr>
          <p:cNvPr id="6" name="Picture 5">
            <a:extLst>
              <a:ext uri="{FF2B5EF4-FFF2-40B4-BE49-F238E27FC236}">
                <a16:creationId xmlns:a16="http://schemas.microsoft.com/office/drawing/2014/main" xmlns="" id="{621030A1-581F-4FB0-AA49-DFE19CC466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4146" y="94488"/>
            <a:ext cx="1928401" cy="3132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xmlns="" id="{3E3D3134-124F-46AB-A58A-55011E782F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8005" y="3528994"/>
            <a:ext cx="2258750" cy="3052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xmlns="" id="{E2D01B35-54C0-4D08-AFE6-0E7B61738B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4300" y="3226916"/>
            <a:ext cx="2605954" cy="3459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xmlns="" id="{91956660-E9F7-45CB-BB26-FACAFCE87A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30915" y="0"/>
            <a:ext cx="2969703" cy="2969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882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89F02-FBD0-4ACA-BAE1-1B40701AFD60}"/>
              </a:ext>
            </a:extLst>
          </p:cNvPr>
          <p:cNvSpPr>
            <a:spLocks noGrp="1"/>
          </p:cNvSpPr>
          <p:nvPr>
            <p:ph type="title"/>
          </p:nvPr>
        </p:nvSpPr>
        <p:spPr>
          <a:xfrm>
            <a:off x="-906380" y="319047"/>
            <a:ext cx="7243011" cy="2295817"/>
          </a:xfrm>
        </p:spPr>
        <p:txBody>
          <a:bodyPr/>
          <a:lstStyle/>
          <a:p>
            <a:r>
              <a:rPr lang="en-GB"/>
              <a:t>Timeline of Graphic Design</a:t>
            </a:r>
            <a:endParaRPr lang="en-GB" dirty="0"/>
          </a:p>
        </p:txBody>
      </p:sp>
      <p:sp>
        <p:nvSpPr>
          <p:cNvPr id="4" name="TextBox 3">
            <a:extLst>
              <a:ext uri="{FF2B5EF4-FFF2-40B4-BE49-F238E27FC236}">
                <a16:creationId xmlns:a16="http://schemas.microsoft.com/office/drawing/2014/main" xmlns="" id="{4A8F0D8C-C60A-4E45-81F1-A9D543739778}"/>
              </a:ext>
            </a:extLst>
          </p:cNvPr>
          <p:cNvSpPr txBox="1"/>
          <p:nvPr/>
        </p:nvSpPr>
        <p:spPr>
          <a:xfrm>
            <a:off x="497305" y="2085474"/>
            <a:ext cx="10395284" cy="3631763"/>
          </a:xfrm>
          <a:prstGeom prst="rect">
            <a:avLst/>
          </a:prstGeom>
          <a:noFill/>
        </p:spPr>
        <p:txBody>
          <a:bodyPr wrap="square" rtlCol="0">
            <a:spAutoFit/>
          </a:bodyPr>
          <a:lstStyle/>
          <a:p>
            <a:r>
              <a:rPr lang="en-GB" sz="3200" b="1" i="1" dirty="0"/>
              <a:t>Kitsch 1950s</a:t>
            </a:r>
            <a:endParaRPr lang="en-GB" dirty="0"/>
          </a:p>
          <a:p>
            <a:r>
              <a:rPr lang="en-GB" b="1" dirty="0"/>
              <a:t>Key Features: </a:t>
            </a:r>
          </a:p>
          <a:p>
            <a:pPr marL="285750" indent="-285750">
              <a:buFont typeface="Arial" panose="020B0604020202020204" pitchFamily="34" charset="0"/>
              <a:buChar char="•"/>
            </a:pPr>
            <a:r>
              <a:rPr lang="en-GB" dirty="0"/>
              <a:t>Contrasting imagery and fonts</a:t>
            </a:r>
          </a:p>
          <a:p>
            <a:pPr marL="285750" indent="-285750">
              <a:buFont typeface="Arial" panose="020B0604020202020204" pitchFamily="34" charset="0"/>
              <a:buChar char="•"/>
            </a:pPr>
            <a:r>
              <a:rPr lang="en-GB" dirty="0"/>
              <a:t>Bold, vibrant colours</a:t>
            </a:r>
          </a:p>
          <a:p>
            <a:pPr marL="285750" indent="-285750">
              <a:buFont typeface="Arial" panose="020B0604020202020204" pitchFamily="34" charset="0"/>
              <a:buChar char="•"/>
            </a:pPr>
            <a:r>
              <a:rPr lang="en-GB" dirty="0"/>
              <a:t>People in dramatic poses</a:t>
            </a:r>
          </a:p>
          <a:p>
            <a:pPr marL="285750" indent="-285750">
              <a:buFont typeface="Arial" panose="020B0604020202020204" pitchFamily="34" charset="0"/>
              <a:buChar char="•"/>
            </a:pPr>
            <a:r>
              <a:rPr lang="en-GB" dirty="0"/>
              <a:t>Dramatic typography</a:t>
            </a:r>
          </a:p>
          <a:p>
            <a:pPr marL="285750" indent="-285750">
              <a:buFont typeface="Arial" panose="020B0604020202020204" pitchFamily="34" charset="0"/>
              <a:buChar char="•"/>
            </a:pPr>
            <a:endParaRPr lang="en-GB" dirty="0"/>
          </a:p>
          <a:p>
            <a:r>
              <a:rPr lang="en-GB" b="1" dirty="0"/>
              <a:t>Social/Cultural Factors: </a:t>
            </a:r>
            <a:r>
              <a:rPr lang="en-GB" dirty="0"/>
              <a:t>Film, Cinema, Hollywood, comic books,</a:t>
            </a:r>
          </a:p>
          <a:p>
            <a:r>
              <a:rPr lang="en-GB" dirty="0"/>
              <a:t>Space race, cold war – nuclear arms race, classic rock, </a:t>
            </a:r>
          </a:p>
          <a:p>
            <a:r>
              <a:rPr lang="en-GB" dirty="0"/>
              <a:t>future, car industry, franchises, photography</a:t>
            </a:r>
          </a:p>
          <a:p>
            <a:r>
              <a:rPr lang="en-GB" dirty="0"/>
              <a:t> </a:t>
            </a:r>
          </a:p>
          <a:p>
            <a:endParaRPr lang="en-GB" dirty="0"/>
          </a:p>
        </p:txBody>
      </p:sp>
      <p:pic>
        <p:nvPicPr>
          <p:cNvPr id="3" name="Picture 2">
            <a:extLst>
              <a:ext uri="{FF2B5EF4-FFF2-40B4-BE49-F238E27FC236}">
                <a16:creationId xmlns:a16="http://schemas.microsoft.com/office/drawing/2014/main" xmlns="" id="{405F1EAE-32ED-47C0-985B-B3960A4092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6813" y="-2885"/>
            <a:ext cx="2587006" cy="3780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xmlns="" id="{7BE1C04C-6F22-442B-A409-FF56B9FD02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1" y="12341"/>
            <a:ext cx="2908202" cy="4255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xmlns="" id="{CB40012D-56C5-4F5D-BEF9-72C0C95744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0439" y="3826696"/>
            <a:ext cx="2062207" cy="3017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xmlns="" id="{853B7D7F-0FE5-455B-8E5E-E80B4A8AD5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29324" y="4361284"/>
            <a:ext cx="1555906" cy="2418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04577382"/>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5A3B8F067D714B82DAE7881D5DC443" ma:contentTypeVersion="12" ma:contentTypeDescription="Create a new document." ma:contentTypeScope="" ma:versionID="34bb7cc92e683e25399cbfc7138e98a8">
  <xsd:schema xmlns:xsd="http://www.w3.org/2001/XMLSchema" xmlns:xs="http://www.w3.org/2001/XMLSchema" xmlns:p="http://schemas.microsoft.com/office/2006/metadata/properties" xmlns:ns2="cab8bf90-7a36-4086-9e30-1b9e08b4ef99" xmlns:ns3="c89b1111-1e60-4dac-aa21-7c07547082dc" targetNamespace="http://schemas.microsoft.com/office/2006/metadata/properties" ma:root="true" ma:fieldsID="aa83de092d1a4772d0d133044a1391ca" ns2:_="" ns3:_="">
    <xsd:import namespace="cab8bf90-7a36-4086-9e30-1b9e08b4ef99"/>
    <xsd:import namespace="c89b1111-1e60-4dac-aa21-7c07547082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b8bf90-7a36-4086-9e30-1b9e08b4ef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9b1111-1e60-4dac-aa21-7c07547082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288633-87D8-447C-863A-631A168F5F64}"/>
</file>

<file path=customXml/itemProps2.xml><?xml version="1.0" encoding="utf-8"?>
<ds:datastoreItem xmlns:ds="http://schemas.openxmlformats.org/officeDocument/2006/customXml" ds:itemID="{F7BC96DD-B035-470A-832D-A150F567B0DB}"/>
</file>

<file path=customXml/itemProps3.xml><?xml version="1.0" encoding="utf-8"?>
<ds:datastoreItem xmlns:ds="http://schemas.openxmlformats.org/officeDocument/2006/customXml" ds:itemID="{27BC6BE3-E7AC-4CFE-BD12-396F16BA9B2E}"/>
</file>

<file path=docProps/app.xml><?xml version="1.0" encoding="utf-8"?>
<Properties xmlns="http://schemas.openxmlformats.org/officeDocument/2006/extended-properties" xmlns:vt="http://schemas.openxmlformats.org/officeDocument/2006/docPropsVTypes">
  <TotalTime>622</TotalTime>
  <Words>1210</Words>
  <Application>Microsoft Office PowerPoint</Application>
  <PresentationFormat>Widescreen</PresentationFormat>
  <Paragraphs>157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Schoolbook</vt:lpstr>
      <vt:lpstr>Corbel</vt:lpstr>
      <vt:lpstr>Headlines</vt:lpstr>
      <vt:lpstr>Design  Critical Analysis </vt:lpstr>
      <vt:lpstr>What is Graphic Design?</vt:lpstr>
      <vt:lpstr>Examples of Graphic Design</vt:lpstr>
      <vt:lpstr> Main Types of Graphic Design</vt:lpstr>
      <vt:lpstr>Advertising             Logo                       Packaging  (poster)                  (branding)       </vt:lpstr>
      <vt:lpstr>Timeline of Graphic Design</vt:lpstr>
      <vt:lpstr>Timeline of Graphic Design</vt:lpstr>
      <vt:lpstr>Timeline of Graphic Design</vt:lpstr>
      <vt:lpstr>Timeline of Graphic Design</vt:lpstr>
      <vt:lpstr>Timeline of Graphic Design</vt:lpstr>
      <vt:lpstr>Timeline of Graphic Design</vt:lpstr>
      <vt:lpstr>History of Graphic Designers     Henri de Toulouse-Lautrec Alfonse Mucha</vt:lpstr>
      <vt:lpstr>Modern Graphic Designers</vt:lpstr>
      <vt:lpstr>Contemporary Graphic Designers</vt:lpstr>
      <vt:lpstr>Style</vt:lpstr>
      <vt:lpstr>Inspiration</vt:lpstr>
      <vt:lpstr>Target Market</vt:lpstr>
      <vt:lpstr>Function</vt:lpstr>
      <vt:lpstr>Materials/ Techniques</vt:lpstr>
      <vt:lpstr>Social/ Cultural Influences</vt:lpstr>
      <vt:lpstr>Colour/Shape/ Pattern</vt:lpstr>
      <vt:lpstr>Typography/Layout (composition)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Critical  Nat 3/4</dc:title>
  <dc:creator>Claire Ferguson</dc:creator>
  <cp:lastModifiedBy>teach</cp:lastModifiedBy>
  <cp:revision>11</cp:revision>
  <dcterms:created xsi:type="dcterms:W3CDTF">2018-12-09T23:43:41Z</dcterms:created>
  <dcterms:modified xsi:type="dcterms:W3CDTF">2020-05-12T16:01:18Z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0x0101000F5A3B8F067D714B82DAE7881D5DC443</vt:lpwstr>
  </property>
</Properties>
</file>