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73" r:id="rId7"/>
    <p:sldId id="261" r:id="rId8"/>
    <p:sldId id="262" r:id="rId9"/>
    <p:sldId id="263" r:id="rId10"/>
    <p:sldId id="265" r:id="rId11"/>
    <p:sldId id="266" r:id="rId12"/>
    <p:sldId id="264"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B1C977AA-C9A2-4F18-A6B9-C1BF5CC8E160}" type="datetimeFigureOut">
              <a:rPr lang="en-GB"/>
              <a:pPr>
                <a:defRPr/>
              </a:pPr>
              <a:t>12/05/2020</a:t>
            </a:fld>
            <a:endParaRPr lang="en-GB"/>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GB"/>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42CE7CEA-75AF-4127-ACF4-A166ADF29CF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0FF52AC-02C3-45E1-9B46-58C6B53ACE33}" type="datetimeFigureOut">
              <a:rPr lang="en-GB"/>
              <a:pPr>
                <a:defRPr/>
              </a:pPr>
              <a:t>12/05/2020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0A919A5-FBAD-477B-9D28-A0E4CDBF124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E5C8CC2-99D1-4C9B-8A1D-70D1605FB58F}" type="datetimeFigureOut">
              <a:rPr lang="en-GB"/>
              <a:pPr>
                <a:defRPr/>
              </a:pPr>
              <a:t>12/05/2020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7E8E1FA-141C-4BC8-9E29-876CE61E140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1D3040E-1F8B-47CE-9D6C-363988C53087}" type="datetimeFigureOut">
              <a:rPr lang="en-GB"/>
              <a:pPr>
                <a:defRPr/>
              </a:pPr>
              <a:t>12/05/2020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20E5F395-A247-4B1F-97F5-45CB4A3C962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8A8E604E-5BEC-4FFF-B493-AF7C3A61830E}" type="datetimeFigureOut">
              <a:rPr lang="en-GB"/>
              <a:pPr>
                <a:defRPr/>
              </a:pPr>
              <a:t>12/05/2020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CB2DDA27-33F2-4443-A7F8-6EF0A4A91BC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EB130C6-D0E4-4204-BE0B-6C18D63674F6}" type="datetimeFigureOut">
              <a:rPr lang="en-GB"/>
              <a:pPr>
                <a:defRPr/>
              </a:pPr>
              <a:t>12/05/2020</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31D7B593-3996-4CC9-BD44-B7BB4DA4A9B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78F70BD0-EEEF-4172-AB99-DEE1B09DF3D6}" type="datetimeFigureOut">
              <a:rPr lang="en-GB"/>
              <a:pPr>
                <a:defRPr/>
              </a:pPr>
              <a:t>12/05/2020</a:t>
            </a:fld>
            <a:endParaRPr lang="en-GB"/>
          </a:p>
        </p:txBody>
      </p:sp>
      <p:sp>
        <p:nvSpPr>
          <p:cNvPr id="8" name="Slide Number Placeholder 26"/>
          <p:cNvSpPr>
            <a:spLocks noGrp="1"/>
          </p:cNvSpPr>
          <p:nvPr>
            <p:ph type="sldNum" sz="quarter" idx="11"/>
          </p:nvPr>
        </p:nvSpPr>
        <p:spPr/>
        <p:txBody>
          <a:bodyPr rtlCol="0"/>
          <a:lstStyle>
            <a:lvl1pPr>
              <a:defRPr/>
            </a:lvl1pPr>
          </a:lstStyle>
          <a:p>
            <a:pPr>
              <a:defRPr/>
            </a:pPr>
            <a:fld id="{DD6D5A09-3115-4620-817E-BDD9C9E750FB}" type="slidenum">
              <a:rPr lang="en-GB"/>
              <a:pPr>
                <a:defRPr/>
              </a:pPr>
              <a:t>‹#›</a:t>
            </a:fld>
            <a:endParaRPr lang="en-GB"/>
          </a:p>
        </p:txBody>
      </p:sp>
      <p:sp>
        <p:nvSpPr>
          <p:cNvPr id="9" name="Footer Placeholder 27"/>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A94BDFEE-FC8D-4FFC-80B4-3FD92B643C8D}" type="datetimeFigureOut">
              <a:rPr lang="en-GB"/>
              <a:pPr>
                <a:defRPr/>
              </a:pPr>
              <a:t>12/05/2020</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D0D5CC4F-D1FE-47F8-9A60-0AA2AFE6A90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D466196-3829-488A-9551-6270ABA75EA4}" type="datetimeFigureOut">
              <a:rPr lang="en-GB"/>
              <a:pPr>
                <a:defRPr/>
              </a:pPr>
              <a:t>12/05/2020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6C49811D-8858-4CD9-8CED-DAA4F5A90B4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7A480F0-6E06-4C86-9CC4-F86767DEDED3}" type="datetimeFigureOut">
              <a:rPr lang="en-GB"/>
              <a:pPr>
                <a:defRPr/>
              </a:pPr>
              <a:t>12/05/2020</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D1D79E2F-7462-4B46-A920-8C8B8B2F76B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68DC7E9-7E06-47F1-A6A7-5E9BDC21B16E}" type="datetimeFigureOut">
              <a:rPr lang="en-GB"/>
              <a:pPr>
                <a:defRPr/>
              </a:pPr>
              <a:t>12/05/2020</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46C2C929-537B-4B17-A3F2-56786CD1544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A49B3F0E-9206-48CD-8A02-782DE7A9365F}" type="datetimeFigureOut">
              <a:rPr lang="en-GB"/>
              <a:pPr>
                <a:defRPr/>
              </a:pPr>
              <a:t>12/05/2020</a:t>
            </a:fld>
            <a:endParaRPr lang="en-GB"/>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GB"/>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BA11F5EE-88A2-41D9-8692-0C6866F150C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33" r:id="rId5"/>
    <p:sldLayoutId id="2147483734" r:id="rId6"/>
    <p:sldLayoutId id="2147483728" r:id="rId7"/>
    <p:sldLayoutId id="2147483727" r:id="rId8"/>
    <p:sldLayoutId id="2147483726" r:id="rId9"/>
    <p:sldLayoutId id="2147483725" r:id="rId10"/>
    <p:sldLayoutId id="2147483724"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7200" y="2401888"/>
            <a:ext cx="8458200" cy="1470025"/>
          </a:xfrm>
        </p:spPr>
        <p:txBody>
          <a:bodyPr/>
          <a:lstStyle/>
          <a:p>
            <a:r>
              <a:rPr lang="en-GB"/>
              <a:t>Expressive Critical Work </a:t>
            </a:r>
          </a:p>
        </p:txBody>
      </p:sp>
      <p:sp>
        <p:nvSpPr>
          <p:cNvPr id="13314" name="Subtitle 2"/>
          <p:cNvSpPr>
            <a:spLocks noGrp="1"/>
          </p:cNvSpPr>
          <p:nvPr>
            <p:ph type="subTitle" idx="1"/>
          </p:nvPr>
        </p:nvSpPr>
        <p:spPr>
          <a:xfrm>
            <a:off x="457200" y="3900488"/>
            <a:ext cx="4953000" cy="1752600"/>
          </a:xfrm>
        </p:spPr>
        <p:txBody>
          <a:bodyPr/>
          <a:lstStyle/>
          <a:p>
            <a:pPr marL="63500"/>
            <a:r>
              <a:rPr lang="en-GB"/>
              <a:t>Nat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79512" y="489558"/>
            <a:ext cx="8229600" cy="1066800"/>
          </a:xfrm>
        </p:spPr>
        <p:txBody>
          <a:bodyPr/>
          <a:lstStyle/>
          <a:p>
            <a:pPr algn="ctr"/>
            <a:r>
              <a:rPr lang="en-GB" dirty="0"/>
              <a:t>Colour</a:t>
            </a:r>
          </a:p>
        </p:txBody>
      </p:sp>
      <p:sp>
        <p:nvSpPr>
          <p:cNvPr id="22530" name="Content Placeholder 2"/>
          <p:cNvSpPr>
            <a:spLocks noGrp="1"/>
          </p:cNvSpPr>
          <p:nvPr>
            <p:ph idx="1"/>
          </p:nvPr>
        </p:nvSpPr>
        <p:spPr>
          <a:xfrm>
            <a:off x="395536" y="1554467"/>
            <a:ext cx="5194300" cy="4324350"/>
          </a:xfrm>
        </p:spPr>
        <p:txBody>
          <a:bodyPr/>
          <a:lstStyle/>
          <a:p>
            <a:pPr marL="109538" indent="0">
              <a:buFont typeface="Georgia" pitchFamily="18" charset="0"/>
              <a:buNone/>
            </a:pPr>
            <a:r>
              <a:rPr lang="en-GB" dirty="0">
                <a:latin typeface="Adobe Arabic" pitchFamily="18" charset="-78"/>
                <a:cs typeface="Adobe Arabic" pitchFamily="18" charset="-78"/>
              </a:rPr>
              <a:t>Range of colours, is there a colour scheme in the painting? Hot/cool tertiary/complementary/primary/secondary…</a:t>
            </a:r>
          </a:p>
          <a:p>
            <a:pPr marL="109538" indent="0">
              <a:buFont typeface="Georgia" pitchFamily="18" charset="0"/>
              <a:buNone/>
            </a:pPr>
            <a:r>
              <a:rPr lang="en-GB" dirty="0">
                <a:latin typeface="Adobe Arabic" pitchFamily="18" charset="-78"/>
                <a:cs typeface="Adobe Arabic" pitchFamily="18" charset="-78"/>
              </a:rPr>
              <a:t>Why do you think the artist chose the colour scheme in this painting?</a:t>
            </a:r>
          </a:p>
          <a:p>
            <a:pPr marL="109538" indent="0">
              <a:buFont typeface="Georgia" pitchFamily="18" charset="0"/>
              <a:buNone/>
            </a:pPr>
            <a:r>
              <a:rPr lang="en-GB" dirty="0">
                <a:latin typeface="Adobe Arabic" pitchFamily="18" charset="-78"/>
                <a:cs typeface="Adobe Arabic" pitchFamily="18" charset="-78"/>
              </a:rPr>
              <a:t>Do the colours suggest a time of day/month/season?</a:t>
            </a:r>
          </a:p>
          <a:p>
            <a:pPr marL="109538" indent="0">
              <a:buFont typeface="Georgia" pitchFamily="18" charset="0"/>
              <a:buNone/>
            </a:pPr>
            <a:r>
              <a:rPr lang="en-GB" dirty="0">
                <a:latin typeface="Adobe Arabic" pitchFamily="18" charset="-78"/>
                <a:cs typeface="Adobe Arabic" pitchFamily="18" charset="-78"/>
              </a:rPr>
              <a:t>Is colour used to suggest a mood within the painting?</a:t>
            </a:r>
          </a:p>
          <a:p>
            <a:pPr marL="109538" indent="0">
              <a:buFont typeface="Georgia" pitchFamily="18" charset="0"/>
              <a:buNone/>
            </a:pPr>
            <a:endParaRPr lang="en-GB" dirty="0">
              <a:latin typeface="Adobe Arabic" pitchFamily="18" charset="-78"/>
              <a:cs typeface="Adobe Arabic" pitchFamily="18" charset="-78"/>
            </a:endParaRPr>
          </a:p>
          <a:p>
            <a:pPr marL="109538" indent="0">
              <a:buFont typeface="Georgia" pitchFamily="18" charset="0"/>
              <a:buNone/>
            </a:pPr>
            <a:endParaRPr lang="en-GB" dirty="0">
              <a:latin typeface="Adobe Arabic" pitchFamily="18" charset="-78"/>
              <a:cs typeface="Adobe Arabic" pitchFamily="18" charset="-78"/>
            </a:endParaRPr>
          </a:p>
          <a:p>
            <a:pPr marL="109538" indent="0">
              <a:buFont typeface="Georgia" pitchFamily="18" charset="0"/>
              <a:buNone/>
            </a:pPr>
            <a:endParaRPr lang="en-GB" dirty="0">
              <a:latin typeface="Adobe Arabic" pitchFamily="18" charset="-78"/>
              <a:cs typeface="Adobe Arabic" pitchFamily="18" charset="-78"/>
            </a:endParaRPr>
          </a:p>
          <a:p>
            <a:pPr marL="109538" indent="0">
              <a:buFont typeface="Georgia" pitchFamily="18" charset="0"/>
              <a:buNone/>
            </a:pPr>
            <a:endParaRPr lang="en-GB" dirty="0">
              <a:latin typeface="Adobe Arabic" pitchFamily="18" charset="-78"/>
              <a:cs typeface="Adobe Arabic" pitchFamily="18" charset="-78"/>
            </a:endParaRPr>
          </a:p>
        </p:txBody>
      </p:sp>
      <p:pic>
        <p:nvPicPr>
          <p:cNvPr id="4" name="Picture 3"/>
          <p:cNvPicPr>
            <a:picLocks noChangeAspect="1"/>
          </p:cNvPicPr>
          <p:nvPr/>
        </p:nvPicPr>
        <p:blipFill>
          <a:blip r:embed="rId2" cstate="print"/>
          <a:stretch>
            <a:fillRect/>
          </a:stretch>
        </p:blipFill>
        <p:spPr>
          <a:xfrm>
            <a:off x="5856841" y="908720"/>
            <a:ext cx="2634888"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2" name="TextBox 4"/>
          <p:cNvSpPr txBox="1">
            <a:spLocks noChangeArrowheads="1"/>
          </p:cNvSpPr>
          <p:nvPr/>
        </p:nvSpPr>
        <p:spPr bwMode="auto">
          <a:xfrm>
            <a:off x="5805860" y="5041589"/>
            <a:ext cx="2736850" cy="923925"/>
          </a:xfrm>
          <a:prstGeom prst="rect">
            <a:avLst/>
          </a:prstGeom>
          <a:noFill/>
          <a:ln w="9525">
            <a:noFill/>
            <a:miter lim="800000"/>
            <a:headEnd/>
            <a:tailEnd/>
          </a:ln>
        </p:spPr>
        <p:txBody>
          <a:bodyPr>
            <a:spAutoFit/>
          </a:bodyPr>
          <a:lstStyle/>
          <a:p>
            <a:r>
              <a:rPr lang="en-GB" dirty="0">
                <a:latin typeface="Georgia" pitchFamily="18" charset="0"/>
              </a:rPr>
              <a:t>Pablo Picasso, The Old Guitarist, 1904, Oil on Canvas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dirty="0"/>
              <a:t>Media Handling</a:t>
            </a:r>
            <a:br>
              <a:rPr lang="en-GB" dirty="0"/>
            </a:br>
            <a:r>
              <a:rPr lang="en-GB" dirty="0"/>
              <a:t>aka what material has the artist used </a:t>
            </a:r>
          </a:p>
        </p:txBody>
      </p:sp>
      <p:sp>
        <p:nvSpPr>
          <p:cNvPr id="3" name="Content Placeholder 2"/>
          <p:cNvSpPr>
            <a:spLocks noGrp="1"/>
          </p:cNvSpPr>
          <p:nvPr>
            <p:ph idx="1"/>
          </p:nvPr>
        </p:nvSpPr>
        <p:spPr/>
        <p:txBody>
          <a:bodyPr>
            <a:normAutofit lnSpcReduction="10000"/>
          </a:bodyPr>
          <a:lstStyle/>
          <a:p>
            <a:pPr marL="624078" indent="-514350" fontAlgn="auto">
              <a:spcAft>
                <a:spcPts val="0"/>
              </a:spcAft>
              <a:buClr>
                <a:schemeClr val="accent3"/>
              </a:buClr>
              <a:buFont typeface="Georgia"/>
              <a:buAutoNum type="alphaUcParenR"/>
              <a:defRPr/>
            </a:pPr>
            <a:r>
              <a:rPr lang="en-GB" dirty="0">
                <a:latin typeface="Adobe Arabic" panose="02040503050201020203" pitchFamily="18" charset="-78"/>
                <a:cs typeface="Adobe Arabic" panose="02040503050201020203" pitchFamily="18" charset="-78"/>
              </a:rPr>
              <a:t>Discuss how the media has been applied, your answer will vary depending on what material the artist has used, for example watercolour paint can’t be painted thickly but oil paint can, the thicker the paint the more texture it will leave on the canvas.</a:t>
            </a:r>
          </a:p>
          <a:p>
            <a:pPr marL="624078" indent="-514350" fontAlgn="auto">
              <a:spcAft>
                <a:spcPts val="0"/>
              </a:spcAft>
              <a:buClr>
                <a:schemeClr val="accent3"/>
              </a:buClr>
              <a:buFont typeface="Georgia"/>
              <a:buAutoNum type="alphaUcParenR"/>
              <a:defRPr/>
            </a:pPr>
            <a:r>
              <a:rPr lang="en-GB" dirty="0">
                <a:latin typeface="Adobe Arabic" panose="02040503050201020203" pitchFamily="18" charset="-78"/>
                <a:cs typeface="Adobe Arabic" panose="02040503050201020203" pitchFamily="18" charset="-78"/>
              </a:rPr>
              <a:t>Has the artist used the media to make the painting look realistic/unrealistic? Exaggerated/distorted. </a:t>
            </a:r>
          </a:p>
          <a:p>
            <a:pPr marL="624078" indent="-514350" fontAlgn="auto">
              <a:spcAft>
                <a:spcPts val="0"/>
              </a:spcAft>
              <a:buClr>
                <a:schemeClr val="accent3"/>
              </a:buClr>
              <a:buFont typeface="Georgia"/>
              <a:buAutoNum type="alphaUcParenR"/>
              <a:defRPr/>
            </a:pPr>
            <a:endParaRPr lang="en-GB" dirty="0">
              <a:latin typeface="Adobe Arabic" panose="02040503050201020203" pitchFamily="18" charset="-78"/>
              <a:cs typeface="Adobe Arabic" panose="02040503050201020203" pitchFamily="18" charset="-78"/>
            </a:endParaRPr>
          </a:p>
          <a:p>
            <a:pPr marL="109728" indent="0" fontAlgn="auto">
              <a:spcAft>
                <a:spcPts val="0"/>
              </a:spcAft>
              <a:buClr>
                <a:schemeClr val="accent3"/>
              </a:buClr>
              <a:buFont typeface="Georgia"/>
              <a:buNone/>
              <a:defRPr/>
            </a:pPr>
            <a:r>
              <a:rPr lang="en-GB" dirty="0">
                <a:latin typeface="Adobe Arabic" panose="02040503050201020203" pitchFamily="18" charset="-78"/>
                <a:cs typeface="Adobe Arabic" panose="02040503050201020203" pitchFamily="18" charset="-78"/>
              </a:rPr>
              <a:t>Don’t discuss how the media has been applied without discussing what effect this has on the painting!</a:t>
            </a:r>
          </a:p>
          <a:p>
            <a:pPr marL="624078" indent="-514350" fontAlgn="auto">
              <a:spcAft>
                <a:spcPts val="0"/>
              </a:spcAft>
              <a:buClr>
                <a:schemeClr val="accent3"/>
              </a:buClr>
              <a:buFont typeface="Georgia"/>
              <a:buAutoNum type="alphaUcParenR"/>
              <a:defRPr/>
            </a:pPr>
            <a:endParaRPr lang="en-GB" dirty="0">
              <a:latin typeface="Adobe Arabic" panose="02040503050201020203" pitchFamily="18" charset="-78"/>
              <a:cs typeface="Adobe Arabic" panose="02040503050201020203"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GB"/>
          </a:p>
        </p:txBody>
      </p:sp>
      <p:sp>
        <p:nvSpPr>
          <p:cNvPr id="24578" name="Content Placeholder 2"/>
          <p:cNvSpPr>
            <a:spLocks noGrp="1"/>
          </p:cNvSpPr>
          <p:nvPr>
            <p:ph idx="1"/>
          </p:nvPr>
        </p:nvSpPr>
        <p:spPr/>
        <p:txBody>
          <a:bodyPr/>
          <a:lstStyle/>
          <a:p>
            <a:pPr marL="623888" indent="-514350">
              <a:buFont typeface="Georgia" pitchFamily="18" charset="0"/>
              <a:buAutoNum type="alphaUcParenR"/>
            </a:pPr>
            <a:r>
              <a:rPr lang="en-GB">
                <a:latin typeface="Adobe Arabic" pitchFamily="18" charset="-78"/>
                <a:cs typeface="Adobe Arabic" pitchFamily="18" charset="-78"/>
              </a:rPr>
              <a:t>Brushstrokes (finely pointed, tightly controlled or loose, sweeping), Brushmark textures or fine layers of watercolour wash?</a:t>
            </a:r>
          </a:p>
          <a:p>
            <a:pPr marL="623888" indent="-514350">
              <a:buFont typeface="Georgia" pitchFamily="18" charset="0"/>
              <a:buAutoNum type="alphaUcParenR"/>
            </a:pPr>
            <a:r>
              <a:rPr lang="en-GB">
                <a:latin typeface="Adobe Arabic" pitchFamily="18" charset="-78"/>
                <a:cs typeface="Adobe Arabic" pitchFamily="18" charset="-78"/>
              </a:rPr>
              <a:t>Finely pointed would take longer, giving more detail. Loose/sweeping would give a quick, rough impression.</a:t>
            </a:r>
          </a:p>
          <a:p>
            <a:pPr marL="623888" indent="-514350">
              <a:buFont typeface="Georgia" pitchFamily="18" charset="0"/>
              <a:buAutoNum type="alphaUcParenR"/>
            </a:pPr>
            <a:endParaRPr lang="en-GB">
              <a:latin typeface="Adobe Arabic" pitchFamily="18" charset="-78"/>
              <a:cs typeface="Adobe Arabic" pitchFamily="18"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548680"/>
            <a:ext cx="8229600" cy="1066800"/>
          </a:xfrm>
        </p:spPr>
        <p:txBody>
          <a:bodyPr/>
          <a:lstStyle/>
          <a:p>
            <a:pPr algn="ctr"/>
            <a:r>
              <a:rPr lang="en-GB" dirty="0"/>
              <a:t>Mood and Atmosphere</a:t>
            </a:r>
          </a:p>
        </p:txBody>
      </p:sp>
      <p:sp>
        <p:nvSpPr>
          <p:cNvPr id="25602" name="Content Placeholder 2"/>
          <p:cNvSpPr>
            <a:spLocks noGrp="1"/>
          </p:cNvSpPr>
          <p:nvPr>
            <p:ph idx="1"/>
          </p:nvPr>
        </p:nvSpPr>
        <p:spPr>
          <a:xfrm>
            <a:off x="395536" y="1266825"/>
            <a:ext cx="8229600" cy="4324350"/>
          </a:xfrm>
        </p:spPr>
        <p:txBody>
          <a:bodyPr/>
          <a:lstStyle/>
          <a:p>
            <a:r>
              <a:rPr lang="en-GB" dirty="0">
                <a:latin typeface="Adobe Arabic" pitchFamily="18" charset="-78"/>
                <a:cs typeface="Adobe Arabic" pitchFamily="18" charset="-78"/>
              </a:rPr>
              <a:t>Think of different emotions we have: happy, sad, depressed, anxious, melancholic, ecstatic, frightened…</a:t>
            </a:r>
          </a:p>
          <a:p>
            <a:r>
              <a:rPr lang="en-GB" dirty="0">
                <a:latin typeface="Adobe Arabic" pitchFamily="18" charset="-78"/>
                <a:cs typeface="Adobe Arabic" pitchFamily="18" charset="-78"/>
              </a:rPr>
              <a:t>When you look at a painting think about what emotions you think the artist intended for us to feel when looking at it?</a:t>
            </a:r>
          </a:p>
          <a:p>
            <a:r>
              <a:rPr lang="en-GB" dirty="0">
                <a:latin typeface="Adobe Arabic" pitchFamily="18" charset="-78"/>
                <a:cs typeface="Adobe Arabic" pitchFamily="18" charset="-78"/>
              </a:rPr>
              <a:t>Atmosphere is similar to mood but more specific to a situation. For example when you go to the cinema will the atmosphere be the same as a football game? Or when you start school on a Monday morning or leave on a Friday afternoon.</a:t>
            </a:r>
          </a:p>
          <a:p>
            <a:endParaRPr lang="en-GB" dirty="0">
              <a:latin typeface="Adobe Arabic" pitchFamily="18" charset="-78"/>
              <a:cs typeface="Adobe Arabic" pitchFamily="18"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36153" y="476672"/>
            <a:ext cx="8229600" cy="1066800"/>
          </a:xfrm>
        </p:spPr>
        <p:txBody>
          <a:bodyPr/>
          <a:lstStyle/>
          <a:p>
            <a:r>
              <a:rPr lang="en-GB" dirty="0"/>
              <a:t>Gustave Courbet’s Desperate Man</a:t>
            </a:r>
          </a:p>
        </p:txBody>
      </p:sp>
      <p:pic>
        <p:nvPicPr>
          <p:cNvPr id="4" name="Content Placeholder 3"/>
          <p:cNvPicPr>
            <a:picLocks noGrp="1" noChangeAspect="1"/>
          </p:cNvPicPr>
          <p:nvPr>
            <p:ph idx="1"/>
          </p:nvPr>
        </p:nvPicPr>
        <p:blipFill>
          <a:blip r:embed="rId2" cstate="print"/>
          <a:stretch>
            <a:fillRect/>
          </a:stretch>
        </p:blipFill>
        <p:spPr>
          <a:xfrm>
            <a:off x="4294312" y="1556792"/>
            <a:ext cx="4392488" cy="3595984"/>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6627" name="TextBox 5"/>
          <p:cNvSpPr txBox="1">
            <a:spLocks noChangeArrowheads="1"/>
          </p:cNvSpPr>
          <p:nvPr/>
        </p:nvSpPr>
        <p:spPr bwMode="auto">
          <a:xfrm>
            <a:off x="457200" y="1543370"/>
            <a:ext cx="3455987" cy="4340225"/>
          </a:xfrm>
          <a:prstGeom prst="rect">
            <a:avLst/>
          </a:prstGeom>
          <a:noFill/>
          <a:ln w="9525">
            <a:noFill/>
            <a:miter lim="800000"/>
            <a:headEnd/>
            <a:tailEnd/>
          </a:ln>
        </p:spPr>
        <p:txBody>
          <a:bodyPr>
            <a:spAutoFit/>
          </a:bodyPr>
          <a:lstStyle/>
          <a:p>
            <a:r>
              <a:rPr lang="en-GB" sz="2400">
                <a:latin typeface="Adobe Arabic" pitchFamily="18" charset="-78"/>
                <a:cs typeface="Adobe Arabic" pitchFamily="18" charset="-78"/>
              </a:rPr>
              <a:t>Does this man look delighted that he’s passed his NAT 5 prelim or has everything he ever learned about Art disappeared right before his prelim?</a:t>
            </a:r>
          </a:p>
          <a:p>
            <a:endParaRPr lang="en-GB" sz="2400">
              <a:latin typeface="Adobe Arabic" pitchFamily="18" charset="-78"/>
              <a:cs typeface="Adobe Arabic" pitchFamily="18" charset="-78"/>
            </a:endParaRPr>
          </a:p>
          <a:p>
            <a:r>
              <a:rPr lang="en-GB" sz="2400">
                <a:latin typeface="Adobe Arabic" pitchFamily="18" charset="-78"/>
                <a:cs typeface="Adobe Arabic" pitchFamily="18" charset="-78"/>
              </a:rPr>
              <a:t>How has he created a mood/atmosphere?</a:t>
            </a:r>
          </a:p>
          <a:p>
            <a:endParaRPr lang="en-GB" sz="2400">
              <a:latin typeface="Adobe Arabic" pitchFamily="18" charset="-78"/>
              <a:cs typeface="Adobe Arabic" pitchFamily="18" charset="-78"/>
            </a:endParaRPr>
          </a:p>
          <a:p>
            <a:r>
              <a:rPr lang="en-GB" sz="2000">
                <a:latin typeface="Adobe Arabic" pitchFamily="18" charset="-78"/>
                <a:cs typeface="Adobe Arabic" pitchFamily="18" charset="-78"/>
              </a:rPr>
              <a:t>Intense lighting, dramatic pose, eyes are focal point, central (staring), limited colour but high range of tone.</a:t>
            </a:r>
          </a:p>
        </p:txBody>
      </p:sp>
      <p:sp>
        <p:nvSpPr>
          <p:cNvPr id="26628" name="TextBox 6"/>
          <p:cNvSpPr txBox="1">
            <a:spLocks noChangeArrowheads="1"/>
          </p:cNvSpPr>
          <p:nvPr/>
        </p:nvSpPr>
        <p:spPr bwMode="auto">
          <a:xfrm>
            <a:off x="4294188" y="5300737"/>
            <a:ext cx="4238625" cy="646113"/>
          </a:xfrm>
          <a:prstGeom prst="rect">
            <a:avLst/>
          </a:prstGeom>
          <a:noFill/>
          <a:ln w="9525">
            <a:noFill/>
            <a:miter lim="800000"/>
            <a:headEnd/>
            <a:tailEnd/>
          </a:ln>
        </p:spPr>
        <p:txBody>
          <a:bodyPr>
            <a:spAutoFit/>
          </a:bodyPr>
          <a:lstStyle/>
          <a:p>
            <a:r>
              <a:rPr lang="en-GB">
                <a:latin typeface="Georgia" pitchFamily="18" charset="0"/>
              </a:rPr>
              <a:t>Gustave Courbet, Desperate Man, 1845, Oil paint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a:r>
              <a:rPr lang="en-GB"/>
              <a:t>Pose</a:t>
            </a:r>
          </a:p>
        </p:txBody>
      </p:sp>
      <p:sp>
        <p:nvSpPr>
          <p:cNvPr id="3" name="Content Placeholder 2"/>
          <p:cNvSpPr>
            <a:spLocks noGrp="1"/>
          </p:cNvSpPr>
          <p:nvPr>
            <p:ph idx="1"/>
          </p:nvPr>
        </p:nvSpPr>
        <p:spPr/>
        <p:txBody>
          <a:bodyPr>
            <a:normAutofit lnSpcReduction="10000"/>
          </a:bodyPr>
          <a:lstStyle/>
          <a:p>
            <a:pPr marL="365760" indent="-256032" fontAlgn="auto">
              <a:spcAft>
                <a:spcPts val="0"/>
              </a:spcAft>
              <a:buClr>
                <a:schemeClr val="accent3"/>
              </a:buClr>
              <a:buFont typeface="Georgia"/>
              <a:buChar char="•"/>
              <a:defRPr/>
            </a:pPr>
            <a:r>
              <a:rPr lang="en-GB" dirty="0">
                <a:latin typeface="Adobe Arabic" panose="02040503050201020203" pitchFamily="18" charset="-78"/>
                <a:cs typeface="Adobe Arabic" panose="02040503050201020203" pitchFamily="18" charset="-78"/>
              </a:rPr>
              <a:t>You would be expected to describe the pose </a:t>
            </a:r>
            <a:r>
              <a:rPr lang="en-GB" dirty="0" err="1">
                <a:latin typeface="Adobe Arabic" panose="02040503050201020203" pitchFamily="18" charset="-78"/>
                <a:cs typeface="Adobe Arabic" panose="02040503050201020203" pitchFamily="18" charset="-78"/>
              </a:rPr>
              <a:t>eg</a:t>
            </a:r>
            <a:r>
              <a:rPr lang="en-GB" dirty="0">
                <a:latin typeface="Adobe Arabic" panose="02040503050201020203" pitchFamily="18" charset="-78"/>
                <a:cs typeface="Adobe Arabic" panose="02040503050201020203" pitchFamily="18" charset="-78"/>
              </a:rPr>
              <a:t>. Sitting, standing, relaxed, serious, side on view…</a:t>
            </a:r>
          </a:p>
          <a:p>
            <a:pPr marL="109728" indent="0" algn="ctr" fontAlgn="auto">
              <a:spcAft>
                <a:spcPts val="0"/>
              </a:spcAft>
              <a:buClr>
                <a:schemeClr val="accent3"/>
              </a:buClr>
              <a:buFont typeface="Georgia"/>
              <a:buNone/>
              <a:defRPr/>
            </a:pPr>
            <a:r>
              <a:rPr lang="en-GB" sz="4400" dirty="0">
                <a:latin typeface="Adobe Arabic" panose="02040503050201020203" pitchFamily="18" charset="-78"/>
                <a:cs typeface="Adobe Arabic" panose="02040503050201020203" pitchFamily="18" charset="-78"/>
              </a:rPr>
              <a:t>BUT…</a:t>
            </a:r>
          </a:p>
          <a:p>
            <a:pPr marL="109728" indent="0" fontAlgn="auto">
              <a:spcAft>
                <a:spcPts val="0"/>
              </a:spcAft>
              <a:buClr>
                <a:schemeClr val="accent3"/>
              </a:buClr>
              <a:buFont typeface="Georgia"/>
              <a:buNone/>
              <a:defRPr/>
            </a:pPr>
            <a:r>
              <a:rPr lang="en-GB" sz="2400" dirty="0">
                <a:latin typeface="Adobe Arabic" panose="02040503050201020203" pitchFamily="18" charset="-78"/>
                <a:cs typeface="Adobe Arabic" panose="02040503050201020203" pitchFamily="18" charset="-78"/>
              </a:rPr>
              <a:t>You should discuss what effect this has!</a:t>
            </a:r>
          </a:p>
          <a:p>
            <a:pPr marL="109728" indent="0" fontAlgn="auto">
              <a:spcAft>
                <a:spcPts val="0"/>
              </a:spcAft>
              <a:buClr>
                <a:schemeClr val="accent3"/>
              </a:buClr>
              <a:buFont typeface="Georgia"/>
              <a:buNone/>
              <a:defRPr/>
            </a:pPr>
            <a:r>
              <a:rPr lang="en-GB" sz="2400" b="1" dirty="0">
                <a:latin typeface="Adobe Arabic" panose="02040503050201020203" pitchFamily="18" charset="-78"/>
                <a:cs typeface="Adobe Arabic" panose="02040503050201020203" pitchFamily="18" charset="-78"/>
              </a:rPr>
              <a:t>Close viewpoint</a:t>
            </a:r>
            <a:r>
              <a:rPr lang="en-GB" sz="2400" dirty="0">
                <a:latin typeface="Adobe Arabic" panose="02040503050201020203" pitchFamily="18" charset="-78"/>
                <a:cs typeface="Adobe Arabic" panose="02040503050201020203" pitchFamily="18" charset="-78"/>
              </a:rPr>
              <a:t>: intimidating, grabs our attention</a:t>
            </a:r>
          </a:p>
          <a:p>
            <a:pPr marL="109728" indent="0" fontAlgn="auto">
              <a:spcAft>
                <a:spcPts val="0"/>
              </a:spcAft>
              <a:buClr>
                <a:schemeClr val="accent3"/>
              </a:buClr>
              <a:buFont typeface="Georgia"/>
              <a:buNone/>
              <a:defRPr/>
            </a:pPr>
            <a:r>
              <a:rPr lang="en-GB" sz="2400" b="1" dirty="0">
                <a:latin typeface="Adobe Arabic" panose="02040503050201020203" pitchFamily="18" charset="-78"/>
                <a:cs typeface="Adobe Arabic" panose="02040503050201020203" pitchFamily="18" charset="-78"/>
              </a:rPr>
              <a:t>Face looking at the viewer</a:t>
            </a:r>
            <a:r>
              <a:rPr lang="en-GB" sz="2400" dirty="0">
                <a:latin typeface="Adobe Arabic" panose="02040503050201020203" pitchFamily="18" charset="-78"/>
                <a:cs typeface="Adobe Arabic" panose="02040503050201020203" pitchFamily="18" charset="-78"/>
              </a:rPr>
              <a:t>: looking for attention/reaction</a:t>
            </a:r>
          </a:p>
          <a:p>
            <a:pPr marL="109728" indent="0" fontAlgn="auto">
              <a:spcAft>
                <a:spcPts val="0"/>
              </a:spcAft>
              <a:buClr>
                <a:schemeClr val="accent3"/>
              </a:buClr>
              <a:buFont typeface="Georgia"/>
              <a:buNone/>
              <a:defRPr/>
            </a:pPr>
            <a:r>
              <a:rPr lang="en-GB" sz="2400" b="1" dirty="0">
                <a:latin typeface="Adobe Arabic" panose="02040503050201020203" pitchFamily="18" charset="-78"/>
                <a:cs typeface="Adobe Arabic" panose="02040503050201020203" pitchFamily="18" charset="-78"/>
              </a:rPr>
              <a:t>Face/body looking away</a:t>
            </a:r>
            <a:r>
              <a:rPr lang="en-GB" sz="2400" dirty="0">
                <a:latin typeface="Adobe Arabic" panose="02040503050201020203" pitchFamily="18" charset="-78"/>
                <a:cs typeface="Adobe Arabic" panose="02040503050201020203" pitchFamily="18" charset="-78"/>
              </a:rPr>
              <a:t>: deep in thought, distracted </a:t>
            </a:r>
          </a:p>
          <a:p>
            <a:pPr marL="109728" indent="0" fontAlgn="auto">
              <a:spcAft>
                <a:spcPts val="0"/>
              </a:spcAft>
              <a:buClr>
                <a:schemeClr val="accent3"/>
              </a:buClr>
              <a:buFont typeface="Georgia"/>
              <a:buNone/>
              <a:defRPr/>
            </a:pPr>
            <a:r>
              <a:rPr lang="en-GB" sz="2400" b="1" dirty="0">
                <a:latin typeface="Adobe Arabic" panose="02040503050201020203" pitchFamily="18" charset="-78"/>
                <a:cs typeface="Adobe Arabic" panose="02040503050201020203" pitchFamily="18" charset="-78"/>
              </a:rPr>
              <a:t>Body language </a:t>
            </a:r>
            <a:r>
              <a:rPr lang="en-GB" sz="2400" i="1" dirty="0">
                <a:latin typeface="Adobe Arabic" panose="02040503050201020203" pitchFamily="18" charset="-78"/>
                <a:cs typeface="Adobe Arabic" panose="02040503050201020203" pitchFamily="18" charset="-78"/>
              </a:rPr>
              <a:t>(tells us the story): </a:t>
            </a:r>
            <a:r>
              <a:rPr lang="en-GB" sz="2400" dirty="0">
                <a:latin typeface="Adobe Arabic" panose="02040503050201020203" pitchFamily="18" charset="-78"/>
                <a:cs typeface="Adobe Arabic" panose="02040503050201020203" pitchFamily="18" charset="-78"/>
              </a:rPr>
              <a:t>arms outstretched chest puffed out </a:t>
            </a:r>
            <a:r>
              <a:rPr lang="en-GB" sz="2400" i="1" dirty="0">
                <a:latin typeface="Adobe Arabic" panose="02040503050201020203" pitchFamily="18" charset="-78"/>
                <a:cs typeface="Adobe Arabic" panose="02040503050201020203" pitchFamily="18" charset="-78"/>
              </a:rPr>
              <a:t>(intimidating), </a:t>
            </a:r>
            <a:r>
              <a:rPr lang="en-GB" sz="2400" dirty="0">
                <a:latin typeface="Adobe Arabic" panose="02040503050201020203" pitchFamily="18" charset="-78"/>
                <a:cs typeface="Adobe Arabic" panose="02040503050201020203" pitchFamily="18" charset="-78"/>
              </a:rPr>
              <a:t>arms crossed head down </a:t>
            </a:r>
            <a:r>
              <a:rPr lang="en-GB" sz="2400" i="1" dirty="0">
                <a:latin typeface="Adobe Arabic" panose="02040503050201020203" pitchFamily="18" charset="-78"/>
                <a:cs typeface="Adobe Arabic" panose="02040503050201020203" pitchFamily="18" charset="-78"/>
              </a:rPr>
              <a:t>(shy/introverted).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02418"/>
            <a:ext cx="8229600" cy="1066800"/>
          </a:xfrm>
        </p:spPr>
        <p:txBody>
          <a:bodyPr/>
          <a:lstStyle/>
          <a:p>
            <a:pPr algn="ctr"/>
            <a:r>
              <a:rPr lang="en-GB"/>
              <a:t>Composition</a:t>
            </a:r>
          </a:p>
        </p:txBody>
      </p:sp>
      <p:sp>
        <p:nvSpPr>
          <p:cNvPr id="28674" name="Content Placeholder 2"/>
          <p:cNvSpPr>
            <a:spLocks noGrp="1"/>
          </p:cNvSpPr>
          <p:nvPr>
            <p:ph idx="1"/>
          </p:nvPr>
        </p:nvSpPr>
        <p:spPr>
          <a:xfrm>
            <a:off x="457200" y="1408906"/>
            <a:ext cx="3394075" cy="4324350"/>
          </a:xfrm>
        </p:spPr>
        <p:txBody>
          <a:bodyPr/>
          <a:lstStyle/>
          <a:p>
            <a:r>
              <a:rPr lang="en-GB" sz="2400" dirty="0">
                <a:latin typeface="Adobe Arabic" pitchFamily="18" charset="-78"/>
                <a:cs typeface="Adobe Arabic" pitchFamily="18" charset="-78"/>
              </a:rPr>
              <a:t>Focal point: where is your eye drawn to and why? </a:t>
            </a:r>
          </a:p>
          <a:p>
            <a:r>
              <a:rPr lang="en-GB" sz="2400" dirty="0">
                <a:latin typeface="Adobe Arabic" pitchFamily="18" charset="-78"/>
                <a:cs typeface="Adobe Arabic" pitchFamily="18" charset="-78"/>
              </a:rPr>
              <a:t>Background: gives a setting, introduces us to characters or suggests a situation.</a:t>
            </a:r>
          </a:p>
          <a:p>
            <a:r>
              <a:rPr lang="en-GB" sz="2400" dirty="0">
                <a:latin typeface="Adobe Arabic" pitchFamily="18" charset="-78"/>
                <a:cs typeface="Adobe Arabic" pitchFamily="18" charset="-78"/>
              </a:rPr>
              <a:t>Can you see everything? Are some parts purposefully hidden?</a:t>
            </a:r>
          </a:p>
          <a:p>
            <a:endParaRPr lang="en-GB" sz="2400" dirty="0">
              <a:latin typeface="Adobe Arabic" pitchFamily="18" charset="-78"/>
              <a:cs typeface="Adobe Arabic" pitchFamily="18" charset="-78"/>
            </a:endParaRPr>
          </a:p>
          <a:p>
            <a:endParaRPr lang="en-GB" sz="2400" dirty="0">
              <a:latin typeface="Adobe Arabic" pitchFamily="18" charset="-78"/>
              <a:cs typeface="Adobe Arabic" pitchFamily="18" charset="-78"/>
            </a:endParaRPr>
          </a:p>
        </p:txBody>
      </p:sp>
      <p:pic>
        <p:nvPicPr>
          <p:cNvPr id="4" name="Picture 3"/>
          <p:cNvPicPr>
            <a:picLocks noChangeAspect="1"/>
          </p:cNvPicPr>
          <p:nvPr/>
        </p:nvPicPr>
        <p:blipFill>
          <a:blip r:embed="rId2" cstate="print"/>
          <a:stretch>
            <a:fillRect/>
          </a:stretch>
        </p:blipFill>
        <p:spPr>
          <a:xfrm>
            <a:off x="3851920" y="1652314"/>
            <a:ext cx="4834880" cy="3124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a:t>Composition lines</a:t>
            </a:r>
          </a:p>
        </p:txBody>
      </p:sp>
      <p:pic>
        <p:nvPicPr>
          <p:cNvPr id="4" name="Content Placeholder 3"/>
          <p:cNvPicPr>
            <a:picLocks noGrp="1" noChangeAspect="1"/>
          </p:cNvPicPr>
          <p:nvPr>
            <p:ph idx="1"/>
          </p:nvPr>
        </p:nvPicPr>
        <p:blipFill>
          <a:blip r:embed="rId2" cstate="print"/>
          <a:stretch>
            <a:fillRect/>
          </a:stretch>
        </p:blipFill>
        <p:spPr>
          <a:xfrm>
            <a:off x="5292080" y="1556792"/>
            <a:ext cx="3096343" cy="4750292"/>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9699" name="TextBox 5"/>
          <p:cNvSpPr txBox="1">
            <a:spLocks noChangeArrowheads="1"/>
          </p:cNvSpPr>
          <p:nvPr/>
        </p:nvSpPr>
        <p:spPr bwMode="auto">
          <a:xfrm>
            <a:off x="611188" y="2420938"/>
            <a:ext cx="4032250" cy="1938337"/>
          </a:xfrm>
          <a:prstGeom prst="rect">
            <a:avLst/>
          </a:prstGeom>
          <a:noFill/>
          <a:ln w="9525">
            <a:noFill/>
            <a:miter lim="800000"/>
            <a:headEnd/>
            <a:tailEnd/>
          </a:ln>
        </p:spPr>
        <p:txBody>
          <a:bodyPr>
            <a:spAutoFit/>
          </a:bodyPr>
          <a:lstStyle/>
          <a:p>
            <a:pPr marL="109538"/>
            <a:r>
              <a:rPr lang="en-GB" sz="2400">
                <a:latin typeface="Adobe Arabic" pitchFamily="18" charset="-78"/>
                <a:cs typeface="Adobe Arabic" pitchFamily="18" charset="-78"/>
              </a:rPr>
              <a:t>Your eye automatically stops when it sees a straight line, either vertical or horizontal. Angles will lead your eye around the painting, sometimes in one particular direction for emphais.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77875"/>
            <a:ext cx="8229600" cy="1066800"/>
          </a:xfrm>
        </p:spPr>
        <p:txBody>
          <a:bodyPr/>
          <a:lstStyle/>
          <a:p>
            <a:pPr algn="ctr"/>
            <a:r>
              <a:rPr lang="en-GB"/>
              <a:t>Tone (source of light)</a:t>
            </a:r>
          </a:p>
        </p:txBody>
      </p:sp>
      <p:sp>
        <p:nvSpPr>
          <p:cNvPr id="30722" name="Content Placeholder 2"/>
          <p:cNvSpPr>
            <a:spLocks noGrp="1"/>
          </p:cNvSpPr>
          <p:nvPr>
            <p:ph idx="1"/>
          </p:nvPr>
        </p:nvSpPr>
        <p:spPr>
          <a:xfrm>
            <a:off x="457200" y="1844675"/>
            <a:ext cx="8229600" cy="4325938"/>
          </a:xfrm>
        </p:spPr>
        <p:txBody>
          <a:bodyPr/>
          <a:lstStyle/>
          <a:p>
            <a:r>
              <a:rPr lang="en-GB"/>
              <a:t>Is there natural daylight or artificial light? (electric/torch etc.)</a:t>
            </a:r>
          </a:p>
          <a:p>
            <a:r>
              <a:rPr lang="en-GB"/>
              <a:t>Which direction does the light source come from?</a:t>
            </a:r>
          </a:p>
          <a:p>
            <a:r>
              <a:rPr lang="en-GB"/>
              <a:t>Does the light cast shadows? Do you think that the shadows are there to show 3D form or atmosphere?</a:t>
            </a:r>
          </a:p>
        </p:txBody>
      </p:sp>
      <p:pic>
        <p:nvPicPr>
          <p:cNvPr id="5" name="Picture 4"/>
          <p:cNvPicPr>
            <a:picLocks noChangeAspect="1"/>
          </p:cNvPicPr>
          <p:nvPr/>
        </p:nvPicPr>
        <p:blipFill>
          <a:blip r:embed="rId2" cstate="print"/>
          <a:stretch>
            <a:fillRect/>
          </a:stretch>
        </p:blipFill>
        <p:spPr>
          <a:xfrm>
            <a:off x="3203848" y="4797152"/>
            <a:ext cx="2106700" cy="158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4" name="Picture 5"/>
          <p:cNvPicPr>
            <a:picLocks noChangeAspect="1"/>
          </p:cNvPicPr>
          <p:nvPr/>
        </p:nvPicPr>
        <p:blipFill>
          <a:blip r:embed="rId3"/>
          <a:srcRect/>
          <a:stretch>
            <a:fillRect/>
          </a:stretch>
        </p:blipFill>
        <p:spPr bwMode="auto">
          <a:xfrm>
            <a:off x="5586413" y="4856163"/>
            <a:ext cx="1865312" cy="30368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5315" y="688826"/>
            <a:ext cx="8229600" cy="1066800"/>
          </a:xfrm>
        </p:spPr>
        <p:txBody>
          <a:bodyPr/>
          <a:lstStyle/>
          <a:p>
            <a:pPr algn="ctr"/>
            <a:r>
              <a:rPr lang="en-GB" dirty="0"/>
              <a:t>Art Movements: Impressionism</a:t>
            </a:r>
          </a:p>
        </p:txBody>
      </p:sp>
      <p:sp>
        <p:nvSpPr>
          <p:cNvPr id="14338" name="Content Placeholder 2"/>
          <p:cNvSpPr>
            <a:spLocks noGrp="1"/>
          </p:cNvSpPr>
          <p:nvPr>
            <p:ph idx="1"/>
          </p:nvPr>
        </p:nvSpPr>
        <p:spPr>
          <a:xfrm>
            <a:off x="322357" y="1844824"/>
            <a:ext cx="5627688" cy="4324350"/>
          </a:xfrm>
        </p:spPr>
        <p:txBody>
          <a:bodyPr/>
          <a:lstStyle/>
          <a:p>
            <a:r>
              <a:rPr lang="en-GB" sz="2400" dirty="0">
                <a:latin typeface="Adobe Arabic" pitchFamily="18" charset="-78"/>
                <a:cs typeface="Adobe Arabic" pitchFamily="18" charset="-78"/>
              </a:rPr>
              <a:t>1870s to 1900		</a:t>
            </a:r>
          </a:p>
          <a:p>
            <a:pPr>
              <a:buFont typeface="Georgia" pitchFamily="18" charset="0"/>
              <a:buNone/>
            </a:pPr>
            <a:r>
              <a:rPr lang="en-GB" sz="2400" dirty="0">
                <a:latin typeface="Adobe Arabic" pitchFamily="18" charset="-78"/>
                <a:cs typeface="Adobe Arabic" pitchFamily="18" charset="-78"/>
              </a:rPr>
              <a:t>   The </a:t>
            </a:r>
            <a:r>
              <a:rPr lang="en-GB" sz="2400" b="1" dirty="0">
                <a:latin typeface="Adobe Arabic" pitchFamily="18" charset="-78"/>
                <a:cs typeface="Adobe Arabic" pitchFamily="18" charset="-78"/>
              </a:rPr>
              <a:t>impressionists</a:t>
            </a:r>
            <a:r>
              <a:rPr lang="en-GB" sz="2400" dirty="0">
                <a:latin typeface="Adobe Arabic" pitchFamily="18" charset="-78"/>
                <a:cs typeface="Adobe Arabic" pitchFamily="18" charset="-78"/>
              </a:rPr>
              <a:t> were revolutionary in their choice of </a:t>
            </a:r>
            <a:r>
              <a:rPr lang="en-GB" sz="2400" b="1" dirty="0">
                <a:latin typeface="Adobe Arabic" pitchFamily="18" charset="-78"/>
                <a:cs typeface="Adobe Arabic" pitchFamily="18" charset="-78"/>
              </a:rPr>
              <a:t>subject matter</a:t>
            </a:r>
            <a:r>
              <a:rPr lang="en-GB" sz="2400" dirty="0">
                <a:latin typeface="Adobe Arabic" pitchFamily="18" charset="-78"/>
                <a:cs typeface="Adobe Arabic" pitchFamily="18" charset="-78"/>
              </a:rPr>
              <a:t>; they focussed on the </a:t>
            </a:r>
            <a:r>
              <a:rPr lang="en-GB" sz="2400" b="1" dirty="0">
                <a:latin typeface="Adobe Arabic" pitchFamily="18" charset="-78"/>
                <a:cs typeface="Adobe Arabic" pitchFamily="18" charset="-78"/>
              </a:rPr>
              <a:t>effects</a:t>
            </a:r>
            <a:r>
              <a:rPr lang="en-GB" sz="2400" dirty="0">
                <a:latin typeface="Adobe Arabic" pitchFamily="18" charset="-78"/>
                <a:cs typeface="Adobe Arabic" pitchFamily="18" charset="-78"/>
              </a:rPr>
              <a:t> of </a:t>
            </a:r>
            <a:r>
              <a:rPr lang="en-GB" sz="2400" b="1" dirty="0">
                <a:latin typeface="Adobe Arabic" pitchFamily="18" charset="-78"/>
                <a:cs typeface="Adobe Arabic" pitchFamily="18" charset="-78"/>
              </a:rPr>
              <a:t>light</a:t>
            </a:r>
            <a:r>
              <a:rPr lang="en-GB" sz="2400" dirty="0">
                <a:latin typeface="Adobe Arabic" pitchFamily="18" charset="-78"/>
                <a:cs typeface="Adobe Arabic" pitchFamily="18" charset="-78"/>
              </a:rPr>
              <a:t> and </a:t>
            </a:r>
            <a:r>
              <a:rPr lang="en-GB" sz="2400" b="1" dirty="0">
                <a:latin typeface="Adobe Arabic" pitchFamily="18" charset="-78"/>
                <a:cs typeface="Adobe Arabic" pitchFamily="18" charset="-78"/>
              </a:rPr>
              <a:t>visible brushstrokes </a:t>
            </a:r>
            <a:r>
              <a:rPr lang="en-GB" sz="2400" dirty="0">
                <a:latin typeface="Adobe Arabic" pitchFamily="18" charset="-78"/>
                <a:cs typeface="Adobe Arabic" pitchFamily="18" charset="-78"/>
              </a:rPr>
              <a:t>to portray life in Paris.</a:t>
            </a:r>
          </a:p>
          <a:p>
            <a:pPr>
              <a:buFont typeface="Georgia" pitchFamily="18" charset="0"/>
              <a:buNone/>
            </a:pPr>
            <a:endParaRPr lang="en-GB" sz="2400" dirty="0">
              <a:latin typeface="Adobe Arabic" pitchFamily="18" charset="-78"/>
              <a:cs typeface="Adobe Arabic" pitchFamily="18" charset="-78"/>
            </a:endParaRPr>
          </a:p>
          <a:p>
            <a:pPr>
              <a:buFont typeface="Georgia" pitchFamily="18" charset="0"/>
              <a:buNone/>
            </a:pPr>
            <a:r>
              <a:rPr lang="en-GB" sz="2400" dirty="0">
                <a:latin typeface="Adobe Arabic" pitchFamily="18" charset="-78"/>
                <a:cs typeface="Adobe Arabic" pitchFamily="18" charset="-78"/>
              </a:rPr>
              <a:t>Artists: Edouard Manet, Claude Monet, Edgar</a:t>
            </a:r>
          </a:p>
          <a:p>
            <a:pPr>
              <a:buFont typeface="Georgia" pitchFamily="18" charset="0"/>
              <a:buNone/>
            </a:pPr>
            <a:r>
              <a:rPr lang="en-GB" sz="2400" dirty="0">
                <a:latin typeface="Adobe Arabic" pitchFamily="18" charset="-78"/>
                <a:cs typeface="Adobe Arabic" pitchFamily="18" charset="-78"/>
              </a:rPr>
              <a:t>Degas, Pierre-Auguste and Renoir</a:t>
            </a:r>
          </a:p>
        </p:txBody>
      </p:sp>
      <p:pic>
        <p:nvPicPr>
          <p:cNvPr id="4" name="Picture 3" descr="monet.jpg"/>
          <p:cNvPicPr>
            <a:picLocks noChangeAspect="1"/>
          </p:cNvPicPr>
          <p:nvPr/>
        </p:nvPicPr>
        <p:blipFill>
          <a:blip r:embed="rId2" cstate="print"/>
          <a:stretch>
            <a:fillRect/>
          </a:stretch>
        </p:blipFill>
        <p:spPr>
          <a:xfrm>
            <a:off x="6156176" y="2420888"/>
            <a:ext cx="2631790"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40" name="TextBox 4"/>
          <p:cNvSpPr txBox="1">
            <a:spLocks noChangeArrowheads="1"/>
          </p:cNvSpPr>
          <p:nvPr/>
        </p:nvSpPr>
        <p:spPr bwMode="auto">
          <a:xfrm>
            <a:off x="6227763" y="5949950"/>
            <a:ext cx="2592387" cy="830263"/>
          </a:xfrm>
          <a:prstGeom prst="rect">
            <a:avLst/>
          </a:prstGeom>
          <a:noFill/>
          <a:ln w="9525">
            <a:noFill/>
            <a:miter lim="800000"/>
            <a:headEnd/>
            <a:tailEnd/>
          </a:ln>
        </p:spPr>
        <p:txBody>
          <a:bodyPr>
            <a:spAutoFit/>
          </a:bodyPr>
          <a:lstStyle/>
          <a:p>
            <a:r>
              <a:rPr lang="en-GB" sz="1200">
                <a:latin typeface="Georgia" pitchFamily="18" charset="0"/>
              </a:rPr>
              <a:t>Claude Monet, </a:t>
            </a:r>
          </a:p>
          <a:p>
            <a:r>
              <a:rPr lang="en-GB" sz="1200">
                <a:latin typeface="Georgia" pitchFamily="18" charset="0"/>
              </a:rPr>
              <a:t>Woman Seated on a Bench </a:t>
            </a:r>
          </a:p>
          <a:p>
            <a:r>
              <a:rPr lang="en-GB" sz="1200">
                <a:latin typeface="Georgia" pitchFamily="18" charset="0"/>
              </a:rPr>
              <a:t>1874 </a:t>
            </a:r>
          </a:p>
          <a:p>
            <a:r>
              <a:rPr lang="en-GB" sz="1200">
                <a:latin typeface="Georgia" pitchFamily="18" charset="0"/>
              </a:rPr>
              <a:t>Oil on Canvas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07504" y="581447"/>
            <a:ext cx="8229600" cy="1066800"/>
          </a:xfrm>
        </p:spPr>
        <p:txBody>
          <a:bodyPr/>
          <a:lstStyle/>
          <a:p>
            <a:r>
              <a:rPr lang="en-GB"/>
              <a:t>Art Movements: Post Impressionism</a:t>
            </a:r>
          </a:p>
        </p:txBody>
      </p:sp>
      <p:sp>
        <p:nvSpPr>
          <p:cNvPr id="3" name="Content Placeholder 2"/>
          <p:cNvSpPr>
            <a:spLocks noGrp="1"/>
          </p:cNvSpPr>
          <p:nvPr>
            <p:ph idx="1"/>
          </p:nvPr>
        </p:nvSpPr>
        <p:spPr>
          <a:xfrm>
            <a:off x="359312" y="1648247"/>
            <a:ext cx="4691063" cy="4324350"/>
          </a:xfrm>
        </p:spPr>
        <p:txBody>
          <a:bodyPr>
            <a:normAutofit fontScale="85000" lnSpcReduction="20000"/>
          </a:bodyPr>
          <a:lstStyle/>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1880-1905	</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Post Impressionism was born from </a:t>
            </a:r>
            <a:r>
              <a:rPr lang="en-GB" b="1" dirty="0">
                <a:latin typeface="Adobe Arabic" pitchFamily="18" charset="-78"/>
                <a:cs typeface="Adobe Arabic" pitchFamily="18" charset="-78"/>
              </a:rPr>
              <a:t>Impressionism</a:t>
            </a:r>
            <a:r>
              <a:rPr lang="en-GB" dirty="0">
                <a:latin typeface="Adobe Arabic" pitchFamily="18" charset="-78"/>
                <a:cs typeface="Adobe Arabic" pitchFamily="18" charset="-78"/>
              </a:rPr>
              <a:t>, they rejected the </a:t>
            </a:r>
            <a:r>
              <a:rPr lang="en-GB" b="1" dirty="0">
                <a:latin typeface="Adobe Arabic" pitchFamily="18" charset="-78"/>
                <a:cs typeface="Adobe Arabic" pitchFamily="18" charset="-78"/>
              </a:rPr>
              <a:t>natural</a:t>
            </a:r>
            <a:r>
              <a:rPr lang="en-GB" dirty="0">
                <a:latin typeface="Adobe Arabic" pitchFamily="18" charset="-78"/>
                <a:cs typeface="Adobe Arabic" pitchFamily="18" charset="-78"/>
              </a:rPr>
              <a:t>istic depiction of </a:t>
            </a:r>
            <a:r>
              <a:rPr lang="en-GB" b="1" dirty="0">
                <a:latin typeface="Adobe Arabic" pitchFamily="18" charset="-78"/>
                <a:cs typeface="Adobe Arabic" pitchFamily="18" charset="-78"/>
              </a:rPr>
              <a:t>light and colour </a:t>
            </a:r>
            <a:r>
              <a:rPr lang="en-GB" dirty="0">
                <a:latin typeface="Adobe Arabic" pitchFamily="18" charset="-78"/>
                <a:cs typeface="Adobe Arabic" pitchFamily="18" charset="-78"/>
              </a:rPr>
              <a:t>and emphasis was placed on </a:t>
            </a:r>
            <a:r>
              <a:rPr lang="en-GB" b="1" dirty="0">
                <a:latin typeface="Adobe Arabic" pitchFamily="18" charset="-78"/>
                <a:cs typeface="Adobe Arabic" pitchFamily="18" charset="-78"/>
              </a:rPr>
              <a:t>abstract qualities </a:t>
            </a:r>
            <a:r>
              <a:rPr lang="en-GB" dirty="0">
                <a:latin typeface="Adobe Arabic" pitchFamily="18" charset="-78"/>
                <a:cs typeface="Adobe Arabic" pitchFamily="18" charset="-78"/>
              </a:rPr>
              <a:t>or </a:t>
            </a:r>
            <a:r>
              <a:rPr lang="en-GB" b="1" dirty="0">
                <a:latin typeface="Adobe Arabic" pitchFamily="18" charset="-78"/>
                <a:cs typeface="Adobe Arabic" pitchFamily="18" charset="-78"/>
              </a:rPr>
              <a:t>symbolic content</a:t>
            </a:r>
            <a:r>
              <a:rPr lang="en-GB" dirty="0">
                <a:latin typeface="Adobe Arabic" pitchFamily="18" charset="-78"/>
                <a:cs typeface="Adobe Arabic" pitchFamily="18" charset="-78"/>
              </a:rPr>
              <a:t>. A prominent technique used to represent these movements was </a:t>
            </a:r>
            <a:r>
              <a:rPr lang="en-GB" b="1" dirty="0">
                <a:latin typeface="Adobe Arabic" pitchFamily="18" charset="-78"/>
                <a:cs typeface="Adobe Arabic" pitchFamily="18" charset="-78"/>
              </a:rPr>
              <a:t>Pointillism</a:t>
            </a:r>
            <a:r>
              <a:rPr lang="en-GB" dirty="0">
                <a:latin typeface="Adobe Arabic" pitchFamily="18" charset="-78"/>
                <a:cs typeface="Adobe Arabic" pitchFamily="18" charset="-78"/>
              </a:rPr>
              <a:t>.</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Artists: </a:t>
            </a:r>
            <a:r>
              <a:rPr lang="en-GB" sz="4000" b="1" dirty="0">
                <a:latin typeface="Adobe Arabic" pitchFamily="18" charset="-78"/>
                <a:cs typeface="Adobe Arabic" pitchFamily="18" charset="-78"/>
              </a:rPr>
              <a:t>Paul Cezanne, Vincent Van Gogh</a:t>
            </a:r>
            <a:endParaRPr lang="en-GB" b="1" dirty="0">
              <a:latin typeface="Adobe Arabic" pitchFamily="18" charset="-78"/>
              <a:cs typeface="Adobe Arabic" pitchFamily="18" charset="-78"/>
            </a:endParaRPr>
          </a:p>
        </p:txBody>
      </p:sp>
      <p:pic>
        <p:nvPicPr>
          <p:cNvPr id="4" name="Picture 3" descr="curtain-jug-and-fruit-1894.jpg"/>
          <p:cNvPicPr>
            <a:picLocks noChangeAspect="1"/>
          </p:cNvPicPr>
          <p:nvPr/>
        </p:nvPicPr>
        <p:blipFill>
          <a:blip r:embed="rId2" cstate="print"/>
          <a:stretch>
            <a:fillRect/>
          </a:stretch>
        </p:blipFill>
        <p:spPr>
          <a:xfrm>
            <a:off x="5364088" y="2420888"/>
            <a:ext cx="3386924" cy="2779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4" name="TextBox 4"/>
          <p:cNvSpPr txBox="1">
            <a:spLocks noChangeArrowheads="1"/>
          </p:cNvSpPr>
          <p:nvPr/>
        </p:nvSpPr>
        <p:spPr bwMode="auto">
          <a:xfrm>
            <a:off x="5435600" y="5445125"/>
            <a:ext cx="3313113" cy="646113"/>
          </a:xfrm>
          <a:prstGeom prst="rect">
            <a:avLst/>
          </a:prstGeom>
          <a:noFill/>
          <a:ln w="9525">
            <a:noFill/>
            <a:miter lim="800000"/>
            <a:headEnd/>
            <a:tailEnd/>
          </a:ln>
        </p:spPr>
        <p:txBody>
          <a:bodyPr>
            <a:spAutoFit/>
          </a:bodyPr>
          <a:lstStyle/>
          <a:p>
            <a:r>
              <a:rPr lang="en-GB">
                <a:latin typeface="Georgia" pitchFamily="18" charset="0"/>
              </a:rPr>
              <a:t>Paul Cezanne, Curtain Jug and Fruit, 1894, Oil on Canvas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725825"/>
            <a:ext cx="8229600" cy="1066800"/>
          </a:xfrm>
        </p:spPr>
        <p:txBody>
          <a:bodyPr/>
          <a:lstStyle/>
          <a:p>
            <a:pPr algn="ctr"/>
            <a:r>
              <a:rPr lang="en-GB" dirty="0"/>
              <a:t>Art Movements Symbolism</a:t>
            </a:r>
          </a:p>
        </p:txBody>
      </p:sp>
      <p:sp>
        <p:nvSpPr>
          <p:cNvPr id="3" name="Content Placeholder 2"/>
          <p:cNvSpPr>
            <a:spLocks noGrp="1"/>
          </p:cNvSpPr>
          <p:nvPr>
            <p:ph idx="1"/>
          </p:nvPr>
        </p:nvSpPr>
        <p:spPr>
          <a:xfrm>
            <a:off x="323528" y="2132856"/>
            <a:ext cx="4114800" cy="4324350"/>
          </a:xfrm>
        </p:spPr>
        <p:txBody>
          <a:bodyPr>
            <a:normAutofit fontScale="85000" lnSpcReduction="20000"/>
          </a:bodyPr>
          <a:lstStyle/>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1885-1910</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Symbolism sought to re-establish the </a:t>
            </a:r>
            <a:r>
              <a:rPr lang="en-GB" b="1" dirty="0">
                <a:latin typeface="Adobe Arabic" pitchFamily="18" charset="-78"/>
                <a:cs typeface="Adobe Arabic" pitchFamily="18" charset="-78"/>
              </a:rPr>
              <a:t>importance of the imagination </a:t>
            </a:r>
            <a:r>
              <a:rPr lang="en-GB" dirty="0">
                <a:latin typeface="Adobe Arabic" pitchFamily="18" charset="-78"/>
                <a:cs typeface="Adobe Arabic" pitchFamily="18" charset="-78"/>
              </a:rPr>
              <a:t>and created work which </a:t>
            </a:r>
            <a:r>
              <a:rPr lang="en-GB" b="1" dirty="0">
                <a:latin typeface="Adobe Arabic" pitchFamily="18" charset="-78"/>
                <a:cs typeface="Adobe Arabic" pitchFamily="18" charset="-78"/>
              </a:rPr>
              <a:t>evoked moods and feelings</a:t>
            </a:r>
            <a:r>
              <a:rPr lang="en-GB" dirty="0">
                <a:latin typeface="Adobe Arabic" pitchFamily="18" charset="-78"/>
                <a:cs typeface="Adobe Arabic" pitchFamily="18" charset="-78"/>
              </a:rPr>
              <a:t>. As opposed to Impressionism which tended to ignore the imagination and concentrate of what the artist saw.</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Artists: Gustav Moreau, George Frederic Watts, Pierre </a:t>
            </a:r>
            <a:r>
              <a:rPr lang="en-GB" dirty="0" err="1">
                <a:latin typeface="Adobe Arabic" pitchFamily="18" charset="-78"/>
                <a:cs typeface="Adobe Arabic" pitchFamily="18" charset="-78"/>
              </a:rPr>
              <a:t>Puvis</a:t>
            </a:r>
            <a:r>
              <a:rPr lang="en-GB" dirty="0">
                <a:latin typeface="Adobe Arabic" pitchFamily="18" charset="-78"/>
                <a:cs typeface="Adobe Arabic" pitchFamily="18" charset="-78"/>
              </a:rPr>
              <a:t> de Chavannes, Hugo </a:t>
            </a:r>
            <a:r>
              <a:rPr lang="en-GB" dirty="0" err="1">
                <a:latin typeface="Adobe Arabic" pitchFamily="18" charset="-78"/>
                <a:cs typeface="Adobe Arabic" pitchFamily="18" charset="-78"/>
              </a:rPr>
              <a:t>Simberg</a:t>
            </a:r>
            <a:endParaRPr lang="en-GB" dirty="0">
              <a:latin typeface="Adobe Arabic" pitchFamily="18" charset="-78"/>
              <a:cs typeface="Adobe Arabic" pitchFamily="18" charset="-78"/>
            </a:endParaRPr>
          </a:p>
        </p:txBody>
      </p:sp>
      <p:pic>
        <p:nvPicPr>
          <p:cNvPr id="9" name="Picture 8" descr="The_Wounded_Angel_-_Hugo_Simberg.jpg"/>
          <p:cNvPicPr>
            <a:picLocks noChangeAspect="1"/>
          </p:cNvPicPr>
          <p:nvPr/>
        </p:nvPicPr>
        <p:blipFill>
          <a:blip r:embed="rId2" cstate="print"/>
          <a:stretch>
            <a:fillRect/>
          </a:stretch>
        </p:blipFill>
        <p:spPr>
          <a:xfrm>
            <a:off x="4860032" y="2132856"/>
            <a:ext cx="3869098" cy="3116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8" name="TextBox 9"/>
          <p:cNvSpPr txBox="1">
            <a:spLocks noChangeArrowheads="1"/>
          </p:cNvSpPr>
          <p:nvPr/>
        </p:nvSpPr>
        <p:spPr bwMode="auto">
          <a:xfrm>
            <a:off x="4932363" y="5589588"/>
            <a:ext cx="3816350" cy="646112"/>
          </a:xfrm>
          <a:prstGeom prst="rect">
            <a:avLst/>
          </a:prstGeom>
          <a:noFill/>
          <a:ln w="9525">
            <a:noFill/>
            <a:miter lim="800000"/>
            <a:headEnd/>
            <a:tailEnd/>
          </a:ln>
        </p:spPr>
        <p:txBody>
          <a:bodyPr>
            <a:spAutoFit/>
          </a:bodyPr>
          <a:lstStyle/>
          <a:p>
            <a:r>
              <a:rPr lang="en-GB">
                <a:latin typeface="Georgia" pitchFamily="18" charset="0"/>
              </a:rPr>
              <a:t>Hugo Simberg, The Wounded Angel, 1903,  Oil on canvas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032"/>
            <a:ext cx="8229600" cy="1066800"/>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fontAlgn="auto">
              <a:spcAft>
                <a:spcPts val="0"/>
              </a:spcAft>
              <a:defRPr/>
            </a:pPr>
            <a:r>
              <a:rPr lang="en-GB" b="1" dirty="0">
                <a:latin typeface="+mj-lt"/>
              </a:rPr>
              <a:t>Art Movements: Surrealism</a:t>
            </a:r>
          </a:p>
        </p:txBody>
      </p:sp>
      <p:sp>
        <p:nvSpPr>
          <p:cNvPr id="3" name="Content Placeholder 2"/>
          <p:cNvSpPr>
            <a:spLocks noGrp="1"/>
          </p:cNvSpPr>
          <p:nvPr>
            <p:ph idx="1"/>
          </p:nvPr>
        </p:nvSpPr>
        <p:spPr>
          <a:xfrm>
            <a:off x="457200" y="2249488"/>
            <a:ext cx="4186808" cy="4491880"/>
          </a:xfrm>
        </p:spPr>
        <p:txBody>
          <a:bodyPr>
            <a:normAutofit fontScale="70000" lnSpcReduction="20000"/>
          </a:bodyPr>
          <a:lstStyle/>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1920s-1940s</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Surrealism is characterised by using the </a:t>
            </a:r>
            <a:r>
              <a:rPr lang="en-GB" b="1" dirty="0">
                <a:latin typeface="Adobe Arabic" pitchFamily="18" charset="-78"/>
                <a:cs typeface="Adobe Arabic" pitchFamily="18" charset="-78"/>
              </a:rPr>
              <a:t>subconscious</a:t>
            </a:r>
            <a:r>
              <a:rPr lang="en-GB" dirty="0">
                <a:latin typeface="Adobe Arabic" pitchFamily="18" charset="-78"/>
                <a:cs typeface="Adobe Arabic" pitchFamily="18" charset="-78"/>
              </a:rPr>
              <a:t> as a </a:t>
            </a:r>
            <a:r>
              <a:rPr lang="en-GB" b="1" dirty="0">
                <a:latin typeface="Adobe Arabic" pitchFamily="18" charset="-78"/>
                <a:cs typeface="Adobe Arabic" pitchFamily="18" charset="-78"/>
              </a:rPr>
              <a:t>source of creativity </a:t>
            </a:r>
            <a:r>
              <a:rPr lang="en-GB" dirty="0">
                <a:latin typeface="Adobe Arabic" pitchFamily="18" charset="-78"/>
                <a:cs typeface="Adobe Arabic" pitchFamily="18" charset="-78"/>
              </a:rPr>
              <a:t>to liberate pictorial subjects and ideas.</a:t>
            </a:r>
          </a:p>
          <a:p>
            <a:pPr marL="365760" indent="-256032" fontAlgn="auto">
              <a:spcAft>
                <a:spcPts val="0"/>
              </a:spcAft>
              <a:buClr>
                <a:schemeClr val="accent3"/>
              </a:buClr>
              <a:buFont typeface="Georgia"/>
              <a:buChar char="•"/>
              <a:defRPr/>
            </a:pPr>
            <a:r>
              <a:rPr lang="en-GB" sz="3000" dirty="0">
                <a:latin typeface="Adobe Arabic" pitchFamily="18" charset="-78"/>
                <a:cs typeface="Adobe Arabic" pitchFamily="18" charset="-78"/>
              </a:rPr>
              <a:t>Artists painted unnerving, </a:t>
            </a:r>
            <a:r>
              <a:rPr lang="en-GB" sz="3000" b="1" dirty="0">
                <a:latin typeface="Adobe Arabic" pitchFamily="18" charset="-78"/>
                <a:cs typeface="Adobe Arabic" pitchFamily="18" charset="-78"/>
              </a:rPr>
              <a:t>illogical scenes with photographic precision</a:t>
            </a:r>
            <a:r>
              <a:rPr lang="en-GB" sz="3000" dirty="0">
                <a:latin typeface="Adobe Arabic" pitchFamily="18" charset="-78"/>
                <a:cs typeface="Adobe Arabic" pitchFamily="18" charset="-78"/>
              </a:rPr>
              <a:t>, created </a:t>
            </a:r>
            <a:r>
              <a:rPr lang="en-GB" sz="3000" b="1" dirty="0">
                <a:latin typeface="Adobe Arabic" pitchFamily="18" charset="-78"/>
                <a:cs typeface="Adobe Arabic" pitchFamily="18" charset="-78"/>
              </a:rPr>
              <a:t>strange</a:t>
            </a:r>
            <a:r>
              <a:rPr lang="en-GB" sz="3000" dirty="0">
                <a:latin typeface="Adobe Arabic" pitchFamily="18" charset="-78"/>
                <a:cs typeface="Adobe Arabic" pitchFamily="18" charset="-78"/>
              </a:rPr>
              <a:t> creatures from everyday objects and developed painting techniques that allowed the </a:t>
            </a:r>
            <a:r>
              <a:rPr lang="en-GB" sz="3000" b="1" dirty="0">
                <a:latin typeface="Adobe Arabic" pitchFamily="18" charset="-78"/>
                <a:cs typeface="Adobe Arabic" pitchFamily="18" charset="-78"/>
              </a:rPr>
              <a:t>unconscious</a:t>
            </a:r>
            <a:r>
              <a:rPr lang="en-GB" sz="3000" dirty="0">
                <a:latin typeface="Adobe Arabic" pitchFamily="18" charset="-78"/>
                <a:cs typeface="Adobe Arabic" pitchFamily="18" charset="-78"/>
              </a:rPr>
              <a:t> to express itself.</a:t>
            </a:r>
          </a:p>
          <a:p>
            <a:pPr marL="365760" indent="-256032" fontAlgn="auto">
              <a:spcAft>
                <a:spcPts val="0"/>
              </a:spcAft>
              <a:buClr>
                <a:schemeClr val="accent3"/>
              </a:buClr>
              <a:buFont typeface="Georgia"/>
              <a:buChar char="•"/>
              <a:defRPr/>
            </a:pPr>
            <a:endParaRPr lang="en-GB" dirty="0">
              <a:latin typeface="Adobe Arabic" pitchFamily="18" charset="-78"/>
              <a:cs typeface="Adobe Arabic" pitchFamily="18" charset="-78"/>
            </a:endParaRP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Artists: </a:t>
            </a:r>
            <a:r>
              <a:rPr lang="en-GB" sz="3300" b="1" u="sng" dirty="0">
                <a:latin typeface="Adobe Arabic" pitchFamily="18" charset="-78"/>
                <a:cs typeface="Adobe Arabic" pitchFamily="18" charset="-78"/>
              </a:rPr>
              <a:t>Salvador Dali</a:t>
            </a:r>
            <a:r>
              <a:rPr lang="en-GB" dirty="0">
                <a:latin typeface="Adobe Arabic" pitchFamily="18" charset="-78"/>
                <a:cs typeface="Adobe Arabic" pitchFamily="18" charset="-78"/>
              </a:rPr>
              <a:t>, Joan </a:t>
            </a:r>
            <a:r>
              <a:rPr lang="en-GB" dirty="0" err="1">
                <a:latin typeface="Adobe Arabic" pitchFamily="18" charset="-78"/>
                <a:cs typeface="Adobe Arabic" pitchFamily="18" charset="-78"/>
              </a:rPr>
              <a:t>Miro</a:t>
            </a:r>
            <a:r>
              <a:rPr lang="en-GB" dirty="0">
                <a:latin typeface="Adobe Arabic" pitchFamily="18" charset="-78"/>
                <a:cs typeface="Adobe Arabic" pitchFamily="18" charset="-78"/>
              </a:rPr>
              <a:t>, Rene Magritte, Max Ernst</a:t>
            </a:r>
          </a:p>
        </p:txBody>
      </p:sp>
      <p:pic>
        <p:nvPicPr>
          <p:cNvPr id="4" name="Picture 3" descr="The_Persistence_of_Memory.jpg"/>
          <p:cNvPicPr>
            <a:picLocks noChangeAspect="1"/>
          </p:cNvPicPr>
          <p:nvPr/>
        </p:nvPicPr>
        <p:blipFill>
          <a:blip r:embed="rId2" cstate="print"/>
          <a:stretch>
            <a:fillRect/>
          </a:stretch>
        </p:blipFill>
        <p:spPr>
          <a:xfrm>
            <a:off x="5004048" y="2276872"/>
            <a:ext cx="3505200" cy="2581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4" name="TextBox 4"/>
          <p:cNvSpPr txBox="1">
            <a:spLocks noChangeArrowheads="1"/>
          </p:cNvSpPr>
          <p:nvPr/>
        </p:nvSpPr>
        <p:spPr bwMode="auto">
          <a:xfrm>
            <a:off x="5076825" y="5300663"/>
            <a:ext cx="3382963" cy="646112"/>
          </a:xfrm>
          <a:prstGeom prst="rect">
            <a:avLst/>
          </a:prstGeom>
          <a:noFill/>
          <a:ln w="9525">
            <a:noFill/>
            <a:miter lim="800000"/>
            <a:headEnd/>
            <a:tailEnd/>
          </a:ln>
        </p:spPr>
        <p:txBody>
          <a:bodyPr>
            <a:spAutoFit/>
          </a:bodyPr>
          <a:lstStyle/>
          <a:p>
            <a:r>
              <a:rPr lang="en-GB">
                <a:latin typeface="Georgia" pitchFamily="18" charset="0"/>
              </a:rPr>
              <a:t>Salvador Dali, Persistence of Memory, 1931,  Oil on canvas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83" y="836712"/>
            <a:ext cx="8229600" cy="1066800"/>
          </a:xfrm>
          <a:noFill/>
          <a:ln>
            <a:noFill/>
          </a:ln>
          <a:scene3d>
            <a:camera prst="orthographicFront"/>
            <a:lightRig rig="threePt" dir="t"/>
          </a:scene3d>
          <a:sp3d>
            <a:bevelT w="165100" prst="coolSlant"/>
          </a:sp3d>
        </p:spPr>
        <p:txBody>
          <a:bodyPr>
            <a:normAutofit/>
          </a:bodyPr>
          <a:lstStyle/>
          <a:p>
            <a:pPr algn="ctr" fontAlgn="auto">
              <a:spcAft>
                <a:spcPts val="0"/>
              </a:spcAft>
              <a:defRPr/>
            </a:pPr>
            <a:r>
              <a:rPr lang="en-GB" b="1" dirty="0"/>
              <a:t>Art Movements: Cubism</a:t>
            </a:r>
          </a:p>
        </p:txBody>
      </p:sp>
      <p:sp>
        <p:nvSpPr>
          <p:cNvPr id="18436" name="Content Placeholder 2"/>
          <p:cNvSpPr>
            <a:spLocks noGrp="1"/>
          </p:cNvSpPr>
          <p:nvPr>
            <p:ph idx="1"/>
          </p:nvPr>
        </p:nvSpPr>
        <p:spPr>
          <a:xfrm>
            <a:off x="429883" y="2060848"/>
            <a:ext cx="3898900" cy="4324350"/>
          </a:xfrm>
        </p:spPr>
        <p:txBody>
          <a:bodyPr/>
          <a:lstStyle/>
          <a:p>
            <a:r>
              <a:rPr lang="en-GB" sz="1600" dirty="0">
                <a:latin typeface="Adobe Arabic" pitchFamily="18" charset="-78"/>
                <a:cs typeface="Adobe Arabic" pitchFamily="18" charset="-78"/>
              </a:rPr>
              <a:t>1907-1912</a:t>
            </a:r>
          </a:p>
          <a:p>
            <a:r>
              <a:rPr lang="en-GB" sz="1600" dirty="0">
                <a:latin typeface="Adobe Arabic" pitchFamily="18" charset="-78"/>
                <a:cs typeface="Adobe Arabic" pitchFamily="18" charset="-78"/>
              </a:rPr>
              <a:t>The Cubist art movement began in Paris around 1907. Led by Pablo Picasso and Georges Braque, the Cubists broke from centuries of tradition in their painting by rejecting the single viewpoint. Instead they used an analytical system in which three-dimensional subjects were fragmented and redefined from several different points of view simultaneously.</a:t>
            </a:r>
          </a:p>
          <a:p>
            <a:r>
              <a:rPr lang="en-GB" sz="1600" dirty="0">
                <a:latin typeface="Adobe Arabic" pitchFamily="18" charset="-78"/>
                <a:cs typeface="Adobe Arabic" pitchFamily="18" charset="-78"/>
              </a:rPr>
              <a:t>The movement was conceived as ‘a new way of representing the world’, and combined outside influences, such as African art, as well as new theories on the nature of reality, such as Einstein’s Theory of Relativity.</a:t>
            </a:r>
          </a:p>
          <a:p>
            <a:r>
              <a:rPr lang="en-GB" sz="1600" dirty="0">
                <a:latin typeface="Adobe Arabic" pitchFamily="18" charset="-78"/>
                <a:cs typeface="Adobe Arabic" pitchFamily="18" charset="-78"/>
              </a:rPr>
              <a:t>Artists: </a:t>
            </a:r>
            <a:r>
              <a:rPr lang="en-GB" sz="1600" b="1" u="sng" dirty="0">
                <a:latin typeface="Adobe Arabic" pitchFamily="18" charset="-78"/>
                <a:cs typeface="Adobe Arabic" pitchFamily="18" charset="-78"/>
              </a:rPr>
              <a:t>Pablo Picasso</a:t>
            </a:r>
            <a:r>
              <a:rPr lang="en-GB" sz="1600" dirty="0">
                <a:latin typeface="Adobe Arabic" pitchFamily="18" charset="-78"/>
                <a:cs typeface="Adobe Arabic" pitchFamily="18" charset="-78"/>
              </a:rPr>
              <a:t>, Georges Braque, </a:t>
            </a:r>
            <a:r>
              <a:rPr lang="en-GB" sz="1600" b="1" u="sng" dirty="0">
                <a:latin typeface="Adobe Arabic" pitchFamily="18" charset="-78"/>
                <a:cs typeface="Adobe Arabic" pitchFamily="18" charset="-78"/>
              </a:rPr>
              <a:t>Juan Gris, </a:t>
            </a:r>
            <a:r>
              <a:rPr lang="en-GB" sz="1600" dirty="0" err="1">
                <a:latin typeface="Adobe Arabic" pitchFamily="18" charset="-78"/>
                <a:cs typeface="Adobe Arabic" pitchFamily="18" charset="-78"/>
              </a:rPr>
              <a:t>Fernard</a:t>
            </a:r>
            <a:r>
              <a:rPr lang="en-GB" sz="1600" dirty="0">
                <a:latin typeface="Adobe Arabic" pitchFamily="18" charset="-78"/>
                <a:cs typeface="Adobe Arabic" pitchFamily="18" charset="-78"/>
              </a:rPr>
              <a:t> Leger</a:t>
            </a:r>
          </a:p>
        </p:txBody>
      </p:sp>
      <p:pic>
        <p:nvPicPr>
          <p:cNvPr id="4" name="Picture 3"/>
          <p:cNvPicPr>
            <a:picLocks noChangeAspect="1"/>
          </p:cNvPicPr>
          <p:nvPr/>
        </p:nvPicPr>
        <p:blipFill>
          <a:blip r:embed="rId2" cstate="print"/>
          <a:stretch>
            <a:fillRect/>
          </a:stretch>
        </p:blipFill>
        <p:spPr>
          <a:xfrm>
            <a:off x="5405536" y="2364635"/>
            <a:ext cx="2592288" cy="3348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8" name="TextBox 5"/>
          <p:cNvSpPr txBox="1">
            <a:spLocks noChangeArrowheads="1"/>
          </p:cNvSpPr>
          <p:nvPr/>
        </p:nvSpPr>
        <p:spPr bwMode="auto">
          <a:xfrm>
            <a:off x="5405438" y="5803900"/>
            <a:ext cx="2736850" cy="831850"/>
          </a:xfrm>
          <a:prstGeom prst="rect">
            <a:avLst/>
          </a:prstGeom>
          <a:noFill/>
          <a:ln w="9525">
            <a:noFill/>
            <a:miter lim="800000"/>
            <a:headEnd/>
            <a:tailEnd/>
          </a:ln>
        </p:spPr>
        <p:txBody>
          <a:bodyPr>
            <a:spAutoFit/>
          </a:bodyPr>
          <a:lstStyle/>
          <a:p>
            <a:r>
              <a:rPr lang="en-GB" sz="1600">
                <a:latin typeface="Georgia" pitchFamily="18" charset="0"/>
              </a:rPr>
              <a:t>Juan Gris, Still Life with Checked Table Cloth, 1915, Oil on Canvas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dirty="0"/>
              <a:t>Art Movements: Realism &amp; Figurative</a:t>
            </a:r>
          </a:p>
        </p:txBody>
      </p:sp>
      <p:sp>
        <p:nvSpPr>
          <p:cNvPr id="3" name="Content Placeholder 2"/>
          <p:cNvSpPr>
            <a:spLocks noGrp="1"/>
          </p:cNvSpPr>
          <p:nvPr>
            <p:ph idx="1"/>
          </p:nvPr>
        </p:nvSpPr>
        <p:spPr>
          <a:xfrm>
            <a:off x="457200" y="2249488"/>
            <a:ext cx="3467100" cy="4324350"/>
          </a:xfrm>
        </p:spPr>
        <p:txBody>
          <a:bodyPr>
            <a:normAutofit fontScale="92500" lnSpcReduction="20000"/>
          </a:bodyPr>
          <a:lstStyle/>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1930s-1940s</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A number of artists </a:t>
            </a:r>
            <a:r>
              <a:rPr lang="en-GB" b="1" dirty="0">
                <a:latin typeface="Adobe Arabic" pitchFamily="18" charset="-78"/>
                <a:cs typeface="Adobe Arabic" pitchFamily="18" charset="-78"/>
              </a:rPr>
              <a:t>defied </a:t>
            </a:r>
            <a:r>
              <a:rPr lang="en-GB" dirty="0">
                <a:latin typeface="Adobe Arabic" pitchFamily="18" charset="-78"/>
                <a:cs typeface="Adobe Arabic" pitchFamily="18" charset="-78"/>
              </a:rPr>
              <a:t>the idea of </a:t>
            </a:r>
            <a:r>
              <a:rPr lang="en-GB" b="1" dirty="0">
                <a:latin typeface="Adobe Arabic" pitchFamily="18" charset="-78"/>
                <a:cs typeface="Adobe Arabic" pitchFamily="18" charset="-78"/>
              </a:rPr>
              <a:t>Abstraction</a:t>
            </a:r>
            <a:r>
              <a:rPr lang="en-GB" dirty="0">
                <a:latin typeface="Adobe Arabic" pitchFamily="18" charset="-78"/>
                <a:cs typeface="Adobe Arabic" pitchFamily="18" charset="-78"/>
              </a:rPr>
              <a:t> in favour of working in a more conventional style retaining the </a:t>
            </a:r>
            <a:r>
              <a:rPr lang="en-GB" b="1" dirty="0">
                <a:latin typeface="Adobe Arabic" pitchFamily="18" charset="-78"/>
                <a:cs typeface="Adobe Arabic" pitchFamily="18" charset="-78"/>
              </a:rPr>
              <a:t>essence of everyday life</a:t>
            </a:r>
            <a:r>
              <a:rPr lang="en-GB" dirty="0">
                <a:latin typeface="Adobe Arabic" pitchFamily="18" charset="-78"/>
                <a:cs typeface="Adobe Arabic" pitchFamily="18" charset="-78"/>
              </a:rPr>
              <a:t>.</a:t>
            </a:r>
          </a:p>
          <a:p>
            <a:pPr marL="365760" indent="-256032" fontAlgn="auto">
              <a:spcAft>
                <a:spcPts val="0"/>
              </a:spcAft>
              <a:buClr>
                <a:schemeClr val="accent3"/>
              </a:buClr>
              <a:buFont typeface="Georgia"/>
              <a:buChar char="•"/>
              <a:defRPr/>
            </a:pPr>
            <a:r>
              <a:rPr lang="en-GB" dirty="0">
                <a:latin typeface="Adobe Arabic" pitchFamily="18" charset="-78"/>
                <a:cs typeface="Adobe Arabic" pitchFamily="18" charset="-78"/>
              </a:rPr>
              <a:t>Artists: Georgia O’Keeffe, Grant Wood, Edward Hopper, LS Lowry</a:t>
            </a:r>
          </a:p>
        </p:txBody>
      </p:sp>
      <p:pic>
        <p:nvPicPr>
          <p:cNvPr id="4" name="Picture 3" descr="Nighthawks_by_Edward_Hopper_1942.jpg"/>
          <p:cNvPicPr>
            <a:picLocks noChangeAspect="1"/>
          </p:cNvPicPr>
          <p:nvPr/>
        </p:nvPicPr>
        <p:blipFill>
          <a:blip r:embed="rId2" cstate="print"/>
          <a:stretch>
            <a:fillRect/>
          </a:stretch>
        </p:blipFill>
        <p:spPr>
          <a:xfrm>
            <a:off x="4355976" y="2420888"/>
            <a:ext cx="3923928" cy="214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0" name="TextBox 4"/>
          <p:cNvSpPr txBox="1">
            <a:spLocks noChangeArrowheads="1"/>
          </p:cNvSpPr>
          <p:nvPr/>
        </p:nvSpPr>
        <p:spPr bwMode="auto">
          <a:xfrm>
            <a:off x="4140200" y="4868863"/>
            <a:ext cx="4248150" cy="646112"/>
          </a:xfrm>
          <a:prstGeom prst="rect">
            <a:avLst/>
          </a:prstGeom>
          <a:noFill/>
          <a:ln w="9525">
            <a:noFill/>
            <a:miter lim="800000"/>
            <a:headEnd/>
            <a:tailEnd/>
          </a:ln>
        </p:spPr>
        <p:txBody>
          <a:bodyPr>
            <a:spAutoFit/>
          </a:bodyPr>
          <a:lstStyle/>
          <a:p>
            <a:r>
              <a:rPr lang="en-GB">
                <a:latin typeface="Georgia" pitchFamily="18" charset="0"/>
              </a:rPr>
              <a:t>Edward Hopper, Nighthawks, 1942, Oil on Canvas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9" y="622300"/>
            <a:ext cx="8229600" cy="1066800"/>
          </a:xfrm>
        </p:spPr>
        <p:txBody>
          <a:bodyPr>
            <a:normAutofit fontScale="90000"/>
          </a:bodyPr>
          <a:lstStyle/>
          <a:p>
            <a:pPr algn="ctr" fontAlgn="auto">
              <a:spcAft>
                <a:spcPts val="0"/>
              </a:spcAft>
              <a:defRPr/>
            </a:pPr>
            <a:r>
              <a:rPr lang="en-GB" dirty="0"/>
              <a:t>Art Movements: </a:t>
            </a:r>
            <a:r>
              <a:rPr lang="en-GB" dirty="0" err="1"/>
              <a:t>Superrealism</a:t>
            </a:r>
            <a:r>
              <a:rPr lang="en-GB" dirty="0"/>
              <a:t>/Hyperrealism</a:t>
            </a:r>
          </a:p>
        </p:txBody>
      </p:sp>
      <p:sp>
        <p:nvSpPr>
          <p:cNvPr id="20482" name="Content Placeholder 2"/>
          <p:cNvSpPr>
            <a:spLocks noGrp="1"/>
          </p:cNvSpPr>
          <p:nvPr>
            <p:ph idx="1"/>
          </p:nvPr>
        </p:nvSpPr>
        <p:spPr>
          <a:xfrm>
            <a:off x="539552" y="2204864"/>
            <a:ext cx="3827463" cy="4324350"/>
          </a:xfrm>
        </p:spPr>
        <p:txBody>
          <a:bodyPr/>
          <a:lstStyle/>
          <a:p>
            <a:r>
              <a:rPr lang="en-GB" sz="2400" b="1" dirty="0">
                <a:latin typeface="Adobe Arabic" pitchFamily="18" charset="-78"/>
                <a:cs typeface="Adobe Arabic" pitchFamily="18" charset="-78"/>
              </a:rPr>
              <a:t>1965-1975</a:t>
            </a:r>
          </a:p>
          <a:p>
            <a:r>
              <a:rPr lang="en-GB" sz="2000" b="1" dirty="0">
                <a:latin typeface="Adobe Arabic" pitchFamily="18" charset="-78"/>
                <a:cs typeface="Adobe Arabic" pitchFamily="18" charset="-78"/>
              </a:rPr>
              <a:t>Superrealism</a:t>
            </a:r>
            <a:r>
              <a:rPr lang="en-GB" sz="2000" dirty="0">
                <a:latin typeface="Adobe Arabic" pitchFamily="18" charset="-78"/>
                <a:cs typeface="Adobe Arabic" pitchFamily="18" charset="-78"/>
              </a:rPr>
              <a:t>, or </a:t>
            </a:r>
            <a:r>
              <a:rPr lang="en-GB" sz="2000" b="1" dirty="0">
                <a:latin typeface="Adobe Arabic" pitchFamily="18" charset="-78"/>
                <a:cs typeface="Adobe Arabic" pitchFamily="18" charset="-78"/>
              </a:rPr>
              <a:t>hyperrealism</a:t>
            </a:r>
            <a:r>
              <a:rPr lang="en-GB" sz="2000" dirty="0">
                <a:latin typeface="Adobe Arabic" pitchFamily="18" charset="-78"/>
                <a:cs typeface="Adobe Arabic" pitchFamily="18" charset="-78"/>
              </a:rPr>
              <a:t>, is a genre of painting </a:t>
            </a:r>
            <a:r>
              <a:rPr lang="en-GB" sz="2000" b="1" dirty="0">
                <a:latin typeface="Adobe Arabic" pitchFamily="18" charset="-78"/>
                <a:cs typeface="Adobe Arabic" pitchFamily="18" charset="-78"/>
              </a:rPr>
              <a:t>based on using cameras and photographs</a:t>
            </a:r>
            <a:r>
              <a:rPr lang="en-GB" sz="2000" dirty="0">
                <a:latin typeface="Adobe Arabic" pitchFamily="18" charset="-78"/>
                <a:cs typeface="Adobe Arabic" pitchFamily="18" charset="-78"/>
              </a:rPr>
              <a:t> to </a:t>
            </a:r>
            <a:r>
              <a:rPr lang="en-GB" sz="2000" b="1" dirty="0">
                <a:latin typeface="Adobe Arabic" pitchFamily="18" charset="-78"/>
                <a:cs typeface="Adobe Arabic" pitchFamily="18" charset="-78"/>
              </a:rPr>
              <a:t>gather visual </a:t>
            </a:r>
            <a:r>
              <a:rPr lang="en-GB" sz="2000" dirty="0">
                <a:latin typeface="Adobe Arabic" pitchFamily="18" charset="-78"/>
                <a:cs typeface="Adobe Arabic" pitchFamily="18" charset="-78"/>
              </a:rPr>
              <a:t>information and then from this creating a painting that </a:t>
            </a:r>
            <a:r>
              <a:rPr lang="en-GB" sz="2000" b="1" dirty="0">
                <a:latin typeface="Adobe Arabic" pitchFamily="18" charset="-78"/>
                <a:cs typeface="Adobe Arabic" pitchFamily="18" charset="-78"/>
              </a:rPr>
              <a:t>appears</a:t>
            </a:r>
            <a:r>
              <a:rPr lang="en-GB" sz="2000" dirty="0">
                <a:latin typeface="Adobe Arabic" pitchFamily="18" charset="-78"/>
                <a:cs typeface="Adobe Arabic" pitchFamily="18" charset="-78"/>
              </a:rPr>
              <a:t> to be photographic.</a:t>
            </a:r>
          </a:p>
          <a:p>
            <a:r>
              <a:rPr lang="en-GB" sz="2000" dirty="0">
                <a:latin typeface="Adobe Arabic" pitchFamily="18" charset="-78"/>
                <a:cs typeface="Adobe Arabic" pitchFamily="18" charset="-78"/>
              </a:rPr>
              <a:t>Artists: </a:t>
            </a:r>
            <a:r>
              <a:rPr lang="en-GB" sz="2000" b="1" dirty="0">
                <a:latin typeface="Adobe Arabic" pitchFamily="18" charset="-78"/>
                <a:cs typeface="Adobe Arabic" pitchFamily="18" charset="-78"/>
              </a:rPr>
              <a:t>Chuck Close</a:t>
            </a:r>
            <a:r>
              <a:rPr lang="en-GB" sz="2000" dirty="0">
                <a:latin typeface="Adobe Arabic" pitchFamily="18" charset="-78"/>
                <a:cs typeface="Adobe Arabic" pitchFamily="18" charset="-78"/>
              </a:rPr>
              <a:t>, Malcom Morley, John </a:t>
            </a:r>
            <a:r>
              <a:rPr lang="en-GB" sz="2000" dirty="0" err="1">
                <a:latin typeface="Adobe Arabic" pitchFamily="18" charset="-78"/>
                <a:cs typeface="Adobe Arabic" pitchFamily="18" charset="-78"/>
              </a:rPr>
              <a:t>DeAndrea</a:t>
            </a:r>
            <a:r>
              <a:rPr lang="en-GB" sz="2000" dirty="0">
                <a:latin typeface="Adobe Arabic" pitchFamily="18" charset="-78"/>
                <a:cs typeface="Adobe Arabic" pitchFamily="18" charset="-78"/>
              </a:rPr>
              <a:t>, </a:t>
            </a:r>
            <a:r>
              <a:rPr lang="en-GB" sz="2000" b="1" dirty="0">
                <a:latin typeface="Adobe Arabic" pitchFamily="18" charset="-78"/>
                <a:cs typeface="Adobe Arabic" pitchFamily="18" charset="-78"/>
              </a:rPr>
              <a:t>Roberto </a:t>
            </a:r>
            <a:r>
              <a:rPr lang="en-GB" sz="2000" b="1" dirty="0" err="1">
                <a:latin typeface="Adobe Arabic" pitchFamily="18" charset="-78"/>
                <a:cs typeface="Adobe Arabic" pitchFamily="18" charset="-78"/>
              </a:rPr>
              <a:t>Bernardi</a:t>
            </a:r>
            <a:r>
              <a:rPr lang="en-GB" sz="2000" b="1" dirty="0">
                <a:latin typeface="Adobe Arabic" pitchFamily="18" charset="-78"/>
                <a:cs typeface="Adobe Arabic" pitchFamily="18" charset="-78"/>
              </a:rPr>
              <a:t>, Ralph Goings</a:t>
            </a:r>
          </a:p>
        </p:txBody>
      </p:sp>
      <p:pic>
        <p:nvPicPr>
          <p:cNvPr id="4" name="Picture 3" descr="1413992853Self_Portrait__with_Cigarette_______Chuck_Close__hi_res___250_000.jpg"/>
          <p:cNvPicPr>
            <a:picLocks noChangeAspect="1"/>
          </p:cNvPicPr>
          <p:nvPr/>
        </p:nvPicPr>
        <p:blipFill>
          <a:blip r:embed="rId2" cstate="print"/>
          <a:stretch>
            <a:fillRect/>
          </a:stretch>
        </p:blipFill>
        <p:spPr>
          <a:xfrm>
            <a:off x="5292080" y="2492896"/>
            <a:ext cx="2258644"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4" name="TextBox 4"/>
          <p:cNvSpPr txBox="1">
            <a:spLocks noChangeArrowheads="1"/>
          </p:cNvSpPr>
          <p:nvPr/>
        </p:nvSpPr>
        <p:spPr bwMode="auto">
          <a:xfrm>
            <a:off x="4643438" y="5589588"/>
            <a:ext cx="3457575" cy="646112"/>
          </a:xfrm>
          <a:prstGeom prst="rect">
            <a:avLst/>
          </a:prstGeom>
          <a:noFill/>
          <a:ln w="9525">
            <a:noFill/>
            <a:miter lim="800000"/>
            <a:headEnd/>
            <a:tailEnd/>
          </a:ln>
        </p:spPr>
        <p:txBody>
          <a:bodyPr>
            <a:spAutoFit/>
          </a:bodyPr>
          <a:lstStyle/>
          <a:p>
            <a:r>
              <a:rPr lang="en-GB">
                <a:latin typeface="Georgia" pitchFamily="18" charset="0"/>
              </a:rPr>
              <a:t>Chuck Close, Big Self Portrait, 1967, Acrylic on Canvas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a:r>
              <a:rPr lang="en-GB"/>
              <a:t>Example Prelim Questions</a:t>
            </a:r>
          </a:p>
        </p:txBody>
      </p:sp>
      <p:sp>
        <p:nvSpPr>
          <p:cNvPr id="3" name="Content Placeholder 2"/>
          <p:cNvSpPr>
            <a:spLocks noGrp="1"/>
          </p:cNvSpPr>
          <p:nvPr>
            <p:ph idx="1"/>
          </p:nvPr>
        </p:nvSpPr>
        <p:spPr/>
        <p:txBody>
          <a:bodyPr>
            <a:normAutofit/>
          </a:bodyPr>
          <a:lstStyle/>
          <a:p>
            <a:r>
              <a:rPr lang="en-GB" sz="2400">
                <a:latin typeface="Adobe Arabic" pitchFamily="18" charset="-78"/>
                <a:cs typeface="Adobe Arabic" pitchFamily="18" charset="-78"/>
              </a:rPr>
              <a:t>1. Artists communicate and express their ideas about their subject in a variety of ways. Identify </a:t>
            </a:r>
            <a:r>
              <a:rPr lang="en-GB" sz="2400" b="1">
                <a:latin typeface="Adobe Arabic" pitchFamily="18" charset="-78"/>
                <a:cs typeface="Adobe Arabic" pitchFamily="18" charset="-78"/>
              </a:rPr>
              <a:t>two works </a:t>
            </a:r>
            <a:r>
              <a:rPr lang="en-GB" sz="2400">
                <a:latin typeface="Adobe Arabic" pitchFamily="18" charset="-78"/>
                <a:cs typeface="Adobe Arabic" pitchFamily="18" charset="-78"/>
              </a:rPr>
              <a:t>by </a:t>
            </a:r>
            <a:r>
              <a:rPr lang="en-GB" sz="2400" b="1">
                <a:latin typeface="Adobe Arabic" pitchFamily="18" charset="-78"/>
                <a:cs typeface="Adobe Arabic" pitchFamily="18" charset="-78"/>
              </a:rPr>
              <a:t>different artists </a:t>
            </a:r>
            <a:r>
              <a:rPr lang="en-GB" sz="2400">
                <a:latin typeface="Adobe Arabic" pitchFamily="18" charset="-78"/>
                <a:cs typeface="Adobe Arabic" pitchFamily="18" charset="-78"/>
              </a:rPr>
              <a:t>that you have studied. These should be based on </a:t>
            </a:r>
            <a:r>
              <a:rPr lang="en-GB" sz="2400" b="1">
                <a:latin typeface="Adobe Arabic" pitchFamily="18" charset="-78"/>
                <a:cs typeface="Adobe Arabic" pitchFamily="18" charset="-78"/>
              </a:rPr>
              <a:t>similar subject matter </a:t>
            </a:r>
            <a:r>
              <a:rPr lang="en-GB" sz="2400">
                <a:latin typeface="Adobe Arabic" pitchFamily="18" charset="-78"/>
                <a:cs typeface="Adobe Arabic" pitchFamily="18" charset="-78"/>
              </a:rPr>
              <a:t>and/or the </a:t>
            </a:r>
            <a:r>
              <a:rPr lang="en-GB" sz="2400" b="1">
                <a:latin typeface="Adobe Arabic" pitchFamily="18" charset="-78"/>
                <a:cs typeface="Adobe Arabic" pitchFamily="18" charset="-78"/>
              </a:rPr>
              <a:t>same theme</a:t>
            </a:r>
            <a:r>
              <a:rPr lang="en-GB" sz="2400">
                <a:latin typeface="Adobe Arabic" pitchFamily="18" charset="-78"/>
                <a:cs typeface="Adobe Arabic" pitchFamily="18" charset="-78"/>
              </a:rPr>
              <a:t>. With reference to these works in your answer, compare each artist’s use of: </a:t>
            </a:r>
          </a:p>
          <a:p>
            <a:pPr>
              <a:buFont typeface="Georgia" pitchFamily="18" charset="0"/>
              <a:buNone/>
            </a:pPr>
            <a:r>
              <a:rPr lang="en-GB" sz="2400">
                <a:latin typeface="Adobe Arabic" pitchFamily="18" charset="-78"/>
                <a:cs typeface="Adobe Arabic" pitchFamily="18" charset="-78"/>
              </a:rPr>
              <a:t>• Which of the two works do you find most appealing? Give two reasons. (10 marks)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A3B8F067D714B82DAE7881D5DC443" ma:contentTypeVersion="12" ma:contentTypeDescription="Create a new document." ma:contentTypeScope="" ma:versionID="34bb7cc92e683e25399cbfc7138e98a8">
  <xsd:schema xmlns:xsd="http://www.w3.org/2001/XMLSchema" xmlns:xs="http://www.w3.org/2001/XMLSchema" xmlns:p="http://schemas.microsoft.com/office/2006/metadata/properties" xmlns:ns2="cab8bf90-7a36-4086-9e30-1b9e08b4ef99" xmlns:ns3="c89b1111-1e60-4dac-aa21-7c07547082dc" targetNamespace="http://schemas.microsoft.com/office/2006/metadata/properties" ma:root="true" ma:fieldsID="aa83de092d1a4772d0d133044a1391ca" ns2:_="" ns3:_="">
    <xsd:import namespace="cab8bf90-7a36-4086-9e30-1b9e08b4ef99"/>
    <xsd:import namespace="c89b1111-1e60-4dac-aa21-7c07547082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8bf90-7a36-4086-9e30-1b9e08b4ef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b1111-1e60-4dac-aa21-7c07547082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8A3097-FF07-4BFF-B6A9-100DCF00C8EF}"/>
</file>

<file path=customXml/itemProps2.xml><?xml version="1.0" encoding="utf-8"?>
<ds:datastoreItem xmlns:ds="http://schemas.openxmlformats.org/officeDocument/2006/customXml" ds:itemID="{173EE4B7-D1A6-414A-AA34-17C8F335BFEF}"/>
</file>

<file path=customXml/itemProps3.xml><?xml version="1.0" encoding="utf-8"?>
<ds:datastoreItem xmlns:ds="http://schemas.openxmlformats.org/officeDocument/2006/customXml" ds:itemID="{5B1460B9-8532-4DFB-8902-ACA6419CBEC2}"/>
</file>

<file path=docProps/app.xml><?xml version="1.0" encoding="utf-8"?>
<Properties xmlns="http://schemas.openxmlformats.org/officeDocument/2006/extended-properties" xmlns:vt="http://schemas.openxmlformats.org/officeDocument/2006/docPropsVTypes">
  <Template>Urban</Template>
  <TotalTime>600</TotalTime>
  <Words>1074</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Adobe Arabic</vt:lpstr>
      <vt:lpstr>Arial</vt:lpstr>
      <vt:lpstr>Georgia</vt:lpstr>
      <vt:lpstr>Trebuchet MS</vt:lpstr>
      <vt:lpstr>Wingdings 2</vt:lpstr>
      <vt:lpstr>Urban</vt:lpstr>
      <vt:lpstr>Expressive Critical Work </vt:lpstr>
      <vt:lpstr>Art Movements: Impressionism</vt:lpstr>
      <vt:lpstr>Art Movements: Post Impressionism</vt:lpstr>
      <vt:lpstr>Art Movements Symbolism</vt:lpstr>
      <vt:lpstr>Art Movements: Surrealism</vt:lpstr>
      <vt:lpstr>Art Movements: Cubism</vt:lpstr>
      <vt:lpstr>Art Movements: Realism &amp; Figurative</vt:lpstr>
      <vt:lpstr>Art Movements: Superrealism/Hyperrealism</vt:lpstr>
      <vt:lpstr>Example Prelim Questions</vt:lpstr>
      <vt:lpstr>Colour</vt:lpstr>
      <vt:lpstr>Media Handling aka what material has the artist used </vt:lpstr>
      <vt:lpstr>PowerPoint Presentation</vt:lpstr>
      <vt:lpstr>Mood and Atmosphere</vt:lpstr>
      <vt:lpstr>Gustave Courbet’s Desperate Man</vt:lpstr>
      <vt:lpstr>Pose</vt:lpstr>
      <vt:lpstr>Composition</vt:lpstr>
      <vt:lpstr>Composition lines</vt:lpstr>
      <vt:lpstr>Tone (source of light)</vt:lpstr>
    </vt:vector>
  </TitlesOfParts>
  <Company>Renfrewshire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Expressive Critical Work</dc:title>
  <dc:creator>sthfergusonc1</dc:creator>
  <cp:lastModifiedBy>teach</cp:lastModifiedBy>
  <cp:revision>49</cp:revision>
  <dcterms:created xsi:type="dcterms:W3CDTF">2016-01-13T12:03:05Z</dcterms:created>
  <dcterms:modified xsi:type="dcterms:W3CDTF">2020-05-12T15:57:41Z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0x0101000F5A3B8F067D714B82DAE7881D5DC443</vt:lpwstr>
  </property>
</Properties>
</file>