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7" r:id="rId9"/>
    <p:sldId id="264" r:id="rId10"/>
    <p:sldId id="266" r:id="rId11"/>
    <p:sldId id="262" r:id="rId12"/>
    <p:sldId id="265" r:id="rId13"/>
    <p:sldId id="26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103" d="100"/>
          <a:sy n="103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4B3F0-AF4C-4CA8-A1F6-C92038DE8513}" type="datetimeFigureOut">
              <a:rPr lang="en-GB" smtClean="0"/>
              <a:t>27/05/2019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D00B7-F295-40CF-B808-D487F0BD37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82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324D-A955-4C7A-8FF0-9A6C91CA0F11}" type="datetimeFigureOut">
              <a:rPr lang="en-GB" smtClean="0"/>
              <a:pPr/>
              <a:t>27/05/2019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9015-141F-4796-9C97-A3C09518B3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2952328" cy="1728192"/>
          </a:xfrm>
          <a:solidFill>
            <a:srgbClr val="FF3399"/>
          </a:solidFill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MICHAEL CRAIG MARTIN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5936" y="188640"/>
            <a:ext cx="4978896" cy="6480720"/>
          </a:xfrm>
          <a:solidFill>
            <a:srgbClr val="FF3399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cap="all" dirty="0"/>
              <a:t>M</a:t>
            </a:r>
            <a:r>
              <a:rPr lang="en-GB" dirty="0"/>
              <a:t>ichael Craig-Martin is one of the most prominent artists of his generation: of this, there is no doubt. You’d recognise his stuff immediately - large, graphic paintings of everyday objects such as laptops and light bulbs, floating surreally against vivid slabs of blank colour.</a:t>
            </a:r>
          </a:p>
          <a:p>
            <a:r>
              <a:rPr lang="en-GB" dirty="0"/>
              <a:t>The objects are evoked using minimal means: just a few precise outlines, creating an elegant effect, like an architect’s drawing. At the same time, Craig-Martin saturates his images with surprising combinations of neon colours. The clash between the restraint of the drawing and the fierce, riotous hues animates each composition.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941168"/>
            <a:ext cx="3024336" cy="1200329"/>
          </a:xfrm>
          <a:prstGeom prst="rect">
            <a:avLst/>
          </a:prstGeom>
          <a:solidFill>
            <a:srgbClr val="99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Craig-Martin was </a:t>
            </a:r>
            <a:r>
              <a:rPr lang="en-GB" dirty="0"/>
              <a:t>born in Dublin in </a:t>
            </a:r>
            <a:r>
              <a:rPr lang="en-GB" dirty="0" smtClean="0"/>
              <a:t>1941 </a:t>
            </a:r>
            <a:r>
              <a:rPr lang="en-GB" dirty="0"/>
              <a:t>and studied at Yale before moving to Britain in 1966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 l="14466" t="14485" r="5210" b="20547"/>
          <a:stretch>
            <a:fillRect/>
          </a:stretch>
        </p:blipFill>
        <p:spPr bwMode="auto">
          <a:xfrm>
            <a:off x="179512" y="2276872"/>
            <a:ext cx="3672407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BISHY\Ciaran\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642844" cy="4696841"/>
          </a:xfrm>
          <a:prstGeom prst="rect">
            <a:avLst/>
          </a:prstGeom>
          <a:noFill/>
          <a:ln w="76200">
            <a:solidFill>
              <a:srgbClr val="FF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352928" cy="923330"/>
          </a:xfrm>
          <a:prstGeom prst="rect">
            <a:avLst/>
          </a:prstGeom>
          <a:solidFill>
            <a:srgbClr val="99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FINAL OUTCOME 2: </a:t>
            </a:r>
          </a:p>
          <a:p>
            <a:r>
              <a:rPr lang="en-GB" dirty="0" smtClean="0"/>
              <a:t>We  will now put all our ICT painted images into one final Michael Craig Martin inspired DIGITAL PAITING.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634082"/>
          </a:xfrm>
          <a:solidFill>
            <a:srgbClr val="FF3399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AIM: SCULPTURE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3978" t="20975" r="14660" b="12352"/>
          <a:stretch>
            <a:fillRect/>
          </a:stretch>
        </p:blipFill>
        <p:spPr bwMode="auto">
          <a:xfrm>
            <a:off x="251520" y="1124744"/>
            <a:ext cx="7271341" cy="5434746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92280" y="0"/>
            <a:ext cx="1763688" cy="2800767"/>
          </a:xfrm>
          <a:prstGeom prst="rect">
            <a:avLst/>
          </a:prstGeom>
          <a:solidFill>
            <a:srgbClr val="99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LOOK at these MCM Sculptures.</a:t>
            </a:r>
          </a:p>
          <a:p>
            <a:endParaRPr lang="en-GB" sz="1600" dirty="0" smtClean="0"/>
          </a:p>
          <a:p>
            <a:r>
              <a:rPr lang="en-GB" sz="1600" dirty="0" smtClean="0"/>
              <a:t>Look at the 3 different types of media on your table.... </a:t>
            </a:r>
          </a:p>
          <a:p>
            <a:r>
              <a:rPr lang="en-GB" sz="1600" dirty="0" smtClean="0"/>
              <a:t>What Media do you think he has used to create them?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2996952"/>
            <a:ext cx="1656184" cy="3785652"/>
          </a:xfrm>
          <a:prstGeom prst="rect">
            <a:avLst/>
          </a:prstGeom>
          <a:solidFill>
            <a:srgbClr val="99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Using our previous line drawings of our still life objects as templates, we are going to create our on MCM sculptures to go in our garden! </a:t>
            </a:r>
          </a:p>
          <a:p>
            <a:endParaRPr lang="en-GB" sz="1600" dirty="0" smtClean="0"/>
          </a:p>
          <a:p>
            <a:r>
              <a:rPr lang="en-GB" sz="1600" dirty="0" smtClean="0"/>
              <a:t>This will also benefit our outdoor learning </a:t>
            </a:r>
            <a:r>
              <a:rPr lang="en-GB" sz="1600" dirty="0" smtClean="0">
                <a:sym typeface="Wingdings" pitchFamily="2" charset="2"/>
              </a:rPr>
              <a:t>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chael Craig-Martin, High Heel (pink), 2013 - © Michael Craig-Martin. Photo: Matthew Bul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332656"/>
            <a:ext cx="4431262" cy="244827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2532" name="Picture 4" descr="Michael Craig-Martin, Umbrella (blue), 2011 - © Michael Craig-Martin. Courtesy Roche Court and Gagosian Gallery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3861048"/>
            <a:ext cx="4896544" cy="270534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779912" y="1556792"/>
            <a:ext cx="1008112" cy="1588"/>
          </a:xfrm>
          <a:prstGeom prst="straightConnector1">
            <a:avLst/>
          </a:prstGeom>
          <a:ln w="762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4644008" y="5013176"/>
            <a:ext cx="1296144" cy="1588"/>
          </a:xfrm>
          <a:prstGeom prst="straightConnector1">
            <a:avLst/>
          </a:prstGeom>
          <a:ln w="762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4" name="Picture 6" descr="Untitled (umbrella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786190"/>
            <a:ext cx="2664296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2536" name="Picture 8" descr="Untitled (high heel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9552" y="332656"/>
            <a:ext cx="3047156" cy="25527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472" y="3071811"/>
            <a:ext cx="8572528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FINAL OUTCOME 3: We Will photograph our completed sculpture in the situation it was intended for.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471990" cy="1571636"/>
          </a:xfrm>
          <a:solidFill>
            <a:srgbClr val="FF3399"/>
          </a:solidFill>
        </p:spPr>
        <p:txBody>
          <a:bodyPr>
            <a:normAutofit/>
          </a:bodyPr>
          <a:lstStyle/>
          <a:p>
            <a:r>
              <a:rPr lang="en-GB" dirty="0" smtClean="0"/>
              <a:t>OUR 3 Final Outcomes Will BE: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3757610" cy="4429156"/>
          </a:xfrm>
          <a:ln>
            <a:solidFill>
              <a:srgbClr val="FF3399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Our Layered Painting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Our Layered Computer Painting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Our Sculpture and Photograph.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" name="Picture 2" descr="Installation view of the Summer Exhibition 2016 © Stephen White"/>
          <p:cNvPicPr>
            <a:picLocks noChangeAspect="1" noChangeArrowheads="1"/>
          </p:cNvPicPr>
          <p:nvPr/>
        </p:nvPicPr>
        <p:blipFill>
          <a:blip r:embed="rId2"/>
          <a:srcRect l="30462" t="7530" r="24604" b="27700"/>
          <a:stretch>
            <a:fillRect/>
          </a:stretch>
        </p:blipFill>
        <p:spPr bwMode="auto">
          <a:xfrm>
            <a:off x="5715008" y="285728"/>
            <a:ext cx="1857388" cy="214314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7" name="Picture 2" descr="Michael Craig-Martin, High Heel (pink), 2013 - © Michael Craig-Martin. Photo: Matthew Bul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857760"/>
            <a:ext cx="3002534" cy="165890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8" name="Picture 2" descr="E:\BISHY\Ciaran\F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571744"/>
            <a:ext cx="2886765" cy="2041095"/>
          </a:xfrm>
          <a:prstGeom prst="rect">
            <a:avLst/>
          </a:prstGeom>
          <a:noFill/>
          <a:ln w="76200">
            <a:solidFill>
              <a:srgbClr val="FF339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0628" y="642918"/>
            <a:ext cx="500066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571744"/>
            <a:ext cx="500066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500066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229200"/>
            <a:ext cx="8507288" cy="140101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/>
              <a:t>How do you think Michael Craig Martin Created this piece of work?</a:t>
            </a:r>
          </a:p>
          <a:p>
            <a:r>
              <a:rPr lang="en-GB" dirty="0" smtClean="0"/>
              <a:t>How do you think we could recreate it?</a:t>
            </a:r>
            <a:endParaRPr lang="en-GB" dirty="0"/>
          </a:p>
        </p:txBody>
      </p:sp>
      <p:pic>
        <p:nvPicPr>
          <p:cNvPr id="1026" name="Picture 2" descr="http://www.telegraph.co.uk/content/dam/art/2015-11/Nov19/michael-craig-martin.jpg?imwidth=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32656"/>
            <a:ext cx="6444208" cy="4027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764704"/>
          </a:xfrm>
          <a:ln>
            <a:solidFill>
              <a:srgbClr val="FF3399"/>
            </a:solidFill>
          </a:ln>
        </p:spPr>
        <p:txBody>
          <a:bodyPr>
            <a:normAutofit/>
          </a:bodyPr>
          <a:lstStyle/>
          <a:p>
            <a:r>
              <a:rPr lang="en-GB" sz="3200" dirty="0" smtClean="0"/>
              <a:t>Look at these paintings......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780928"/>
            <a:ext cx="3528392" cy="3888432"/>
          </a:xfrm>
          <a:ln>
            <a:solidFill>
              <a:srgbClr val="FF3399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GB" sz="3500" dirty="0" smtClean="0"/>
              <a:t>What Visual Elements do you think MCM Focuses on the most?</a:t>
            </a:r>
          </a:p>
          <a:p>
            <a:pPr lvl="1"/>
            <a:r>
              <a:rPr lang="en-GB" sz="3000" dirty="0" smtClean="0"/>
              <a:t>Line</a:t>
            </a:r>
          </a:p>
          <a:p>
            <a:pPr lvl="1"/>
            <a:r>
              <a:rPr lang="en-GB" sz="3000" dirty="0" smtClean="0"/>
              <a:t>Tone</a:t>
            </a:r>
          </a:p>
          <a:p>
            <a:pPr lvl="1"/>
            <a:r>
              <a:rPr lang="en-GB" sz="3000" dirty="0" smtClean="0"/>
              <a:t>Form</a:t>
            </a:r>
          </a:p>
          <a:p>
            <a:pPr lvl="1"/>
            <a:r>
              <a:rPr lang="en-GB" sz="3000" dirty="0" smtClean="0"/>
              <a:t>Shape</a:t>
            </a:r>
          </a:p>
          <a:p>
            <a:pPr lvl="1"/>
            <a:r>
              <a:rPr lang="en-GB" sz="3000" dirty="0" smtClean="0"/>
              <a:t>Texture</a:t>
            </a:r>
          </a:p>
          <a:p>
            <a:pPr lvl="1"/>
            <a:r>
              <a:rPr lang="en-GB" sz="3000" dirty="0" smtClean="0"/>
              <a:t>Colour</a:t>
            </a:r>
          </a:p>
          <a:p>
            <a:pPr lvl="1"/>
            <a:r>
              <a:rPr lang="en-GB" sz="3000" dirty="0" smtClean="0"/>
              <a:t>Pattern?</a:t>
            </a:r>
            <a:endParaRPr lang="en-GB" sz="3000" dirty="0"/>
          </a:p>
        </p:txBody>
      </p:sp>
      <p:pic>
        <p:nvPicPr>
          <p:cNvPr id="4098" name="Picture 2" descr="20140531224116-00220140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0"/>
            <a:ext cx="2701181" cy="2708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836712"/>
            <a:ext cx="4414607" cy="5733256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980728"/>
            <a:ext cx="999728" cy="523220"/>
          </a:xfrm>
          <a:prstGeom prst="rect">
            <a:avLst/>
          </a:prstGeom>
          <a:solidFill>
            <a:srgbClr val="99CCFF"/>
          </a:solidFill>
          <a:ln w="31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Untitled</a:t>
            </a:r>
          </a:p>
          <a:p>
            <a:pPr algn="ctr"/>
            <a:r>
              <a:rPr lang="en-GB" sz="1400" dirty="0" smtClean="0"/>
              <a:t>1998</a:t>
            </a: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ghth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2276872"/>
            <a:ext cx="1185716" cy="314096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6146" name="Picture 2" descr="Inhale (Yellow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-44574"/>
            <a:ext cx="5220072" cy="6902574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6150" name="Picture 6" descr="Housew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016"/>
            <a:ext cx="2525331" cy="3284984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9512" y="188640"/>
            <a:ext cx="2339752" cy="3046988"/>
          </a:xfrm>
          <a:prstGeom prst="rect">
            <a:avLst/>
          </a:prstGeom>
          <a:noFill/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correct answers are:</a:t>
            </a:r>
            <a:br>
              <a:rPr lang="en-GB" sz="3200" dirty="0" smtClean="0"/>
            </a:b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b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b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</a:t>
            </a:r>
            <a:b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699792" y="5517232"/>
            <a:ext cx="999728" cy="523220"/>
          </a:xfrm>
          <a:prstGeom prst="rect">
            <a:avLst/>
          </a:prstGeom>
          <a:noFill/>
          <a:ln w="31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Lighthouse</a:t>
            </a:r>
          </a:p>
          <a:p>
            <a:pPr algn="ctr"/>
            <a:r>
              <a:rPr lang="en-GB" sz="1400" dirty="0" smtClean="0"/>
              <a:t>1999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3848" y="260648"/>
            <a:ext cx="999728" cy="738664"/>
          </a:xfrm>
          <a:prstGeom prst="rect">
            <a:avLst/>
          </a:prstGeom>
          <a:solidFill>
            <a:srgbClr val="99CCFF"/>
          </a:solidFill>
          <a:ln w="31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Inhale Yellow</a:t>
            </a:r>
          </a:p>
          <a:p>
            <a:pPr algn="ctr"/>
            <a:r>
              <a:rPr lang="en-GB" sz="1400" dirty="0" smtClean="0"/>
              <a:t>2001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356992"/>
            <a:ext cx="1907704" cy="307777"/>
          </a:xfrm>
          <a:prstGeom prst="rect">
            <a:avLst/>
          </a:prstGeom>
          <a:solidFill>
            <a:srgbClr val="99CCFF"/>
          </a:solidFill>
          <a:ln w="3175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Housework 1997</a:t>
            </a:r>
            <a:endParaRPr lang="en-GB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692696"/>
            <a:ext cx="3024336" cy="5724644"/>
          </a:xfrm>
          <a:prstGeom prst="rect">
            <a:avLst/>
          </a:prstGeom>
          <a:solidFill>
            <a:srgbClr val="FF3399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AIM: OBSERVATIONAL LINE DRAWING</a:t>
            </a:r>
          </a:p>
          <a:p>
            <a:pPr algn="ctr"/>
            <a:endParaRPr lang="en-GB" sz="2400" b="1" u="sng" dirty="0" smtClean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The drawing of something which you can physically see in front of you.</a:t>
            </a:r>
          </a:p>
          <a:p>
            <a:pPr algn="ct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bserve</a:t>
            </a:r>
          </a:p>
          <a:p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full page drawing of your everyday object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drawing one bit at a time focussing on outlines.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SMUDGING</a:t>
            </a:r>
            <a:endParaRPr lang="en-GB" dirty="0"/>
          </a:p>
        </p:txBody>
      </p:sp>
      <p:pic>
        <p:nvPicPr>
          <p:cNvPr id="1028" name="Picture 4" descr="20110429085441-paint-roller22001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6084168" y="3212976"/>
            <a:ext cx="2847975" cy="3333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Sofa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6516216" y="188640"/>
            <a:ext cx="1993404" cy="28173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Polo helmet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3491880" y="116632"/>
            <a:ext cx="2395691" cy="33619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91880" y="4149080"/>
            <a:ext cx="2304256" cy="2308324"/>
          </a:xfrm>
          <a:prstGeom prst="rect">
            <a:avLst/>
          </a:prstGeom>
          <a:solidFill>
            <a:srgbClr val="99CCFF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ARE GOING TO OBSERVE AND DRAW MULTIPLE LINE DRAWINGS IN THE STYLE OF MICHAEL CRAIG MARTIN.</a:t>
            </a:r>
          </a:p>
          <a:p>
            <a:pPr algn="ctr"/>
            <a:r>
              <a:rPr lang="en-GB" dirty="0" smtClean="0"/>
              <a:t>WE MUST DO AT LEAST 3 OBJECTS.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titled (book, chair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3933056"/>
            <a:ext cx="4297660" cy="2764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ln>
            <a:solidFill>
              <a:srgbClr val="FF3399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AIM: Layering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2071670" cy="504351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We are now going to layer our drawings by tracing them over each other. </a:t>
            </a:r>
          </a:p>
          <a:p>
            <a:r>
              <a:rPr lang="en-GB" dirty="0" smtClean="0"/>
              <a:t>You may cross your lines over so that your items can all look like one shape </a:t>
            </a:r>
          </a:p>
          <a:p>
            <a:r>
              <a:rPr lang="en-GB" dirty="0" smtClean="0"/>
              <a:t>You can stop your lines when it meets another, to make your items look separate. </a:t>
            </a:r>
            <a:endParaRPr lang="en-GB" dirty="0"/>
          </a:p>
        </p:txBody>
      </p:sp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1556792"/>
            <a:ext cx="3370817" cy="44858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2" name="Picture 4" descr="Manhat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620688"/>
            <a:ext cx="3283163" cy="2221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857884" y="3071810"/>
            <a:ext cx="2928958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 need to produce at least 3 Layer drawings.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18457" t="12422" r="20641" b="7844"/>
          <a:stretch>
            <a:fillRect/>
          </a:stretch>
        </p:blipFill>
        <p:spPr bwMode="auto">
          <a:xfrm>
            <a:off x="2159597" y="0"/>
            <a:ext cx="69844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1143000"/>
          </a:xfrm>
          <a:solidFill>
            <a:srgbClr val="99CCFF"/>
          </a:solidFill>
          <a:ln>
            <a:solidFill>
              <a:srgbClr val="FF3399"/>
            </a:solidFill>
          </a:ln>
        </p:spPr>
        <p:txBody>
          <a:bodyPr>
            <a:normAutofit fontScale="90000"/>
          </a:bodyPr>
          <a:lstStyle/>
          <a:p>
            <a:r>
              <a:rPr lang="en-GB" dirty="0" smtClean="0"/>
              <a:t>AIM: PAINTING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0" y="1628800"/>
            <a:ext cx="2555776" cy="4968552"/>
          </a:xfrm>
          <a:solidFill>
            <a:srgbClr val="99CCFF"/>
          </a:solidFill>
          <a:ln>
            <a:solidFill>
              <a:srgbClr val="FF3399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 are now going to use paint to fill in the bold and bright colours of our everyday objects,</a:t>
            </a:r>
            <a:r>
              <a:rPr lang="en-GB" dirty="0"/>
              <a:t> </a:t>
            </a:r>
            <a:r>
              <a:rPr lang="en-GB" dirty="0" smtClean="0"/>
              <a:t>taking inspiration from Michael Craig Martin’s Paintings.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1143000"/>
          </a:xfrm>
          <a:ln>
            <a:solidFill>
              <a:srgbClr val="FF3399"/>
            </a:solidFill>
          </a:ln>
        </p:spPr>
        <p:txBody>
          <a:bodyPr/>
          <a:lstStyle/>
          <a:p>
            <a:r>
              <a:rPr lang="en-GB" dirty="0" smtClean="0"/>
              <a:t>PAINTING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8" y="1600200"/>
            <a:ext cx="3214710" cy="4925144"/>
          </a:xfrm>
          <a:ln>
            <a:solidFill>
              <a:srgbClr val="FF3399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We are Going to paint our layered drawings with bold colours in the style of MICHAEL CRAIG MARTIN.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But first we have to practise. </a:t>
            </a:r>
            <a:endParaRPr lang="en-GB" dirty="0"/>
          </a:p>
        </p:txBody>
      </p:sp>
      <p:pic>
        <p:nvPicPr>
          <p:cNvPr id="24578" name="Picture 2" descr="Installation view of the Summer Exhibition 2016 © Stephen White"/>
          <p:cNvPicPr>
            <a:picLocks noChangeAspect="1" noChangeArrowheads="1"/>
          </p:cNvPicPr>
          <p:nvPr/>
        </p:nvPicPr>
        <p:blipFill>
          <a:blip r:embed="rId2"/>
          <a:srcRect l="30462" t="7530" r="24604" b="27700"/>
          <a:stretch>
            <a:fillRect/>
          </a:stretch>
        </p:blipFill>
        <p:spPr bwMode="auto">
          <a:xfrm>
            <a:off x="251520" y="404664"/>
            <a:ext cx="5328592" cy="576064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46848" cy="1143000"/>
          </a:xfrm>
          <a:solidFill>
            <a:srgbClr val="99CCFF"/>
          </a:solidFill>
          <a:ln>
            <a:solidFill>
              <a:srgbClr val="FF3399"/>
            </a:solidFill>
          </a:ln>
        </p:spPr>
        <p:txBody>
          <a:bodyPr/>
          <a:lstStyle/>
          <a:p>
            <a:r>
              <a:rPr lang="en-GB" dirty="0" smtClean="0"/>
              <a:t>AIM: ICT Colour Fill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4546848" cy="5301208"/>
          </a:xfrm>
          <a:solidFill>
            <a:srgbClr val="99CCFF"/>
          </a:solidFill>
          <a:ln>
            <a:solidFill>
              <a:srgbClr val="FF3399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All your bold black outline drawings have been emailed to you</a:t>
            </a:r>
          </a:p>
          <a:p>
            <a:r>
              <a:rPr lang="en-GB" dirty="0" smtClean="0"/>
              <a:t>Please download these pictures</a:t>
            </a:r>
          </a:p>
          <a:p>
            <a:r>
              <a:rPr lang="en-GB" dirty="0" smtClean="0"/>
              <a:t>Please open these pictures using the program “SERIF PHOTO PLUS”</a:t>
            </a:r>
            <a:endParaRPr lang="en-GB" dirty="0"/>
          </a:p>
        </p:txBody>
      </p:sp>
      <p:pic>
        <p:nvPicPr>
          <p:cNvPr id="2049" name="Picture 1" descr="E:\BISHY\Ciaran\IRN BRU Can.jpg"/>
          <p:cNvPicPr>
            <a:picLocks noChangeAspect="1" noChangeArrowheads="1"/>
          </p:cNvPicPr>
          <p:nvPr/>
        </p:nvPicPr>
        <p:blipFill>
          <a:blip r:embed="rId2" cstate="print"/>
          <a:srcRect l="5901" t="12520" r="10441" b="6969"/>
          <a:stretch>
            <a:fillRect/>
          </a:stretch>
        </p:blipFill>
        <p:spPr bwMode="auto">
          <a:xfrm>
            <a:off x="7153772" y="0"/>
            <a:ext cx="1990227" cy="2708920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0" name="Picture 2" descr="E:\BISHY\Ciaran\Mcoys.jpg"/>
          <p:cNvPicPr>
            <a:picLocks noChangeAspect="1" noChangeArrowheads="1"/>
          </p:cNvPicPr>
          <p:nvPr/>
        </p:nvPicPr>
        <p:blipFill>
          <a:blip r:embed="rId3" cstate="print"/>
          <a:srcRect l="7231" t="1421" r="7246" b="19528"/>
          <a:stretch>
            <a:fillRect/>
          </a:stretch>
        </p:blipFill>
        <p:spPr bwMode="auto">
          <a:xfrm>
            <a:off x="4826184" y="-1"/>
            <a:ext cx="2072257" cy="270892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1" name="Picture 3" descr="E:\BISHY\Ciaran\tv.jpg"/>
          <p:cNvPicPr>
            <a:picLocks noChangeAspect="1" noChangeArrowheads="1"/>
          </p:cNvPicPr>
          <p:nvPr/>
        </p:nvPicPr>
        <p:blipFill>
          <a:blip r:embed="rId4" cstate="print"/>
          <a:srcRect l="19759" t="28441" r="16670"/>
          <a:stretch>
            <a:fillRect/>
          </a:stretch>
        </p:blipFill>
        <p:spPr bwMode="auto">
          <a:xfrm>
            <a:off x="5508104" y="4652268"/>
            <a:ext cx="2771252" cy="22057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pic>
        <p:nvPicPr>
          <p:cNvPr id="2052" name="Picture 4" descr="E:\BISHY\Ciaran\xbox controller.jpg"/>
          <p:cNvPicPr>
            <a:picLocks noChangeAspect="1" noChangeArrowheads="1"/>
          </p:cNvPicPr>
          <p:nvPr/>
        </p:nvPicPr>
        <p:blipFill>
          <a:blip r:embed="rId5" cstate="print"/>
          <a:srcRect l="19165" t="19466" r="19178" b="15124"/>
          <a:stretch>
            <a:fillRect/>
          </a:stretch>
        </p:blipFill>
        <p:spPr bwMode="auto">
          <a:xfrm>
            <a:off x="5868144" y="3068960"/>
            <a:ext cx="2016224" cy="145400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27984" y="3429000"/>
            <a:ext cx="1224136" cy="646331"/>
          </a:xfrm>
          <a:prstGeom prst="rect">
            <a:avLst/>
          </a:prstGeom>
          <a:solidFill>
            <a:srgbClr val="99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PAST PUPIL EXAMPLES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A3B8F067D714B82DAE7881D5DC443" ma:contentTypeVersion="10" ma:contentTypeDescription="Create a new document." ma:contentTypeScope="" ma:versionID="ad1bf55f51407c1b7e2ac982588ab6a2">
  <xsd:schema xmlns:xsd="http://www.w3.org/2001/XMLSchema" xmlns:xs="http://www.w3.org/2001/XMLSchema" xmlns:p="http://schemas.microsoft.com/office/2006/metadata/properties" xmlns:ns2="cab8bf90-7a36-4086-9e30-1b9e08b4ef99" xmlns:ns3="c89b1111-1e60-4dac-aa21-7c07547082dc" targetNamespace="http://schemas.microsoft.com/office/2006/metadata/properties" ma:root="true" ma:fieldsID="63737659e24fda21b14f8af1fb730b4a" ns2:_="" ns3:_="">
    <xsd:import namespace="cab8bf90-7a36-4086-9e30-1b9e08b4ef99"/>
    <xsd:import namespace="c89b1111-1e60-4dac-aa21-7c07547082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8bf90-7a36-4086-9e30-1b9e08b4ef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b1111-1e60-4dac-aa21-7c0754708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EAC683-BAD9-4E44-8CC5-D51F9BE70B80}"/>
</file>

<file path=customXml/itemProps2.xml><?xml version="1.0" encoding="utf-8"?>
<ds:datastoreItem xmlns:ds="http://schemas.openxmlformats.org/officeDocument/2006/customXml" ds:itemID="{BD8928C4-08F9-43B2-BFA8-A48330E86ED5}"/>
</file>

<file path=customXml/itemProps3.xml><?xml version="1.0" encoding="utf-8"?>
<ds:datastoreItem xmlns:ds="http://schemas.openxmlformats.org/officeDocument/2006/customXml" ds:itemID="{1D97930A-D74D-4D0D-BC1B-A9116D74AA31}"/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544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MICHAEL CRAIG MARTIN</vt:lpstr>
      <vt:lpstr>PowerPoint Presentation</vt:lpstr>
      <vt:lpstr>Look at these paintings......</vt:lpstr>
      <vt:lpstr>PowerPoint Presentation</vt:lpstr>
      <vt:lpstr>PowerPoint Presentation</vt:lpstr>
      <vt:lpstr>AIM: Layering</vt:lpstr>
      <vt:lpstr>AIM: PAINTING</vt:lpstr>
      <vt:lpstr>PAINTING</vt:lpstr>
      <vt:lpstr>AIM: ICT Colour Fill</vt:lpstr>
      <vt:lpstr>PowerPoint Presentation</vt:lpstr>
      <vt:lpstr>AIM: SCULPTURE</vt:lpstr>
      <vt:lpstr>PowerPoint Presentation</vt:lpstr>
      <vt:lpstr>OUR 3 Final Outcomes Will BE: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CRAIG MARTIN</dc:title>
  <dc:creator>027kosborne</dc:creator>
  <cp:lastModifiedBy>mccloskeyn05s</cp:lastModifiedBy>
  <cp:revision>16</cp:revision>
  <cp:lastPrinted>2019-05-27T08:56:49Z</cp:lastPrinted>
  <dcterms:created xsi:type="dcterms:W3CDTF">2017-11-07T15:35:45Z</dcterms:created>
  <dcterms:modified xsi:type="dcterms:W3CDTF">2019-05-27T08:57:11Z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0x0101000F5A3B8F067D714B82DAE7881D5DC443</vt:lpwstr>
  </property>
  <property fmtid="{D5CDD505-2E9C-101B-9397-08002B2CF9AE}" pid="3" name="Order">
    <vt:r8>177200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