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B1257-5C03-474D-BB1F-A86CB45B07F5}" type="datetimeFigureOut">
              <a:rPr lang="en-GB" smtClean="0"/>
              <a:pPr/>
              <a:t>27/05/2019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4A6168-9C7F-4071-B848-D50EB2DD2AB3}"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B1257-5C03-474D-BB1F-A86CB45B07F5}" type="datetimeFigureOut">
              <a:rPr lang="en-GB" smtClean="0"/>
              <a:pPr/>
              <a:t>27/05/2019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A6168-9C7F-4071-B848-D50EB2DD2AB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21.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3317498" cy="1285859"/>
          </a:xfrm>
          <a:solidFill>
            <a:schemeClr val="bg2">
              <a:lumMod val="9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en-GB" dirty="0"/>
              <a:t>Amedeo Modigliani</a:t>
            </a:r>
          </a:p>
        </p:txBody>
      </p:sp>
      <p:sp>
        <p:nvSpPr>
          <p:cNvPr id="3" name="Subtitle 2"/>
          <p:cNvSpPr>
            <a:spLocks noGrp="1"/>
          </p:cNvSpPr>
          <p:nvPr>
            <p:ph type="subTitle" idx="1"/>
          </p:nvPr>
        </p:nvSpPr>
        <p:spPr>
          <a:xfrm>
            <a:off x="357158" y="1857364"/>
            <a:ext cx="3786214" cy="1564796"/>
          </a:xfrm>
          <a:ln>
            <a:solidFill>
              <a:schemeClr val="bg2">
                <a:lumMod val="25000"/>
              </a:schemeClr>
            </a:solidFill>
          </a:ln>
        </p:spPr>
        <p:txBody>
          <a:bodyPr>
            <a:normAutofit/>
          </a:bodyPr>
          <a:lstStyle/>
          <a:p>
            <a:r>
              <a:rPr lang="en-GB" sz="1800" b="1" dirty="0" smtClean="0">
                <a:solidFill>
                  <a:schemeClr val="tx1"/>
                </a:solidFill>
              </a:rPr>
              <a:t>BORN:</a:t>
            </a:r>
            <a:r>
              <a:rPr lang="en-GB" sz="1800" b="1" dirty="0">
                <a:solidFill>
                  <a:schemeClr val="tx1"/>
                </a:solidFill>
              </a:rPr>
              <a:t> </a:t>
            </a:r>
            <a:r>
              <a:rPr lang="en-GB" sz="1800" dirty="0">
                <a:solidFill>
                  <a:schemeClr val="tx1"/>
                </a:solidFill>
              </a:rPr>
              <a:t>12 July </a:t>
            </a:r>
            <a:r>
              <a:rPr lang="en-GB" sz="1800" dirty="0" smtClean="0">
                <a:solidFill>
                  <a:schemeClr val="tx1"/>
                </a:solidFill>
              </a:rPr>
              <a:t>1884</a:t>
            </a:r>
            <a:endParaRPr lang="en-GB" sz="1800" dirty="0">
              <a:solidFill>
                <a:schemeClr val="tx1"/>
              </a:solidFill>
            </a:endParaRPr>
          </a:p>
          <a:p>
            <a:r>
              <a:rPr lang="en-GB" sz="1800" b="1" dirty="0" smtClean="0">
                <a:solidFill>
                  <a:schemeClr val="tx1"/>
                </a:solidFill>
              </a:rPr>
              <a:t>DIED:</a:t>
            </a:r>
            <a:r>
              <a:rPr lang="en-GB" sz="1800" b="1" dirty="0">
                <a:solidFill>
                  <a:schemeClr val="tx1"/>
                </a:solidFill>
              </a:rPr>
              <a:t> </a:t>
            </a:r>
            <a:r>
              <a:rPr lang="en-GB" sz="1800" dirty="0">
                <a:solidFill>
                  <a:schemeClr val="tx1"/>
                </a:solidFill>
              </a:rPr>
              <a:t>24 January </a:t>
            </a:r>
            <a:r>
              <a:rPr lang="en-GB" sz="1800" dirty="0" smtClean="0">
                <a:solidFill>
                  <a:schemeClr val="tx1"/>
                </a:solidFill>
              </a:rPr>
              <a:t>1920</a:t>
            </a:r>
            <a:endParaRPr lang="en-GB" sz="1800" dirty="0">
              <a:solidFill>
                <a:schemeClr val="tx1"/>
              </a:solidFill>
            </a:endParaRPr>
          </a:p>
          <a:p>
            <a:r>
              <a:rPr lang="en-GB" sz="1800" b="1" dirty="0" smtClean="0">
                <a:solidFill>
                  <a:schemeClr val="tx1"/>
                </a:solidFill>
              </a:rPr>
              <a:t>PEROIDS: </a:t>
            </a:r>
            <a:r>
              <a:rPr lang="en-GB" sz="1800" dirty="0" smtClean="0">
                <a:solidFill>
                  <a:schemeClr val="tx1"/>
                </a:solidFill>
              </a:rPr>
              <a:t>Expressionism, Modern Art, School of Paris, Fauvism.</a:t>
            </a:r>
            <a:endParaRPr lang="en-GB" sz="1800" dirty="0">
              <a:solidFill>
                <a:schemeClr val="tx1"/>
              </a:solidFill>
            </a:endParaRPr>
          </a:p>
          <a:p>
            <a:endParaRPr lang="en-GB" dirty="0"/>
          </a:p>
        </p:txBody>
      </p:sp>
      <p:sp>
        <p:nvSpPr>
          <p:cNvPr id="5" name="TextBox 4"/>
          <p:cNvSpPr txBox="1"/>
          <p:nvPr/>
        </p:nvSpPr>
        <p:spPr>
          <a:xfrm>
            <a:off x="4357686" y="357166"/>
            <a:ext cx="4572032" cy="6001643"/>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Amedeo Clemente Modigliani </a:t>
            </a:r>
            <a:r>
              <a:rPr lang="en-GB" sz="2400" dirty="0" smtClean="0"/>
              <a:t>was </a:t>
            </a:r>
            <a:r>
              <a:rPr lang="en-GB" sz="2400" dirty="0"/>
              <a:t>an Italian Jewish painter and sculptor </a:t>
            </a:r>
            <a:r>
              <a:rPr lang="en-GB" sz="2400" dirty="0" smtClean="0"/>
              <a:t>who moved to France in 1906. </a:t>
            </a:r>
            <a:r>
              <a:rPr lang="en-GB" sz="2400" dirty="0"/>
              <a:t>He is known for portraits and nudes in a modern style characterized by elongation of faces and figures. His paintings were not received well during his lifetime, but later found acceptance</a:t>
            </a:r>
            <a:r>
              <a:rPr lang="en-GB" sz="2400" dirty="0" smtClean="0"/>
              <a:t>.</a:t>
            </a:r>
          </a:p>
          <a:p>
            <a:endParaRPr lang="en-GB" sz="2400" dirty="0" smtClean="0"/>
          </a:p>
          <a:p>
            <a:r>
              <a:rPr lang="en-GB" sz="2400" dirty="0" smtClean="0"/>
              <a:t>He was influenced by artist such as; Pablo Picasso, Paul Cezanne, Henri de Toulouse and Native Art. His favourite subject matter was the human form.</a:t>
            </a:r>
            <a:endParaRPr lang="en-GB" sz="2400" dirty="0"/>
          </a:p>
        </p:txBody>
      </p:sp>
      <p:pic>
        <p:nvPicPr>
          <p:cNvPr id="3074" name="Picture 2" descr="Image result for amedeo modigliani"/>
          <p:cNvPicPr>
            <a:picLocks noChangeAspect="1" noChangeArrowheads="1"/>
          </p:cNvPicPr>
          <p:nvPr/>
        </p:nvPicPr>
        <p:blipFill>
          <a:blip r:embed="rId2"/>
          <a:srcRect/>
          <a:stretch>
            <a:fillRect/>
          </a:stretch>
        </p:blipFill>
        <p:spPr bwMode="auto">
          <a:xfrm>
            <a:off x="714348" y="3786190"/>
            <a:ext cx="2808312"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84784"/>
          </a:xfrm>
          <a:solidFill>
            <a:schemeClr val="bg2">
              <a:lumMod val="90000"/>
            </a:schemeClr>
          </a:solidFill>
          <a:ln>
            <a:solidFill>
              <a:schemeClr val="bg2">
                <a:lumMod val="50000"/>
              </a:schemeClr>
            </a:solidFill>
          </a:ln>
        </p:spPr>
        <p:txBody>
          <a:bodyPr>
            <a:noAutofit/>
          </a:bodyPr>
          <a:lstStyle/>
          <a:p>
            <a:r>
              <a:rPr lang="en-GB" sz="3600" b="1" dirty="0" smtClean="0">
                <a:effectLst>
                  <a:outerShdw blurRad="38100" dist="38100" dir="2700000" algn="tl">
                    <a:srgbClr val="000000">
                      <a:alpha val="43137"/>
                    </a:srgbClr>
                  </a:outerShdw>
                </a:effectLst>
              </a:rPr>
              <a:t>LETS EVALUATE!	</a:t>
            </a:r>
            <a:r>
              <a:rPr lang="en-GB" sz="2800" dirty="0" smtClean="0"/>
              <a:t/>
            </a:r>
            <a:br>
              <a:rPr lang="en-GB" sz="2800" dirty="0" smtClean="0"/>
            </a:br>
            <a:r>
              <a:rPr lang="en-GB" sz="2800" dirty="0" smtClean="0"/>
              <a:t> USE THE FOLLOWING TO HELP YOU START YOUR SENTENCES:</a:t>
            </a:r>
            <a:endParaRPr lang="en-GB" sz="2800" dirty="0"/>
          </a:p>
        </p:txBody>
      </p:sp>
      <p:sp>
        <p:nvSpPr>
          <p:cNvPr id="4" name="Content Placeholder 3"/>
          <p:cNvSpPr>
            <a:spLocks noGrp="1"/>
          </p:cNvSpPr>
          <p:nvPr>
            <p:ph idx="1"/>
          </p:nvPr>
        </p:nvSpPr>
        <p:spPr>
          <a:xfrm>
            <a:off x="179512" y="1600200"/>
            <a:ext cx="8784976" cy="5069160"/>
          </a:xfrm>
          <a:ln>
            <a:solidFill>
              <a:schemeClr val="bg2">
                <a:lumMod val="50000"/>
              </a:schemeClr>
            </a:solidFill>
          </a:ln>
        </p:spPr>
        <p:txBody>
          <a:bodyPr>
            <a:normAutofit fontScale="85000" lnSpcReduction="10000"/>
          </a:bodyPr>
          <a:lstStyle/>
          <a:p>
            <a:r>
              <a:rPr lang="en-GB" sz="3800" b="1" dirty="0" smtClean="0">
                <a:effectLst>
                  <a:outerShdw blurRad="38100" dist="38100" dir="2700000" algn="tl">
                    <a:srgbClr val="000000">
                      <a:alpha val="43137"/>
                    </a:srgbClr>
                  </a:outerShdw>
                </a:effectLst>
              </a:rPr>
              <a:t>WHAT WENT WELL? </a:t>
            </a:r>
          </a:p>
          <a:p>
            <a:pPr lvl="1"/>
            <a:r>
              <a:rPr lang="en-GB" dirty="0" smtClean="0"/>
              <a:t>MY LINE DRAWING WENT WELL BECAUSE.......</a:t>
            </a:r>
          </a:p>
          <a:p>
            <a:pPr lvl="1"/>
            <a:r>
              <a:rPr lang="en-GB" dirty="0" smtClean="0"/>
              <a:t>ADDING TONE TO MY DRAWING WENT WELL BECAUSE.......</a:t>
            </a:r>
          </a:p>
          <a:p>
            <a:pPr lvl="1"/>
            <a:r>
              <a:rPr lang="en-GB" dirty="0" smtClean="0"/>
              <a:t>MY PAINTING WAS SUCCESSFUL BECAUSE.....</a:t>
            </a:r>
          </a:p>
          <a:p>
            <a:pPr lvl="1"/>
            <a:r>
              <a:rPr lang="en-GB" dirty="0" smtClean="0"/>
              <a:t>WHAT I LIKED ABOUT ADDING TEXTURE WAS.......</a:t>
            </a:r>
          </a:p>
          <a:p>
            <a:endParaRPr lang="en-GB" dirty="0" smtClean="0"/>
          </a:p>
          <a:p>
            <a:r>
              <a:rPr lang="en-GB" sz="3300" b="1" dirty="0" smtClean="0">
                <a:effectLst>
                  <a:outerShdw blurRad="38100" dist="38100" dir="2700000" algn="tl">
                    <a:srgbClr val="000000">
                      <a:alpha val="43137"/>
                    </a:srgbClr>
                  </a:outerShdw>
                </a:effectLst>
              </a:rPr>
              <a:t>EVEN BETTER IF?</a:t>
            </a:r>
          </a:p>
          <a:p>
            <a:pPr lvl="1"/>
            <a:r>
              <a:rPr lang="en-GB" dirty="0" smtClean="0"/>
              <a:t>WHAT I FOUND DIFFICULT ABOUT MY LINE DRAWING WAS........</a:t>
            </a:r>
          </a:p>
          <a:p>
            <a:pPr lvl="1"/>
            <a:r>
              <a:rPr lang="en-GB" dirty="0" smtClean="0"/>
              <a:t>ADDING TONE TO MY DRAWING WAS DIFFICULT BECAUSE.......</a:t>
            </a:r>
          </a:p>
          <a:p>
            <a:pPr lvl="1"/>
            <a:r>
              <a:rPr lang="en-GB" dirty="0" smtClean="0"/>
              <a:t>I FOUND PAINTING HARD BECAUSE.......</a:t>
            </a:r>
          </a:p>
          <a:p>
            <a:pPr lvl="1"/>
            <a:r>
              <a:rPr lang="en-GB" dirty="0" smtClean="0"/>
              <a:t>TEXTURE WAS DIFFICULT BECAUSE......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188640"/>
            <a:ext cx="4900618" cy="1143000"/>
          </a:xfrm>
          <a:solidFill>
            <a:schemeClr val="bg2">
              <a:lumMod val="90000"/>
            </a:schemeClr>
          </a:solidFill>
          <a:ln>
            <a:solidFill>
              <a:schemeClr val="bg2">
                <a:lumMod val="25000"/>
              </a:schemeClr>
            </a:solidFill>
          </a:ln>
        </p:spPr>
        <p:txBody>
          <a:bodyPr>
            <a:noAutofit/>
          </a:bodyPr>
          <a:lstStyle/>
          <a:p>
            <a:r>
              <a:rPr lang="en-GB" sz="3600" b="1" dirty="0">
                <a:effectLst>
                  <a:outerShdw blurRad="38100" dist="38100" dir="2700000" algn="tl">
                    <a:srgbClr val="000000">
                      <a:alpha val="43137"/>
                    </a:srgbClr>
                  </a:outerShdw>
                </a:effectLst>
              </a:rPr>
              <a:t>Portrait of Jeanne Hebuterne in a large hat</a:t>
            </a:r>
          </a:p>
        </p:txBody>
      </p:sp>
      <p:pic>
        <p:nvPicPr>
          <p:cNvPr id="1026" name="Picture 2" descr="Related image"/>
          <p:cNvPicPr>
            <a:picLocks noChangeAspect="1" noChangeArrowheads="1"/>
          </p:cNvPicPr>
          <p:nvPr/>
        </p:nvPicPr>
        <p:blipFill>
          <a:blip r:embed="rId2"/>
          <a:srcRect/>
          <a:stretch>
            <a:fillRect/>
          </a:stretch>
        </p:blipFill>
        <p:spPr bwMode="auto">
          <a:xfrm>
            <a:off x="161980" y="-1"/>
            <a:ext cx="3801505" cy="5589241"/>
          </a:xfrm>
          <a:prstGeom prst="rect">
            <a:avLst/>
          </a:prstGeom>
          <a:noFill/>
          <a:ln>
            <a:solidFill>
              <a:schemeClr val="bg2">
                <a:lumMod val="10000"/>
              </a:schemeClr>
            </a:solidFill>
          </a:ln>
        </p:spPr>
      </p:pic>
      <p:sp>
        <p:nvSpPr>
          <p:cNvPr id="5" name="TextBox 4"/>
          <p:cNvSpPr txBox="1"/>
          <p:nvPr/>
        </p:nvSpPr>
        <p:spPr>
          <a:xfrm>
            <a:off x="428596" y="5589240"/>
            <a:ext cx="2818002" cy="1200329"/>
          </a:xfrm>
          <a:prstGeom prst="rect">
            <a:avLst/>
          </a:prstGeom>
          <a:noFill/>
        </p:spPr>
        <p:txBody>
          <a:bodyPr wrap="square" rtlCol="0">
            <a:spAutoFit/>
          </a:bodyPr>
          <a:lstStyle/>
          <a:p>
            <a:r>
              <a:rPr lang="en-GB" b="1" dirty="0" smtClean="0"/>
              <a:t>Created</a:t>
            </a:r>
            <a:r>
              <a:rPr lang="en-GB" dirty="0" smtClean="0"/>
              <a:t>: 	1989</a:t>
            </a:r>
          </a:p>
          <a:p>
            <a:r>
              <a:rPr lang="en-GB" b="1" dirty="0" smtClean="0"/>
              <a:t>Period:</a:t>
            </a:r>
            <a:r>
              <a:rPr lang="en-GB" dirty="0" smtClean="0"/>
              <a:t> 	Expressionism</a:t>
            </a:r>
          </a:p>
          <a:p>
            <a:r>
              <a:rPr lang="en-GB" b="1" dirty="0" smtClean="0"/>
              <a:t>Media:</a:t>
            </a:r>
            <a:r>
              <a:rPr lang="en-GB" dirty="0" smtClean="0"/>
              <a:t>	Oil</a:t>
            </a:r>
          </a:p>
          <a:p>
            <a:r>
              <a:rPr lang="en-GB" b="1" dirty="0" smtClean="0"/>
              <a:t>Size:</a:t>
            </a:r>
            <a:r>
              <a:rPr lang="en-GB" dirty="0" smtClean="0"/>
              <a:t>	 37.5 x 54 cm</a:t>
            </a:r>
            <a:endParaRPr lang="en-GB" dirty="0"/>
          </a:p>
        </p:txBody>
      </p:sp>
      <p:sp>
        <p:nvSpPr>
          <p:cNvPr id="6" name="TextBox 5"/>
          <p:cNvSpPr txBox="1"/>
          <p:nvPr/>
        </p:nvSpPr>
        <p:spPr>
          <a:xfrm>
            <a:off x="4067944" y="1484785"/>
            <a:ext cx="4896544" cy="5324535"/>
          </a:xfrm>
          <a:prstGeom prst="rect">
            <a:avLst/>
          </a:prstGeom>
          <a:noFill/>
          <a:ln>
            <a:solidFill>
              <a:schemeClr val="bg2">
                <a:lumMod val="25000"/>
              </a:schemeClr>
            </a:solidFill>
          </a:ln>
        </p:spPr>
        <p:txBody>
          <a:bodyPr wrap="square" rtlCol="0">
            <a:spAutoFit/>
          </a:bodyPr>
          <a:lstStyle/>
          <a:p>
            <a:pPr algn="just"/>
            <a:r>
              <a:rPr lang="en-GB" sz="2000" dirty="0"/>
              <a:t>This portrait shows the artist’s partner, Jeanne Hebuterne</a:t>
            </a:r>
            <a:r>
              <a:rPr lang="en-GB" sz="2000" dirty="0" smtClean="0"/>
              <a:t>. Hebuterne was an artist herself but committed suicide the day after Modigliani died of tuberculosis.</a:t>
            </a:r>
          </a:p>
          <a:p>
            <a:pPr algn="just"/>
            <a:r>
              <a:rPr lang="en-GB" sz="2000" dirty="0" smtClean="0"/>
              <a:t>In the painting she is wearing a wide brim hat and she has a pensive expression (</a:t>
            </a:r>
            <a:r>
              <a:rPr lang="en-GB" sz="2000" dirty="0"/>
              <a:t>engaged in, involving, or reflecting deep or serious </a:t>
            </a:r>
            <a:r>
              <a:rPr lang="en-GB" sz="2000" dirty="0" smtClean="0"/>
              <a:t>thought). With two finger resting on her chin. Her eyes are a simple oval shape and dose not have detail making them not look lifelike. As well as the shoulders slopping and the neck elongated. The dress and top of the hat are black and uses creamier tones for the face which Modigliani used to help make the figure stand out from the earthy brown tones used for the background creating a contrast between the two</a:t>
            </a:r>
            <a:r>
              <a:rPr lang="en-GB" dirty="0" smtClean="0"/>
              <a:t>.</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Jean Alexandre - Amedeo Modigliani"/>
          <p:cNvPicPr>
            <a:picLocks noChangeAspect="1" noChangeArrowheads="1"/>
          </p:cNvPicPr>
          <p:nvPr/>
        </p:nvPicPr>
        <p:blipFill>
          <a:blip r:embed="rId2"/>
          <a:srcRect/>
          <a:stretch>
            <a:fillRect/>
          </a:stretch>
        </p:blipFill>
        <p:spPr bwMode="auto">
          <a:xfrm>
            <a:off x="214281" y="214290"/>
            <a:ext cx="3469845" cy="4857784"/>
          </a:xfrm>
          <a:prstGeom prst="rect">
            <a:avLst/>
          </a:prstGeom>
          <a:noFill/>
          <a:ln>
            <a:solidFill>
              <a:schemeClr val="bg2">
                <a:lumMod val="25000"/>
              </a:schemeClr>
            </a:solidFill>
          </a:ln>
        </p:spPr>
      </p:pic>
      <p:sp>
        <p:nvSpPr>
          <p:cNvPr id="9" name="Rectangle 8"/>
          <p:cNvSpPr/>
          <p:nvPr/>
        </p:nvSpPr>
        <p:spPr>
          <a:xfrm>
            <a:off x="899592" y="5157192"/>
            <a:ext cx="1890261" cy="1600438"/>
          </a:xfrm>
          <a:prstGeom prst="rect">
            <a:avLst/>
          </a:prstGeom>
          <a:ln>
            <a:solidFill>
              <a:schemeClr val="bg2">
                <a:lumMod val="25000"/>
              </a:schemeClr>
            </a:solidFill>
          </a:ln>
        </p:spPr>
        <p:txBody>
          <a:bodyPr wrap="none">
            <a:spAutoFit/>
          </a:bodyPr>
          <a:lstStyle/>
          <a:p>
            <a:pPr algn="ctr" fontAlgn="base"/>
            <a:r>
              <a:rPr lang="en-GB" sz="1400" b="1" u="sng" dirty="0" smtClean="0"/>
              <a:t>The Portrait of Jean </a:t>
            </a:r>
          </a:p>
          <a:p>
            <a:pPr algn="ctr" fontAlgn="base"/>
            <a:r>
              <a:rPr lang="en-GB" sz="1400" b="1" u="sng" dirty="0" smtClean="0"/>
              <a:t>Alexandre</a:t>
            </a:r>
          </a:p>
          <a:p>
            <a:pPr algn="ctr" fontAlgn="base"/>
            <a:endParaRPr lang="en-GB" sz="1400" b="1" u="sng" dirty="0" smtClean="0"/>
          </a:p>
          <a:p>
            <a:pPr fontAlgn="base"/>
            <a:r>
              <a:rPr lang="en-GB" sz="1400" b="1" dirty="0" smtClean="0"/>
              <a:t>Created</a:t>
            </a:r>
            <a:r>
              <a:rPr lang="en-GB" sz="1400" dirty="0" smtClean="0"/>
              <a:t>:	1909</a:t>
            </a:r>
          </a:p>
          <a:p>
            <a:pPr fontAlgn="base"/>
            <a:r>
              <a:rPr lang="en-GB" sz="1400" b="1" dirty="0" smtClean="0"/>
              <a:t>Media</a:t>
            </a:r>
            <a:r>
              <a:rPr lang="en-GB" sz="1400" dirty="0" smtClean="0"/>
              <a:t>: 	Oil</a:t>
            </a:r>
          </a:p>
          <a:p>
            <a:pPr fontAlgn="base"/>
            <a:r>
              <a:rPr lang="en-GB" sz="1400" b="1" dirty="0" smtClean="0"/>
              <a:t>Size</a:t>
            </a:r>
            <a:r>
              <a:rPr lang="en-GB" sz="1400" dirty="0" smtClean="0"/>
              <a:t>:	65 x 81 cm</a:t>
            </a:r>
          </a:p>
          <a:p>
            <a:pPr fontAlgn="base"/>
            <a:r>
              <a:rPr lang="en-GB" sz="1400" dirty="0" smtClean="0"/>
              <a:t>	</a:t>
            </a:r>
            <a:endParaRPr lang="en-GB" sz="1400" dirty="0"/>
          </a:p>
        </p:txBody>
      </p:sp>
      <p:sp>
        <p:nvSpPr>
          <p:cNvPr id="8" name="TextBox 7"/>
          <p:cNvSpPr txBox="1"/>
          <p:nvPr/>
        </p:nvSpPr>
        <p:spPr>
          <a:xfrm>
            <a:off x="3923928" y="188640"/>
            <a:ext cx="5000660" cy="3785652"/>
          </a:xfrm>
          <a:prstGeom prst="rect">
            <a:avLst/>
          </a:prstGeom>
          <a:solidFill>
            <a:schemeClr val="bg2">
              <a:lumMod val="90000"/>
            </a:schemeClr>
          </a:solidFill>
          <a:ln>
            <a:solidFill>
              <a:schemeClr val="bg2">
                <a:lumMod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2000" dirty="0" smtClean="0"/>
              <a:t>The painting is of man who is resting on his right hand and wearing a dark suit and maroon tie. Modigliani uses rich colour to give the painting more meaning and more attractive. </a:t>
            </a:r>
          </a:p>
          <a:p>
            <a:pPr algn="just"/>
            <a:r>
              <a:rPr lang="en-GB" sz="2000" dirty="0" smtClean="0"/>
              <a:t>This painting was inspired by an African carving, used the technique and had the mans head bending. Modigliani uses both warm and dark colours to make the painting look professional lets us see a theme, that even if you were wealthy and educated you could  be affected by hard times</a:t>
            </a:r>
            <a:r>
              <a:rPr lang="en-GB" dirty="0" smtClean="0"/>
              <a:t>. </a:t>
            </a:r>
            <a:endParaRPr lang="en-GB" dirty="0"/>
          </a:p>
        </p:txBody>
      </p:sp>
      <p:sp>
        <p:nvSpPr>
          <p:cNvPr id="10" name="TextBox 9"/>
          <p:cNvSpPr txBox="1"/>
          <p:nvPr/>
        </p:nvSpPr>
        <p:spPr>
          <a:xfrm>
            <a:off x="4067944" y="4077073"/>
            <a:ext cx="4680520" cy="2585323"/>
          </a:xfrm>
          <a:prstGeom prst="rect">
            <a:avLst/>
          </a:prstGeom>
          <a:solidFill>
            <a:schemeClr val="bg2">
              <a:lumMod val="90000"/>
            </a:schemeClr>
          </a:solidFill>
          <a:ln>
            <a:solidFill>
              <a:schemeClr val="bg2">
                <a:lumMod val="25000"/>
              </a:schemeClr>
            </a:solidFill>
          </a:ln>
        </p:spPr>
        <p:txBody>
          <a:bodyPr wrap="square" rtlCol="0">
            <a:spAutoFit/>
          </a:bodyPr>
          <a:lstStyle/>
          <a:p>
            <a:r>
              <a:rPr lang="en-GB" dirty="0" smtClean="0"/>
              <a:t>The uses of black for  suit as it was a sign of wealth in those times. A brown background was used to make the painting more attractive. Modigliani tries to show us that the man comes from a wealthy and educated background. However the compassion of the man would suggest that he id depressed as he is leaning to the one side with his head resting on his hand, deep in thought.</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dame Pompadour - Amedeo Modigliani"/>
          <p:cNvPicPr>
            <a:picLocks noChangeAspect="1" noChangeArrowheads="1"/>
          </p:cNvPicPr>
          <p:nvPr/>
        </p:nvPicPr>
        <p:blipFill>
          <a:blip r:embed="rId2"/>
          <a:srcRect/>
          <a:stretch>
            <a:fillRect/>
          </a:stretch>
        </p:blipFill>
        <p:spPr bwMode="auto">
          <a:xfrm>
            <a:off x="285720" y="428604"/>
            <a:ext cx="3525054" cy="4368548"/>
          </a:xfrm>
          <a:prstGeom prst="rect">
            <a:avLst/>
          </a:prstGeom>
          <a:noFill/>
        </p:spPr>
      </p:pic>
      <p:sp>
        <p:nvSpPr>
          <p:cNvPr id="5" name="Rectangle 4"/>
          <p:cNvSpPr/>
          <p:nvPr/>
        </p:nvSpPr>
        <p:spPr>
          <a:xfrm>
            <a:off x="395536" y="4869160"/>
            <a:ext cx="3312368" cy="1600438"/>
          </a:xfrm>
          <a:prstGeom prst="rect">
            <a:avLst/>
          </a:prstGeom>
          <a:ln>
            <a:solidFill>
              <a:schemeClr val="bg2">
                <a:lumMod val="10000"/>
              </a:schemeClr>
            </a:solidFill>
          </a:ln>
        </p:spPr>
        <p:txBody>
          <a:bodyPr wrap="square">
            <a:spAutoFit/>
          </a:bodyPr>
          <a:lstStyle/>
          <a:p>
            <a:pPr algn="ctr" fontAlgn="base"/>
            <a:r>
              <a:rPr lang="en-GB" sz="2800" b="1" dirty="0" smtClean="0"/>
              <a:t>Madame Pompadour</a:t>
            </a:r>
          </a:p>
          <a:p>
            <a:pPr fontAlgn="base"/>
            <a:r>
              <a:rPr lang="en-GB" sz="1400" b="1" dirty="0" smtClean="0"/>
              <a:t>Created</a:t>
            </a:r>
            <a:r>
              <a:rPr lang="en-GB" sz="1400" dirty="0" smtClean="0"/>
              <a:t>:	1914</a:t>
            </a:r>
          </a:p>
          <a:p>
            <a:pPr fontAlgn="base"/>
            <a:r>
              <a:rPr lang="en-GB" sz="1400" b="1" dirty="0" smtClean="0"/>
              <a:t>Media</a:t>
            </a:r>
            <a:r>
              <a:rPr lang="en-GB" sz="1400" dirty="0" smtClean="0"/>
              <a:t> :	Oil</a:t>
            </a:r>
          </a:p>
          <a:p>
            <a:pPr fontAlgn="base"/>
            <a:r>
              <a:rPr lang="en-GB" sz="1400" b="1" dirty="0" smtClean="0"/>
              <a:t>Size</a:t>
            </a:r>
            <a:r>
              <a:rPr lang="en-GB" sz="1400" dirty="0" smtClean="0"/>
              <a:t>:	 61 cm x 52 cm</a:t>
            </a:r>
            <a:endParaRPr lang="en-GB" sz="1400" dirty="0"/>
          </a:p>
        </p:txBody>
      </p:sp>
      <p:sp>
        <p:nvSpPr>
          <p:cNvPr id="6" name="TextBox 5"/>
          <p:cNvSpPr txBox="1"/>
          <p:nvPr/>
        </p:nvSpPr>
        <p:spPr>
          <a:xfrm>
            <a:off x="4067944" y="476672"/>
            <a:ext cx="4896544" cy="5632311"/>
          </a:xfrm>
          <a:prstGeom prst="rect">
            <a:avLst/>
          </a:prstGeom>
          <a:solidFill>
            <a:schemeClr val="bg2">
              <a:lumMod val="75000"/>
            </a:schemeClr>
          </a:solidFill>
          <a:ln>
            <a:solidFill>
              <a:schemeClr val="bg2">
                <a:lumMod val="10000"/>
              </a:schemeClr>
            </a:solidFill>
          </a:ln>
        </p:spPr>
        <p:txBody>
          <a:bodyPr wrap="square" rtlCol="0">
            <a:spAutoFit/>
          </a:bodyPr>
          <a:lstStyle/>
          <a:p>
            <a:pPr algn="just"/>
            <a:r>
              <a:rPr lang="en-GB" sz="2400" dirty="0" smtClean="0"/>
              <a:t>This is one of Modigliani’s famous paintings of a women called, Beatrice Hastings. She had a love affair with the artist for over two years and became the subject for many of his paintings. Once again his style of turning the face into a mask is seen and the elongation of the face and body. Exaggerating the form simple lines. Using a traditional image to make a non traditional style of painting. There is also a hint of the renaissance which was a huge influence, as the large hat symbolises a halo  around the women’s face.</a:t>
            </a:r>
            <a:endParaRPr lang="en-GB"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60232" cy="1844824"/>
          </a:xfrm>
          <a:solidFill>
            <a:schemeClr val="bg2">
              <a:lumMod val="75000"/>
            </a:schemeClr>
          </a:solidFill>
          <a:ln>
            <a:solidFill>
              <a:schemeClr val="bg2">
                <a:lumMod val="10000"/>
              </a:schemeClr>
            </a:solidFill>
          </a:ln>
        </p:spPr>
        <p:txBody>
          <a:bodyPr>
            <a:normAutofit fontScale="90000"/>
          </a:bodyPr>
          <a:lstStyle/>
          <a:p>
            <a:r>
              <a:rPr lang="en-GB" dirty="0" smtClean="0"/>
              <a:t>We are going to draw a Self Portrait in the style of Modigliani.</a:t>
            </a:r>
            <a:endParaRPr lang="en-GB" dirty="0"/>
          </a:p>
        </p:txBody>
      </p:sp>
      <p:sp>
        <p:nvSpPr>
          <p:cNvPr id="3" name="Content Placeholder 2"/>
          <p:cNvSpPr>
            <a:spLocks noGrp="1"/>
          </p:cNvSpPr>
          <p:nvPr>
            <p:ph idx="1"/>
          </p:nvPr>
        </p:nvSpPr>
        <p:spPr>
          <a:xfrm>
            <a:off x="179512" y="2060848"/>
            <a:ext cx="4248472" cy="4797152"/>
          </a:xfrm>
        </p:spPr>
        <p:txBody>
          <a:bodyPr/>
          <a:lstStyle/>
          <a:p>
            <a:r>
              <a:rPr lang="en-GB" dirty="0" smtClean="0"/>
              <a:t>What do you notice about Modigliani’s paintings?</a:t>
            </a:r>
          </a:p>
          <a:p>
            <a:pPr>
              <a:buNone/>
            </a:pPr>
            <a:endParaRPr lang="en-GB" dirty="0" smtClean="0"/>
          </a:p>
          <a:p>
            <a:r>
              <a:rPr lang="en-GB" dirty="0" smtClean="0"/>
              <a:t>Think about: </a:t>
            </a:r>
          </a:p>
          <a:p>
            <a:pPr lvl="1"/>
            <a:r>
              <a:rPr lang="en-GB" dirty="0" smtClean="0"/>
              <a:t>Colour</a:t>
            </a:r>
          </a:p>
          <a:p>
            <a:pPr lvl="1"/>
            <a:r>
              <a:rPr lang="en-GB" dirty="0" smtClean="0"/>
              <a:t>Physical proportions</a:t>
            </a:r>
          </a:p>
          <a:p>
            <a:pPr lvl="1"/>
            <a:r>
              <a:rPr lang="en-GB" dirty="0" smtClean="0"/>
              <a:t>Physical features</a:t>
            </a:r>
          </a:p>
          <a:p>
            <a:pPr lvl="1"/>
            <a:endParaRPr lang="en-GB" dirty="0"/>
          </a:p>
        </p:txBody>
      </p:sp>
      <p:pic>
        <p:nvPicPr>
          <p:cNvPr id="1026" name="Picture 2" descr="Portrait of Jeanne Hebuterne (1918)"/>
          <p:cNvPicPr>
            <a:picLocks noChangeAspect="1" noChangeArrowheads="1"/>
          </p:cNvPicPr>
          <p:nvPr/>
        </p:nvPicPr>
        <p:blipFill>
          <a:blip r:embed="rId2"/>
          <a:srcRect/>
          <a:stretch>
            <a:fillRect/>
          </a:stretch>
        </p:blipFill>
        <p:spPr bwMode="auto">
          <a:xfrm>
            <a:off x="6804248" y="0"/>
            <a:ext cx="2146176" cy="3461574"/>
          </a:xfrm>
          <a:prstGeom prst="rect">
            <a:avLst/>
          </a:prstGeom>
          <a:noFill/>
        </p:spPr>
      </p:pic>
      <p:pic>
        <p:nvPicPr>
          <p:cNvPr id="1028" name="Picture 4" descr="Image result for modigliani"/>
          <p:cNvPicPr>
            <a:picLocks noChangeAspect="1" noChangeArrowheads="1"/>
          </p:cNvPicPr>
          <p:nvPr/>
        </p:nvPicPr>
        <p:blipFill>
          <a:blip r:embed="rId3"/>
          <a:srcRect/>
          <a:stretch>
            <a:fillRect/>
          </a:stretch>
        </p:blipFill>
        <p:spPr bwMode="auto">
          <a:xfrm>
            <a:off x="4932040" y="1268760"/>
            <a:ext cx="1701155" cy="2477410"/>
          </a:xfrm>
          <a:prstGeom prst="rect">
            <a:avLst/>
          </a:prstGeom>
          <a:noFill/>
        </p:spPr>
      </p:pic>
      <p:pic>
        <p:nvPicPr>
          <p:cNvPr id="1030" name="Picture 6" descr="File:Modigliani 8.jpg"/>
          <p:cNvPicPr>
            <a:picLocks noChangeAspect="1" noChangeArrowheads="1"/>
          </p:cNvPicPr>
          <p:nvPr/>
        </p:nvPicPr>
        <p:blipFill>
          <a:blip r:embed="rId4"/>
          <a:srcRect/>
          <a:stretch>
            <a:fillRect/>
          </a:stretch>
        </p:blipFill>
        <p:spPr bwMode="auto">
          <a:xfrm>
            <a:off x="6732240" y="3573016"/>
            <a:ext cx="2177058" cy="3180629"/>
          </a:xfrm>
          <a:prstGeom prst="rect">
            <a:avLst/>
          </a:prstGeom>
          <a:noFill/>
        </p:spPr>
      </p:pic>
      <p:pic>
        <p:nvPicPr>
          <p:cNvPr id="1032" name="Picture 8" descr="File:Amedeo Modigliani 042.jpg"/>
          <p:cNvPicPr>
            <a:picLocks noChangeAspect="1" noChangeArrowheads="1"/>
          </p:cNvPicPr>
          <p:nvPr/>
        </p:nvPicPr>
        <p:blipFill>
          <a:blip r:embed="rId5"/>
          <a:srcRect/>
          <a:stretch>
            <a:fillRect/>
          </a:stretch>
        </p:blipFill>
        <p:spPr bwMode="auto">
          <a:xfrm>
            <a:off x="3995936" y="3429000"/>
            <a:ext cx="1944216" cy="328429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26768" cy="1143000"/>
          </a:xfrm>
          <a:ln>
            <a:solidFill>
              <a:schemeClr val="bg2">
                <a:lumMod val="75000"/>
              </a:schemeClr>
            </a:solidFill>
          </a:ln>
        </p:spPr>
        <p:txBody>
          <a:bodyPr>
            <a:normAutofit fontScale="90000"/>
          </a:bodyPr>
          <a:lstStyle/>
          <a:p>
            <a:r>
              <a:rPr lang="en-GB" dirty="0" smtClean="0"/>
              <a:t>Aim: </a:t>
            </a:r>
            <a:br>
              <a:rPr lang="en-GB" dirty="0" smtClean="0"/>
            </a:br>
            <a:r>
              <a:rPr lang="en-GB" dirty="0" smtClean="0"/>
              <a:t>Line Drawing</a:t>
            </a:r>
            <a:endParaRPr lang="en-GB" dirty="0"/>
          </a:p>
        </p:txBody>
      </p:sp>
      <p:sp>
        <p:nvSpPr>
          <p:cNvPr id="3" name="Content Placeholder 2"/>
          <p:cNvSpPr>
            <a:spLocks noGrp="1"/>
          </p:cNvSpPr>
          <p:nvPr>
            <p:ph idx="1"/>
          </p:nvPr>
        </p:nvSpPr>
        <p:spPr>
          <a:xfrm>
            <a:off x="457200" y="1600200"/>
            <a:ext cx="3178696" cy="4525963"/>
          </a:xfrm>
          <a:solidFill>
            <a:schemeClr val="bg2">
              <a:lumMod val="90000"/>
            </a:schemeClr>
          </a:solidFill>
          <a:ln w="76200">
            <a:solidFill>
              <a:schemeClr val="bg2">
                <a:lumMod val="75000"/>
              </a:schemeClr>
            </a:solidFill>
          </a:ln>
        </p:spPr>
        <p:txBody>
          <a:bodyPr>
            <a:normAutofit fontScale="92500" lnSpcReduction="10000"/>
          </a:bodyPr>
          <a:lstStyle/>
          <a:p>
            <a:r>
              <a:rPr lang="en-GB" dirty="0" smtClean="0"/>
              <a:t>Let us start with a line drawing of our own Face.</a:t>
            </a:r>
          </a:p>
          <a:p>
            <a:r>
              <a:rPr lang="en-GB" dirty="0" smtClean="0"/>
              <a:t>Remember you are drawing in the style of Modigliani.</a:t>
            </a:r>
          </a:p>
          <a:p>
            <a:r>
              <a:rPr lang="en-GB" dirty="0" smtClean="0"/>
              <a:t>Use your Mirror/ Photograph to help you</a:t>
            </a:r>
            <a:endParaRPr lang="en-GB" dirty="0"/>
          </a:p>
        </p:txBody>
      </p:sp>
      <p:pic>
        <p:nvPicPr>
          <p:cNvPr id="1026" name="Picture 2" descr="http://www.modigliani-drawings.com/FEMALE%20HEAD.jpg"/>
          <p:cNvPicPr>
            <a:picLocks noChangeAspect="1" noChangeArrowheads="1"/>
          </p:cNvPicPr>
          <p:nvPr/>
        </p:nvPicPr>
        <p:blipFill>
          <a:blip r:embed="rId2"/>
          <a:srcRect/>
          <a:stretch>
            <a:fillRect/>
          </a:stretch>
        </p:blipFill>
        <p:spPr bwMode="auto">
          <a:xfrm>
            <a:off x="5857366" y="116632"/>
            <a:ext cx="3118917" cy="5040560"/>
          </a:xfrm>
          <a:prstGeom prst="rect">
            <a:avLst/>
          </a:prstGeom>
          <a:noFill/>
          <a:ln>
            <a:solidFill>
              <a:schemeClr val="bg2">
                <a:lumMod val="75000"/>
              </a:schemeClr>
            </a:solidFill>
          </a:ln>
        </p:spPr>
      </p:pic>
      <p:sp>
        <p:nvSpPr>
          <p:cNvPr id="5" name="TextBox 4"/>
          <p:cNvSpPr txBox="1"/>
          <p:nvPr/>
        </p:nvSpPr>
        <p:spPr>
          <a:xfrm>
            <a:off x="5940152" y="5242173"/>
            <a:ext cx="3024336" cy="1615827"/>
          </a:xfrm>
          <a:prstGeom prst="rect">
            <a:avLst/>
          </a:prstGeom>
          <a:noFill/>
          <a:ln w="38100">
            <a:solidFill>
              <a:schemeClr val="bg2">
                <a:lumMod val="50000"/>
              </a:schemeClr>
            </a:solidFill>
          </a:ln>
        </p:spPr>
        <p:txBody>
          <a:bodyPr wrap="square" rtlCol="0">
            <a:spAutoFit/>
          </a:bodyPr>
          <a:lstStyle/>
          <a:p>
            <a:pPr algn="ctr"/>
            <a:r>
              <a:rPr lang="en-GB" sz="1100" b="1" dirty="0" smtClean="0">
                <a:ln>
                  <a:solidFill>
                    <a:schemeClr val="bg2">
                      <a:lumMod val="25000"/>
                    </a:schemeClr>
                  </a:solidFill>
                </a:ln>
              </a:rPr>
              <a:t>Amedeo Modigliani</a:t>
            </a:r>
            <a:endParaRPr lang="en-GB" sz="1100" dirty="0" smtClean="0">
              <a:ln>
                <a:solidFill>
                  <a:schemeClr val="bg2">
                    <a:lumMod val="25000"/>
                  </a:schemeClr>
                </a:solidFill>
              </a:ln>
            </a:endParaRPr>
          </a:p>
          <a:p>
            <a:pPr algn="ctr"/>
            <a:r>
              <a:rPr lang="en-GB" sz="1100" b="1" dirty="0" smtClean="0">
                <a:ln>
                  <a:solidFill>
                    <a:schemeClr val="bg2">
                      <a:lumMod val="25000"/>
                    </a:schemeClr>
                  </a:solidFill>
                </a:ln>
              </a:rPr>
              <a:t>1884 - 1920</a:t>
            </a:r>
            <a:endParaRPr lang="en-GB" sz="1100" dirty="0" smtClean="0">
              <a:ln>
                <a:solidFill>
                  <a:schemeClr val="bg2">
                    <a:lumMod val="25000"/>
                  </a:schemeClr>
                </a:solidFill>
              </a:ln>
            </a:endParaRPr>
          </a:p>
          <a:p>
            <a:pPr algn="ctr"/>
            <a:r>
              <a:rPr lang="en-GB" sz="1100" b="1" i="1" dirty="0" smtClean="0">
                <a:ln>
                  <a:solidFill>
                    <a:schemeClr val="bg2">
                      <a:lumMod val="25000"/>
                    </a:schemeClr>
                  </a:solidFill>
                </a:ln>
              </a:rPr>
              <a:t>Female Head</a:t>
            </a:r>
            <a:r>
              <a:rPr lang="en-GB" sz="1100" i="1" dirty="0" smtClean="0">
                <a:ln>
                  <a:solidFill>
                    <a:schemeClr val="bg2">
                      <a:lumMod val="25000"/>
                    </a:schemeClr>
                  </a:solidFill>
                </a:ln>
              </a:rPr>
              <a:t>   </a:t>
            </a:r>
            <a:r>
              <a:rPr lang="en-GB" sz="1100" dirty="0" smtClean="0">
                <a:ln>
                  <a:solidFill>
                    <a:schemeClr val="bg2">
                      <a:lumMod val="25000"/>
                    </a:schemeClr>
                  </a:solidFill>
                </a:ln>
              </a:rPr>
              <a:t>c. 1911</a:t>
            </a:r>
          </a:p>
          <a:p>
            <a:pPr algn="ctr"/>
            <a:r>
              <a:rPr lang="en-GB" sz="1100" i="1" dirty="0" smtClean="0">
                <a:ln>
                  <a:solidFill>
                    <a:schemeClr val="bg2">
                      <a:lumMod val="25000"/>
                    </a:schemeClr>
                  </a:solidFill>
                </a:ln>
              </a:rPr>
              <a:t> </a:t>
            </a:r>
            <a:endParaRPr lang="en-GB" sz="1100" dirty="0" smtClean="0">
              <a:ln>
                <a:solidFill>
                  <a:schemeClr val="bg2">
                    <a:lumMod val="25000"/>
                  </a:schemeClr>
                </a:solidFill>
              </a:ln>
            </a:endParaRPr>
          </a:p>
          <a:p>
            <a:pPr algn="ctr"/>
            <a:r>
              <a:rPr lang="en-GB" sz="1100" i="1" dirty="0" smtClean="0">
                <a:ln>
                  <a:solidFill>
                    <a:schemeClr val="bg2">
                      <a:lumMod val="25000"/>
                    </a:schemeClr>
                  </a:solidFill>
                </a:ln>
              </a:rPr>
              <a:t>  </a:t>
            </a:r>
            <a:endParaRPr lang="en-GB" sz="1100" dirty="0" smtClean="0">
              <a:ln>
                <a:solidFill>
                  <a:schemeClr val="bg2">
                    <a:lumMod val="25000"/>
                  </a:schemeClr>
                </a:solidFill>
              </a:ln>
            </a:endParaRPr>
          </a:p>
          <a:p>
            <a:pPr algn="ctr"/>
            <a:r>
              <a:rPr lang="en-GB" sz="1100" dirty="0" smtClean="0">
                <a:ln>
                  <a:solidFill>
                    <a:schemeClr val="bg2">
                      <a:lumMod val="25000"/>
                    </a:schemeClr>
                  </a:solidFill>
                </a:ln>
              </a:rPr>
              <a:t>Black crayon; stamped with the Paul Alexandre collection mark.</a:t>
            </a:r>
          </a:p>
          <a:p>
            <a:pPr algn="ctr"/>
            <a:r>
              <a:rPr lang="en-GB" sz="1100" dirty="0" smtClean="0">
                <a:ln>
                  <a:solidFill>
                    <a:schemeClr val="bg2">
                      <a:lumMod val="25000"/>
                    </a:schemeClr>
                  </a:solidFill>
                </a:ln>
              </a:rPr>
              <a:t> </a:t>
            </a:r>
          </a:p>
          <a:p>
            <a:pPr algn="ctr"/>
            <a:r>
              <a:rPr lang="en-GB" sz="1100" dirty="0" smtClean="0">
                <a:ln>
                  <a:solidFill>
                    <a:schemeClr val="bg2">
                      <a:lumMod val="25000"/>
                    </a:schemeClr>
                  </a:solidFill>
                </a:ln>
              </a:rPr>
              <a:t>16 ¾ x 10 3/8 inches  42.7 x 26.4 cms.</a:t>
            </a:r>
            <a:endParaRPr lang="en-GB" dirty="0"/>
          </a:p>
        </p:txBody>
      </p:sp>
      <p:pic>
        <p:nvPicPr>
          <p:cNvPr id="1028" name="Picture 4" descr="http://www.modigliani-drawings.com/Head%20%5bSculpture%201X%20%5d%201911-12.jpg"/>
          <p:cNvPicPr>
            <a:picLocks noChangeAspect="1" noChangeArrowheads="1"/>
          </p:cNvPicPr>
          <p:nvPr/>
        </p:nvPicPr>
        <p:blipFill>
          <a:blip r:embed="rId3" cstate="print"/>
          <a:srcRect/>
          <a:stretch>
            <a:fillRect/>
          </a:stretch>
        </p:blipFill>
        <p:spPr bwMode="auto">
          <a:xfrm>
            <a:off x="4572000" y="260647"/>
            <a:ext cx="956538" cy="1731899"/>
          </a:xfrm>
          <a:prstGeom prst="rect">
            <a:avLst/>
          </a:prstGeom>
          <a:noFill/>
          <a:ln>
            <a:solidFill>
              <a:schemeClr val="bg2">
                <a:lumMod val="50000"/>
              </a:schemeClr>
            </a:solidFill>
          </a:ln>
        </p:spPr>
      </p:pic>
      <p:pic>
        <p:nvPicPr>
          <p:cNvPr id="1030" name="Picture 6" descr="Image result for line drawing modigliani"/>
          <p:cNvPicPr>
            <a:picLocks noChangeAspect="1" noChangeArrowheads="1"/>
          </p:cNvPicPr>
          <p:nvPr/>
        </p:nvPicPr>
        <p:blipFill>
          <a:blip r:embed="rId4"/>
          <a:srcRect/>
          <a:stretch>
            <a:fillRect/>
          </a:stretch>
        </p:blipFill>
        <p:spPr bwMode="auto">
          <a:xfrm>
            <a:off x="3779912" y="2060849"/>
            <a:ext cx="1050116" cy="2520280"/>
          </a:xfrm>
          <a:prstGeom prst="rect">
            <a:avLst/>
          </a:prstGeom>
          <a:noFill/>
          <a:ln>
            <a:solidFill>
              <a:schemeClr val="bg2">
                <a:lumMod val="50000"/>
              </a:schemeClr>
            </a:solidFill>
          </a:ln>
        </p:spPr>
      </p:pic>
      <p:pic>
        <p:nvPicPr>
          <p:cNvPr id="1032" name="Picture 8" descr="Image result for line drawing modigliani"/>
          <p:cNvPicPr>
            <a:picLocks noChangeAspect="1" noChangeArrowheads="1"/>
          </p:cNvPicPr>
          <p:nvPr/>
        </p:nvPicPr>
        <p:blipFill>
          <a:blip r:embed="rId5"/>
          <a:srcRect r="19969"/>
          <a:stretch>
            <a:fillRect/>
          </a:stretch>
        </p:blipFill>
        <p:spPr bwMode="auto">
          <a:xfrm>
            <a:off x="4139952" y="4797152"/>
            <a:ext cx="1469478" cy="1836134"/>
          </a:xfrm>
          <a:prstGeom prst="rect">
            <a:avLst/>
          </a:prstGeom>
          <a:noFill/>
          <a:ln>
            <a:solidFill>
              <a:schemeClr val="bg2">
                <a:lumMod val="50000"/>
              </a:schemeClr>
            </a:solidFill>
          </a:ln>
        </p:spPr>
      </p:pic>
      <p:cxnSp>
        <p:nvCxnSpPr>
          <p:cNvPr id="10" name="Straight Arrow Connector 9"/>
          <p:cNvCxnSpPr/>
          <p:nvPr/>
        </p:nvCxnSpPr>
        <p:spPr>
          <a:xfrm rot="10800000">
            <a:off x="5364088" y="764704"/>
            <a:ext cx="1152128" cy="36004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3178696" cy="792088"/>
          </a:xfrm>
        </p:spPr>
        <p:txBody>
          <a:bodyPr/>
          <a:lstStyle/>
          <a:p>
            <a:r>
              <a:rPr lang="en-GB" dirty="0" smtClean="0"/>
              <a:t>AIM: Tone</a:t>
            </a:r>
            <a:endParaRPr lang="en-GB" dirty="0"/>
          </a:p>
        </p:txBody>
      </p:sp>
      <p:pic>
        <p:nvPicPr>
          <p:cNvPr id="19458" name="Picture 2" descr="1909 Poster featuring the drawing Modigliani - Paul Alexander by Granger"/>
          <p:cNvPicPr>
            <a:picLocks noChangeAspect="1" noChangeArrowheads="1"/>
          </p:cNvPicPr>
          <p:nvPr/>
        </p:nvPicPr>
        <p:blipFill>
          <a:blip r:embed="rId2"/>
          <a:srcRect/>
          <a:stretch>
            <a:fillRect/>
          </a:stretch>
        </p:blipFill>
        <p:spPr bwMode="auto">
          <a:xfrm>
            <a:off x="3851920" y="332656"/>
            <a:ext cx="5047456" cy="6309320"/>
          </a:xfrm>
          <a:prstGeom prst="rect">
            <a:avLst/>
          </a:prstGeom>
          <a:noFill/>
          <a:ln>
            <a:solidFill>
              <a:schemeClr val="bg2">
                <a:lumMod val="50000"/>
              </a:schemeClr>
            </a:solidFill>
          </a:ln>
        </p:spPr>
      </p:pic>
      <p:pic>
        <p:nvPicPr>
          <p:cNvPr id="19459" name="Picture 3"/>
          <p:cNvPicPr>
            <a:picLocks noChangeAspect="1" noChangeArrowheads="1"/>
          </p:cNvPicPr>
          <p:nvPr/>
        </p:nvPicPr>
        <p:blipFill>
          <a:blip r:embed="rId3"/>
          <a:srcRect l="16238" t="10055" r="43600" b="12427"/>
          <a:stretch>
            <a:fillRect/>
          </a:stretch>
        </p:blipFill>
        <p:spPr bwMode="auto">
          <a:xfrm>
            <a:off x="395536" y="908720"/>
            <a:ext cx="2937926" cy="4536504"/>
          </a:xfrm>
          <a:prstGeom prst="rect">
            <a:avLst/>
          </a:prstGeom>
          <a:noFill/>
          <a:ln w="9525">
            <a:solidFill>
              <a:schemeClr val="bg2">
                <a:lumMod val="50000"/>
              </a:schemeClr>
            </a:solidFill>
            <a:miter lim="800000"/>
            <a:headEnd/>
            <a:tailEnd/>
          </a:ln>
        </p:spPr>
      </p:pic>
      <p:pic>
        <p:nvPicPr>
          <p:cNvPr id="19461" name="Picture 5" descr="Image result for modigliani drawing"/>
          <p:cNvPicPr>
            <a:picLocks noChangeAspect="1" noChangeArrowheads="1"/>
          </p:cNvPicPr>
          <p:nvPr/>
        </p:nvPicPr>
        <p:blipFill>
          <a:blip r:embed="rId4"/>
          <a:srcRect/>
          <a:stretch>
            <a:fillRect/>
          </a:stretch>
        </p:blipFill>
        <p:spPr bwMode="auto">
          <a:xfrm>
            <a:off x="2987824" y="4437112"/>
            <a:ext cx="1341115" cy="1953080"/>
          </a:xfrm>
          <a:prstGeom prst="rect">
            <a:avLst/>
          </a:prstGeom>
          <a:noFill/>
          <a:ln>
            <a:solidFill>
              <a:schemeClr val="bg2">
                <a:lumMod val="50000"/>
              </a:schemeClr>
            </a:solidFill>
          </a:ln>
        </p:spPr>
      </p:pic>
      <p:sp>
        <p:nvSpPr>
          <p:cNvPr id="8" name="TextBox 7"/>
          <p:cNvSpPr txBox="1"/>
          <p:nvPr/>
        </p:nvSpPr>
        <p:spPr>
          <a:xfrm>
            <a:off x="251520" y="5589240"/>
            <a:ext cx="2520280" cy="923330"/>
          </a:xfrm>
          <a:prstGeom prst="rect">
            <a:avLst/>
          </a:prstGeom>
          <a:noFill/>
          <a:ln>
            <a:solidFill>
              <a:schemeClr val="bg2">
                <a:lumMod val="50000"/>
              </a:schemeClr>
            </a:solidFill>
          </a:ln>
        </p:spPr>
        <p:txBody>
          <a:bodyPr wrap="square" rtlCol="0">
            <a:spAutoFit/>
          </a:bodyPr>
          <a:lstStyle/>
          <a:p>
            <a:pPr algn="ctr"/>
            <a:r>
              <a:rPr lang="en-GB" dirty="0" smtClean="0"/>
              <a:t>We Are Now Going to add tone into our Modigliani Drawings.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50704" cy="1143000"/>
          </a:xfrm>
          <a:ln>
            <a:solidFill>
              <a:schemeClr val="bg2">
                <a:lumMod val="50000"/>
              </a:schemeClr>
            </a:solidFill>
          </a:ln>
        </p:spPr>
        <p:txBody>
          <a:bodyPr/>
          <a:lstStyle/>
          <a:p>
            <a:r>
              <a:rPr lang="en-GB" dirty="0" smtClean="0"/>
              <a:t>AIM: Paint</a:t>
            </a:r>
            <a:endParaRPr lang="en-GB" dirty="0"/>
          </a:p>
        </p:txBody>
      </p:sp>
      <p:sp>
        <p:nvSpPr>
          <p:cNvPr id="3" name="TextBox 2"/>
          <p:cNvSpPr txBox="1"/>
          <p:nvPr/>
        </p:nvSpPr>
        <p:spPr>
          <a:xfrm>
            <a:off x="467544" y="1844824"/>
            <a:ext cx="2952328" cy="4524315"/>
          </a:xfrm>
          <a:prstGeom prst="rect">
            <a:avLst/>
          </a:prstGeom>
          <a:noFill/>
          <a:ln>
            <a:solidFill>
              <a:schemeClr val="bg2">
                <a:lumMod val="50000"/>
              </a:schemeClr>
            </a:solidFill>
          </a:ln>
        </p:spPr>
        <p:txBody>
          <a:bodyPr wrap="square" rtlCol="0">
            <a:spAutoFit/>
          </a:bodyPr>
          <a:lstStyle/>
          <a:p>
            <a:pPr algn="ctr"/>
            <a:r>
              <a:rPr lang="en-GB" sz="2400" dirty="0" smtClean="0"/>
              <a:t>We Are Now Going to add paint onto our enlarged Modigliani Drawings.</a:t>
            </a:r>
          </a:p>
          <a:p>
            <a:pPr algn="ctr"/>
            <a:endParaRPr lang="en-GB" sz="2400" dirty="0" smtClean="0"/>
          </a:p>
          <a:p>
            <a:pPr algn="ctr"/>
            <a:r>
              <a:rPr lang="en-GB" sz="2400" dirty="0" smtClean="0"/>
              <a:t>Starting with our Skin Tone.</a:t>
            </a:r>
          </a:p>
          <a:p>
            <a:pPr algn="ctr"/>
            <a:endParaRPr lang="en-GB" sz="2400" dirty="0" smtClean="0"/>
          </a:p>
          <a:p>
            <a:pPr algn="ctr"/>
            <a:r>
              <a:rPr lang="en-GB" sz="2400" dirty="0" smtClean="0"/>
              <a:t>First we will need to practice mixing paint so we can COLOUR MATCH</a:t>
            </a:r>
            <a:endParaRPr lang="en-GB" sz="2400" dirty="0"/>
          </a:p>
        </p:txBody>
      </p:sp>
      <p:pic>
        <p:nvPicPr>
          <p:cNvPr id="20482" name="Picture 2" descr="Modigliani Painting - Portrait Of Lunia Czechowska by Amedeo Modigliani"/>
          <p:cNvPicPr>
            <a:picLocks noChangeAspect="1" noChangeArrowheads="1"/>
          </p:cNvPicPr>
          <p:nvPr/>
        </p:nvPicPr>
        <p:blipFill>
          <a:blip r:embed="rId2"/>
          <a:srcRect/>
          <a:stretch>
            <a:fillRect/>
          </a:stretch>
        </p:blipFill>
        <p:spPr bwMode="auto">
          <a:xfrm>
            <a:off x="6300192" y="188640"/>
            <a:ext cx="2511549" cy="3126410"/>
          </a:xfrm>
          <a:prstGeom prst="rect">
            <a:avLst/>
          </a:prstGeom>
          <a:noFill/>
        </p:spPr>
      </p:pic>
      <p:pic>
        <p:nvPicPr>
          <p:cNvPr id="20484" name="Picture 4" descr="Modigliani Painting - Portrait Of Jeanne Hebuterne In A Large Hat by Amedeo Modigliani"/>
          <p:cNvPicPr>
            <a:picLocks noChangeAspect="1" noChangeArrowheads="1"/>
          </p:cNvPicPr>
          <p:nvPr/>
        </p:nvPicPr>
        <p:blipFill>
          <a:blip r:embed="rId3"/>
          <a:srcRect/>
          <a:stretch>
            <a:fillRect/>
          </a:stretch>
        </p:blipFill>
        <p:spPr bwMode="auto">
          <a:xfrm>
            <a:off x="3923928" y="548680"/>
            <a:ext cx="2154479" cy="3168352"/>
          </a:xfrm>
          <a:prstGeom prst="rect">
            <a:avLst/>
          </a:prstGeom>
          <a:noFill/>
        </p:spPr>
      </p:pic>
      <p:pic>
        <p:nvPicPr>
          <p:cNvPr id="20486" name="Picture 6" descr="Modigliani Painting - Jeanne Hebuterne by Amedeo Modigliani"/>
          <p:cNvPicPr>
            <a:picLocks noChangeAspect="1" noChangeArrowheads="1"/>
          </p:cNvPicPr>
          <p:nvPr/>
        </p:nvPicPr>
        <p:blipFill>
          <a:blip r:embed="rId4"/>
          <a:srcRect/>
          <a:stretch>
            <a:fillRect/>
          </a:stretch>
        </p:blipFill>
        <p:spPr bwMode="auto">
          <a:xfrm>
            <a:off x="4139952" y="3789040"/>
            <a:ext cx="1752600" cy="2857500"/>
          </a:xfrm>
          <a:prstGeom prst="rect">
            <a:avLst/>
          </a:prstGeom>
          <a:noFill/>
        </p:spPr>
      </p:pic>
      <p:pic>
        <p:nvPicPr>
          <p:cNvPr id="20488" name="Picture 8" descr="Modigliani Painting - Portrait Of Paul Guillaume by Amedeo Modigliani"/>
          <p:cNvPicPr>
            <a:picLocks noChangeAspect="1" noChangeArrowheads="1"/>
          </p:cNvPicPr>
          <p:nvPr/>
        </p:nvPicPr>
        <p:blipFill>
          <a:blip r:embed="rId5"/>
          <a:srcRect/>
          <a:stretch>
            <a:fillRect/>
          </a:stretch>
        </p:blipFill>
        <p:spPr bwMode="auto">
          <a:xfrm>
            <a:off x="6444208" y="3429000"/>
            <a:ext cx="2127117" cy="30243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2098576" cy="1143000"/>
          </a:xfrm>
          <a:ln>
            <a:solidFill>
              <a:schemeClr val="bg2">
                <a:lumMod val="50000"/>
              </a:schemeClr>
            </a:solidFill>
          </a:ln>
        </p:spPr>
        <p:txBody>
          <a:bodyPr>
            <a:normAutofit fontScale="90000"/>
          </a:bodyPr>
          <a:lstStyle/>
          <a:p>
            <a:r>
              <a:rPr lang="en-GB" dirty="0" smtClean="0"/>
              <a:t>AIM: Texture</a:t>
            </a:r>
            <a:endParaRPr lang="en-GB" dirty="0"/>
          </a:p>
        </p:txBody>
      </p:sp>
      <p:sp>
        <p:nvSpPr>
          <p:cNvPr id="3" name="TextBox 2"/>
          <p:cNvSpPr txBox="1"/>
          <p:nvPr/>
        </p:nvSpPr>
        <p:spPr>
          <a:xfrm>
            <a:off x="179512" y="1700808"/>
            <a:ext cx="2448272" cy="4893647"/>
          </a:xfrm>
          <a:prstGeom prst="rect">
            <a:avLst/>
          </a:prstGeom>
          <a:noFill/>
          <a:ln>
            <a:solidFill>
              <a:schemeClr val="bg2">
                <a:lumMod val="50000"/>
              </a:schemeClr>
            </a:solidFill>
          </a:ln>
        </p:spPr>
        <p:txBody>
          <a:bodyPr wrap="square" rtlCol="0">
            <a:spAutoFit/>
          </a:bodyPr>
          <a:lstStyle/>
          <a:p>
            <a:pPr algn="ctr"/>
            <a:r>
              <a:rPr lang="en-GB" sz="2400" dirty="0" smtClean="0"/>
              <a:t>We Are Now Going to add texture into the background of our Modigliani Paintings.</a:t>
            </a:r>
          </a:p>
          <a:p>
            <a:pPr algn="ctr"/>
            <a:endParaRPr lang="en-GB" sz="2400" dirty="0" smtClean="0"/>
          </a:p>
          <a:p>
            <a:pPr algn="ctr"/>
            <a:r>
              <a:rPr lang="en-GB" sz="2400" dirty="0" smtClean="0"/>
              <a:t>First we will need to practice making suitable textures in the style of Modigliani</a:t>
            </a:r>
            <a:endParaRPr lang="en-GB" sz="2400" dirty="0"/>
          </a:p>
        </p:txBody>
      </p:sp>
      <p:pic>
        <p:nvPicPr>
          <p:cNvPr id="20488" name="Picture 8" descr="Modigliani Painting - Portrait Of Paul Guillaume by Amedeo Modigliani"/>
          <p:cNvPicPr>
            <a:picLocks noChangeAspect="1" noChangeArrowheads="1"/>
          </p:cNvPicPr>
          <p:nvPr/>
        </p:nvPicPr>
        <p:blipFill>
          <a:blip r:embed="rId2"/>
          <a:srcRect r="63467" b="35039"/>
          <a:stretch>
            <a:fillRect/>
          </a:stretch>
        </p:blipFill>
        <p:spPr bwMode="auto">
          <a:xfrm>
            <a:off x="5220072" y="188640"/>
            <a:ext cx="1584176" cy="4005064"/>
          </a:xfrm>
          <a:prstGeom prst="rect">
            <a:avLst/>
          </a:prstGeom>
          <a:noFill/>
        </p:spPr>
      </p:pic>
      <p:pic>
        <p:nvPicPr>
          <p:cNvPr id="21506" name="Picture 2" descr="Image result for BACKGROUND TEXTURE ART"/>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5004048" y="4437112"/>
            <a:ext cx="2099642" cy="2099642"/>
          </a:xfrm>
          <a:prstGeom prst="rect">
            <a:avLst/>
          </a:prstGeom>
          <a:noFill/>
        </p:spPr>
      </p:pic>
      <p:pic>
        <p:nvPicPr>
          <p:cNvPr id="20482" name="Picture 2" descr="Modigliani Painting - Portrait Of Lunia Czechowska by Amedeo Modigliani"/>
          <p:cNvPicPr>
            <a:picLocks noChangeAspect="1" noChangeArrowheads="1"/>
          </p:cNvPicPr>
          <p:nvPr/>
        </p:nvPicPr>
        <p:blipFill>
          <a:blip r:embed="rId4"/>
          <a:srcRect t="40883" r="65012"/>
          <a:stretch>
            <a:fillRect/>
          </a:stretch>
        </p:blipFill>
        <p:spPr bwMode="auto">
          <a:xfrm>
            <a:off x="7380312" y="188640"/>
            <a:ext cx="1584176" cy="3331976"/>
          </a:xfrm>
          <a:prstGeom prst="rect">
            <a:avLst/>
          </a:prstGeom>
          <a:noFill/>
        </p:spPr>
      </p:pic>
      <p:pic>
        <p:nvPicPr>
          <p:cNvPr id="21508" name="Picture 4" descr="Modigliani Painting - Hebuterne In A Large Hat by MotionAge Designs"/>
          <p:cNvPicPr>
            <a:picLocks noChangeAspect="1" noChangeArrowheads="1"/>
          </p:cNvPicPr>
          <p:nvPr/>
        </p:nvPicPr>
        <p:blipFill>
          <a:blip r:embed="rId5"/>
          <a:srcRect l="56616" b="47081"/>
          <a:stretch>
            <a:fillRect/>
          </a:stretch>
        </p:blipFill>
        <p:spPr bwMode="auto">
          <a:xfrm>
            <a:off x="3203848" y="260648"/>
            <a:ext cx="1384724" cy="2232248"/>
          </a:xfrm>
          <a:prstGeom prst="rect">
            <a:avLst/>
          </a:prstGeom>
          <a:noFill/>
        </p:spPr>
      </p:pic>
      <p:pic>
        <p:nvPicPr>
          <p:cNvPr id="10" name="Picture 6" descr="File:Modigliani 8.jpg"/>
          <p:cNvPicPr>
            <a:picLocks noChangeAspect="1" noChangeArrowheads="1"/>
          </p:cNvPicPr>
          <p:nvPr/>
        </p:nvPicPr>
        <p:blipFill>
          <a:blip r:embed="rId6"/>
          <a:srcRect l="51419" b="41982"/>
          <a:stretch>
            <a:fillRect/>
          </a:stretch>
        </p:blipFill>
        <p:spPr bwMode="auto">
          <a:xfrm>
            <a:off x="7236296" y="3717032"/>
            <a:ext cx="1660749" cy="2897660"/>
          </a:xfrm>
          <a:prstGeom prst="rect">
            <a:avLst/>
          </a:prstGeom>
          <a:noFill/>
        </p:spPr>
      </p:pic>
      <p:pic>
        <p:nvPicPr>
          <p:cNvPr id="21509" name="Picture 5"/>
          <p:cNvPicPr>
            <a:picLocks noChangeAspect="1" noChangeArrowheads="1"/>
          </p:cNvPicPr>
          <p:nvPr/>
        </p:nvPicPr>
        <p:blipFill>
          <a:blip r:embed="rId7">
            <a:duotone>
              <a:prstClr val="black"/>
              <a:srgbClr val="D9C3A5">
                <a:tint val="50000"/>
                <a:satMod val="180000"/>
              </a:srgbClr>
            </a:duotone>
          </a:blip>
          <a:srcRect l="20081" t="17719" r="22039" b="32079"/>
          <a:stretch>
            <a:fillRect/>
          </a:stretch>
        </p:blipFill>
        <p:spPr bwMode="auto">
          <a:xfrm rot="5400000">
            <a:off x="1934707" y="3690029"/>
            <a:ext cx="3888432" cy="178219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5A3B8F067D714B82DAE7881D5DC443" ma:contentTypeVersion="10" ma:contentTypeDescription="Create a new document." ma:contentTypeScope="" ma:versionID="ad1bf55f51407c1b7e2ac982588ab6a2">
  <xsd:schema xmlns:xsd="http://www.w3.org/2001/XMLSchema" xmlns:xs="http://www.w3.org/2001/XMLSchema" xmlns:p="http://schemas.microsoft.com/office/2006/metadata/properties" xmlns:ns2="cab8bf90-7a36-4086-9e30-1b9e08b4ef99" xmlns:ns3="c89b1111-1e60-4dac-aa21-7c07547082dc" targetNamespace="http://schemas.microsoft.com/office/2006/metadata/properties" ma:root="true" ma:fieldsID="63737659e24fda21b14f8af1fb730b4a" ns2:_="" ns3:_="">
    <xsd:import namespace="cab8bf90-7a36-4086-9e30-1b9e08b4ef99"/>
    <xsd:import namespace="c89b1111-1e60-4dac-aa21-7c07547082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8bf90-7a36-4086-9e30-1b9e08b4ef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9b1111-1e60-4dac-aa21-7c07547082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AA3357-E461-4645-AA36-4C8777A788CF}"/>
</file>

<file path=customXml/itemProps2.xml><?xml version="1.0" encoding="utf-8"?>
<ds:datastoreItem xmlns:ds="http://schemas.openxmlformats.org/officeDocument/2006/customXml" ds:itemID="{CC1E3329-0222-43D0-9E11-D79A33C97E0D}"/>
</file>

<file path=customXml/itemProps3.xml><?xml version="1.0" encoding="utf-8"?>
<ds:datastoreItem xmlns:ds="http://schemas.openxmlformats.org/officeDocument/2006/customXml" ds:itemID="{1ED2A739-6AE0-48BE-B9C4-152F3F5BE9DA}"/>
</file>

<file path=docProps/app.xml><?xml version="1.0" encoding="utf-8"?>
<Properties xmlns="http://schemas.openxmlformats.org/officeDocument/2006/extended-properties" xmlns:vt="http://schemas.openxmlformats.org/officeDocument/2006/docPropsVTypes">
  <TotalTime>239</TotalTime>
  <Words>732</Words>
  <Application>Microsoft Office PowerPoint</Application>
  <PresentationFormat>On-screen Show (4:3)</PresentationFormat>
  <Paragraphs>72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Amedeo Modigliani</vt:lpstr>
      <vt:lpstr>Portrait of Jeanne Hebuterne in a large hat</vt:lpstr>
      <vt:lpstr>PowerPoint Presentation</vt:lpstr>
      <vt:lpstr>PowerPoint Presentation</vt:lpstr>
      <vt:lpstr>We are going to draw a Self Portrait in the style of Modigliani.</vt:lpstr>
      <vt:lpstr>Aim:  Line Drawing</vt:lpstr>
      <vt:lpstr>AIM: Tone</vt:lpstr>
      <vt:lpstr>AIM: Paint</vt:lpstr>
      <vt:lpstr>AIM: Texture</vt:lpstr>
      <vt:lpstr>LETS EVALUATE!   USE THE FOLLOWING TO HELP YOU START YOUR SENTENCES:</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Amedeo Modigliani</dc:title>
  <dc:creator>027KNagel</dc:creator>
  <cp:lastModifiedBy>mccloskeyn05s</cp:lastModifiedBy>
  <cp:revision>35</cp:revision>
  <dcterms:created xsi:type="dcterms:W3CDTF">2017-10-25T13:29:24Z</dcterms:created>
  <dcterms:modified xsi:type="dcterms:W3CDTF">2019-05-27T08:57:57Z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0x0101000F5A3B8F067D714B82DAE7881D5DC443</vt:lpwstr>
  </property>
  <property fmtid="{D5CDD505-2E9C-101B-9397-08002B2CF9AE}" pid="3" name="Order">
    <vt:r8>177500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