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340BBB-7615-47D3-B778-8C240C31F74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89064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40BBB-7615-47D3-B778-8C240C31F74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58053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40BBB-7615-47D3-B778-8C240C31F74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210183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40BBB-7615-47D3-B778-8C240C31F74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256980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40BBB-7615-47D3-B778-8C240C31F749}"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172994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340BBB-7615-47D3-B778-8C240C31F74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246127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40BBB-7615-47D3-B778-8C240C31F749}" type="datetimeFigureOut">
              <a:rPr lang="en-GB" smtClean="0"/>
              <a:t>13/06/2020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125546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340BBB-7615-47D3-B778-8C240C31F749}" type="datetimeFigureOut">
              <a:rPr lang="en-GB" smtClean="0"/>
              <a:t>13/06/2020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31648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40BBB-7615-47D3-B778-8C240C31F749}" type="datetimeFigureOut">
              <a:rPr lang="en-GB" smtClean="0"/>
              <a:t>13/06/2020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3481508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40BBB-7615-47D3-B778-8C240C31F74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290627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40BBB-7615-47D3-B778-8C240C31F749}"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9E6DDC-4605-4F06-95D9-6DBAC73199A6}" type="slidenum">
              <a:rPr lang="en-GB" smtClean="0"/>
              <a:t>‹#›</a:t>
            </a:fld>
            <a:endParaRPr lang="en-GB"/>
          </a:p>
        </p:txBody>
      </p:sp>
    </p:spTree>
    <p:extLst>
      <p:ext uri="{BB962C8B-B14F-4D97-AF65-F5344CB8AC3E}">
        <p14:creationId xmlns:p14="http://schemas.microsoft.com/office/powerpoint/2010/main" val="159211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40BBB-7615-47D3-B778-8C240C31F749}" type="datetimeFigureOut">
              <a:rPr lang="en-GB" smtClean="0"/>
              <a:t>13/06/2020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E6DDC-4605-4F06-95D9-6DBAC73199A6}" type="slidenum">
              <a:rPr lang="en-GB" smtClean="0"/>
              <a:t>‹#›</a:t>
            </a:fld>
            <a:endParaRPr lang="en-GB"/>
          </a:p>
        </p:txBody>
      </p:sp>
    </p:spTree>
    <p:extLst>
      <p:ext uri="{BB962C8B-B14F-4D97-AF65-F5344CB8AC3E}">
        <p14:creationId xmlns:p14="http://schemas.microsoft.com/office/powerpoint/2010/main" val="24982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496944" cy="1470025"/>
          </a:xfrm>
        </p:spPr>
        <p:txBody>
          <a:bodyPr/>
          <a:lstStyle/>
          <a:p>
            <a:r>
              <a:rPr lang="en-GB" dirty="0">
                <a:latin typeface="Showcard Gothic" panose="04020904020102020604" pitchFamily="82" charset="0"/>
              </a:rPr>
              <a:t>National 4 Expressive Drawing Unit</a:t>
            </a:r>
          </a:p>
        </p:txBody>
      </p:sp>
      <p:sp>
        <p:nvSpPr>
          <p:cNvPr id="3" name="Subtitle 2"/>
          <p:cNvSpPr>
            <a:spLocks noGrp="1"/>
          </p:cNvSpPr>
          <p:nvPr>
            <p:ph type="subTitle" idx="1"/>
          </p:nvPr>
        </p:nvSpPr>
        <p:spPr/>
        <p:txBody>
          <a:bodyPr/>
          <a:lstStyle/>
          <a:p>
            <a:r>
              <a:rPr lang="en-GB" dirty="0"/>
              <a:t>Natural World - Fruit</a:t>
            </a:r>
          </a:p>
        </p:txBody>
      </p:sp>
    </p:spTree>
    <p:extLst>
      <p:ext uri="{BB962C8B-B14F-4D97-AF65-F5344CB8AC3E}">
        <p14:creationId xmlns:p14="http://schemas.microsoft.com/office/powerpoint/2010/main" val="5240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94"/>
            <a:ext cx="8229600" cy="706090"/>
          </a:xfrm>
        </p:spPr>
        <p:txBody>
          <a:bodyPr>
            <a:normAutofit fontScale="90000"/>
          </a:bodyPr>
          <a:lstStyle/>
          <a:p>
            <a:r>
              <a:rPr lang="en-GB" dirty="0">
                <a:latin typeface="Showcard Gothic" panose="04020904020102020604" pitchFamily="82" charset="0"/>
              </a:rPr>
              <a:t>Final Piece</a:t>
            </a:r>
          </a:p>
        </p:txBody>
      </p:sp>
      <p:sp>
        <p:nvSpPr>
          <p:cNvPr id="3" name="Content Placeholder 2"/>
          <p:cNvSpPr>
            <a:spLocks noGrp="1"/>
          </p:cNvSpPr>
          <p:nvPr>
            <p:ph idx="1"/>
          </p:nvPr>
        </p:nvSpPr>
        <p:spPr>
          <a:xfrm>
            <a:off x="179512" y="620688"/>
            <a:ext cx="8856984" cy="576064"/>
          </a:xfrm>
        </p:spPr>
        <p:txBody>
          <a:bodyPr>
            <a:normAutofit fontScale="47500" lnSpcReduction="20000"/>
          </a:bodyPr>
          <a:lstStyle/>
          <a:p>
            <a:pPr marL="0" indent="0" algn="ctr">
              <a:buNone/>
            </a:pPr>
            <a:r>
              <a:rPr lang="en-GB" dirty="0"/>
              <a:t>The final drawing for this unit should be on A3 paper and needs to be your best work! You should pick your best Art Material and create a piece of Art which shows off all of your abilities</a:t>
            </a:r>
          </a:p>
        </p:txBody>
      </p:sp>
      <p:pic>
        <p:nvPicPr>
          <p:cNvPr id="6146" name="Picture 2" descr="\\wac-file\staff\pamela.mackay\My Documents\N5 2017-18\IMG_7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71139"/>
            <a:ext cx="7560840" cy="567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2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9524996"/>
              </p:ext>
            </p:extLst>
          </p:nvPr>
        </p:nvGraphicFramePr>
        <p:xfrm>
          <a:off x="251520" y="260648"/>
          <a:ext cx="8712968" cy="2032000"/>
        </p:xfrm>
        <a:graphic>
          <a:graphicData uri="http://schemas.openxmlformats.org/drawingml/2006/table">
            <a:tbl>
              <a:tblPr firstRow="1" firstCol="1" bandRow="1">
                <a:tableStyleId>{2D5ABB26-0587-4C30-8999-92F81FD0307C}</a:tableStyleId>
              </a:tblPr>
              <a:tblGrid>
                <a:gridCol w="2326557">
                  <a:extLst>
                    <a:ext uri="{9D8B030D-6E8A-4147-A177-3AD203B41FA5}">
                      <a16:colId xmlns:a16="http://schemas.microsoft.com/office/drawing/2014/main" val="20000"/>
                    </a:ext>
                  </a:extLst>
                </a:gridCol>
                <a:gridCol w="2095997">
                  <a:extLst>
                    <a:ext uri="{9D8B030D-6E8A-4147-A177-3AD203B41FA5}">
                      <a16:colId xmlns:a16="http://schemas.microsoft.com/office/drawing/2014/main" val="20001"/>
                    </a:ext>
                  </a:extLst>
                </a:gridCol>
                <a:gridCol w="2166167">
                  <a:extLst>
                    <a:ext uri="{9D8B030D-6E8A-4147-A177-3AD203B41FA5}">
                      <a16:colId xmlns:a16="http://schemas.microsoft.com/office/drawing/2014/main" val="20002"/>
                    </a:ext>
                  </a:extLst>
                </a:gridCol>
                <a:gridCol w="2124247">
                  <a:extLst>
                    <a:ext uri="{9D8B030D-6E8A-4147-A177-3AD203B41FA5}">
                      <a16:colId xmlns:a16="http://schemas.microsoft.com/office/drawing/2014/main" val="20003"/>
                    </a:ext>
                  </a:extLst>
                </a:gridCol>
              </a:tblGrid>
              <a:tr h="0">
                <a:tc gridSpan="4">
                  <a:txBody>
                    <a:bodyPr/>
                    <a:lstStyle/>
                    <a:p>
                      <a:pPr>
                        <a:spcBef>
                          <a:spcPts val="1200"/>
                        </a:spcBef>
                        <a:spcAft>
                          <a:spcPts val="300"/>
                        </a:spcAft>
                      </a:pPr>
                      <a:r>
                        <a:rPr lang="en-GB" sz="1000" dirty="0">
                          <a:effectLst/>
                        </a:rPr>
                        <a:t>National 4/5 Art and Design — expressive portfolio</a:t>
                      </a:r>
                    </a:p>
                    <a:p>
                      <a:pPr>
                        <a:spcAft>
                          <a:spcPts val="600"/>
                        </a:spcAft>
                        <a:tabLst>
                          <a:tab pos="5039995" algn="r"/>
                        </a:tabLst>
                      </a:pPr>
                      <a:r>
                        <a:rPr lang="en-GB" sz="1400" b="1" dirty="0">
                          <a:effectLst/>
                        </a:rPr>
                        <a:t>Evaluation</a:t>
                      </a:r>
                      <a:endParaRPr lang="en-GB" sz="1400" b="1" dirty="0">
                        <a:effectLst/>
                        <a:latin typeface="Trebuchet MS"/>
                        <a:ea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15900">
                <a:tc>
                  <a:txBody>
                    <a:bodyPr/>
                    <a:lstStyle/>
                    <a:p>
                      <a:pPr>
                        <a:lnSpc>
                          <a:spcPts val="1400"/>
                        </a:lnSpc>
                        <a:spcAft>
                          <a:spcPts val="0"/>
                        </a:spcAft>
                      </a:pPr>
                      <a:r>
                        <a:rPr lang="en-GB" sz="1100">
                          <a:effectLst/>
                        </a:rPr>
                        <a:t>Candidate name:</a:t>
                      </a:r>
                      <a:endParaRPr lang="en-GB" sz="1100">
                        <a:effectLst/>
                        <a:latin typeface="Trebuchet MS"/>
                        <a:ea typeface="Times New Roman"/>
                        <a:cs typeface="Times New Roman"/>
                      </a:endParaRPr>
                    </a:p>
                  </a:txBody>
                  <a:tcPr marL="68580" marR="68580" marT="0" marB="0"/>
                </a:tc>
                <a:tc>
                  <a:txBody>
                    <a:bodyPr/>
                    <a:lstStyle/>
                    <a:p>
                      <a:pPr>
                        <a:lnSpc>
                          <a:spcPts val="1400"/>
                        </a:lnSpc>
                        <a:spcAft>
                          <a:spcPts val="0"/>
                        </a:spcAft>
                      </a:pPr>
                      <a:r>
                        <a:rPr lang="en-GB" sz="1100">
                          <a:effectLst/>
                        </a:rPr>
                        <a:t> </a:t>
                      </a:r>
                      <a:endParaRPr lang="en-GB" sz="1100">
                        <a:effectLst/>
                        <a:latin typeface="Trebuchet MS"/>
                        <a:ea typeface="Times New Roman"/>
                        <a:cs typeface="Times New Roman"/>
                      </a:endParaRPr>
                    </a:p>
                  </a:txBody>
                  <a:tcPr marL="68580" marR="68580" marT="0" marB="0"/>
                </a:tc>
                <a:tc>
                  <a:txBody>
                    <a:bodyPr/>
                    <a:lstStyle/>
                    <a:p>
                      <a:pPr>
                        <a:lnSpc>
                          <a:spcPts val="1400"/>
                        </a:lnSpc>
                        <a:spcAft>
                          <a:spcPts val="0"/>
                        </a:spcAft>
                      </a:pPr>
                      <a:r>
                        <a:rPr lang="en-GB" sz="1100">
                          <a:effectLst/>
                        </a:rPr>
                        <a:t>Candidate number:</a:t>
                      </a:r>
                      <a:endParaRPr lang="en-GB" sz="1100">
                        <a:effectLst/>
                        <a:latin typeface="Trebuchet MS"/>
                        <a:ea typeface="Times New Roman"/>
                        <a:cs typeface="Times New Roman"/>
                      </a:endParaRPr>
                    </a:p>
                  </a:txBody>
                  <a:tcPr marL="68580" marR="68580" marT="0" marB="0"/>
                </a:tc>
                <a:tc>
                  <a:txBody>
                    <a:bodyPr/>
                    <a:lstStyle/>
                    <a:p>
                      <a:pPr>
                        <a:lnSpc>
                          <a:spcPts val="1400"/>
                        </a:lnSpc>
                        <a:spcAft>
                          <a:spcPts val="0"/>
                        </a:spcAft>
                      </a:pPr>
                      <a:r>
                        <a:rPr lang="en-GB" sz="1100">
                          <a:effectLst/>
                        </a:rPr>
                        <a:t> </a:t>
                      </a:r>
                      <a:endParaRPr lang="en-GB" sz="11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1"/>
                  </a:ext>
                </a:extLst>
              </a:tr>
              <a:tr h="215900">
                <a:tc>
                  <a:txBody>
                    <a:bodyPr/>
                    <a:lstStyle/>
                    <a:p>
                      <a:pPr>
                        <a:lnSpc>
                          <a:spcPts val="1400"/>
                        </a:lnSpc>
                        <a:spcAft>
                          <a:spcPts val="0"/>
                        </a:spcAft>
                      </a:pPr>
                      <a:r>
                        <a:rPr lang="en-GB" sz="1100">
                          <a:effectLst/>
                        </a:rPr>
                        <a:t>Centre number:</a:t>
                      </a:r>
                      <a:endParaRPr lang="en-GB" sz="1100">
                        <a:effectLst/>
                        <a:latin typeface="Trebuchet MS"/>
                        <a:ea typeface="Times New Roman"/>
                        <a:cs typeface="Times New Roman"/>
                      </a:endParaRPr>
                    </a:p>
                  </a:txBody>
                  <a:tcPr marL="68580" marR="68580" marT="0" marB="0"/>
                </a:tc>
                <a:tc gridSpan="3">
                  <a:txBody>
                    <a:bodyPr/>
                    <a:lstStyle/>
                    <a:p>
                      <a:pPr>
                        <a:lnSpc>
                          <a:spcPts val="1400"/>
                        </a:lnSpc>
                        <a:spcAft>
                          <a:spcPts val="0"/>
                        </a:spcAft>
                      </a:pPr>
                      <a:r>
                        <a:rPr lang="en-GB" sz="1100">
                          <a:effectLst/>
                        </a:rPr>
                        <a:t> </a:t>
                      </a:r>
                      <a:endParaRPr lang="en-GB" sz="1100">
                        <a:effectLst/>
                        <a:latin typeface="Trebuchet MS"/>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443865">
                <a:tc gridSpan="4">
                  <a:txBody>
                    <a:bodyPr/>
                    <a:lstStyle/>
                    <a:p>
                      <a:pPr>
                        <a:spcBef>
                          <a:spcPts val="600"/>
                        </a:spcBef>
                        <a:spcAft>
                          <a:spcPts val="300"/>
                        </a:spcAft>
                      </a:pPr>
                      <a:r>
                        <a:rPr lang="en-GB" sz="1000" dirty="0">
                          <a:effectLst/>
                        </a:rPr>
                        <a:t>Instructions to candidates</a:t>
                      </a:r>
                    </a:p>
                    <a:p>
                      <a:pPr marL="228600" indent="-228600">
                        <a:spcAft>
                          <a:spcPts val="0"/>
                        </a:spcAft>
                      </a:pPr>
                      <a:r>
                        <a:rPr lang="en-GB" sz="1100" dirty="0">
                          <a:effectLst/>
                        </a:rPr>
                        <a:t>You should reflect on and critically evaluate the creative process you followed when working through your expressive portfolio. In your evaluation give justified personal opinions on:</a:t>
                      </a:r>
                    </a:p>
                    <a:p>
                      <a:pPr marL="228600" indent="-228600">
                        <a:spcAft>
                          <a:spcPts val="0"/>
                        </a:spcAft>
                      </a:pPr>
                      <a:r>
                        <a:rPr lang="en-GB" sz="1100" dirty="0">
                          <a:effectLst/>
                        </a:rPr>
                        <a:t> </a:t>
                      </a:r>
                    </a:p>
                    <a:p>
                      <a:pPr marL="342900" lvl="0" indent="-342900">
                        <a:spcAft>
                          <a:spcPts val="0"/>
                        </a:spcAft>
                        <a:buFont typeface="Symbol"/>
                        <a:buChar char=""/>
                      </a:pPr>
                      <a:r>
                        <a:rPr lang="en-GB" sz="1100" dirty="0">
                          <a:effectLst/>
                        </a:rPr>
                        <a:t>the decisions you made when working through your portfolio</a:t>
                      </a:r>
                    </a:p>
                    <a:p>
                      <a:pPr marL="342900" lvl="0" indent="-342900">
                        <a:spcAft>
                          <a:spcPts val="0"/>
                        </a:spcAft>
                        <a:buFont typeface="Symbol"/>
                        <a:buChar char=""/>
                      </a:pPr>
                      <a:r>
                        <a:rPr lang="en-GB" sz="1100" dirty="0">
                          <a:effectLst/>
                        </a:rPr>
                        <a:t>the success of the visual qualities of your portfolio, referring to your theme/stimulus									</a:t>
                      </a:r>
                      <a:endParaRPr lang="en-GB" sz="1100" dirty="0">
                        <a:effectLst/>
                        <a:latin typeface="Trebuchet MS"/>
                        <a:ea typeface="Times New Roman"/>
                        <a:cs typeface="Symbol"/>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323528" y="2564904"/>
            <a:ext cx="8424936" cy="3970318"/>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1475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8229600" cy="634082"/>
          </a:xfrm>
        </p:spPr>
        <p:txBody>
          <a:bodyPr>
            <a:normAutofit fontScale="90000"/>
          </a:bodyPr>
          <a:lstStyle/>
          <a:p>
            <a:r>
              <a:rPr lang="en-GB" dirty="0">
                <a:latin typeface="Showcard Gothic" panose="04020904020102020604" pitchFamily="82" charset="0"/>
              </a:rPr>
              <a:t>Investigation Drawings</a:t>
            </a:r>
          </a:p>
        </p:txBody>
      </p:sp>
      <p:sp>
        <p:nvSpPr>
          <p:cNvPr id="3" name="Content Placeholder 2"/>
          <p:cNvSpPr>
            <a:spLocks noGrp="1"/>
          </p:cNvSpPr>
          <p:nvPr>
            <p:ph idx="1"/>
          </p:nvPr>
        </p:nvSpPr>
        <p:spPr>
          <a:xfrm>
            <a:off x="467544" y="764705"/>
            <a:ext cx="8229600" cy="504055"/>
          </a:xfrm>
        </p:spPr>
        <p:txBody>
          <a:bodyPr>
            <a:normAutofit fontScale="85000" lnSpcReduction="10000"/>
          </a:bodyPr>
          <a:lstStyle/>
          <a:p>
            <a:pPr marL="0" indent="0" algn="ctr">
              <a:buNone/>
            </a:pPr>
            <a:r>
              <a:rPr lang="en-GB" sz="1800" dirty="0"/>
              <a:t>The following 3 objects are close ups of different kinds of fruit. As part of your unit you have to draw these objects in as much detail as you can.</a:t>
            </a:r>
          </a:p>
        </p:txBody>
      </p:sp>
      <p:pic>
        <p:nvPicPr>
          <p:cNvPr id="1026" name="Picture 2" descr="\\wac-file\staff\pamela.mackay\My Documents\N4 DRAWING UNIT\36b6825154c5b206c47ae674d1e17efb--apple-painting-granny-smith.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8769" b="7385"/>
          <a:stretch/>
        </p:blipFill>
        <p:spPr bwMode="auto">
          <a:xfrm>
            <a:off x="251518" y="1340768"/>
            <a:ext cx="5184577" cy="5360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0112" y="1412776"/>
            <a:ext cx="3312368" cy="4124206"/>
          </a:xfrm>
          <a:prstGeom prst="rect">
            <a:avLst/>
          </a:prstGeom>
          <a:noFill/>
        </p:spPr>
        <p:txBody>
          <a:bodyPr wrap="square" rtlCol="0">
            <a:spAutoFit/>
          </a:bodyPr>
          <a:lstStyle/>
          <a:p>
            <a:r>
              <a:rPr lang="en-GB" sz="2800" b="1" dirty="0">
                <a:latin typeface="Showcard Gothic" panose="04020904020102020604" pitchFamily="82" charset="0"/>
              </a:rPr>
              <a:t>Drawing 1 - Tone</a:t>
            </a:r>
          </a:p>
          <a:p>
            <a:endParaRPr lang="en-GB" dirty="0"/>
          </a:p>
          <a:p>
            <a:r>
              <a:rPr lang="en-GB" dirty="0"/>
              <a:t>Look carefully at the apple on the left. It is basically a sphere shape, </a:t>
            </a:r>
          </a:p>
          <a:p>
            <a:endParaRPr lang="en-GB" dirty="0"/>
          </a:p>
          <a:p>
            <a:r>
              <a:rPr lang="en-GB" dirty="0"/>
              <a:t>The thing that makes it look rounded is the shading.</a:t>
            </a:r>
          </a:p>
          <a:p>
            <a:endParaRPr lang="en-GB" dirty="0"/>
          </a:p>
          <a:p>
            <a:r>
              <a:rPr lang="en-GB" dirty="0"/>
              <a:t>In pencil draw this apple as neatly as you can shading the areas of tone to create a realistic apple.</a:t>
            </a:r>
          </a:p>
          <a:p>
            <a:endParaRPr lang="en-GB" dirty="0"/>
          </a:p>
          <a:p>
            <a:endParaRPr lang="en-GB" dirty="0"/>
          </a:p>
        </p:txBody>
      </p:sp>
    </p:spTree>
    <p:extLst>
      <p:ext uri="{BB962C8B-B14F-4D97-AF65-F5344CB8AC3E}">
        <p14:creationId xmlns:p14="http://schemas.microsoft.com/office/powerpoint/2010/main" val="399055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c-file\staff\pamela.mackay\My Documents\N4 DRAWING UNIT\83cbc60efe2d6b3d08c67ca3fc22f683--acrylic-art-art-sketches.jpg"/>
          <p:cNvPicPr>
            <a:picLocks noChangeAspect="1" noChangeArrowheads="1"/>
          </p:cNvPicPr>
          <p:nvPr/>
        </p:nvPicPr>
        <p:blipFill rotWithShape="1">
          <a:blip r:embed="rId2">
            <a:extLst>
              <a:ext uri="{28A0092B-C50C-407E-A947-70E740481C1C}">
                <a14:useLocalDpi xmlns:a14="http://schemas.microsoft.com/office/drawing/2010/main" val="0"/>
              </a:ext>
            </a:extLst>
          </a:blip>
          <a:srcRect l="9157" b="13497"/>
          <a:stretch/>
        </p:blipFill>
        <p:spPr bwMode="auto">
          <a:xfrm>
            <a:off x="251520" y="1268760"/>
            <a:ext cx="5580938"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67544" y="116632"/>
            <a:ext cx="8229600" cy="706090"/>
          </a:xfrm>
        </p:spPr>
        <p:txBody>
          <a:bodyPr>
            <a:normAutofit fontScale="90000"/>
          </a:bodyPr>
          <a:lstStyle/>
          <a:p>
            <a:r>
              <a:rPr lang="en-GB" dirty="0">
                <a:latin typeface="Showcard Gothic" panose="04020904020102020604" pitchFamily="82" charset="0"/>
              </a:rPr>
              <a:t>Investigation Drawings</a:t>
            </a:r>
          </a:p>
        </p:txBody>
      </p:sp>
      <p:sp>
        <p:nvSpPr>
          <p:cNvPr id="6" name="TextBox 5"/>
          <p:cNvSpPr txBox="1"/>
          <p:nvPr/>
        </p:nvSpPr>
        <p:spPr>
          <a:xfrm>
            <a:off x="5904466" y="1268760"/>
            <a:ext cx="3132030" cy="5109091"/>
          </a:xfrm>
          <a:prstGeom prst="rect">
            <a:avLst/>
          </a:prstGeom>
          <a:noFill/>
        </p:spPr>
        <p:txBody>
          <a:bodyPr wrap="square" rtlCol="0">
            <a:spAutoFit/>
          </a:bodyPr>
          <a:lstStyle/>
          <a:p>
            <a:r>
              <a:rPr lang="en-GB" sz="2000" b="1" dirty="0">
                <a:latin typeface="Showcard Gothic" panose="04020904020102020604" pitchFamily="82" charset="0"/>
              </a:rPr>
              <a:t>Drawing 2 - colour</a:t>
            </a:r>
          </a:p>
          <a:p>
            <a:endParaRPr lang="en-GB" dirty="0"/>
          </a:p>
          <a:p>
            <a:r>
              <a:rPr lang="en-GB" dirty="0"/>
              <a:t>Look carefully at the limes on the left. There is a full oval shape and a cut section which contains a shape called an ellipse.   </a:t>
            </a:r>
          </a:p>
          <a:p>
            <a:endParaRPr lang="en-GB" dirty="0"/>
          </a:p>
          <a:p>
            <a:r>
              <a:rPr lang="en-GB" dirty="0"/>
              <a:t>The thing that makes these shapes look rounded is again  the shading, except this time the artist has used colour shading.</a:t>
            </a:r>
          </a:p>
          <a:p>
            <a:endParaRPr lang="en-GB" dirty="0"/>
          </a:p>
          <a:p>
            <a:r>
              <a:rPr lang="en-GB" dirty="0"/>
              <a:t>In oil pastel draw these limes as neatly as you can trying to match the colours through blending the pastels together.</a:t>
            </a:r>
          </a:p>
        </p:txBody>
      </p:sp>
    </p:spTree>
    <p:extLst>
      <p:ext uri="{BB962C8B-B14F-4D97-AF65-F5344CB8AC3E}">
        <p14:creationId xmlns:p14="http://schemas.microsoft.com/office/powerpoint/2010/main" val="315204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640960" cy="792087"/>
          </a:xfrm>
        </p:spPr>
        <p:txBody>
          <a:bodyPr>
            <a:normAutofit fontScale="55000" lnSpcReduction="20000"/>
          </a:bodyPr>
          <a:lstStyle/>
          <a:p>
            <a:pPr marL="0" indent="0" algn="ctr">
              <a:buNone/>
            </a:pPr>
            <a:r>
              <a:rPr lang="en-GB" dirty="0"/>
              <a:t>Using the techniques you learned from Drawings 1 and 2 using coloured pencil now try to draw this orange. Look at how the ovals are now broken down into quarters. The orange also has shadows underneath to make the look 3D</a:t>
            </a:r>
          </a:p>
          <a:p>
            <a:pPr marL="0" indent="0">
              <a:buNone/>
            </a:pPr>
            <a:endParaRPr lang="en-GB" dirty="0"/>
          </a:p>
        </p:txBody>
      </p:sp>
      <p:sp>
        <p:nvSpPr>
          <p:cNvPr id="5" name="Title 1"/>
          <p:cNvSpPr>
            <a:spLocks noGrp="1"/>
          </p:cNvSpPr>
          <p:nvPr>
            <p:ph type="title"/>
          </p:nvPr>
        </p:nvSpPr>
        <p:spPr>
          <a:xfrm>
            <a:off x="467544" y="44624"/>
            <a:ext cx="8229600" cy="706090"/>
          </a:xfrm>
        </p:spPr>
        <p:txBody>
          <a:bodyPr>
            <a:normAutofit fontScale="90000"/>
          </a:bodyPr>
          <a:lstStyle/>
          <a:p>
            <a:r>
              <a:rPr lang="en-GB" dirty="0">
                <a:latin typeface="Showcard Gothic" panose="04020904020102020604" pitchFamily="82" charset="0"/>
              </a:rPr>
              <a:t>Investigation Drawings</a:t>
            </a:r>
          </a:p>
        </p:txBody>
      </p:sp>
      <p:pic>
        <p:nvPicPr>
          <p:cNvPr id="2050" name="Picture 2" descr="\\wac-file\staff\pamela.mackay\My Documents\N4 DRAWING UNIT\orange-sarah-lynch.jpg"/>
          <p:cNvPicPr>
            <a:picLocks noChangeAspect="1" noChangeArrowheads="1"/>
          </p:cNvPicPr>
          <p:nvPr/>
        </p:nvPicPr>
        <p:blipFill rotWithShape="1">
          <a:blip r:embed="rId2">
            <a:extLst>
              <a:ext uri="{28A0092B-C50C-407E-A947-70E740481C1C}">
                <a14:useLocalDpi xmlns:a14="http://schemas.microsoft.com/office/drawing/2010/main" val="0"/>
              </a:ext>
            </a:extLst>
          </a:blip>
          <a:srcRect t="5564"/>
          <a:stretch/>
        </p:blipFill>
        <p:spPr bwMode="auto">
          <a:xfrm>
            <a:off x="899592" y="1484784"/>
            <a:ext cx="7200800" cy="4852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5380" y="6337011"/>
            <a:ext cx="3672408" cy="369332"/>
          </a:xfrm>
          <a:prstGeom prst="rect">
            <a:avLst/>
          </a:prstGeom>
          <a:noFill/>
        </p:spPr>
        <p:txBody>
          <a:bodyPr wrap="square" rtlCol="0">
            <a:spAutoFit/>
          </a:bodyPr>
          <a:lstStyle/>
          <a:p>
            <a:pPr algn="r"/>
            <a:r>
              <a:rPr lang="en-GB" dirty="0"/>
              <a:t>HINT: SHADOWS ARE NOT BLACK</a:t>
            </a:r>
          </a:p>
        </p:txBody>
      </p:sp>
    </p:spTree>
    <p:extLst>
      <p:ext uri="{BB962C8B-B14F-4D97-AF65-F5344CB8AC3E}">
        <p14:creationId xmlns:p14="http://schemas.microsoft.com/office/powerpoint/2010/main" val="90486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normAutofit fontScale="90000"/>
          </a:bodyPr>
          <a:lstStyle/>
          <a:p>
            <a:r>
              <a:rPr lang="en-GB" dirty="0">
                <a:latin typeface="Showcard Gothic" panose="04020904020102020604" pitchFamily="82" charset="0"/>
              </a:rPr>
              <a:t>Development Drawings</a:t>
            </a:r>
          </a:p>
        </p:txBody>
      </p:sp>
      <p:sp>
        <p:nvSpPr>
          <p:cNvPr id="3" name="Content Placeholder 2"/>
          <p:cNvSpPr>
            <a:spLocks noGrp="1"/>
          </p:cNvSpPr>
          <p:nvPr>
            <p:ph idx="1"/>
          </p:nvPr>
        </p:nvSpPr>
        <p:spPr>
          <a:xfrm>
            <a:off x="395536" y="836712"/>
            <a:ext cx="8352928" cy="3528392"/>
          </a:xfrm>
        </p:spPr>
        <p:txBody>
          <a:bodyPr>
            <a:normAutofit fontScale="77500" lnSpcReduction="20000"/>
          </a:bodyPr>
          <a:lstStyle/>
          <a:p>
            <a:pPr marL="0" indent="0">
              <a:buNone/>
            </a:pPr>
            <a:r>
              <a:rPr lang="en-GB" dirty="0"/>
              <a:t>In the next steps for this unit you will now be asked to draw groups of similar objects.</a:t>
            </a:r>
          </a:p>
          <a:p>
            <a:pPr marL="0" indent="0">
              <a:buNone/>
            </a:pPr>
            <a:endParaRPr lang="en-GB" dirty="0"/>
          </a:p>
          <a:p>
            <a:r>
              <a:rPr lang="en-GB" dirty="0"/>
              <a:t>2 of these will be pencil sketches, where you will focus on improving your measurement, tone and shape drawing using pencil.</a:t>
            </a:r>
          </a:p>
          <a:p>
            <a:r>
              <a:rPr lang="en-GB" dirty="0"/>
              <a:t>The final 2 drawings will focus on your use of different art materials, for these you will be drawing from real photos.</a:t>
            </a:r>
          </a:p>
          <a:p>
            <a:r>
              <a:rPr lang="en-GB" dirty="0"/>
              <a:t>1 of the pictures should be a painting</a:t>
            </a:r>
          </a:p>
          <a:p>
            <a:r>
              <a:rPr lang="en-GB" dirty="0"/>
              <a:t>The second can be in an art material of your own choice.</a:t>
            </a:r>
          </a:p>
        </p:txBody>
      </p:sp>
      <p:pic>
        <p:nvPicPr>
          <p:cNvPr id="7" name="Picture 2" descr="\\wac-file\staff\pamela.mackay\My Documents\N4 DRAWING UNIT\7323beda2251363211ae5b37d474577d.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440062" y="4581128"/>
            <a:ext cx="2707478" cy="2121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ac-file\staff\pamela.mackay\My Documents\N4 DRAWING UNIT\280.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147540" y="4581128"/>
            <a:ext cx="3448796" cy="212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howcard Gothic" panose="04020904020102020604" pitchFamily="82" charset="0"/>
              </a:rPr>
              <a:t>Pencil Drawing 1</a:t>
            </a:r>
          </a:p>
        </p:txBody>
      </p:sp>
      <p:pic>
        <p:nvPicPr>
          <p:cNvPr id="4098" name="Picture 2" descr="\\wac-file\staff\pamela.mackay\My Documents\N4 DRAWING UNIT\7323beda2251363211ae5b37d474577d.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331640" y="1556792"/>
            <a:ext cx="6474702" cy="507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6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howcard Gothic" panose="04020904020102020604" pitchFamily="82" charset="0"/>
              </a:rPr>
              <a:t>Pencil Drawing 2</a:t>
            </a:r>
          </a:p>
        </p:txBody>
      </p:sp>
      <p:sp>
        <p:nvSpPr>
          <p:cNvPr id="3" name="Content Placeholder 2"/>
          <p:cNvSpPr>
            <a:spLocks noGrp="1"/>
          </p:cNvSpPr>
          <p:nvPr>
            <p:ph idx="1"/>
          </p:nvPr>
        </p:nvSpPr>
        <p:spPr/>
        <p:txBody>
          <a:bodyPr/>
          <a:lstStyle/>
          <a:p>
            <a:endParaRPr lang="en-GB"/>
          </a:p>
        </p:txBody>
      </p:sp>
      <p:pic>
        <p:nvPicPr>
          <p:cNvPr id="4" name="Picture 4" descr="\\wac-file\staff\pamela.mackay\My Documents\N4 DRAWING UNIT\280.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11560" y="1724154"/>
            <a:ext cx="7920880" cy="487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9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20182" y="3158307"/>
            <a:ext cx="6501408" cy="562074"/>
          </a:xfrm>
        </p:spPr>
        <p:txBody>
          <a:bodyPr>
            <a:noAutofit/>
          </a:bodyPr>
          <a:lstStyle/>
          <a:p>
            <a:r>
              <a:rPr lang="en-GB" sz="3200" dirty="0">
                <a:latin typeface="Showcard Gothic" panose="04020904020102020604" pitchFamily="82" charset="0"/>
              </a:rPr>
              <a:t>Folio Drawing 1 - Painting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572" y="332656"/>
            <a:ext cx="8242862" cy="6182147"/>
          </a:xfrm>
        </p:spPr>
      </p:pic>
    </p:spTree>
    <p:extLst>
      <p:ext uri="{BB962C8B-B14F-4D97-AF65-F5344CB8AC3E}">
        <p14:creationId xmlns:p14="http://schemas.microsoft.com/office/powerpoint/2010/main" val="293188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2646138" y="3158307"/>
            <a:ext cx="6501408"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latin typeface="Showcard Gothic" panose="04020904020102020604" pitchFamily="82" charset="0"/>
              </a:rPr>
              <a:t>Folio Drawing 1 – You Choose the art material you want to use</a:t>
            </a:r>
          </a:p>
        </p:txBody>
      </p:sp>
      <p:pic>
        <p:nvPicPr>
          <p:cNvPr id="5122" name="Picture 2" descr="\\wac-file\staff\pamela.mackay\My Documents\N5 2017-18\IMG_72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48680"/>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5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3B8F067D714B82DAE7881D5DC443" ma:contentTypeVersion="9" ma:contentTypeDescription="Create a new document." ma:contentTypeScope="" ma:versionID="30356d47d8daf76d636f0c87cb35362a">
  <xsd:schema xmlns:xsd="http://www.w3.org/2001/XMLSchema" xmlns:xs="http://www.w3.org/2001/XMLSchema" xmlns:p="http://schemas.microsoft.com/office/2006/metadata/properties" xmlns:ns2="cab8bf90-7a36-4086-9e30-1b9e08b4ef99" xmlns:ns3="c89b1111-1e60-4dac-aa21-7c07547082dc" targetNamespace="http://schemas.microsoft.com/office/2006/metadata/properties" ma:root="true" ma:fieldsID="ae5af85e5c04ec49684385425be39210" ns2:_="" ns3:_="">
    <xsd:import namespace="cab8bf90-7a36-4086-9e30-1b9e08b4ef99"/>
    <xsd:import namespace="c89b1111-1e60-4dac-aa21-7c07547082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8bf90-7a36-4086-9e30-1b9e08b4ef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b1111-1e60-4dac-aa21-7c07547082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ab8bf90-7a36-4086-9e30-1b9e08b4ef99">
      <UserInfo>
        <DisplayName>Miss Speedie</DisplayName>
        <AccountId>54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3DC31-5437-4416-811C-0882C0FFC1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b8bf90-7a36-4086-9e30-1b9e08b4ef99"/>
    <ds:schemaRef ds:uri="c89b1111-1e60-4dac-aa21-7c07547082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A318DD-AB52-4CB1-A9B9-6DE43F88A4D7}">
  <ds:schemaRefs>
    <ds:schemaRef ds:uri="http://schemas.microsoft.com/office/2006/metadata/properties"/>
    <ds:schemaRef ds:uri="http://schemas.microsoft.com/office/infopath/2007/PartnerControls"/>
    <ds:schemaRef ds:uri="cab8bf90-7a36-4086-9e30-1b9e08b4ef99"/>
  </ds:schemaRefs>
</ds:datastoreItem>
</file>

<file path=customXml/itemProps3.xml><?xml version="1.0" encoding="utf-8"?>
<ds:datastoreItem xmlns:ds="http://schemas.openxmlformats.org/officeDocument/2006/customXml" ds:itemID="{EE89A541-4D28-4969-9BD1-4CC876BBD7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TotalTime>
  <Words>431</Words>
  <Application>Microsoft Office PowerPoint</Application>
  <PresentationFormat>On-screen Show (4:3)</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National 4 Expressive Drawing Unit</vt:lpstr>
      <vt:lpstr>Investigation Drawings</vt:lpstr>
      <vt:lpstr>Investigation Drawings</vt:lpstr>
      <vt:lpstr>Investigation Drawings</vt:lpstr>
      <vt:lpstr>Development Drawings</vt:lpstr>
      <vt:lpstr>Pencil Drawing 1</vt:lpstr>
      <vt:lpstr>Pencil Drawing 2</vt:lpstr>
      <vt:lpstr>Folio Drawing 1 - Painting</vt:lpstr>
      <vt:lpstr>PowerPoint Presentation</vt:lpstr>
      <vt:lpstr>Final Piece</vt:lpstr>
      <vt:lpstr>PowerPoint Presentation</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 Expressive Drawing Unit</dc:title>
  <dc:creator>Pamela MacKay</dc:creator>
  <cp:lastModifiedBy>Pamela MacKay</cp:lastModifiedBy>
  <cp:revision>11</cp:revision>
  <cp:lastPrinted>2017-11-15T12:54:36Z</cp:lastPrinted>
  <dcterms:created xsi:type="dcterms:W3CDTF">2017-11-15T10:43:05Z</dcterms:created>
  <dcterms:modified xsi:type="dcterms:W3CDTF">2020-06-13T21:28:18Z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0x0101000F5A3B8F067D714B82DAE7881D5DC443</vt:lpwstr>
  </property>
  <property fmtid="{D5CDD505-2E9C-101B-9397-08002B2CF9AE}" pid="3" name="Order">
    <vt:r8>8300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