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4" r:id="rId7"/>
    <p:sldId id="269" r:id="rId8"/>
    <p:sldId id="270" r:id="rId9"/>
    <p:sldId id="273" r:id="rId10"/>
    <p:sldId id="271" r:id="rId11"/>
    <p:sldId id="262" r:id="rId12"/>
    <p:sldId id="268" r:id="rId13"/>
    <p:sldId id="258" r:id="rId14"/>
    <p:sldId id="259" r:id="rId15"/>
    <p:sldId id="260" r:id="rId16"/>
    <p:sldId id="272" r:id="rId17"/>
    <p:sldId id="267" r:id="rId18"/>
    <p:sldId id="264"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660"/>
  </p:normalViewPr>
  <p:slideViewPr>
    <p:cSldViewPr>
      <p:cViewPr varScale="1">
        <p:scale>
          <a:sx n="86" d="100"/>
          <a:sy n="86" d="100"/>
        </p:scale>
        <p:origin x="12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3C3FC09-C44B-4749-A0AB-402310C3501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D8415B3-B560-419B-A7D5-CEC34342DE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BB0740-414D-4623-864E-00F683696A2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0F72506-5D84-45EF-ACA8-0975991D89E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3051CA6-2AC7-4C2E-B15C-112BF2B66C10}"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FBA8CBE-029B-48F2-9338-79CB257AEC6E}"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C68EA75-5077-41E7-B5FD-27D1904BD1A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FDB812D-36BB-4A73-9782-B75AB038026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BCF8D4B-E303-4720-BBD2-A7165090C18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B1DB8E4-A991-43CE-AD3F-8F7952BC5A4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9C30B2D-EEF5-455E-9D52-D2862A22979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C0B4FD-C9BF-4D47-A9A6-E68B4D1638F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KGpsY8dNdQ"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52400"/>
            <a:ext cx="7772400" cy="2514600"/>
          </a:xfrm>
        </p:spPr>
        <p:txBody>
          <a:bodyPr/>
          <a:lstStyle/>
          <a:p>
            <a:r>
              <a:rPr lang="en-GB" sz="2800" b="1" dirty="0">
                <a:solidFill>
                  <a:schemeClr val="accent2"/>
                </a:solidFill>
              </a:rPr>
              <a:t>Senior Phase JEWELLERY </a:t>
            </a:r>
            <a:br>
              <a:rPr lang="en-GB" sz="2800" b="1" dirty="0">
                <a:solidFill>
                  <a:schemeClr val="accent2"/>
                </a:solidFill>
              </a:rPr>
            </a:br>
            <a:r>
              <a:rPr lang="en-GB" sz="2800" b="1" dirty="0">
                <a:solidFill>
                  <a:schemeClr val="accent2"/>
                </a:solidFill>
              </a:rPr>
              <a:t>ART &amp; DESIGN STUDIES </a:t>
            </a:r>
            <a:br>
              <a:rPr lang="en-GB" sz="1800" b="1" dirty="0">
                <a:solidFill>
                  <a:schemeClr val="accent2"/>
                </a:solidFill>
              </a:rPr>
            </a:br>
            <a:br>
              <a:rPr lang="en-GB" sz="2800" b="1" dirty="0">
                <a:solidFill>
                  <a:schemeClr val="accent2"/>
                </a:solidFill>
              </a:rPr>
            </a:br>
            <a:r>
              <a:rPr lang="en-GB" sz="3200" b="1" dirty="0">
                <a:solidFill>
                  <a:schemeClr val="tx1"/>
                </a:solidFill>
              </a:rPr>
              <a:t>Nora </a:t>
            </a:r>
            <a:r>
              <a:rPr lang="en-GB" sz="3200" b="1" dirty="0" err="1">
                <a:solidFill>
                  <a:schemeClr val="tx1"/>
                </a:solidFill>
              </a:rPr>
              <a:t>Fok</a:t>
            </a:r>
            <a:r>
              <a:rPr lang="en-GB" sz="3200" b="1" dirty="0">
                <a:solidFill>
                  <a:schemeClr val="tx1"/>
                </a:solidFill>
              </a:rPr>
              <a:t> (1952 – Present) </a:t>
            </a:r>
            <a:br>
              <a:rPr lang="en-GB" sz="3200" b="1" dirty="0">
                <a:solidFill>
                  <a:schemeClr val="tx1"/>
                </a:solidFill>
              </a:rPr>
            </a:br>
            <a:r>
              <a:rPr lang="en-GB" sz="2800" b="1" dirty="0">
                <a:solidFill>
                  <a:schemeClr val="tx1"/>
                </a:solidFill>
              </a:rPr>
              <a:t>Contemporary Jewellery designer</a:t>
            </a:r>
          </a:p>
        </p:txBody>
      </p:sp>
      <p:sp>
        <p:nvSpPr>
          <p:cNvPr id="5123" name="Rectangle 3"/>
          <p:cNvSpPr>
            <a:spLocks noGrp="1" noChangeArrowheads="1"/>
          </p:cNvSpPr>
          <p:nvPr>
            <p:ph type="subTitle" idx="1"/>
          </p:nvPr>
        </p:nvSpPr>
        <p:spPr>
          <a:xfrm>
            <a:off x="1295400" y="5943600"/>
            <a:ext cx="6400800" cy="685800"/>
          </a:xfrm>
        </p:spPr>
        <p:txBody>
          <a:bodyPr/>
          <a:lstStyle/>
          <a:p>
            <a:r>
              <a:rPr lang="en-GB" sz="1600" dirty="0"/>
              <a:t>Nora </a:t>
            </a:r>
            <a:r>
              <a:rPr lang="en-GB" sz="1600" dirty="0" err="1"/>
              <a:t>Fok</a:t>
            </a:r>
            <a:r>
              <a:rPr lang="en-GB" sz="1600" dirty="0"/>
              <a:t> Talks:</a:t>
            </a:r>
          </a:p>
          <a:p>
            <a:r>
              <a:rPr lang="en-GB" sz="1600" dirty="0">
                <a:hlinkClick r:id="rId2"/>
              </a:rPr>
              <a:t>https://www.youtube.com/watch?v=UKGpsY8dNdQ</a:t>
            </a:r>
            <a:endParaRPr lang="en-GB" sz="1600" dirty="0"/>
          </a:p>
          <a:p>
            <a:endParaRPr lang="en-GB" sz="1600" dirty="0"/>
          </a:p>
        </p:txBody>
      </p:sp>
      <p:pic>
        <p:nvPicPr>
          <p:cNvPr id="5124" name="Picture 20" descr="bubble bath wrist piece.jpg"/>
          <p:cNvPicPr>
            <a:picLocks noChangeAspect="1" noChangeArrowheads="1"/>
          </p:cNvPicPr>
          <p:nvPr/>
        </p:nvPicPr>
        <p:blipFill>
          <a:blip r:embed="rId3" cstate="print"/>
          <a:srcRect r="4793"/>
          <a:stretch>
            <a:fillRect/>
          </a:stretch>
        </p:blipFill>
        <p:spPr bwMode="auto">
          <a:xfrm>
            <a:off x="228600" y="2819400"/>
            <a:ext cx="2611438" cy="2743200"/>
          </a:xfrm>
          <a:prstGeom prst="rect">
            <a:avLst/>
          </a:prstGeom>
          <a:noFill/>
          <a:ln w="9525">
            <a:noFill/>
            <a:miter lim="800000"/>
            <a:headEnd/>
            <a:tailEnd/>
          </a:ln>
        </p:spPr>
      </p:pic>
      <p:sp>
        <p:nvSpPr>
          <p:cNvPr id="5125" name="Rectangle 5"/>
          <p:cNvSpPr>
            <a:spLocks noChangeArrowheads="1"/>
          </p:cNvSpPr>
          <p:nvPr/>
        </p:nvSpPr>
        <p:spPr bwMode="auto">
          <a:xfrm>
            <a:off x="990600" y="5791200"/>
            <a:ext cx="1530350" cy="366713"/>
          </a:xfrm>
          <a:prstGeom prst="rect">
            <a:avLst/>
          </a:prstGeom>
          <a:noFill/>
          <a:ln w="9525">
            <a:noFill/>
            <a:miter lim="800000"/>
            <a:headEnd/>
            <a:tailEnd/>
          </a:ln>
          <a:effectLst/>
        </p:spPr>
        <p:txBody>
          <a:bodyPr wrap="none">
            <a:spAutoFit/>
          </a:bodyPr>
          <a:lstStyle/>
          <a:p>
            <a:r>
              <a:rPr lang="en-GB" b="1"/>
              <a:t>Bubble Bath</a:t>
            </a:r>
          </a:p>
        </p:txBody>
      </p:sp>
      <p:sp>
        <p:nvSpPr>
          <p:cNvPr id="5126" name="Rectangle 22"/>
          <p:cNvSpPr>
            <a:spLocks noChangeArrowheads="1"/>
          </p:cNvSpPr>
          <p:nvPr/>
        </p:nvSpPr>
        <p:spPr bwMode="auto">
          <a:xfrm rot="-5400000">
            <a:off x="-394494" y="3747294"/>
            <a:ext cx="1063625" cy="274638"/>
          </a:xfrm>
          <a:prstGeom prst="rect">
            <a:avLst/>
          </a:prstGeom>
          <a:noFill/>
          <a:ln w="9525">
            <a:noFill/>
            <a:miter lim="800000"/>
            <a:headEnd/>
            <a:tailEnd/>
          </a:ln>
        </p:spPr>
        <p:txBody>
          <a:bodyPr wrap="none" anchor="ctr">
            <a:spAutoFit/>
          </a:bodyPr>
          <a:lstStyle/>
          <a:p>
            <a:r>
              <a:rPr lang="en-GB" sz="1200"/>
              <a:t>norafok.com </a:t>
            </a:r>
          </a:p>
        </p:txBody>
      </p:sp>
      <p:pic>
        <p:nvPicPr>
          <p:cNvPr id="5127" name="Picture 10" descr="nf_portrait"/>
          <p:cNvPicPr>
            <a:picLocks noChangeAspect="1" noChangeArrowheads="1"/>
          </p:cNvPicPr>
          <p:nvPr/>
        </p:nvPicPr>
        <p:blipFill>
          <a:blip r:embed="rId4" cstate="print"/>
          <a:srcRect/>
          <a:stretch>
            <a:fillRect/>
          </a:stretch>
        </p:blipFill>
        <p:spPr bwMode="auto">
          <a:xfrm>
            <a:off x="3124200" y="2819400"/>
            <a:ext cx="2743200" cy="2208213"/>
          </a:xfrm>
          <a:prstGeom prst="rect">
            <a:avLst/>
          </a:prstGeom>
          <a:noFill/>
          <a:ln w="9525">
            <a:noFill/>
            <a:miter lim="800000"/>
            <a:headEnd/>
            <a:tailEnd/>
          </a:ln>
        </p:spPr>
      </p:pic>
      <p:sp>
        <p:nvSpPr>
          <p:cNvPr id="5128" name="Rectangle 11"/>
          <p:cNvSpPr>
            <a:spLocks noChangeArrowheads="1"/>
          </p:cNvSpPr>
          <p:nvPr/>
        </p:nvSpPr>
        <p:spPr bwMode="auto">
          <a:xfrm rot="-5400000">
            <a:off x="2260600" y="3759200"/>
            <a:ext cx="1392238" cy="274638"/>
          </a:xfrm>
          <a:prstGeom prst="rect">
            <a:avLst/>
          </a:prstGeom>
          <a:noFill/>
          <a:ln w="9525">
            <a:noFill/>
            <a:miter lim="800000"/>
            <a:headEnd/>
            <a:tailEnd/>
          </a:ln>
        </p:spPr>
        <p:txBody>
          <a:bodyPr anchor="ctr">
            <a:spAutoFit/>
          </a:bodyPr>
          <a:lstStyle/>
          <a:p>
            <a:r>
              <a:rPr lang="en-GB" sz="1200"/>
              <a:t>themaking.org.uk </a:t>
            </a:r>
          </a:p>
        </p:txBody>
      </p:sp>
      <p:pic>
        <p:nvPicPr>
          <p:cNvPr id="5129" name="Picture 24" descr="Disc-florets neckpiece medium.jpg"/>
          <p:cNvPicPr>
            <a:picLocks noChangeAspect="1" noChangeArrowheads="1"/>
          </p:cNvPicPr>
          <p:nvPr/>
        </p:nvPicPr>
        <p:blipFill>
          <a:blip r:embed="rId5" cstate="print"/>
          <a:srcRect/>
          <a:stretch>
            <a:fillRect/>
          </a:stretch>
        </p:blipFill>
        <p:spPr bwMode="auto">
          <a:xfrm>
            <a:off x="6248400" y="2819400"/>
            <a:ext cx="2686050" cy="2686050"/>
          </a:xfrm>
          <a:prstGeom prst="rect">
            <a:avLst/>
          </a:prstGeom>
          <a:noFill/>
          <a:ln w="9525">
            <a:noFill/>
            <a:miter lim="800000"/>
            <a:headEnd/>
            <a:tailEnd/>
          </a:ln>
        </p:spPr>
      </p:pic>
      <p:sp>
        <p:nvSpPr>
          <p:cNvPr id="5130" name="Rectangle 25"/>
          <p:cNvSpPr>
            <a:spLocks noChangeArrowheads="1"/>
          </p:cNvSpPr>
          <p:nvPr/>
        </p:nvSpPr>
        <p:spPr bwMode="auto">
          <a:xfrm>
            <a:off x="7010400" y="5638800"/>
            <a:ext cx="1219200" cy="304800"/>
          </a:xfrm>
          <a:prstGeom prst="rect">
            <a:avLst/>
          </a:prstGeom>
          <a:noFill/>
          <a:ln w="9525">
            <a:noFill/>
            <a:miter lim="800000"/>
            <a:headEnd/>
            <a:tailEnd/>
          </a:ln>
        </p:spPr>
        <p:txBody>
          <a:bodyPr anchor="ctr">
            <a:spAutoFit/>
          </a:bodyPr>
          <a:lstStyle/>
          <a:p>
            <a:r>
              <a:rPr lang="en-GB" sz="1400" b="1"/>
              <a:t>Disc Florets</a:t>
            </a:r>
          </a:p>
        </p:txBody>
      </p:sp>
      <p:sp>
        <p:nvSpPr>
          <p:cNvPr id="5132" name="Rectangle 9"/>
          <p:cNvSpPr>
            <a:spLocks noChangeArrowheads="1"/>
          </p:cNvSpPr>
          <p:nvPr/>
        </p:nvSpPr>
        <p:spPr bwMode="auto">
          <a:xfrm rot="-5400000">
            <a:off x="5510213" y="3811588"/>
            <a:ext cx="1084262" cy="366712"/>
          </a:xfrm>
          <a:prstGeom prst="rect">
            <a:avLst/>
          </a:prstGeom>
          <a:noFill/>
          <a:ln w="9525">
            <a:noFill/>
            <a:miter lim="800000"/>
            <a:headEnd/>
            <a:tailEnd/>
          </a:ln>
        </p:spPr>
        <p:txBody>
          <a:bodyPr wrap="none" anchor="ctr">
            <a:spAutoFit/>
          </a:bodyPr>
          <a:lstStyle/>
          <a:p>
            <a:r>
              <a:rPr lang="en-GB" sz="1200"/>
              <a:t>norafok.com</a:t>
            </a:r>
            <a:r>
              <a:rPr lang="en-GB"/>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229600" cy="563562"/>
          </a:xfrm>
          <a:noFill/>
          <a:ln/>
        </p:spPr>
        <p:txBody>
          <a:bodyPr/>
          <a:lstStyle/>
          <a:p>
            <a:r>
              <a:rPr lang="en-GB" b="1"/>
              <a:t>Nora Fok (1952 – Present)</a:t>
            </a:r>
            <a:r>
              <a:rPr lang="en-GB"/>
              <a:t> </a:t>
            </a:r>
          </a:p>
        </p:txBody>
      </p:sp>
      <p:sp>
        <p:nvSpPr>
          <p:cNvPr id="7173" name="Rectangle 4"/>
          <p:cNvSpPr>
            <a:spLocks noGrp="1" noChangeArrowheads="1"/>
          </p:cNvSpPr>
          <p:nvPr>
            <p:ph type="body" idx="1"/>
          </p:nvPr>
        </p:nvSpPr>
        <p:spPr>
          <a:xfrm>
            <a:off x="0" y="1066800"/>
            <a:ext cx="5715000" cy="5791200"/>
          </a:xfrm>
          <a:noFill/>
          <a:ln/>
        </p:spPr>
        <p:txBody>
          <a:bodyPr/>
          <a:lstStyle/>
          <a:p>
            <a:pPr>
              <a:lnSpc>
                <a:spcPct val="80000"/>
              </a:lnSpc>
              <a:buFontTx/>
              <a:buNone/>
            </a:pPr>
            <a:r>
              <a:rPr lang="en-GB" sz="1600" b="1"/>
              <a:t>	</a:t>
            </a:r>
            <a:r>
              <a:rPr lang="en-GB" sz="1600" b="1" u="sng"/>
              <a:t>FUNCTION: </a:t>
            </a:r>
            <a:r>
              <a:rPr lang="en-GB" sz="1600"/>
              <a:t>(What is the purpose of Fok’s designs?)</a:t>
            </a:r>
          </a:p>
          <a:p>
            <a:pPr>
              <a:lnSpc>
                <a:spcPct val="80000"/>
              </a:lnSpc>
              <a:buFontTx/>
              <a:buNone/>
            </a:pPr>
            <a:r>
              <a:rPr lang="en-GB" sz="1600"/>
              <a:t>	Fok’s work explores all areas around the body.  She has designed small accessory pieces like rings and earrings to her more recognised larger scaled neck and head pieces. </a:t>
            </a:r>
          </a:p>
          <a:p>
            <a:pPr>
              <a:lnSpc>
                <a:spcPct val="80000"/>
              </a:lnSpc>
              <a:buFontTx/>
              <a:buNone/>
            </a:pPr>
            <a:r>
              <a:rPr lang="en-GB" sz="1600"/>
              <a:t>	Fok’s designs are for display purposes and are not meant to be worn as and everyday design.  She eventually hopes to produce whole body jewellery/ sculptures.</a:t>
            </a:r>
          </a:p>
          <a:p>
            <a:pPr>
              <a:lnSpc>
                <a:spcPct val="80000"/>
              </a:lnSpc>
            </a:pPr>
            <a:endParaRPr lang="en-GB" sz="1600"/>
          </a:p>
          <a:p>
            <a:pPr>
              <a:lnSpc>
                <a:spcPct val="80000"/>
              </a:lnSpc>
            </a:pPr>
            <a:r>
              <a:rPr lang="en-GB" sz="1600" b="1" u="sng"/>
              <a:t>JEWELLERY CATAGORIES: </a:t>
            </a:r>
          </a:p>
          <a:p>
            <a:pPr lvl="1">
              <a:lnSpc>
                <a:spcPct val="80000"/>
              </a:lnSpc>
            </a:pPr>
            <a:r>
              <a:rPr lang="en-GB" sz="1600" b="1" u="sng"/>
              <a:t>Fashion or Costume Jewellery</a:t>
            </a:r>
            <a:r>
              <a:rPr lang="en-GB" sz="1600" u="sng"/>
              <a:t> </a:t>
            </a:r>
            <a:r>
              <a:rPr lang="en-GB" sz="1600"/>
              <a:t>is designed around specific trends and is made from faux gemstones, and from non-precious materials.  Pieces incorporate plastic, leather, wood, mother of pearl, and feathers.</a:t>
            </a:r>
          </a:p>
          <a:p>
            <a:pPr lvl="1">
              <a:lnSpc>
                <a:spcPct val="80000"/>
              </a:lnSpc>
            </a:pPr>
            <a:r>
              <a:rPr lang="en-GB" sz="1600" b="1" u="sng"/>
              <a:t>Vintage Jewellery </a:t>
            </a:r>
            <a:r>
              <a:rPr lang="en-GB" sz="1600"/>
              <a:t>refers to styles from past decades: antique, estate (resold) or retro.</a:t>
            </a:r>
          </a:p>
          <a:p>
            <a:pPr lvl="1">
              <a:lnSpc>
                <a:spcPct val="80000"/>
              </a:lnSpc>
            </a:pPr>
            <a:r>
              <a:rPr lang="en-GB" sz="1600" b="1" u="sng"/>
              <a:t>Studio Jewellery</a:t>
            </a:r>
            <a:r>
              <a:rPr lang="en-GB" sz="1600" u="sng"/>
              <a:t> </a:t>
            </a:r>
            <a:r>
              <a:rPr lang="en-GB" sz="1600"/>
              <a:t>is created with a variety of materials. not just precious metals and gems  it also includes the use of synthetic materials such as polypropylene, nylon, and acrylic to create dramatic effects.</a:t>
            </a:r>
          </a:p>
          <a:p>
            <a:pPr lvl="1">
              <a:lnSpc>
                <a:spcPct val="80000"/>
              </a:lnSpc>
            </a:pPr>
            <a:r>
              <a:rPr lang="en-GB" sz="1600" b="1" u="sng"/>
              <a:t>Fine Jewellery </a:t>
            </a:r>
            <a:r>
              <a:rPr lang="en-GB" sz="1600"/>
              <a:t>usually has a much higher value then Fashion and Studio because of the application of precious metals like Gold and Platinum wth gemstones of </a:t>
            </a:r>
            <a:r>
              <a:rPr lang="en-GB" sz="1600" i="1"/>
              <a:t>Diamond, Emerald, Ruby, Sapphire and Genuine Pearls.</a:t>
            </a:r>
            <a:endParaRPr lang="en-GB" sz="1600"/>
          </a:p>
          <a:p>
            <a:pPr>
              <a:lnSpc>
                <a:spcPct val="80000"/>
              </a:lnSpc>
            </a:pPr>
            <a:endParaRPr lang="en-GB" sz="1600" b="1" u="sng"/>
          </a:p>
        </p:txBody>
      </p:sp>
      <p:pic>
        <p:nvPicPr>
          <p:cNvPr id="7174" name="Picture 6" descr="Nora Fok 'Fountain' 2004 #necklace | Gems and Jewels: "/>
          <p:cNvPicPr>
            <a:picLocks noChangeAspect="1" noChangeArrowheads="1"/>
          </p:cNvPicPr>
          <p:nvPr/>
        </p:nvPicPr>
        <p:blipFill>
          <a:blip r:embed="rId2" cstate="print"/>
          <a:srcRect/>
          <a:stretch>
            <a:fillRect/>
          </a:stretch>
        </p:blipFill>
        <p:spPr bwMode="auto">
          <a:xfrm>
            <a:off x="6096000" y="2743200"/>
            <a:ext cx="2895600" cy="2794000"/>
          </a:xfrm>
          <a:prstGeom prst="rect">
            <a:avLst/>
          </a:prstGeom>
          <a:noFill/>
        </p:spPr>
      </p:pic>
      <p:sp>
        <p:nvSpPr>
          <p:cNvPr id="7175" name="Rectangle 7"/>
          <p:cNvSpPr>
            <a:spLocks noChangeArrowheads="1"/>
          </p:cNvSpPr>
          <p:nvPr/>
        </p:nvSpPr>
        <p:spPr bwMode="auto">
          <a:xfrm>
            <a:off x="6705600" y="5638800"/>
            <a:ext cx="1671638" cy="336550"/>
          </a:xfrm>
          <a:prstGeom prst="rect">
            <a:avLst/>
          </a:prstGeom>
          <a:noFill/>
          <a:ln w="9525">
            <a:noFill/>
            <a:miter lim="800000"/>
            <a:headEnd/>
            <a:tailEnd/>
          </a:ln>
          <a:effectLst/>
        </p:spPr>
        <p:txBody>
          <a:bodyPr anchor="ctr">
            <a:spAutoFit/>
          </a:bodyPr>
          <a:lstStyle/>
          <a:p>
            <a:r>
              <a:rPr lang="en-GB" sz="1600" dirty="0"/>
              <a:t> 'Fountain' 2004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990600"/>
            <a:ext cx="3276600" cy="5867400"/>
          </a:xfrm>
        </p:spPr>
        <p:txBody>
          <a:bodyPr/>
          <a:lstStyle/>
          <a:p>
            <a:pPr>
              <a:lnSpc>
                <a:spcPct val="80000"/>
              </a:lnSpc>
              <a:buFontTx/>
              <a:buNone/>
            </a:pPr>
            <a:r>
              <a:rPr lang="en-GB" sz="1400" b="1" dirty="0"/>
              <a:t>	</a:t>
            </a:r>
            <a:r>
              <a:rPr lang="en-GB" sz="1500" b="1" u="sng" dirty="0"/>
              <a:t>INFLUENCES/ INSPIRATIONS: </a:t>
            </a:r>
          </a:p>
          <a:p>
            <a:pPr>
              <a:lnSpc>
                <a:spcPct val="80000"/>
              </a:lnSpc>
              <a:buFontTx/>
              <a:buNone/>
            </a:pPr>
            <a:r>
              <a:rPr lang="en-GB" sz="1500" b="1" dirty="0"/>
              <a:t>	(where does </a:t>
            </a:r>
            <a:r>
              <a:rPr lang="en-GB" sz="1500" b="1" dirty="0" err="1"/>
              <a:t>Fok</a:t>
            </a:r>
            <a:r>
              <a:rPr lang="en-GB" sz="1500" b="1" dirty="0"/>
              <a:t> get her ideas from?)</a:t>
            </a:r>
          </a:p>
          <a:p>
            <a:pPr>
              <a:lnSpc>
                <a:spcPct val="80000"/>
              </a:lnSpc>
              <a:buFontTx/>
              <a:buNone/>
            </a:pPr>
            <a:r>
              <a:rPr lang="en-GB" sz="1500" dirty="0"/>
              <a:t>	</a:t>
            </a:r>
          </a:p>
          <a:p>
            <a:pPr>
              <a:lnSpc>
                <a:spcPct val="80000"/>
              </a:lnSpc>
              <a:buFontTx/>
              <a:buNone/>
            </a:pPr>
            <a:r>
              <a:rPr lang="en-GB" sz="1500" dirty="0"/>
              <a:t>	In her early work </a:t>
            </a:r>
            <a:r>
              <a:rPr lang="en-GB" sz="1500" dirty="0" err="1"/>
              <a:t>Fok</a:t>
            </a:r>
            <a:r>
              <a:rPr lang="en-GB" sz="1500" dirty="0"/>
              <a:t> used a combination of her many childhood and traditional memories as inspirations.  She also takes inspiration from looking at dressmaking and theatre costumes with their use of beading and sequins.</a:t>
            </a:r>
          </a:p>
          <a:p>
            <a:pPr>
              <a:lnSpc>
                <a:spcPct val="80000"/>
              </a:lnSpc>
              <a:buFontTx/>
              <a:buNone/>
            </a:pPr>
            <a:endParaRPr lang="en-GB" sz="1500" dirty="0"/>
          </a:p>
          <a:p>
            <a:pPr>
              <a:lnSpc>
                <a:spcPct val="80000"/>
              </a:lnSpc>
              <a:buFontTx/>
              <a:buNone/>
            </a:pPr>
            <a:r>
              <a:rPr lang="en-GB" sz="1500" dirty="0"/>
              <a:t>	After moving to England she became interested in the botanical world of nature.  Looking under microscopic cells of plant life to get inspiration.</a:t>
            </a:r>
            <a:endParaRPr lang="en-GB" sz="1500" b="1" u="sng" dirty="0"/>
          </a:p>
          <a:p>
            <a:pPr>
              <a:lnSpc>
                <a:spcPct val="80000"/>
              </a:lnSpc>
              <a:buFontTx/>
              <a:buNone/>
            </a:pPr>
            <a:r>
              <a:rPr lang="en-GB" sz="1500" dirty="0"/>
              <a:t>	</a:t>
            </a:r>
          </a:p>
          <a:p>
            <a:pPr>
              <a:lnSpc>
                <a:spcPct val="80000"/>
              </a:lnSpc>
              <a:buFontTx/>
              <a:buNone/>
            </a:pPr>
            <a:r>
              <a:rPr lang="en-GB" sz="1500" dirty="0"/>
              <a:t>	She always enjoyed making organic forms because the nature of the nylon thread made these shapes fairly easy to produce.  </a:t>
            </a:r>
            <a:r>
              <a:rPr lang="en-GB" sz="1500" dirty="0" err="1"/>
              <a:t>Fok</a:t>
            </a:r>
            <a:r>
              <a:rPr lang="en-GB" sz="1500" dirty="0"/>
              <a:t> has spent a lot more time studying the natural world and found lots of things here that she had never seen before. Her Nylon </a:t>
            </a:r>
            <a:r>
              <a:rPr lang="en-GB" sz="1500" dirty="0" err="1"/>
              <a:t>Botanicus</a:t>
            </a:r>
            <a:r>
              <a:rPr lang="en-GB" sz="1500" dirty="0"/>
              <a:t> Collection was the result of some of my studies. </a:t>
            </a:r>
          </a:p>
          <a:p>
            <a:pPr>
              <a:lnSpc>
                <a:spcPct val="80000"/>
              </a:lnSpc>
            </a:pPr>
            <a:endParaRPr lang="en-GB" sz="1600" dirty="0"/>
          </a:p>
        </p:txBody>
      </p:sp>
      <p:sp>
        <p:nvSpPr>
          <p:cNvPr id="8196" name="Rectangle 4"/>
          <p:cNvSpPr>
            <a:spLocks noGrp="1" noChangeArrowheads="1"/>
          </p:cNvSpPr>
          <p:nvPr>
            <p:ph type="title"/>
          </p:nvPr>
        </p:nvSpPr>
        <p:spPr>
          <a:xfrm>
            <a:off x="457200" y="0"/>
            <a:ext cx="8229600" cy="639762"/>
          </a:xfrm>
          <a:noFill/>
          <a:ln/>
        </p:spPr>
        <p:txBody>
          <a:bodyPr/>
          <a:lstStyle/>
          <a:p>
            <a:r>
              <a:rPr lang="en-GB" sz="3600" b="1" dirty="0"/>
              <a:t>Nora </a:t>
            </a:r>
            <a:r>
              <a:rPr lang="en-GB" sz="3600" b="1" dirty="0" err="1"/>
              <a:t>Fok</a:t>
            </a:r>
            <a:r>
              <a:rPr lang="en-GB" sz="3600" b="1" dirty="0"/>
              <a:t> (1952 – Present)</a:t>
            </a:r>
            <a:r>
              <a:rPr lang="en-GB" sz="3600" dirty="0"/>
              <a:t> </a:t>
            </a:r>
          </a:p>
        </p:txBody>
      </p:sp>
      <p:pic>
        <p:nvPicPr>
          <p:cNvPr id="8198" name="Picture 6" descr="windflower.jpg"/>
          <p:cNvPicPr>
            <a:picLocks noChangeAspect="1" noChangeArrowheads="1"/>
          </p:cNvPicPr>
          <p:nvPr/>
        </p:nvPicPr>
        <p:blipFill>
          <a:blip r:embed="rId2" cstate="print"/>
          <a:srcRect l="4839" t="4839" r="6451" b="9677"/>
          <a:stretch>
            <a:fillRect/>
          </a:stretch>
        </p:blipFill>
        <p:spPr bwMode="auto">
          <a:xfrm>
            <a:off x="4038600" y="620684"/>
            <a:ext cx="4648200" cy="4479174"/>
          </a:xfrm>
          <a:prstGeom prst="rect">
            <a:avLst/>
          </a:prstGeom>
          <a:noFill/>
        </p:spPr>
      </p:pic>
      <p:sp>
        <p:nvSpPr>
          <p:cNvPr id="8199" name="Rectangle 7"/>
          <p:cNvSpPr>
            <a:spLocks noChangeArrowheads="1"/>
          </p:cNvSpPr>
          <p:nvPr/>
        </p:nvSpPr>
        <p:spPr bwMode="auto">
          <a:xfrm>
            <a:off x="3581400" y="5084951"/>
            <a:ext cx="5257800" cy="1569660"/>
          </a:xfrm>
          <a:prstGeom prst="rect">
            <a:avLst/>
          </a:prstGeom>
          <a:noFill/>
          <a:ln w="9525">
            <a:noFill/>
            <a:miter lim="800000"/>
            <a:headEnd/>
            <a:tailEnd/>
          </a:ln>
          <a:effectLst/>
        </p:spPr>
        <p:txBody>
          <a:bodyPr wrap="square" anchor="ctr">
            <a:spAutoFit/>
          </a:bodyPr>
          <a:lstStyle/>
          <a:p>
            <a:pPr algn="r"/>
            <a:r>
              <a:rPr lang="en-GB" sz="1400" dirty="0"/>
              <a:t>Title: Windflower ring – The Nylon </a:t>
            </a:r>
            <a:r>
              <a:rPr lang="en-GB" sz="1400" dirty="0" err="1"/>
              <a:t>Botanicus</a:t>
            </a:r>
            <a:r>
              <a:rPr lang="en-GB" sz="1400" dirty="0"/>
              <a:t> Collection (2005)</a:t>
            </a:r>
            <a:br>
              <a:rPr lang="en-GB" sz="1400" dirty="0"/>
            </a:br>
            <a:r>
              <a:rPr lang="en-GB" sz="1400" dirty="0"/>
              <a:t>Production/ Materials: woven dyed nylon with beads</a:t>
            </a:r>
            <a:br>
              <a:rPr lang="en-GB" sz="1400" dirty="0"/>
            </a:br>
            <a:r>
              <a:rPr lang="en-GB" sz="1400" dirty="0"/>
              <a:t>Size: diameter:5cm/2 inches</a:t>
            </a:r>
            <a:br>
              <a:rPr lang="en-GB" sz="1400" dirty="0"/>
            </a:br>
            <a:br>
              <a:rPr lang="en-GB" sz="1400" dirty="0"/>
            </a:br>
            <a:r>
              <a:rPr lang="en-GB" sz="1400" dirty="0"/>
              <a:t>One of </a:t>
            </a:r>
            <a:r>
              <a:rPr lang="en-GB" sz="1400" dirty="0" err="1"/>
              <a:t>Fok’s</a:t>
            </a:r>
            <a:r>
              <a:rPr lang="en-GB" sz="1400" dirty="0"/>
              <a:t> favourite flowers-I made this one especially hoping one day I would found one in golden orange</a:t>
            </a:r>
            <a:r>
              <a:rPr lang="en-GB" sz="1200" dirty="0"/>
              <a:t> in my local garden centre.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1676400" y="0"/>
            <a:ext cx="5867400" cy="715963"/>
          </a:xfrm>
          <a:noFill/>
          <a:ln/>
        </p:spPr>
        <p:txBody>
          <a:bodyPr/>
          <a:lstStyle/>
          <a:p>
            <a:r>
              <a:rPr lang="en-GB" sz="3600" b="1" dirty="0"/>
              <a:t>Nora </a:t>
            </a:r>
            <a:r>
              <a:rPr lang="en-GB" sz="3600" b="1" dirty="0" err="1"/>
              <a:t>Fok</a:t>
            </a:r>
            <a:r>
              <a:rPr lang="en-GB" sz="3600" b="1" dirty="0"/>
              <a:t> (1952 – Present)</a:t>
            </a:r>
            <a:r>
              <a:rPr lang="en-GB" sz="3600" dirty="0"/>
              <a:t> </a:t>
            </a:r>
          </a:p>
        </p:txBody>
      </p:sp>
      <p:sp>
        <p:nvSpPr>
          <p:cNvPr id="9226" name="Rectangle 10"/>
          <p:cNvSpPr>
            <a:spLocks noGrp="1" noChangeArrowheads="1"/>
          </p:cNvSpPr>
          <p:nvPr>
            <p:ph type="body" idx="1"/>
          </p:nvPr>
        </p:nvSpPr>
        <p:spPr>
          <a:xfrm>
            <a:off x="0" y="609600"/>
            <a:ext cx="4953000" cy="6248400"/>
          </a:xfrm>
          <a:noFill/>
          <a:ln/>
        </p:spPr>
        <p:txBody>
          <a:bodyPr/>
          <a:lstStyle/>
          <a:p>
            <a:pPr>
              <a:lnSpc>
                <a:spcPct val="80000"/>
              </a:lnSpc>
              <a:buFontTx/>
              <a:buNone/>
            </a:pPr>
            <a:r>
              <a:rPr lang="en-GB" sz="1500" b="1" dirty="0"/>
              <a:t>	</a:t>
            </a:r>
            <a:endParaRPr lang="en-GB" sz="1500" b="1" u="sng" dirty="0"/>
          </a:p>
          <a:p>
            <a:pPr>
              <a:lnSpc>
                <a:spcPct val="80000"/>
              </a:lnSpc>
              <a:buFontTx/>
              <a:buNone/>
            </a:pPr>
            <a:r>
              <a:rPr lang="en-GB" sz="1500" b="1" dirty="0"/>
              <a:t>	</a:t>
            </a:r>
            <a:r>
              <a:rPr lang="en-GB" sz="1500" b="1" u="sng" dirty="0"/>
              <a:t>PRODUCTION TECHNIQUES: </a:t>
            </a:r>
            <a:r>
              <a:rPr lang="en-GB" sz="1500" dirty="0"/>
              <a:t>(what processes has she used to make her deigns?)</a:t>
            </a:r>
          </a:p>
          <a:p>
            <a:pPr>
              <a:lnSpc>
                <a:spcPct val="80000"/>
              </a:lnSpc>
              <a:buFontTx/>
              <a:buNone/>
            </a:pPr>
            <a:r>
              <a:rPr lang="en-GB" sz="1500" dirty="0"/>
              <a:t>	</a:t>
            </a:r>
            <a:r>
              <a:rPr lang="en-GB" sz="1500" dirty="0" err="1"/>
              <a:t>Fok</a:t>
            </a:r>
            <a:r>
              <a:rPr lang="en-GB" sz="1500" dirty="0"/>
              <a:t> is a very traditional craftsman using basic weaving, knitting, pleating, knotting and tying methods with the nylon to achieve her forms. She uses no mechanical equipment, all her work is carried out by hand processes, with only basic tools.</a:t>
            </a:r>
            <a:br>
              <a:rPr lang="en-GB" sz="1600" dirty="0"/>
            </a:br>
            <a:endParaRPr lang="en-GB" sz="1500" dirty="0"/>
          </a:p>
          <a:p>
            <a:pPr>
              <a:lnSpc>
                <a:spcPct val="80000"/>
              </a:lnSpc>
              <a:buFontTx/>
              <a:buNone/>
            </a:pPr>
            <a:r>
              <a:rPr lang="en-GB" sz="1500" dirty="0"/>
              <a:t>	She hand dyes and hand crafts all her work.  Working with nylon monofilament she creates forms that have a delicate and flimsy appearance but are in fact extremely strong and secure and have a crush free character.</a:t>
            </a:r>
          </a:p>
          <a:p>
            <a:pPr>
              <a:lnSpc>
                <a:spcPct val="80000"/>
              </a:lnSpc>
              <a:buFontTx/>
              <a:buNone/>
            </a:pPr>
            <a:endParaRPr lang="en-GB" sz="1500" dirty="0"/>
          </a:p>
          <a:p>
            <a:pPr>
              <a:lnSpc>
                <a:spcPct val="80000"/>
              </a:lnSpc>
              <a:buFontTx/>
              <a:buNone/>
            </a:pPr>
            <a:r>
              <a:rPr lang="en-GB" sz="1500" dirty="0"/>
              <a:t>	</a:t>
            </a:r>
            <a:r>
              <a:rPr lang="en-GB" sz="1500" dirty="0" err="1"/>
              <a:t>Fok</a:t>
            </a:r>
            <a:r>
              <a:rPr lang="en-GB" sz="1500" dirty="0"/>
              <a:t> initially completes lots of studies of a particular flower that interests her, and may then scan the flower so I can enlarge it on the computer.  Sometimes she will leave it for a while before returning to it and trying to construct a piece around its form.</a:t>
            </a:r>
          </a:p>
          <a:p>
            <a:pPr>
              <a:lnSpc>
                <a:spcPct val="80000"/>
              </a:lnSpc>
              <a:buFontTx/>
              <a:buNone/>
            </a:pPr>
            <a:endParaRPr lang="en-GB" sz="1500" dirty="0"/>
          </a:p>
          <a:p>
            <a:pPr>
              <a:lnSpc>
                <a:spcPct val="80000"/>
              </a:lnSpc>
              <a:buFontTx/>
              <a:buNone/>
            </a:pPr>
            <a:r>
              <a:rPr lang="en-GB" sz="1500" dirty="0"/>
              <a:t>	</a:t>
            </a:r>
            <a:r>
              <a:rPr lang="en-GB" sz="1500" dirty="0" err="1"/>
              <a:t>Fok</a:t>
            </a:r>
            <a:r>
              <a:rPr lang="en-GB" sz="1500" dirty="0"/>
              <a:t> quite often makes several test pieces first, working out the colours and sizes as well as the structures. There are always a lot of different possibilities, but she will use her judgement to work out where she wants to go with the </a:t>
            </a:r>
            <a:r>
              <a:rPr lang="en-GB" sz="1500" dirty="0" err="1"/>
              <a:t>peice</a:t>
            </a:r>
            <a:r>
              <a:rPr lang="en-GB" sz="1500" dirty="0"/>
              <a:t>, making decisions as she goes along. The majority of </a:t>
            </a:r>
            <a:r>
              <a:rPr lang="en-GB" sz="1500" dirty="0" err="1"/>
              <a:t>Fok’s</a:t>
            </a:r>
            <a:r>
              <a:rPr lang="en-GB" sz="1500" dirty="0"/>
              <a:t> pieces are one-offs so the whole making process is very experimental and time consuming. </a:t>
            </a:r>
          </a:p>
          <a:p>
            <a:pPr>
              <a:lnSpc>
                <a:spcPct val="80000"/>
              </a:lnSpc>
              <a:buFontTx/>
              <a:buNone/>
            </a:pPr>
            <a:endParaRPr lang="en-GB" sz="1500" b="1" u="sng" dirty="0"/>
          </a:p>
        </p:txBody>
      </p:sp>
      <p:pic>
        <p:nvPicPr>
          <p:cNvPr id="8" name="Picture 6"/>
          <p:cNvPicPr>
            <a:picLocks noChangeAspect="1" noChangeArrowheads="1"/>
          </p:cNvPicPr>
          <p:nvPr/>
        </p:nvPicPr>
        <p:blipFill>
          <a:blip r:embed="rId2" cstate="print"/>
          <a:srcRect l="18000" t="24994" r="48627" b="32444"/>
          <a:stretch>
            <a:fillRect/>
          </a:stretch>
        </p:blipFill>
        <p:spPr bwMode="auto">
          <a:xfrm>
            <a:off x="5105400" y="762000"/>
            <a:ext cx="3823855" cy="2743200"/>
          </a:xfrm>
          <a:prstGeom prst="rect">
            <a:avLst/>
          </a:prstGeom>
          <a:noFill/>
          <a:ln w="9525">
            <a:noFill/>
            <a:miter lim="800000"/>
            <a:headEnd/>
            <a:tailEnd/>
          </a:ln>
        </p:spPr>
      </p:pic>
      <p:pic>
        <p:nvPicPr>
          <p:cNvPr id="9227" name="Picture 11"/>
          <p:cNvPicPr>
            <a:picLocks noChangeAspect="1" noChangeArrowheads="1"/>
          </p:cNvPicPr>
          <p:nvPr/>
        </p:nvPicPr>
        <p:blipFill>
          <a:blip r:embed="rId3" cstate="print"/>
          <a:srcRect l="18500" t="19556" r="50000" b="32444"/>
          <a:stretch>
            <a:fillRect/>
          </a:stretch>
        </p:blipFill>
        <p:spPr bwMode="auto">
          <a:xfrm>
            <a:off x="5257800" y="3581400"/>
            <a:ext cx="3581400" cy="30697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563563"/>
          </a:xfrm>
        </p:spPr>
        <p:txBody>
          <a:bodyPr/>
          <a:lstStyle/>
          <a:p>
            <a:r>
              <a:rPr lang="en-GB" sz="3600" b="1" dirty="0"/>
              <a:t>Nora </a:t>
            </a:r>
            <a:r>
              <a:rPr lang="en-GB" sz="3600" b="1" dirty="0" err="1"/>
              <a:t>Fok</a:t>
            </a:r>
            <a:r>
              <a:rPr lang="en-GB" sz="3600" b="1" dirty="0"/>
              <a:t> (1952 – Present)</a:t>
            </a:r>
          </a:p>
        </p:txBody>
      </p:sp>
      <p:sp>
        <p:nvSpPr>
          <p:cNvPr id="14341" name="Rectangle 5"/>
          <p:cNvSpPr>
            <a:spLocks noChangeArrowheads="1"/>
          </p:cNvSpPr>
          <p:nvPr/>
        </p:nvSpPr>
        <p:spPr bwMode="auto">
          <a:xfrm>
            <a:off x="0" y="914400"/>
            <a:ext cx="4114800" cy="5943600"/>
          </a:xfrm>
          <a:prstGeom prst="rect">
            <a:avLst/>
          </a:prstGeom>
          <a:noFill/>
          <a:ln w="9525">
            <a:noFill/>
            <a:miter lim="800000"/>
            <a:headEnd/>
            <a:tailEnd/>
          </a:ln>
          <a:effectLst/>
        </p:spPr>
        <p:txBody>
          <a:bodyPr/>
          <a:lstStyle/>
          <a:p>
            <a:pPr>
              <a:lnSpc>
                <a:spcPct val="80000"/>
              </a:lnSpc>
              <a:buFontTx/>
              <a:buNone/>
            </a:pPr>
            <a:r>
              <a:rPr lang="en-GB" sz="1600" b="1" u="sng" dirty="0"/>
              <a:t>MATERIALS: </a:t>
            </a:r>
            <a:endParaRPr lang="en-GB" sz="1600" b="1" dirty="0"/>
          </a:p>
          <a:p>
            <a:pPr>
              <a:lnSpc>
                <a:spcPct val="80000"/>
              </a:lnSpc>
              <a:buFontTx/>
              <a:buNone/>
            </a:pPr>
            <a:r>
              <a:rPr lang="en-GB" sz="1600" dirty="0"/>
              <a:t>(what does </a:t>
            </a:r>
            <a:r>
              <a:rPr lang="en-GB" sz="1600" dirty="0" err="1"/>
              <a:t>Fok</a:t>
            </a:r>
            <a:r>
              <a:rPr lang="en-GB" sz="1600" dirty="0"/>
              <a:t> use to make her designs?)</a:t>
            </a:r>
            <a:endParaRPr lang="en-GB" sz="1600" b="1" u="sng" dirty="0"/>
          </a:p>
          <a:p>
            <a:pPr>
              <a:lnSpc>
                <a:spcPct val="80000"/>
              </a:lnSpc>
              <a:buFontTx/>
              <a:buNone/>
            </a:pPr>
            <a:endParaRPr lang="en-GB" sz="1600" dirty="0"/>
          </a:p>
          <a:p>
            <a:pPr>
              <a:lnSpc>
                <a:spcPct val="80000"/>
              </a:lnSpc>
              <a:buFontTx/>
              <a:buNone/>
            </a:pPr>
            <a:r>
              <a:rPr lang="en-GB" sz="1600" dirty="0" err="1"/>
              <a:t>Fok</a:t>
            </a:r>
            <a:r>
              <a:rPr lang="en-GB" sz="1600" dirty="0"/>
              <a:t> works mainly with nylon monofilament.  	</a:t>
            </a:r>
          </a:p>
          <a:p>
            <a:pPr>
              <a:lnSpc>
                <a:spcPct val="80000"/>
              </a:lnSpc>
              <a:buFontTx/>
              <a:buNone/>
            </a:pPr>
            <a:r>
              <a:rPr lang="en-GB" sz="1600" dirty="0"/>
              <a:t>She has chosen to work with this material because it is a cheap and simple material and she can experiment with it at home.</a:t>
            </a:r>
          </a:p>
          <a:p>
            <a:pPr>
              <a:lnSpc>
                <a:spcPct val="80000"/>
              </a:lnSpc>
              <a:buFontTx/>
              <a:buNone/>
            </a:pPr>
            <a:endParaRPr lang="en-GB" sz="1600" dirty="0"/>
          </a:p>
          <a:p>
            <a:pPr marL="342900" indent="-342900">
              <a:lnSpc>
                <a:spcPct val="80000"/>
              </a:lnSpc>
              <a:spcBef>
                <a:spcPct val="20000"/>
              </a:spcBef>
            </a:pPr>
            <a:r>
              <a:rPr lang="en-GB" sz="1600" b="1" dirty="0"/>
              <a:t>	</a:t>
            </a:r>
          </a:p>
          <a:p>
            <a:pPr marL="342900" indent="-342900">
              <a:lnSpc>
                <a:spcPct val="80000"/>
              </a:lnSpc>
              <a:spcBef>
                <a:spcPct val="20000"/>
              </a:spcBef>
            </a:pPr>
            <a:r>
              <a:rPr lang="en-GB" sz="1600" b="1" u="sng" dirty="0"/>
              <a:t>COST:</a:t>
            </a:r>
            <a:r>
              <a:rPr lang="en-GB" sz="1600" dirty="0"/>
              <a:t> (Are </a:t>
            </a:r>
            <a:r>
              <a:rPr lang="en-GB" sz="1600" dirty="0" err="1"/>
              <a:t>Fok’s</a:t>
            </a:r>
            <a:r>
              <a:rPr lang="en-GB" sz="1600" dirty="0"/>
              <a:t> designs expensive?)</a:t>
            </a:r>
          </a:p>
          <a:p>
            <a:pPr marL="342900" indent="-342900">
              <a:lnSpc>
                <a:spcPct val="80000"/>
              </a:lnSpc>
              <a:spcBef>
                <a:spcPct val="20000"/>
              </a:spcBef>
            </a:pPr>
            <a:r>
              <a:rPr lang="en-GB" sz="1600" dirty="0"/>
              <a:t>	Although </a:t>
            </a:r>
            <a:r>
              <a:rPr lang="en-GB" sz="1600" dirty="0" err="1"/>
              <a:t>Fok</a:t>
            </a:r>
            <a:r>
              <a:rPr lang="en-GB" sz="1600" dirty="0"/>
              <a:t> uses inexpensive materials her jewellery is extremely sought after and valuable due to her unusual working methods whereby she takes simple ideas and materials and creates unique intricate pieces of body adornment.</a:t>
            </a:r>
          </a:p>
          <a:p>
            <a:pPr marL="342900" indent="-342900">
              <a:lnSpc>
                <a:spcPct val="80000"/>
              </a:lnSpc>
              <a:spcBef>
                <a:spcPct val="20000"/>
              </a:spcBef>
            </a:pPr>
            <a:endParaRPr lang="en-GB" sz="1600" dirty="0"/>
          </a:p>
          <a:p>
            <a:pPr marL="342900" indent="-342900">
              <a:lnSpc>
                <a:spcPct val="80000"/>
              </a:lnSpc>
              <a:spcBef>
                <a:spcPct val="20000"/>
              </a:spcBef>
            </a:pPr>
            <a:r>
              <a:rPr lang="en-GB" sz="1600" b="1" u="sng" dirty="0"/>
              <a:t>DURABILITY:</a:t>
            </a:r>
          </a:p>
          <a:p>
            <a:pPr marL="342900" indent="-342900">
              <a:lnSpc>
                <a:spcPct val="80000"/>
              </a:lnSpc>
              <a:spcBef>
                <a:spcPct val="20000"/>
              </a:spcBef>
            </a:pPr>
            <a:r>
              <a:rPr lang="en-GB" sz="1600" dirty="0"/>
              <a:t>	Working with nylon monofilament she creates forms that have a delicate and flimsy appearance but are in fact extremely strong and secure and have a crush free character.</a:t>
            </a:r>
          </a:p>
          <a:p>
            <a:pPr marL="342900" indent="-342900">
              <a:lnSpc>
                <a:spcPct val="80000"/>
              </a:lnSpc>
              <a:spcBef>
                <a:spcPct val="20000"/>
              </a:spcBef>
              <a:buFontTx/>
              <a:buChar char="•"/>
            </a:pPr>
            <a:endParaRPr lang="en-GB" sz="1400" dirty="0"/>
          </a:p>
        </p:txBody>
      </p:sp>
      <p:pic>
        <p:nvPicPr>
          <p:cNvPr id="14346" name="Picture 10" descr="Home ring.jpg"/>
          <p:cNvPicPr>
            <a:picLocks noChangeAspect="1" noChangeArrowheads="1"/>
          </p:cNvPicPr>
          <p:nvPr/>
        </p:nvPicPr>
        <p:blipFill>
          <a:blip r:embed="rId2" cstate="print"/>
          <a:srcRect l="5556" t="9056"/>
          <a:stretch>
            <a:fillRect/>
          </a:stretch>
        </p:blipFill>
        <p:spPr bwMode="auto">
          <a:xfrm>
            <a:off x="4191000" y="838200"/>
            <a:ext cx="4794735" cy="4617048"/>
          </a:xfrm>
          <a:prstGeom prst="rect">
            <a:avLst/>
          </a:prstGeom>
          <a:noFill/>
        </p:spPr>
      </p:pic>
      <p:sp>
        <p:nvSpPr>
          <p:cNvPr id="12" name="Rectangle 11"/>
          <p:cNvSpPr/>
          <p:nvPr/>
        </p:nvSpPr>
        <p:spPr>
          <a:xfrm>
            <a:off x="0" y="5534561"/>
            <a:ext cx="8991600" cy="1323439"/>
          </a:xfrm>
          <a:prstGeom prst="rect">
            <a:avLst/>
          </a:prstGeom>
        </p:spPr>
        <p:txBody>
          <a:bodyPr wrap="square">
            <a:spAutoFit/>
          </a:bodyPr>
          <a:lstStyle/>
          <a:p>
            <a:pPr algn="r"/>
            <a:r>
              <a:rPr lang="en-GB" sz="1600" dirty="0"/>
              <a:t>Home ring (2004)</a:t>
            </a:r>
            <a:br>
              <a:rPr lang="en-GB" sz="1600" dirty="0"/>
            </a:br>
            <a:r>
              <a:rPr lang="en-GB" sz="1600" dirty="0"/>
              <a:t>knitted knotted dyed pigmented nylon</a:t>
            </a:r>
            <a:br>
              <a:rPr lang="en-GB" sz="1600" dirty="0"/>
            </a:br>
            <a:r>
              <a:rPr lang="en-GB" sz="1600" dirty="0"/>
              <a:t>height:6.5cm/ 2.5 inches </a:t>
            </a:r>
            <a:br>
              <a:rPr lang="en-GB" sz="1600" dirty="0"/>
            </a:br>
            <a:br>
              <a:rPr lang="en-GB" sz="1600" dirty="0"/>
            </a:br>
            <a:r>
              <a:rPr lang="en-GB" sz="1600" i="1" dirty="0"/>
              <a:t>“This is the only planet I know in the universe can sustain human life and am living on 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a:xfrm>
            <a:off x="0" y="990600"/>
            <a:ext cx="7162800" cy="5867400"/>
          </a:xfrm>
          <a:noFill/>
          <a:ln/>
        </p:spPr>
        <p:txBody>
          <a:bodyPr/>
          <a:lstStyle/>
          <a:p>
            <a:pPr>
              <a:lnSpc>
                <a:spcPct val="80000"/>
              </a:lnSpc>
            </a:pPr>
            <a:endParaRPr lang="en-GB" sz="1000" dirty="0"/>
          </a:p>
          <a:p>
            <a:pPr>
              <a:lnSpc>
                <a:spcPct val="80000"/>
              </a:lnSpc>
              <a:buFontTx/>
              <a:buNone/>
            </a:pPr>
            <a:r>
              <a:rPr lang="en-GB" sz="1200" b="1" dirty="0">
                <a:latin typeface="Arial" pitchFamily="34" charset="0"/>
                <a:cs typeface="Arial" pitchFamily="34" charset="0"/>
              </a:rPr>
              <a:t>	</a:t>
            </a:r>
            <a:r>
              <a:rPr lang="en-GB" sz="1500" b="1" u="sng" dirty="0">
                <a:latin typeface="Arial" pitchFamily="34" charset="0"/>
                <a:cs typeface="Arial" pitchFamily="34" charset="0"/>
              </a:rPr>
              <a:t>Achievements/ Legacy:</a:t>
            </a:r>
            <a:endParaRPr lang="en-GB" sz="1500" dirty="0">
              <a:solidFill>
                <a:schemeClr val="tx1"/>
              </a:solidFill>
              <a:latin typeface="Arial" pitchFamily="34" charset="0"/>
              <a:cs typeface="Arial" pitchFamily="34" charset="0"/>
            </a:endParaRPr>
          </a:p>
          <a:p>
            <a:pPr>
              <a:buNone/>
            </a:pPr>
            <a:r>
              <a:rPr lang="en-GB" sz="1500" dirty="0">
                <a:latin typeface="Arial" pitchFamily="34" charset="0"/>
                <a:cs typeface="Arial" pitchFamily="34" charset="0"/>
              </a:rPr>
              <a:t>	Nora </a:t>
            </a:r>
            <a:r>
              <a:rPr lang="en-GB" sz="1500" dirty="0" err="1">
                <a:latin typeface="Arial" pitchFamily="34" charset="0"/>
                <a:cs typeface="Arial" pitchFamily="34" charset="0"/>
              </a:rPr>
              <a:t>Fok’s</a:t>
            </a:r>
            <a:r>
              <a:rPr lang="en-GB" sz="1500" dirty="0">
                <a:latin typeface="Arial" pitchFamily="34" charset="0"/>
                <a:cs typeface="Arial" pitchFamily="34" charset="0"/>
              </a:rPr>
              <a:t> </a:t>
            </a:r>
            <a:r>
              <a:rPr lang="en-GB" sz="1500" dirty="0">
                <a:solidFill>
                  <a:schemeClr val="tx1"/>
                </a:solidFill>
                <a:latin typeface="Arial" pitchFamily="34" charset="0"/>
                <a:cs typeface="Arial" pitchFamily="34" charset="0"/>
              </a:rPr>
              <a:t>major break through came in 1997 when ‘Galaxies’, </a:t>
            </a:r>
            <a:r>
              <a:rPr lang="en-GB" sz="1500" dirty="0" err="1">
                <a:solidFill>
                  <a:schemeClr val="tx1"/>
                </a:solidFill>
                <a:latin typeface="Arial" pitchFamily="34" charset="0"/>
                <a:cs typeface="Arial" pitchFamily="34" charset="0"/>
              </a:rPr>
              <a:t>Fok’s</a:t>
            </a:r>
            <a:r>
              <a:rPr lang="en-GB" sz="1500" dirty="0">
                <a:solidFill>
                  <a:schemeClr val="tx1"/>
                </a:solidFill>
                <a:latin typeface="Arial" pitchFamily="34" charset="0"/>
                <a:cs typeface="Arial" pitchFamily="34" charset="0"/>
              </a:rPr>
              <a:t> first solo exhibition was shown at the Hove Museum and Art Gallery (</a:t>
            </a:r>
            <a:r>
              <a:rPr lang="en-GB" sz="1500" dirty="0">
                <a:latin typeface="Arial" pitchFamily="34" charset="0"/>
                <a:cs typeface="Arial" pitchFamily="34" charset="0"/>
              </a:rPr>
              <a:t>south east coast of England) .  At this time</a:t>
            </a:r>
            <a:r>
              <a:rPr lang="en-GB" sz="1500" dirty="0">
                <a:solidFill>
                  <a:schemeClr val="tx1"/>
                </a:solidFill>
                <a:latin typeface="Arial" pitchFamily="34" charset="0"/>
                <a:cs typeface="Arial" pitchFamily="34" charset="0"/>
              </a:rPr>
              <a:t> Tim Wilcox also reviewed her jewellery in Crafts magazine (20.01.11 and 09.07.14).  </a:t>
            </a:r>
            <a:endParaRPr lang="en-GB" sz="1500" dirty="0">
              <a:latin typeface="Arial" pitchFamily="34" charset="0"/>
              <a:cs typeface="Arial" pitchFamily="34" charset="0"/>
            </a:endParaRPr>
          </a:p>
          <a:p>
            <a:pPr>
              <a:buNone/>
            </a:pPr>
            <a:r>
              <a:rPr lang="en-GB" sz="1500" dirty="0">
                <a:solidFill>
                  <a:schemeClr val="tx1"/>
                </a:solidFill>
                <a:latin typeface="Arial" pitchFamily="34" charset="0"/>
                <a:cs typeface="Arial" pitchFamily="34" charset="0"/>
              </a:rPr>
              <a:t>	Her work has progressed to become widely recognized internationally by inclusion in exhibitions, collections, and gallery shops.</a:t>
            </a:r>
          </a:p>
          <a:p>
            <a:pPr>
              <a:buNone/>
            </a:pPr>
            <a:endParaRPr lang="en-GB" sz="1500" dirty="0">
              <a:latin typeface="Arial" pitchFamily="34" charset="0"/>
              <a:cs typeface="Arial" pitchFamily="34" charset="0"/>
            </a:endParaRPr>
          </a:p>
          <a:p>
            <a:pPr>
              <a:buNone/>
            </a:pPr>
            <a:r>
              <a:rPr lang="en-GB" sz="1500" dirty="0">
                <a:solidFill>
                  <a:schemeClr val="tx1"/>
                </a:solidFill>
                <a:latin typeface="Arial" pitchFamily="34" charset="0"/>
                <a:cs typeface="Arial" pitchFamily="34" charset="0"/>
              </a:rPr>
              <a:t>	In 2002 </a:t>
            </a:r>
            <a:r>
              <a:rPr lang="en-GB" sz="1500" dirty="0" err="1">
                <a:solidFill>
                  <a:schemeClr val="tx1"/>
                </a:solidFill>
                <a:latin typeface="Arial" pitchFamily="34" charset="0"/>
                <a:cs typeface="Arial" pitchFamily="34" charset="0"/>
              </a:rPr>
              <a:t>Fok</a:t>
            </a:r>
            <a:r>
              <a:rPr lang="en-GB" sz="1500" dirty="0">
                <a:solidFill>
                  <a:schemeClr val="tx1"/>
                </a:solidFill>
                <a:latin typeface="Arial" pitchFamily="34" charset="0"/>
                <a:cs typeface="Arial" pitchFamily="34" charset="0"/>
              </a:rPr>
              <a:t> was commissioned by the Weaving Stories at the City Art Centre in Edinburgh, </a:t>
            </a:r>
            <a:r>
              <a:rPr lang="en-GB" sz="1500" dirty="0" err="1">
                <a:solidFill>
                  <a:schemeClr val="tx1"/>
                </a:solidFill>
                <a:latin typeface="Arial" pitchFamily="34" charset="0"/>
                <a:cs typeface="Arial" pitchFamily="34" charset="0"/>
              </a:rPr>
              <a:t>Fok</a:t>
            </a:r>
            <a:r>
              <a:rPr lang="en-GB" sz="1500" dirty="0">
                <a:solidFill>
                  <a:schemeClr val="tx1"/>
                </a:solidFill>
                <a:latin typeface="Arial" pitchFamily="34" charset="0"/>
                <a:cs typeface="Arial" pitchFamily="34" charset="0"/>
              </a:rPr>
              <a:t> was asked to</a:t>
            </a:r>
            <a:r>
              <a:rPr lang="en-GB" sz="1500" dirty="0"/>
              <a:t> make whatever she liked as long as it was woven. This was really beneficial for </a:t>
            </a:r>
            <a:r>
              <a:rPr lang="en-GB" sz="1500" dirty="0" err="1"/>
              <a:t>Fok</a:t>
            </a:r>
            <a:r>
              <a:rPr lang="en-GB" sz="1500" dirty="0"/>
              <a:t> as she spent the majority of her time learning how to weave properly and afterwards she could incorporate these techniques in her own jewellery using different weaving techniques.</a:t>
            </a:r>
            <a:r>
              <a:rPr lang="en-GB" sz="1500" dirty="0">
                <a:solidFill>
                  <a:schemeClr val="tx1"/>
                </a:solidFill>
                <a:latin typeface="Arial" pitchFamily="34" charset="0"/>
                <a:cs typeface="Arial" pitchFamily="34" charset="0"/>
              </a:rPr>
              <a:t> </a:t>
            </a:r>
          </a:p>
          <a:p>
            <a:pPr>
              <a:buNone/>
            </a:pPr>
            <a:r>
              <a:rPr lang="en-GB" sz="1500" dirty="0">
                <a:latin typeface="Arial" pitchFamily="34" charset="0"/>
                <a:cs typeface="Arial" pitchFamily="34" charset="0"/>
              </a:rPr>
              <a:t>	</a:t>
            </a:r>
            <a:r>
              <a:rPr lang="en-GB" sz="1500" dirty="0">
                <a:solidFill>
                  <a:schemeClr val="tx1"/>
                </a:solidFill>
                <a:latin typeface="Arial" pitchFamily="34" charset="0"/>
                <a:cs typeface="Arial" pitchFamily="34" charset="0"/>
              </a:rPr>
              <a:t>Her success has continued to develop over the decades </a:t>
            </a:r>
            <a:r>
              <a:rPr lang="en-GB" sz="1500" dirty="0">
                <a:latin typeface="Arial" pitchFamily="34" charset="0"/>
                <a:cs typeface="Arial" pitchFamily="34" charset="0"/>
              </a:rPr>
              <a:t>and i</a:t>
            </a:r>
            <a:r>
              <a:rPr lang="en-GB" sz="1500" dirty="0">
                <a:solidFill>
                  <a:schemeClr val="tx1"/>
                </a:solidFill>
                <a:latin typeface="Arial" pitchFamily="34" charset="0"/>
                <a:cs typeface="Arial" pitchFamily="34" charset="0"/>
              </a:rPr>
              <a:t>n 2010 she was one of 29 makers to be awarded the </a:t>
            </a:r>
            <a:r>
              <a:rPr lang="en-GB" sz="1500" dirty="0" err="1">
                <a:solidFill>
                  <a:schemeClr val="tx1"/>
                </a:solidFill>
                <a:latin typeface="Arial" pitchFamily="34" charset="0"/>
                <a:cs typeface="Arial" pitchFamily="34" charset="0"/>
              </a:rPr>
              <a:t>Jerwood</a:t>
            </a:r>
            <a:r>
              <a:rPr lang="en-GB" sz="1500" dirty="0">
                <a:solidFill>
                  <a:schemeClr val="tx1"/>
                </a:solidFill>
                <a:latin typeface="Arial" pitchFamily="34" charset="0"/>
                <a:cs typeface="Arial" pitchFamily="34" charset="0"/>
              </a:rPr>
              <a:t> </a:t>
            </a:r>
            <a:r>
              <a:rPr lang="en-GB" sz="1500" dirty="0">
                <a:latin typeface="Arial" pitchFamily="34" charset="0"/>
                <a:cs typeface="Arial" pitchFamily="34" charset="0"/>
              </a:rPr>
              <a:t> </a:t>
            </a:r>
            <a:r>
              <a:rPr lang="en-GB" sz="1500" dirty="0">
                <a:solidFill>
                  <a:schemeClr val="tx1"/>
                </a:solidFill>
                <a:latin typeface="Arial" pitchFamily="34" charset="0"/>
                <a:cs typeface="Arial" pitchFamily="34" charset="0"/>
              </a:rPr>
              <a:t>prize for contemporary makers.</a:t>
            </a:r>
            <a:endParaRPr lang="en-GB" sz="1500" dirty="0">
              <a:latin typeface="Arial" pitchFamily="34" charset="0"/>
              <a:cs typeface="Arial" pitchFamily="34" charset="0"/>
            </a:endParaRPr>
          </a:p>
          <a:p>
            <a:pPr>
              <a:lnSpc>
                <a:spcPct val="80000"/>
              </a:lnSpc>
              <a:buNone/>
            </a:pPr>
            <a:r>
              <a:rPr lang="en-GB" sz="1500" dirty="0">
                <a:latin typeface="Arial" pitchFamily="34" charset="0"/>
                <a:cs typeface="Arial" pitchFamily="34" charset="0"/>
              </a:rPr>
              <a:t>	</a:t>
            </a:r>
          </a:p>
          <a:p>
            <a:pPr>
              <a:lnSpc>
                <a:spcPct val="80000"/>
              </a:lnSpc>
              <a:buNone/>
            </a:pPr>
            <a:r>
              <a:rPr lang="en-GB" sz="1500" dirty="0">
                <a:latin typeface="Arial" pitchFamily="34" charset="0"/>
                <a:cs typeface="Arial" pitchFamily="34" charset="0"/>
              </a:rPr>
              <a:t>	 Nora </a:t>
            </a:r>
            <a:r>
              <a:rPr lang="en-GB" sz="1500" dirty="0" err="1">
                <a:latin typeface="Arial" pitchFamily="34" charset="0"/>
                <a:cs typeface="Arial" pitchFamily="34" charset="0"/>
              </a:rPr>
              <a:t>Fok</a:t>
            </a:r>
            <a:r>
              <a:rPr lang="en-GB" sz="1500" dirty="0">
                <a:latin typeface="Arial" pitchFamily="34" charset="0"/>
                <a:cs typeface="Arial" pitchFamily="34" charset="0"/>
              </a:rPr>
              <a:t> has now established herself as a pioneering maker, transforming organic forms into wearable, ethereal (extremely light or delicate) sculpture. Her delicate, intricate forms are woven from an ordinary material, nylon microfilament. </a:t>
            </a:r>
          </a:p>
          <a:p>
            <a:pPr>
              <a:lnSpc>
                <a:spcPct val="80000"/>
              </a:lnSpc>
              <a:buNone/>
            </a:pPr>
            <a:r>
              <a:rPr lang="en-GB" sz="1500" dirty="0">
                <a:latin typeface="Arial" pitchFamily="34" charset="0"/>
                <a:cs typeface="Arial" pitchFamily="34" charset="0"/>
              </a:rPr>
              <a:t>	The processes Nora uses – knitting, weaving, crocheting and knotting – transform the linear nylon into simple and complex structures inspired by her fascination with the natural world and the mathematical models that underpin it.</a:t>
            </a:r>
          </a:p>
          <a:p>
            <a:pPr>
              <a:lnSpc>
                <a:spcPct val="80000"/>
              </a:lnSpc>
              <a:buFontTx/>
              <a:buNone/>
            </a:pPr>
            <a:endParaRPr lang="en-GB" sz="1200" dirty="0"/>
          </a:p>
          <a:p>
            <a:pPr>
              <a:lnSpc>
                <a:spcPct val="80000"/>
              </a:lnSpc>
              <a:buFontTx/>
              <a:buNone/>
            </a:pPr>
            <a:r>
              <a:rPr lang="en-GB" sz="1200" b="1" dirty="0"/>
              <a:t>	</a:t>
            </a:r>
            <a:br>
              <a:rPr lang="en-GB" sz="1200" dirty="0"/>
            </a:br>
            <a:endParaRPr lang="en-GB" sz="1200" dirty="0"/>
          </a:p>
          <a:p>
            <a:pPr>
              <a:lnSpc>
                <a:spcPct val="80000"/>
              </a:lnSpc>
              <a:buFontTx/>
              <a:buNone/>
            </a:pPr>
            <a:endParaRPr lang="en-GB" sz="700" dirty="0"/>
          </a:p>
        </p:txBody>
      </p:sp>
      <p:sp>
        <p:nvSpPr>
          <p:cNvPr id="5" name="Rectangle 2"/>
          <p:cNvSpPr>
            <a:spLocks noGrp="1" noChangeArrowheads="1"/>
          </p:cNvSpPr>
          <p:nvPr>
            <p:ph type="title"/>
          </p:nvPr>
        </p:nvSpPr>
        <p:spPr>
          <a:xfrm>
            <a:off x="457200" y="274638"/>
            <a:ext cx="6477000" cy="715962"/>
          </a:xfrm>
        </p:spPr>
        <p:txBody>
          <a:bodyPr/>
          <a:lstStyle/>
          <a:p>
            <a:r>
              <a:rPr lang="en-GB" sz="3600" b="1" dirty="0"/>
              <a:t>Nora </a:t>
            </a:r>
            <a:r>
              <a:rPr lang="en-GB" sz="3600" b="1" dirty="0" err="1"/>
              <a:t>Fok</a:t>
            </a:r>
            <a:r>
              <a:rPr lang="en-GB" sz="3600" b="1" dirty="0"/>
              <a:t> (1952 – Present)</a:t>
            </a:r>
          </a:p>
        </p:txBody>
      </p:sp>
      <p:pic>
        <p:nvPicPr>
          <p:cNvPr id="17410" name="Picture 2" descr="Blue pollen 2008 earrings knitted dyed nylon diameter:7cm/2.75inches, height:7.5cm/3 inches: "/>
          <p:cNvPicPr>
            <a:picLocks noChangeAspect="1" noChangeArrowheads="1"/>
          </p:cNvPicPr>
          <p:nvPr/>
        </p:nvPicPr>
        <p:blipFill>
          <a:blip r:embed="rId2" cstate="print"/>
          <a:srcRect/>
          <a:stretch>
            <a:fillRect/>
          </a:stretch>
        </p:blipFill>
        <p:spPr bwMode="auto">
          <a:xfrm>
            <a:off x="7086600" y="3352800"/>
            <a:ext cx="1905000" cy="1905000"/>
          </a:xfrm>
          <a:prstGeom prst="rect">
            <a:avLst/>
          </a:prstGeom>
          <a:noFill/>
        </p:spPr>
      </p:pic>
      <p:sp>
        <p:nvSpPr>
          <p:cNvPr id="9" name="Rectangle 8"/>
          <p:cNvSpPr/>
          <p:nvPr/>
        </p:nvSpPr>
        <p:spPr>
          <a:xfrm>
            <a:off x="7086600" y="5257562"/>
            <a:ext cx="2057400" cy="1600438"/>
          </a:xfrm>
          <a:prstGeom prst="rect">
            <a:avLst/>
          </a:prstGeom>
        </p:spPr>
        <p:txBody>
          <a:bodyPr wrap="square">
            <a:spAutoFit/>
          </a:bodyPr>
          <a:lstStyle/>
          <a:p>
            <a:r>
              <a:rPr lang="en-GB" sz="1400" dirty="0"/>
              <a:t>Title: Blue pollen earring (2008)</a:t>
            </a:r>
          </a:p>
          <a:p>
            <a:endParaRPr lang="en-GB" sz="1400" dirty="0"/>
          </a:p>
          <a:p>
            <a:r>
              <a:rPr lang="en-GB" sz="1400" dirty="0"/>
              <a:t>Process/ Materials: knitted dyed nylon Size: D:7cm/2.75inches, height:7.5cm/3 inches</a:t>
            </a:r>
          </a:p>
        </p:txBody>
      </p:sp>
      <p:pic>
        <p:nvPicPr>
          <p:cNvPr id="17411" name="Picture 3"/>
          <p:cNvPicPr>
            <a:picLocks noChangeAspect="1" noChangeArrowheads="1"/>
          </p:cNvPicPr>
          <p:nvPr/>
        </p:nvPicPr>
        <p:blipFill>
          <a:blip r:embed="rId3" cstate="print"/>
          <a:srcRect l="64000" t="32000" r="22500" b="27111"/>
          <a:stretch>
            <a:fillRect/>
          </a:stretch>
        </p:blipFill>
        <p:spPr bwMode="auto">
          <a:xfrm>
            <a:off x="7086600" y="138288"/>
            <a:ext cx="1828800" cy="31157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563563"/>
          </a:xfrm>
        </p:spPr>
        <p:txBody>
          <a:bodyPr/>
          <a:lstStyle/>
          <a:p>
            <a:r>
              <a:rPr lang="en-GB" sz="3600" b="1"/>
              <a:t>Nora Fok (1952 – Present)</a:t>
            </a:r>
          </a:p>
        </p:txBody>
      </p:sp>
      <p:sp>
        <p:nvSpPr>
          <p:cNvPr id="13316" name="Rectangle 4"/>
          <p:cNvSpPr>
            <a:spLocks noGrp="1" noChangeArrowheads="1"/>
          </p:cNvSpPr>
          <p:nvPr>
            <p:ph type="body" idx="1"/>
          </p:nvPr>
        </p:nvSpPr>
        <p:spPr>
          <a:xfrm>
            <a:off x="4343400" y="990600"/>
            <a:ext cx="2057400" cy="5867400"/>
          </a:xfrm>
        </p:spPr>
        <p:txBody>
          <a:bodyPr/>
          <a:lstStyle/>
          <a:p>
            <a:pPr>
              <a:lnSpc>
                <a:spcPct val="80000"/>
              </a:lnSpc>
              <a:buFontTx/>
              <a:buNone/>
            </a:pPr>
            <a:r>
              <a:rPr lang="en-GB" sz="1800" b="1" dirty="0"/>
              <a:t>	</a:t>
            </a:r>
            <a:r>
              <a:rPr lang="en-GB" sz="1800" b="1" u="sng" dirty="0"/>
              <a:t>The Future:</a:t>
            </a:r>
          </a:p>
          <a:p>
            <a:pPr>
              <a:lnSpc>
                <a:spcPct val="80000"/>
              </a:lnSpc>
              <a:buFontTx/>
              <a:buNone/>
            </a:pPr>
            <a:r>
              <a:rPr lang="en-GB" sz="1800" dirty="0"/>
              <a:t>	Ideally </a:t>
            </a:r>
            <a:r>
              <a:rPr lang="en-GB" sz="1800" dirty="0" err="1"/>
              <a:t>Fok</a:t>
            </a:r>
            <a:r>
              <a:rPr lang="en-GB" sz="1800" dirty="0"/>
              <a:t> would like to do much larger scale work and would like to make more sculptural objects rather than practical, wearable, saleable forms. </a:t>
            </a:r>
          </a:p>
          <a:p>
            <a:pPr>
              <a:lnSpc>
                <a:spcPct val="80000"/>
              </a:lnSpc>
              <a:buFontTx/>
              <a:buNone/>
            </a:pPr>
            <a:endParaRPr lang="en-GB" sz="1800" dirty="0"/>
          </a:p>
          <a:p>
            <a:pPr>
              <a:lnSpc>
                <a:spcPct val="80000"/>
              </a:lnSpc>
              <a:buFontTx/>
              <a:buNone/>
            </a:pPr>
            <a:r>
              <a:rPr lang="en-GB" sz="1800" dirty="0"/>
              <a:t>	</a:t>
            </a:r>
            <a:r>
              <a:rPr lang="en-GB" sz="1800" dirty="0" err="1"/>
              <a:t>Fok</a:t>
            </a:r>
            <a:r>
              <a:rPr lang="en-GB" sz="1800" dirty="0"/>
              <a:t> is happy to think outside the box and has many unique and whacky ideas - like building a cocoon form around the body.</a:t>
            </a:r>
            <a:endParaRPr lang="en-US" sz="1800" dirty="0"/>
          </a:p>
        </p:txBody>
      </p:sp>
      <p:pic>
        <p:nvPicPr>
          <p:cNvPr id="6" name="Picture 2" descr="Artist: Nora Fok. (LEFT) Armadillo, (nylon) 2007. Inspiration: Clyde Auditorium in Glasgow. (RIGHT) Princess Pagoda, (nylon) 2005. Inspiration: Chinese Pagoda."/>
          <p:cNvPicPr>
            <a:picLocks noChangeAspect="1" noChangeArrowheads="1"/>
          </p:cNvPicPr>
          <p:nvPr/>
        </p:nvPicPr>
        <p:blipFill>
          <a:blip r:embed="rId2" cstate="print"/>
          <a:srcRect l="57593"/>
          <a:stretch>
            <a:fillRect/>
          </a:stretch>
        </p:blipFill>
        <p:spPr bwMode="auto">
          <a:xfrm>
            <a:off x="6629400" y="914400"/>
            <a:ext cx="2332945" cy="4114800"/>
          </a:xfrm>
          <a:prstGeom prst="rect">
            <a:avLst/>
          </a:prstGeom>
          <a:noFill/>
          <a:ln w="9525">
            <a:noFill/>
            <a:miter lim="800000"/>
            <a:headEnd/>
            <a:tailEnd/>
          </a:ln>
        </p:spPr>
      </p:pic>
      <p:sp>
        <p:nvSpPr>
          <p:cNvPr id="7" name="Rectangle 8"/>
          <p:cNvSpPr>
            <a:spLocks noChangeArrowheads="1"/>
          </p:cNvSpPr>
          <p:nvPr/>
        </p:nvSpPr>
        <p:spPr bwMode="auto">
          <a:xfrm>
            <a:off x="6705600" y="5042118"/>
            <a:ext cx="2438400" cy="1815882"/>
          </a:xfrm>
          <a:prstGeom prst="rect">
            <a:avLst/>
          </a:prstGeom>
          <a:noFill/>
          <a:ln w="9525">
            <a:noFill/>
            <a:miter lim="800000"/>
            <a:headEnd/>
            <a:tailEnd/>
          </a:ln>
        </p:spPr>
        <p:txBody>
          <a:bodyPr anchor="ctr">
            <a:spAutoFit/>
          </a:bodyPr>
          <a:lstStyle/>
          <a:p>
            <a:r>
              <a:rPr lang="en-GB" sz="1500" dirty="0"/>
              <a:t>Title: Armadillo ( 2007) </a:t>
            </a:r>
          </a:p>
          <a:p>
            <a:r>
              <a:rPr lang="en-GB" sz="1500" dirty="0"/>
              <a:t>Material: nylon </a:t>
            </a:r>
          </a:p>
          <a:p>
            <a:endParaRPr lang="en-GB" sz="700" dirty="0"/>
          </a:p>
          <a:p>
            <a:r>
              <a:rPr lang="en-GB" sz="1500" dirty="0"/>
              <a:t>Nora </a:t>
            </a:r>
            <a:r>
              <a:rPr lang="en-GB" sz="1500" dirty="0" err="1"/>
              <a:t>Fok's</a:t>
            </a:r>
            <a:r>
              <a:rPr lang="en-GB" sz="1500" dirty="0"/>
              <a:t> intricate three dimensional jewels show her ability to capture the fragility and transient beauty of nature.</a:t>
            </a:r>
          </a:p>
        </p:txBody>
      </p:sp>
      <p:pic>
        <p:nvPicPr>
          <p:cNvPr id="13318" name="Picture 6" descr="Nora Fok  Sweet Cherry 2007-8  neck piece  knitted, tied dyed nylon  diameter:30cm/12 inches: "/>
          <p:cNvPicPr>
            <a:picLocks noChangeAspect="1" noChangeArrowheads="1"/>
          </p:cNvPicPr>
          <p:nvPr/>
        </p:nvPicPr>
        <p:blipFill>
          <a:blip r:embed="rId3" cstate="print"/>
          <a:srcRect/>
          <a:stretch>
            <a:fillRect/>
          </a:stretch>
        </p:blipFill>
        <p:spPr bwMode="auto">
          <a:xfrm>
            <a:off x="152400" y="914400"/>
            <a:ext cx="4419600" cy="4419600"/>
          </a:xfrm>
          <a:prstGeom prst="rect">
            <a:avLst/>
          </a:prstGeom>
          <a:noFill/>
        </p:spPr>
      </p:pic>
      <p:sp>
        <p:nvSpPr>
          <p:cNvPr id="9" name="Rectangle 8"/>
          <p:cNvSpPr>
            <a:spLocks noChangeArrowheads="1"/>
          </p:cNvSpPr>
          <p:nvPr/>
        </p:nvSpPr>
        <p:spPr bwMode="auto">
          <a:xfrm>
            <a:off x="914400" y="5272951"/>
            <a:ext cx="2438400" cy="1585049"/>
          </a:xfrm>
          <a:prstGeom prst="rect">
            <a:avLst/>
          </a:prstGeom>
          <a:noFill/>
          <a:ln w="9525">
            <a:noFill/>
            <a:miter lim="800000"/>
            <a:headEnd/>
            <a:tailEnd/>
          </a:ln>
        </p:spPr>
        <p:txBody>
          <a:bodyPr wrap="square" anchor="ctr">
            <a:spAutoFit/>
          </a:bodyPr>
          <a:lstStyle/>
          <a:p>
            <a:r>
              <a:rPr lang="en-GB" sz="1500" dirty="0"/>
              <a:t>Title: Sweet Cherry </a:t>
            </a:r>
          </a:p>
          <a:p>
            <a:r>
              <a:rPr lang="en-GB" sz="1500" dirty="0"/>
              <a:t>Date: 2007-08 </a:t>
            </a:r>
          </a:p>
          <a:p>
            <a:r>
              <a:rPr lang="en-GB" sz="1500" dirty="0"/>
              <a:t>Material: nylon</a:t>
            </a:r>
          </a:p>
          <a:p>
            <a:r>
              <a:rPr lang="en-GB" sz="1500" dirty="0"/>
              <a:t>Process: Knitted, tied and dyed</a:t>
            </a:r>
          </a:p>
          <a:p>
            <a:r>
              <a:rPr lang="en-GB" sz="1500" dirty="0"/>
              <a:t>Size: Diameter: 30cm </a:t>
            </a:r>
          </a:p>
          <a:p>
            <a:endParaRPr lang="en-GB"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6096000" cy="609600"/>
          </a:xfrm>
        </p:spPr>
        <p:txBody>
          <a:bodyPr/>
          <a:lstStyle/>
          <a:p>
            <a:r>
              <a:rPr lang="en-GB" sz="3600" b="1" dirty="0">
                <a:solidFill>
                  <a:schemeClr val="tx1"/>
                </a:solidFill>
              </a:rPr>
              <a:t>Nora </a:t>
            </a:r>
            <a:r>
              <a:rPr lang="en-GB" sz="3600" b="1" dirty="0" err="1">
                <a:solidFill>
                  <a:schemeClr val="tx1"/>
                </a:solidFill>
              </a:rPr>
              <a:t>Fok</a:t>
            </a:r>
            <a:r>
              <a:rPr lang="en-GB" sz="3600" b="1" dirty="0">
                <a:solidFill>
                  <a:schemeClr val="tx1"/>
                </a:solidFill>
              </a:rPr>
              <a:t> (1952 – Present) </a:t>
            </a:r>
          </a:p>
        </p:txBody>
      </p:sp>
      <p:sp>
        <p:nvSpPr>
          <p:cNvPr id="6147" name="Rectangle 3"/>
          <p:cNvSpPr>
            <a:spLocks noGrp="1" noChangeArrowheads="1"/>
          </p:cNvSpPr>
          <p:nvPr>
            <p:ph type="body" idx="1"/>
          </p:nvPr>
        </p:nvSpPr>
        <p:spPr>
          <a:xfrm>
            <a:off x="152400" y="838200"/>
            <a:ext cx="6248400" cy="457200"/>
          </a:xfrm>
        </p:spPr>
        <p:txBody>
          <a:bodyPr/>
          <a:lstStyle/>
          <a:p>
            <a:pPr>
              <a:lnSpc>
                <a:spcPct val="80000"/>
              </a:lnSpc>
              <a:buFontTx/>
              <a:buNone/>
            </a:pPr>
            <a:r>
              <a:rPr lang="en-GB" sz="2000" b="1" u="sng" dirty="0"/>
              <a:t>BIOGRAPHY (with social and cultural aspects):</a:t>
            </a:r>
          </a:p>
          <a:p>
            <a:pPr>
              <a:lnSpc>
                <a:spcPct val="80000"/>
              </a:lnSpc>
              <a:buFontTx/>
              <a:buNone/>
            </a:pPr>
            <a:endParaRPr lang="en-GB" sz="2000" dirty="0"/>
          </a:p>
        </p:txBody>
      </p:sp>
      <p:sp>
        <p:nvSpPr>
          <p:cNvPr id="6153" name="Rectangle 13"/>
          <p:cNvSpPr>
            <a:spLocks noChangeArrowheads="1"/>
          </p:cNvSpPr>
          <p:nvPr/>
        </p:nvSpPr>
        <p:spPr bwMode="auto">
          <a:xfrm rot="16200000">
            <a:off x="8474869" y="2451894"/>
            <a:ext cx="1063625" cy="274637"/>
          </a:xfrm>
          <a:prstGeom prst="rect">
            <a:avLst/>
          </a:prstGeom>
          <a:noFill/>
          <a:ln w="9525">
            <a:noFill/>
            <a:miter lim="800000"/>
            <a:headEnd/>
            <a:tailEnd/>
          </a:ln>
        </p:spPr>
        <p:txBody>
          <a:bodyPr wrap="none" anchor="ctr">
            <a:spAutoFit/>
          </a:bodyPr>
          <a:lstStyle/>
          <a:p>
            <a:r>
              <a:rPr lang="en-GB" sz="1200"/>
              <a:t>norafok.com </a:t>
            </a:r>
          </a:p>
        </p:txBody>
      </p:sp>
      <p:sp>
        <p:nvSpPr>
          <p:cNvPr id="6154" name="Rectangle 13"/>
          <p:cNvSpPr>
            <a:spLocks noChangeArrowheads="1"/>
          </p:cNvSpPr>
          <p:nvPr/>
        </p:nvSpPr>
        <p:spPr bwMode="auto">
          <a:xfrm rot="-5400000">
            <a:off x="8474869" y="5499894"/>
            <a:ext cx="1063625" cy="274637"/>
          </a:xfrm>
          <a:prstGeom prst="rect">
            <a:avLst/>
          </a:prstGeom>
          <a:noFill/>
          <a:ln w="9525">
            <a:noFill/>
            <a:miter lim="800000"/>
            <a:headEnd/>
            <a:tailEnd/>
          </a:ln>
        </p:spPr>
        <p:txBody>
          <a:bodyPr wrap="none" anchor="ctr">
            <a:spAutoFit/>
          </a:bodyPr>
          <a:lstStyle/>
          <a:p>
            <a:r>
              <a:rPr lang="en-GB" sz="1200"/>
              <a:t>norafok.com </a:t>
            </a:r>
          </a:p>
        </p:txBody>
      </p:sp>
      <p:sp>
        <p:nvSpPr>
          <p:cNvPr id="14" name="Rectangle 4"/>
          <p:cNvSpPr>
            <a:spLocks noChangeArrowheads="1"/>
          </p:cNvSpPr>
          <p:nvPr/>
        </p:nvSpPr>
        <p:spPr bwMode="auto">
          <a:xfrm>
            <a:off x="228600" y="1219200"/>
            <a:ext cx="4953000" cy="5816977"/>
          </a:xfrm>
          <a:prstGeom prst="rect">
            <a:avLst/>
          </a:prstGeom>
          <a:noFill/>
          <a:ln w="9525">
            <a:noFill/>
            <a:miter lim="800000"/>
            <a:headEnd/>
            <a:tailEnd/>
          </a:ln>
          <a:effectLst/>
        </p:spPr>
        <p:txBody>
          <a:bodyPr wrap="square">
            <a:spAutoFit/>
          </a:bodyPr>
          <a:lstStyle/>
          <a:p>
            <a:r>
              <a:rPr lang="en-GB" sz="2000" dirty="0" err="1"/>
              <a:t>Fok</a:t>
            </a:r>
            <a:r>
              <a:rPr lang="en-GB" sz="2000" dirty="0"/>
              <a:t> is a highly talented and creative contemporary jewellery designer who expresses her ideas in a distinctive way. </a:t>
            </a:r>
          </a:p>
          <a:p>
            <a:endParaRPr lang="en-GB" sz="2000" dirty="0"/>
          </a:p>
          <a:p>
            <a:r>
              <a:rPr lang="en-GB" sz="2000" dirty="0"/>
              <a:t>She has a unique ability to translate ideas into delightfully delicate pieces which one instantly associates with her.</a:t>
            </a:r>
          </a:p>
          <a:p>
            <a:endParaRPr lang="en-GB" sz="2000" dirty="0"/>
          </a:p>
          <a:p>
            <a:r>
              <a:rPr lang="en-GB" sz="2000" b="1" u="sng" dirty="0"/>
              <a:t>Exposure to different Cultures:</a:t>
            </a:r>
          </a:p>
          <a:p>
            <a:r>
              <a:rPr lang="en-GB" sz="2000" dirty="0" err="1"/>
              <a:t>Fok</a:t>
            </a:r>
            <a:r>
              <a:rPr lang="en-GB" sz="2000" dirty="0"/>
              <a:t> was born in Hong Kong in 1952.  </a:t>
            </a:r>
          </a:p>
          <a:p>
            <a:endParaRPr lang="en-GB" sz="2000" dirty="0"/>
          </a:p>
          <a:p>
            <a:r>
              <a:rPr lang="en-GB" sz="2000" dirty="0"/>
              <a:t>She left school at the age of 12 to work in a toy factory.  </a:t>
            </a:r>
          </a:p>
          <a:p>
            <a:endParaRPr lang="en-GB" sz="2000" dirty="0"/>
          </a:p>
          <a:p>
            <a:r>
              <a:rPr lang="en-GB" sz="2000" dirty="0"/>
              <a:t>This gave her a very structured and disciplined up bringing which under pins her work today.</a:t>
            </a:r>
          </a:p>
          <a:p>
            <a:endParaRPr lang="en-GB" sz="1600" dirty="0"/>
          </a:p>
          <a:p>
            <a:endParaRPr lang="en-GB" sz="1600" dirty="0"/>
          </a:p>
        </p:txBody>
      </p:sp>
      <p:pic>
        <p:nvPicPr>
          <p:cNvPr id="13316" name="Picture 4" descr="Image result for chinese toy factory"/>
          <p:cNvPicPr>
            <a:picLocks noChangeAspect="1" noChangeArrowheads="1"/>
          </p:cNvPicPr>
          <p:nvPr/>
        </p:nvPicPr>
        <p:blipFill>
          <a:blip r:embed="rId2" cstate="print"/>
          <a:srcRect l="23975"/>
          <a:stretch>
            <a:fillRect/>
          </a:stretch>
        </p:blipFill>
        <p:spPr bwMode="auto">
          <a:xfrm>
            <a:off x="5410200" y="3279129"/>
            <a:ext cx="3465301" cy="3350271"/>
          </a:xfrm>
          <a:prstGeom prst="rect">
            <a:avLst/>
          </a:prstGeom>
          <a:noFill/>
        </p:spPr>
      </p:pic>
      <p:pic>
        <p:nvPicPr>
          <p:cNvPr id="13" name="Picture 12" descr="woven%20torus%20wrist%20piece"/>
          <p:cNvPicPr>
            <a:picLocks noChangeAspect="1" noChangeArrowheads="1"/>
          </p:cNvPicPr>
          <p:nvPr/>
        </p:nvPicPr>
        <p:blipFill>
          <a:blip r:embed="rId3" cstate="print"/>
          <a:srcRect/>
          <a:stretch>
            <a:fillRect/>
          </a:stretch>
        </p:blipFill>
        <p:spPr bwMode="auto">
          <a:xfrm>
            <a:off x="6096000" y="152400"/>
            <a:ext cx="2779712" cy="2779712"/>
          </a:xfrm>
          <a:prstGeom prst="rect">
            <a:avLst/>
          </a:prstGeom>
          <a:noFill/>
          <a:ln w="9525">
            <a:noFill/>
            <a:miter lim="800000"/>
            <a:headEnd/>
            <a:tailEnd/>
          </a:ln>
        </p:spPr>
      </p:pic>
      <p:sp>
        <p:nvSpPr>
          <p:cNvPr id="15" name="Rectangle 15"/>
          <p:cNvSpPr>
            <a:spLocks noChangeArrowheads="1"/>
          </p:cNvSpPr>
          <p:nvPr/>
        </p:nvSpPr>
        <p:spPr bwMode="auto">
          <a:xfrm>
            <a:off x="6781800" y="2895600"/>
            <a:ext cx="1447800" cy="304800"/>
          </a:xfrm>
          <a:prstGeom prst="rect">
            <a:avLst/>
          </a:prstGeom>
          <a:noFill/>
          <a:ln w="9525">
            <a:noFill/>
            <a:miter lim="800000"/>
            <a:headEnd/>
            <a:tailEnd/>
          </a:ln>
        </p:spPr>
        <p:txBody>
          <a:bodyPr anchor="ctr">
            <a:spAutoFit/>
          </a:bodyPr>
          <a:lstStyle/>
          <a:p>
            <a:r>
              <a:rPr lang="en-GB" sz="1400" b="1" dirty="0"/>
              <a:t>Woven Torus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5486400" cy="609600"/>
          </a:xfrm>
        </p:spPr>
        <p:txBody>
          <a:bodyPr/>
          <a:lstStyle/>
          <a:p>
            <a:r>
              <a:rPr lang="en-GB" sz="3600" b="1" dirty="0">
                <a:solidFill>
                  <a:schemeClr val="tx1"/>
                </a:solidFill>
              </a:rPr>
              <a:t>Nora </a:t>
            </a:r>
            <a:r>
              <a:rPr lang="en-GB" sz="3600" b="1" dirty="0" err="1">
                <a:solidFill>
                  <a:schemeClr val="tx1"/>
                </a:solidFill>
              </a:rPr>
              <a:t>Fok</a:t>
            </a:r>
            <a:r>
              <a:rPr lang="en-GB" sz="3600" b="1" dirty="0">
                <a:solidFill>
                  <a:schemeClr val="tx1"/>
                </a:solidFill>
              </a:rPr>
              <a:t> </a:t>
            </a:r>
            <a:r>
              <a:rPr lang="en-GB" sz="3000" b="1" dirty="0">
                <a:solidFill>
                  <a:schemeClr val="tx1"/>
                </a:solidFill>
              </a:rPr>
              <a:t>(1952 – Present) </a:t>
            </a:r>
          </a:p>
        </p:txBody>
      </p:sp>
      <p:sp>
        <p:nvSpPr>
          <p:cNvPr id="6147" name="Rectangle 3"/>
          <p:cNvSpPr>
            <a:spLocks noGrp="1" noChangeArrowheads="1"/>
          </p:cNvSpPr>
          <p:nvPr>
            <p:ph type="body" idx="1"/>
          </p:nvPr>
        </p:nvSpPr>
        <p:spPr>
          <a:xfrm>
            <a:off x="152400" y="838200"/>
            <a:ext cx="6248400" cy="457200"/>
          </a:xfrm>
        </p:spPr>
        <p:txBody>
          <a:bodyPr/>
          <a:lstStyle/>
          <a:p>
            <a:pPr>
              <a:lnSpc>
                <a:spcPct val="80000"/>
              </a:lnSpc>
              <a:buFontTx/>
              <a:buNone/>
            </a:pPr>
            <a:r>
              <a:rPr lang="en-GB" sz="2000" b="1" u="sng" dirty="0"/>
              <a:t>BIOGRAPHY (social and cultural aspects):</a:t>
            </a:r>
          </a:p>
          <a:p>
            <a:pPr>
              <a:lnSpc>
                <a:spcPct val="80000"/>
              </a:lnSpc>
              <a:buFontTx/>
              <a:buNone/>
            </a:pPr>
            <a:endParaRPr lang="en-GB" sz="2000" dirty="0"/>
          </a:p>
        </p:txBody>
      </p:sp>
      <p:pic>
        <p:nvPicPr>
          <p:cNvPr id="6150" name="Picture 5" descr="CloudNylon230x-230x230"/>
          <p:cNvPicPr>
            <a:picLocks noChangeAspect="1" noChangeArrowheads="1"/>
          </p:cNvPicPr>
          <p:nvPr/>
        </p:nvPicPr>
        <p:blipFill>
          <a:blip r:embed="rId2" cstate="print"/>
          <a:srcRect l="5721" t="11443"/>
          <a:stretch>
            <a:fillRect/>
          </a:stretch>
        </p:blipFill>
        <p:spPr bwMode="auto">
          <a:xfrm>
            <a:off x="5486400" y="152400"/>
            <a:ext cx="3425825" cy="3217937"/>
          </a:xfrm>
          <a:prstGeom prst="rect">
            <a:avLst/>
          </a:prstGeom>
          <a:noFill/>
          <a:ln w="9525">
            <a:noFill/>
            <a:miter lim="800000"/>
            <a:headEnd/>
            <a:tailEnd/>
          </a:ln>
        </p:spPr>
      </p:pic>
      <p:sp>
        <p:nvSpPr>
          <p:cNvPr id="6152" name="Rectangle 16"/>
          <p:cNvSpPr>
            <a:spLocks noChangeArrowheads="1"/>
          </p:cNvSpPr>
          <p:nvPr/>
        </p:nvSpPr>
        <p:spPr bwMode="auto">
          <a:xfrm>
            <a:off x="4495800" y="2438400"/>
            <a:ext cx="990600" cy="738664"/>
          </a:xfrm>
          <a:prstGeom prst="rect">
            <a:avLst/>
          </a:prstGeom>
          <a:noFill/>
          <a:ln w="9525">
            <a:noFill/>
            <a:miter lim="800000"/>
            <a:headEnd/>
            <a:tailEnd/>
          </a:ln>
        </p:spPr>
        <p:txBody>
          <a:bodyPr wrap="square" anchor="ctr">
            <a:spAutoFit/>
          </a:bodyPr>
          <a:lstStyle/>
          <a:p>
            <a:pPr algn="r"/>
            <a:r>
              <a:rPr lang="en-GB" sz="1400" b="1"/>
              <a:t>‘Walking </a:t>
            </a:r>
            <a:endParaRPr lang="en-GB" sz="1400" b="1" dirty="0"/>
          </a:p>
          <a:p>
            <a:pPr algn="r"/>
            <a:r>
              <a:rPr lang="en-GB" sz="1400" b="1" dirty="0"/>
              <a:t>Onions’ (right)</a:t>
            </a:r>
          </a:p>
        </p:txBody>
      </p:sp>
      <p:sp>
        <p:nvSpPr>
          <p:cNvPr id="6153" name="Rectangle 13"/>
          <p:cNvSpPr>
            <a:spLocks noChangeArrowheads="1"/>
          </p:cNvSpPr>
          <p:nvPr/>
        </p:nvSpPr>
        <p:spPr bwMode="auto">
          <a:xfrm rot="16200000">
            <a:off x="8474869" y="2451894"/>
            <a:ext cx="1063625" cy="274637"/>
          </a:xfrm>
          <a:prstGeom prst="rect">
            <a:avLst/>
          </a:prstGeom>
          <a:noFill/>
          <a:ln w="9525">
            <a:noFill/>
            <a:miter lim="800000"/>
            <a:headEnd/>
            <a:tailEnd/>
          </a:ln>
        </p:spPr>
        <p:txBody>
          <a:bodyPr wrap="none" anchor="ctr">
            <a:spAutoFit/>
          </a:bodyPr>
          <a:lstStyle/>
          <a:p>
            <a:r>
              <a:rPr lang="en-GB" sz="1200"/>
              <a:t>norafok.com </a:t>
            </a:r>
          </a:p>
        </p:txBody>
      </p:sp>
      <p:sp>
        <p:nvSpPr>
          <p:cNvPr id="14" name="Rectangle 4"/>
          <p:cNvSpPr>
            <a:spLocks noChangeArrowheads="1"/>
          </p:cNvSpPr>
          <p:nvPr/>
        </p:nvSpPr>
        <p:spPr bwMode="auto">
          <a:xfrm>
            <a:off x="228600" y="1219200"/>
            <a:ext cx="3962400" cy="5324535"/>
          </a:xfrm>
          <a:prstGeom prst="rect">
            <a:avLst/>
          </a:prstGeom>
          <a:noFill/>
          <a:ln w="9525">
            <a:noFill/>
            <a:miter lim="800000"/>
            <a:headEnd/>
            <a:tailEnd/>
          </a:ln>
          <a:effectLst/>
        </p:spPr>
        <p:txBody>
          <a:bodyPr wrap="square">
            <a:spAutoFit/>
          </a:bodyPr>
          <a:lstStyle/>
          <a:p>
            <a:r>
              <a:rPr lang="en-GB" b="1" u="sng" dirty="0"/>
              <a:t>Exposure to different Cultures:</a:t>
            </a:r>
            <a:endParaRPr lang="en-GB" sz="1600" dirty="0"/>
          </a:p>
          <a:p>
            <a:r>
              <a:rPr lang="en-GB" dirty="0"/>
              <a:t>When </a:t>
            </a:r>
            <a:r>
              <a:rPr lang="en-GB" dirty="0" err="1"/>
              <a:t>Fok</a:t>
            </a:r>
            <a:r>
              <a:rPr lang="en-GB" dirty="0"/>
              <a:t> was a child she visited Chinese operas.</a:t>
            </a:r>
          </a:p>
          <a:p>
            <a:endParaRPr lang="en-GB" dirty="0"/>
          </a:p>
          <a:p>
            <a:r>
              <a:rPr lang="en-GB" dirty="0"/>
              <a:t>She loved the ‘</a:t>
            </a:r>
            <a:r>
              <a:rPr lang="en-GB" dirty="0" err="1"/>
              <a:t>bling</a:t>
            </a:r>
            <a:r>
              <a:rPr lang="en-GB" dirty="0"/>
              <a:t>’ of the traditional costumes – they were colourful, glittering and fantastic. </a:t>
            </a:r>
          </a:p>
          <a:p>
            <a:endParaRPr lang="en-GB" dirty="0"/>
          </a:p>
          <a:p>
            <a:r>
              <a:rPr lang="en-GB" dirty="0"/>
              <a:t>Her earlier work related to these costumes, but instead of using gold and precious materials she redesigned them in nylon. </a:t>
            </a:r>
          </a:p>
          <a:p>
            <a:endParaRPr lang="en-GB" dirty="0"/>
          </a:p>
          <a:p>
            <a:r>
              <a:rPr lang="en-GB" dirty="0" err="1"/>
              <a:t>Fok</a:t>
            </a:r>
            <a:r>
              <a:rPr lang="en-GB" dirty="0"/>
              <a:t> was also influenced by the elaborate forms of the costumes and to begin with  used shapes like the headpieces with dangling tassels as a reference. </a:t>
            </a:r>
          </a:p>
          <a:p>
            <a:endParaRPr lang="en-GB" sz="1600" dirty="0"/>
          </a:p>
        </p:txBody>
      </p:sp>
      <p:pic>
        <p:nvPicPr>
          <p:cNvPr id="13314" name="Picture 2" descr="Image result for chinese opera"/>
          <p:cNvPicPr>
            <a:picLocks noChangeAspect="1" noChangeArrowheads="1"/>
          </p:cNvPicPr>
          <p:nvPr/>
        </p:nvPicPr>
        <p:blipFill>
          <a:blip r:embed="rId3" cstate="print"/>
          <a:srcRect/>
          <a:stretch>
            <a:fillRect/>
          </a:stretch>
        </p:blipFill>
        <p:spPr bwMode="auto">
          <a:xfrm>
            <a:off x="4191000" y="3505200"/>
            <a:ext cx="4762500" cy="3162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29600" cy="563562"/>
          </a:xfrm>
          <a:noFill/>
          <a:ln/>
        </p:spPr>
        <p:txBody>
          <a:bodyPr/>
          <a:lstStyle/>
          <a:p>
            <a:r>
              <a:rPr lang="en-GB" sz="3600" b="1"/>
              <a:t>Nora Fok (1952 – Present)</a:t>
            </a:r>
            <a:r>
              <a:rPr lang="en-GB" sz="3600"/>
              <a:t> </a:t>
            </a:r>
          </a:p>
        </p:txBody>
      </p:sp>
      <p:sp>
        <p:nvSpPr>
          <p:cNvPr id="12293" name="Rectangle 5"/>
          <p:cNvSpPr>
            <a:spLocks noGrp="1" noChangeArrowheads="1"/>
          </p:cNvSpPr>
          <p:nvPr>
            <p:ph type="body" idx="1"/>
          </p:nvPr>
        </p:nvSpPr>
        <p:spPr>
          <a:xfrm>
            <a:off x="152400" y="914400"/>
            <a:ext cx="3886200" cy="5943600"/>
          </a:xfrm>
          <a:noFill/>
          <a:ln/>
        </p:spPr>
        <p:txBody>
          <a:bodyPr/>
          <a:lstStyle/>
          <a:p>
            <a:pPr>
              <a:buFontTx/>
              <a:buNone/>
            </a:pPr>
            <a:r>
              <a:rPr lang="en-GB" sz="2800" b="1" dirty="0"/>
              <a:t>	</a:t>
            </a:r>
            <a:r>
              <a:rPr lang="en-GB" sz="1800" b="1" u="sng" dirty="0"/>
              <a:t>Developments in Other Fields:</a:t>
            </a:r>
          </a:p>
          <a:p>
            <a:pPr>
              <a:buFontTx/>
              <a:buNone/>
            </a:pPr>
            <a:r>
              <a:rPr lang="en-GB" sz="1800" dirty="0"/>
              <a:t>	</a:t>
            </a:r>
            <a:r>
              <a:rPr lang="en-GB" sz="1800" dirty="0" err="1"/>
              <a:t>Fok</a:t>
            </a:r>
            <a:r>
              <a:rPr lang="en-GB" sz="1800" dirty="0"/>
              <a:t> first trained as a graphic designer in Hong Kong, doing several courses at the polytechnic in design and in advertising during the 1970s but she always knew this area of design was never for her. </a:t>
            </a:r>
          </a:p>
          <a:p>
            <a:pPr>
              <a:buFontTx/>
              <a:buNone/>
            </a:pPr>
            <a:endParaRPr lang="en-GB" sz="1800" dirty="0"/>
          </a:p>
          <a:p>
            <a:pPr>
              <a:buFontTx/>
              <a:buNone/>
            </a:pPr>
            <a:r>
              <a:rPr lang="en-GB" sz="1800" b="1" dirty="0"/>
              <a:t>	</a:t>
            </a:r>
            <a:r>
              <a:rPr lang="en-GB" sz="1800" b="1" u="sng" dirty="0"/>
              <a:t>Developments in Other Fields:</a:t>
            </a:r>
            <a:endParaRPr lang="en-GB" sz="1800" dirty="0"/>
          </a:p>
          <a:p>
            <a:pPr>
              <a:buFontTx/>
              <a:buNone/>
            </a:pPr>
            <a:r>
              <a:rPr lang="en-GB" sz="1800" dirty="0"/>
              <a:t>	In 1978 she moved to England to complete a wood, metal, ceramics and plastics course at Brighton Polytechnic.  This course encouraged her to explore materials in a new way.  This course was the beginning of </a:t>
            </a:r>
            <a:r>
              <a:rPr lang="en-GB" sz="1800" dirty="0" err="1"/>
              <a:t>Fok’s</a:t>
            </a:r>
            <a:r>
              <a:rPr lang="en-GB" sz="1800" dirty="0"/>
              <a:t> journey into jewellery</a:t>
            </a:r>
          </a:p>
        </p:txBody>
      </p:sp>
      <p:pic>
        <p:nvPicPr>
          <p:cNvPr id="12295" name="Picture 7" descr="Nora Fok - Constellations 1996  neck piece  knitted knotted dyed nylon  diameter: 34cm/13.5 inches: "/>
          <p:cNvPicPr>
            <a:picLocks noChangeAspect="1" noChangeArrowheads="1"/>
          </p:cNvPicPr>
          <p:nvPr/>
        </p:nvPicPr>
        <p:blipFill>
          <a:blip r:embed="rId2" cstate="print"/>
          <a:srcRect/>
          <a:stretch>
            <a:fillRect/>
          </a:stretch>
        </p:blipFill>
        <p:spPr bwMode="auto">
          <a:xfrm>
            <a:off x="4114800" y="990600"/>
            <a:ext cx="4876800" cy="4876800"/>
          </a:xfrm>
          <a:prstGeom prst="rect">
            <a:avLst/>
          </a:prstGeom>
          <a:noFill/>
        </p:spPr>
      </p:pic>
      <p:sp>
        <p:nvSpPr>
          <p:cNvPr id="12296" name="Rectangle 8"/>
          <p:cNvSpPr>
            <a:spLocks noChangeArrowheads="1"/>
          </p:cNvSpPr>
          <p:nvPr/>
        </p:nvSpPr>
        <p:spPr bwMode="auto">
          <a:xfrm>
            <a:off x="4648200" y="5942013"/>
            <a:ext cx="3962400" cy="915987"/>
          </a:xfrm>
          <a:prstGeom prst="rect">
            <a:avLst/>
          </a:prstGeom>
          <a:noFill/>
          <a:ln w="9525">
            <a:noFill/>
            <a:miter lim="800000"/>
            <a:headEnd/>
            <a:tailEnd/>
          </a:ln>
          <a:effectLst/>
        </p:spPr>
        <p:txBody>
          <a:bodyPr anchor="ctr">
            <a:spAutoFit/>
          </a:bodyPr>
          <a:lstStyle/>
          <a:p>
            <a:r>
              <a:rPr lang="en-GB"/>
              <a:t>Title: Constellations (1996) </a:t>
            </a:r>
          </a:p>
          <a:p>
            <a:r>
              <a:rPr lang="en-GB"/>
              <a:t>Materials: knitted knotted dyed nylon diameter: 34cm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838200"/>
            <a:ext cx="5257800" cy="5867400"/>
          </a:xfrm>
        </p:spPr>
        <p:txBody>
          <a:bodyPr/>
          <a:lstStyle/>
          <a:p>
            <a:pPr algn="ctr">
              <a:lnSpc>
                <a:spcPct val="80000"/>
              </a:lnSpc>
              <a:buFontTx/>
              <a:buNone/>
            </a:pPr>
            <a:endParaRPr lang="en-GB" sz="1600" i="1" dirty="0"/>
          </a:p>
          <a:p>
            <a:pPr>
              <a:lnSpc>
                <a:spcPct val="80000"/>
              </a:lnSpc>
              <a:buFontTx/>
              <a:buNone/>
            </a:pPr>
            <a:r>
              <a:rPr lang="en-GB" sz="1600" b="1" dirty="0"/>
              <a:t>	</a:t>
            </a:r>
            <a:r>
              <a:rPr lang="en-GB" sz="2400" b="1" u="sng" dirty="0"/>
              <a:t>Influence of other artists/ art movements:</a:t>
            </a:r>
          </a:p>
          <a:p>
            <a:pPr>
              <a:lnSpc>
                <a:spcPct val="80000"/>
              </a:lnSpc>
              <a:buFontTx/>
              <a:buNone/>
            </a:pPr>
            <a:r>
              <a:rPr lang="en-GB" sz="2400" dirty="0"/>
              <a:t>	</a:t>
            </a:r>
            <a:r>
              <a:rPr lang="en-GB" sz="2400" dirty="0" err="1"/>
              <a:t>Fok’s</a:t>
            </a:r>
            <a:r>
              <a:rPr lang="en-GB" sz="2400" dirty="0"/>
              <a:t> teachers at the Brighton Polytechnic (Caroline </a:t>
            </a:r>
            <a:r>
              <a:rPr lang="en-GB" sz="2400" dirty="0" err="1"/>
              <a:t>Broadhead</a:t>
            </a:r>
            <a:r>
              <a:rPr lang="en-GB" sz="2400" dirty="0"/>
              <a:t> and Susannah Heron) played an important role in helping her develop her own style of jewellery.</a:t>
            </a:r>
          </a:p>
          <a:p>
            <a:pPr>
              <a:lnSpc>
                <a:spcPct val="80000"/>
              </a:lnSpc>
              <a:buFontTx/>
              <a:buNone/>
            </a:pPr>
            <a:endParaRPr lang="en-GB" sz="2400" dirty="0"/>
          </a:p>
          <a:p>
            <a:pPr>
              <a:lnSpc>
                <a:spcPct val="80000"/>
              </a:lnSpc>
              <a:buFontTx/>
              <a:buNone/>
            </a:pPr>
            <a:r>
              <a:rPr lang="en-GB" sz="2400" dirty="0"/>
              <a:t>	One tutor, was a keen angler, who brought in some nylon fishing line. </a:t>
            </a:r>
            <a:r>
              <a:rPr lang="en-GB" sz="2400" dirty="0" err="1"/>
              <a:t>Fok</a:t>
            </a:r>
            <a:r>
              <a:rPr lang="en-GB" sz="2400" dirty="0"/>
              <a:t> spent a lot of time playing around with the fishing lines and experimented with knitting and knotting it. </a:t>
            </a:r>
          </a:p>
          <a:p>
            <a:pPr>
              <a:lnSpc>
                <a:spcPct val="80000"/>
              </a:lnSpc>
              <a:buFontTx/>
              <a:buNone/>
            </a:pPr>
            <a:endParaRPr lang="en-GB" sz="1600" i="1" dirty="0"/>
          </a:p>
          <a:p>
            <a:pPr>
              <a:lnSpc>
                <a:spcPct val="80000"/>
              </a:lnSpc>
              <a:buFontTx/>
              <a:buNone/>
            </a:pPr>
            <a:r>
              <a:rPr lang="en-GB" sz="1600" b="1" dirty="0"/>
              <a:t>	</a:t>
            </a:r>
            <a:endParaRPr lang="en-GB" sz="1600" dirty="0"/>
          </a:p>
        </p:txBody>
      </p:sp>
      <p:sp>
        <p:nvSpPr>
          <p:cNvPr id="15364" name="Rectangle 4"/>
          <p:cNvSpPr>
            <a:spLocks noGrp="1" noChangeArrowheads="1"/>
          </p:cNvSpPr>
          <p:nvPr>
            <p:ph type="title"/>
          </p:nvPr>
        </p:nvSpPr>
        <p:spPr>
          <a:xfrm>
            <a:off x="1447800" y="152400"/>
            <a:ext cx="6172200" cy="563562"/>
          </a:xfrm>
          <a:noFill/>
          <a:ln/>
        </p:spPr>
        <p:txBody>
          <a:bodyPr/>
          <a:lstStyle/>
          <a:p>
            <a:r>
              <a:rPr lang="en-GB" sz="3600" b="1" dirty="0"/>
              <a:t>Nora </a:t>
            </a:r>
            <a:r>
              <a:rPr lang="en-GB" sz="3600" b="1" dirty="0" err="1"/>
              <a:t>Fok</a:t>
            </a:r>
            <a:r>
              <a:rPr lang="en-GB" sz="3600" b="1" dirty="0"/>
              <a:t> (1952 – Present)</a:t>
            </a:r>
            <a:r>
              <a:rPr lang="en-GB" sz="3600" dirty="0"/>
              <a:t> </a:t>
            </a:r>
          </a:p>
        </p:txBody>
      </p:sp>
      <p:pic>
        <p:nvPicPr>
          <p:cNvPr id="15367" name="Picture 7" descr="Red hot chillies earrings by Nora Fok: "/>
          <p:cNvPicPr>
            <a:picLocks noChangeAspect="1" noChangeArrowheads="1"/>
          </p:cNvPicPr>
          <p:nvPr/>
        </p:nvPicPr>
        <p:blipFill>
          <a:blip r:embed="rId2" cstate="print"/>
          <a:srcRect l="23334" t="4688" r="23334"/>
          <a:stretch>
            <a:fillRect/>
          </a:stretch>
        </p:blipFill>
        <p:spPr bwMode="auto">
          <a:xfrm>
            <a:off x="5867400" y="914400"/>
            <a:ext cx="2832673" cy="5063531"/>
          </a:xfrm>
          <a:prstGeom prst="rect">
            <a:avLst/>
          </a:prstGeom>
          <a:noFill/>
        </p:spPr>
      </p:pic>
      <p:sp>
        <p:nvSpPr>
          <p:cNvPr id="15368" name="Rectangle 8"/>
          <p:cNvSpPr>
            <a:spLocks noChangeArrowheads="1"/>
          </p:cNvSpPr>
          <p:nvPr/>
        </p:nvSpPr>
        <p:spPr bwMode="auto">
          <a:xfrm>
            <a:off x="6019800" y="6172200"/>
            <a:ext cx="2686050" cy="366713"/>
          </a:xfrm>
          <a:prstGeom prst="rect">
            <a:avLst/>
          </a:prstGeom>
          <a:noFill/>
          <a:ln w="9525">
            <a:noFill/>
            <a:miter lim="800000"/>
            <a:headEnd/>
            <a:tailEnd/>
          </a:ln>
          <a:effectLst/>
        </p:spPr>
        <p:txBody>
          <a:bodyPr wrap="none" anchor="ctr">
            <a:spAutoFit/>
          </a:bodyPr>
          <a:lstStyle/>
          <a:p>
            <a:r>
              <a:rPr lang="en-GB" dirty="0"/>
              <a:t>Red hot chillies earrings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838200"/>
            <a:ext cx="3505200" cy="5867400"/>
          </a:xfrm>
        </p:spPr>
        <p:txBody>
          <a:bodyPr/>
          <a:lstStyle/>
          <a:p>
            <a:pPr>
              <a:lnSpc>
                <a:spcPct val="80000"/>
              </a:lnSpc>
              <a:buFontTx/>
              <a:buNone/>
            </a:pPr>
            <a:endParaRPr lang="en-GB" sz="1600" i="1" dirty="0"/>
          </a:p>
          <a:p>
            <a:pPr>
              <a:lnSpc>
                <a:spcPct val="80000"/>
              </a:lnSpc>
              <a:buFontTx/>
              <a:buNone/>
            </a:pPr>
            <a:r>
              <a:rPr lang="en-GB" sz="2000" b="1" u="sng" dirty="0"/>
              <a:t>Influence of other artists/ art movements:</a:t>
            </a:r>
          </a:p>
          <a:p>
            <a:pPr>
              <a:lnSpc>
                <a:spcPct val="80000"/>
              </a:lnSpc>
              <a:buFontTx/>
              <a:buNone/>
            </a:pPr>
            <a:endParaRPr lang="en-GB" sz="2000" b="1" u="sng" dirty="0"/>
          </a:p>
          <a:p>
            <a:pPr>
              <a:lnSpc>
                <a:spcPct val="80000"/>
              </a:lnSpc>
              <a:buFontTx/>
              <a:buNone/>
            </a:pPr>
            <a:r>
              <a:rPr lang="en-GB" sz="2000" dirty="0"/>
              <a:t>In 2004 </a:t>
            </a:r>
            <a:r>
              <a:rPr lang="en-GB" sz="2000" dirty="0" err="1"/>
              <a:t>Fok</a:t>
            </a:r>
            <a:r>
              <a:rPr lang="en-GB" sz="2000" dirty="0"/>
              <a:t> had the opportunity to visit the </a:t>
            </a:r>
            <a:r>
              <a:rPr lang="en-GB" sz="2000" b="1" dirty="0"/>
              <a:t>Glass Flowers exhibition at The Harvard Museum of Natural History</a:t>
            </a:r>
            <a:r>
              <a:rPr lang="en-GB" sz="2000" dirty="0"/>
              <a:t>. </a:t>
            </a:r>
          </a:p>
          <a:p>
            <a:pPr>
              <a:lnSpc>
                <a:spcPct val="80000"/>
              </a:lnSpc>
              <a:buFontTx/>
              <a:buNone/>
            </a:pPr>
            <a:endParaRPr lang="en-GB" sz="2000" dirty="0"/>
          </a:p>
          <a:p>
            <a:pPr>
              <a:lnSpc>
                <a:spcPct val="80000"/>
              </a:lnSpc>
              <a:buFontTx/>
              <a:buNone/>
            </a:pPr>
            <a:r>
              <a:rPr lang="en-GB" sz="2000" dirty="0"/>
              <a:t>The exhibition marked a turning point in her creative work as she started to study plants intensively.</a:t>
            </a:r>
          </a:p>
          <a:p>
            <a:pPr>
              <a:lnSpc>
                <a:spcPct val="80000"/>
              </a:lnSpc>
              <a:buFontTx/>
              <a:buNone/>
            </a:pPr>
            <a:endParaRPr lang="en-GB" sz="2000" dirty="0"/>
          </a:p>
          <a:p>
            <a:pPr>
              <a:lnSpc>
                <a:spcPct val="80000"/>
              </a:lnSpc>
              <a:buFontTx/>
              <a:buNone/>
            </a:pPr>
            <a:r>
              <a:rPr lang="en-GB" sz="2000" dirty="0"/>
              <a:t>She would dissect them and look at their </a:t>
            </a:r>
            <a:r>
              <a:rPr lang="en-GB" sz="2000" b="1" dirty="0"/>
              <a:t>geometry</a:t>
            </a:r>
            <a:r>
              <a:rPr lang="en-GB" sz="2000" dirty="0"/>
              <a:t> and underlying </a:t>
            </a:r>
            <a:r>
              <a:rPr lang="en-GB" sz="2000" b="1" dirty="0"/>
              <a:t>mathematical order </a:t>
            </a:r>
            <a:r>
              <a:rPr lang="en-GB" sz="2000" dirty="0"/>
              <a:t>and </a:t>
            </a:r>
            <a:r>
              <a:rPr lang="en-GB" sz="2000" b="1" dirty="0"/>
              <a:t>surface pattern. </a:t>
            </a:r>
          </a:p>
          <a:p>
            <a:pPr>
              <a:lnSpc>
                <a:spcPct val="80000"/>
              </a:lnSpc>
            </a:pPr>
            <a:endParaRPr lang="en-GB" sz="1600" dirty="0"/>
          </a:p>
        </p:txBody>
      </p:sp>
      <p:sp>
        <p:nvSpPr>
          <p:cNvPr id="15364" name="Rectangle 4"/>
          <p:cNvSpPr>
            <a:spLocks noGrp="1" noChangeArrowheads="1"/>
          </p:cNvSpPr>
          <p:nvPr>
            <p:ph type="title"/>
          </p:nvPr>
        </p:nvSpPr>
        <p:spPr>
          <a:xfrm>
            <a:off x="228600" y="228600"/>
            <a:ext cx="3505200" cy="563562"/>
          </a:xfrm>
          <a:noFill/>
          <a:ln/>
        </p:spPr>
        <p:txBody>
          <a:bodyPr/>
          <a:lstStyle/>
          <a:p>
            <a:r>
              <a:rPr lang="en-GB" sz="3600" b="1" dirty="0"/>
              <a:t>Nora </a:t>
            </a:r>
            <a:r>
              <a:rPr lang="en-GB" sz="3600" b="1" dirty="0" err="1"/>
              <a:t>Fok</a:t>
            </a:r>
            <a:r>
              <a:rPr lang="en-GB" sz="3600" b="1" dirty="0"/>
              <a:t> </a:t>
            </a:r>
            <a:br>
              <a:rPr lang="en-GB" sz="3600" b="1" dirty="0"/>
            </a:br>
            <a:r>
              <a:rPr lang="en-GB" sz="3600" b="1" dirty="0"/>
              <a:t>(1952 Present)</a:t>
            </a:r>
            <a:r>
              <a:rPr lang="en-GB" sz="3600" dirty="0"/>
              <a:t> </a:t>
            </a:r>
          </a:p>
        </p:txBody>
      </p:sp>
      <p:pic>
        <p:nvPicPr>
          <p:cNvPr id="10242" name="Picture 2" descr="Image result for Glass Flowers exhibition at The Harvard Museum of Natural History"/>
          <p:cNvPicPr>
            <a:picLocks noChangeAspect="1" noChangeArrowheads="1"/>
          </p:cNvPicPr>
          <p:nvPr/>
        </p:nvPicPr>
        <p:blipFill>
          <a:blip r:embed="rId2" cstate="print"/>
          <a:srcRect l="7533" r="18394"/>
          <a:stretch>
            <a:fillRect/>
          </a:stretch>
        </p:blipFill>
        <p:spPr bwMode="auto">
          <a:xfrm>
            <a:off x="6781800" y="3657600"/>
            <a:ext cx="2209800" cy="2112264"/>
          </a:xfrm>
          <a:prstGeom prst="rect">
            <a:avLst/>
          </a:prstGeom>
          <a:noFill/>
        </p:spPr>
      </p:pic>
      <p:pic>
        <p:nvPicPr>
          <p:cNvPr id="10246" name="Picture 6" descr="Related image"/>
          <p:cNvPicPr>
            <a:picLocks noChangeAspect="1" noChangeArrowheads="1"/>
          </p:cNvPicPr>
          <p:nvPr/>
        </p:nvPicPr>
        <p:blipFill>
          <a:blip r:embed="rId3" cstate="print"/>
          <a:srcRect/>
          <a:stretch>
            <a:fillRect/>
          </a:stretch>
        </p:blipFill>
        <p:spPr bwMode="auto">
          <a:xfrm>
            <a:off x="4495800" y="228600"/>
            <a:ext cx="4454184" cy="2956465"/>
          </a:xfrm>
          <a:prstGeom prst="rect">
            <a:avLst/>
          </a:prstGeom>
          <a:noFill/>
        </p:spPr>
      </p:pic>
      <p:pic>
        <p:nvPicPr>
          <p:cNvPr id="10244" name="Picture 4" descr="Image result for Glass Flowers exhibition at The Harvard Museum of Natural History"/>
          <p:cNvPicPr>
            <a:picLocks noChangeAspect="1" noChangeArrowheads="1"/>
          </p:cNvPicPr>
          <p:nvPr/>
        </p:nvPicPr>
        <p:blipFill>
          <a:blip r:embed="rId4" cstate="print"/>
          <a:srcRect l="26103" t="4006" r="18791" b="3880"/>
          <a:stretch>
            <a:fillRect/>
          </a:stretch>
        </p:blipFill>
        <p:spPr bwMode="auto">
          <a:xfrm>
            <a:off x="3452192" y="2286000"/>
            <a:ext cx="3210338" cy="3886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295400"/>
            <a:ext cx="4495800" cy="5562600"/>
          </a:xfrm>
        </p:spPr>
        <p:txBody>
          <a:bodyPr/>
          <a:lstStyle/>
          <a:p>
            <a:pPr algn="ctr">
              <a:lnSpc>
                <a:spcPct val="80000"/>
              </a:lnSpc>
              <a:buFontTx/>
              <a:buNone/>
            </a:pPr>
            <a:r>
              <a:rPr lang="en-GB" sz="2000" b="1" dirty="0"/>
              <a:t>	</a:t>
            </a:r>
            <a:r>
              <a:rPr lang="en-GB" sz="2000" b="1" u="sng" dirty="0"/>
              <a:t>New and Emerging Technology:</a:t>
            </a:r>
          </a:p>
          <a:p>
            <a:pPr>
              <a:lnSpc>
                <a:spcPct val="80000"/>
              </a:lnSpc>
              <a:buFontTx/>
              <a:buNone/>
            </a:pPr>
            <a:r>
              <a:rPr lang="en-GB" sz="2000" dirty="0"/>
              <a:t>	The new jewellery movement at this time focused on designers’ using different non-traditional materials, which </a:t>
            </a:r>
            <a:r>
              <a:rPr lang="en-GB" sz="2000" dirty="0" err="1"/>
              <a:t>Fok</a:t>
            </a:r>
            <a:r>
              <a:rPr lang="en-GB" sz="2000" dirty="0"/>
              <a:t> was really enthusiastic about.</a:t>
            </a:r>
          </a:p>
          <a:p>
            <a:pPr>
              <a:lnSpc>
                <a:spcPct val="80000"/>
              </a:lnSpc>
              <a:buFontTx/>
              <a:buNone/>
            </a:pPr>
            <a:endParaRPr lang="en-GB" sz="2000" dirty="0"/>
          </a:p>
          <a:p>
            <a:pPr>
              <a:lnSpc>
                <a:spcPct val="80000"/>
              </a:lnSpc>
              <a:buFontTx/>
              <a:buNone/>
            </a:pPr>
            <a:r>
              <a:rPr lang="en-GB" sz="2000" dirty="0"/>
              <a:t>	</a:t>
            </a:r>
            <a:r>
              <a:rPr lang="en-GB" sz="2000" b="1" u="sng" dirty="0"/>
              <a:t>New and Emerging Technology:</a:t>
            </a:r>
            <a:endParaRPr lang="en-GB" sz="2000" dirty="0"/>
          </a:p>
          <a:p>
            <a:pPr>
              <a:lnSpc>
                <a:spcPct val="80000"/>
              </a:lnSpc>
              <a:buFontTx/>
              <a:buNone/>
            </a:pPr>
            <a:r>
              <a:rPr lang="en-GB" sz="2000" dirty="0"/>
              <a:t>	Lots of new, interesting materials were being used and </a:t>
            </a:r>
            <a:r>
              <a:rPr lang="en-GB" sz="2000" dirty="0" err="1"/>
              <a:t>Fok</a:t>
            </a:r>
            <a:r>
              <a:rPr lang="en-GB" sz="2000" dirty="0"/>
              <a:t> experimented with different materials like resin, fibre glass and acrylic.  She spent a lot of time playing around with the fishing lines and experimented with knitting and knotting it. </a:t>
            </a:r>
            <a:r>
              <a:rPr lang="en-GB" sz="2000" dirty="0" err="1"/>
              <a:t>Fok</a:t>
            </a:r>
            <a:r>
              <a:rPr lang="en-GB" sz="2000" dirty="0"/>
              <a:t> also learnt to use dye to colour it.</a:t>
            </a:r>
            <a:r>
              <a:rPr lang="en-GB" sz="1600" dirty="0"/>
              <a:t> </a:t>
            </a:r>
          </a:p>
        </p:txBody>
      </p:sp>
      <p:sp>
        <p:nvSpPr>
          <p:cNvPr id="10244" name="Rectangle 4"/>
          <p:cNvSpPr>
            <a:spLocks noGrp="1" noChangeArrowheads="1"/>
          </p:cNvSpPr>
          <p:nvPr>
            <p:ph type="title"/>
          </p:nvPr>
        </p:nvSpPr>
        <p:spPr>
          <a:xfrm>
            <a:off x="457200" y="274638"/>
            <a:ext cx="8229600" cy="639762"/>
          </a:xfrm>
          <a:noFill/>
          <a:ln/>
        </p:spPr>
        <p:txBody>
          <a:bodyPr/>
          <a:lstStyle/>
          <a:p>
            <a:r>
              <a:rPr lang="en-GB" sz="3600" b="1"/>
              <a:t>Nora Fok (1952 – Present)</a:t>
            </a:r>
            <a:r>
              <a:rPr lang="en-GB" sz="3600"/>
              <a:t> </a:t>
            </a:r>
          </a:p>
        </p:txBody>
      </p:sp>
      <p:pic>
        <p:nvPicPr>
          <p:cNvPr id="10247" name="Picture 2" descr="The spirit of aqualegia 2004.jpg"/>
          <p:cNvPicPr>
            <a:picLocks noChangeAspect="1" noChangeArrowheads="1"/>
          </p:cNvPicPr>
          <p:nvPr/>
        </p:nvPicPr>
        <p:blipFill>
          <a:blip r:embed="rId2" cstate="print"/>
          <a:srcRect/>
          <a:stretch>
            <a:fillRect/>
          </a:stretch>
        </p:blipFill>
        <p:spPr bwMode="auto">
          <a:xfrm>
            <a:off x="4495800" y="838200"/>
            <a:ext cx="4429125" cy="4429125"/>
          </a:xfrm>
          <a:prstGeom prst="rect">
            <a:avLst/>
          </a:prstGeom>
          <a:noFill/>
          <a:ln w="9525">
            <a:noFill/>
            <a:miter lim="800000"/>
            <a:headEnd/>
            <a:tailEnd/>
          </a:ln>
        </p:spPr>
      </p:pic>
      <p:sp>
        <p:nvSpPr>
          <p:cNvPr id="10248" name="Rectangle 8"/>
          <p:cNvSpPr>
            <a:spLocks noChangeArrowheads="1"/>
          </p:cNvSpPr>
          <p:nvPr/>
        </p:nvSpPr>
        <p:spPr bwMode="auto">
          <a:xfrm>
            <a:off x="4876800" y="5334000"/>
            <a:ext cx="3886200" cy="1314450"/>
          </a:xfrm>
          <a:prstGeom prst="rect">
            <a:avLst/>
          </a:prstGeom>
          <a:noFill/>
          <a:ln w="9525">
            <a:noFill/>
            <a:miter lim="800000"/>
            <a:headEnd/>
            <a:tailEnd/>
          </a:ln>
          <a:effectLst/>
        </p:spPr>
        <p:txBody>
          <a:bodyPr>
            <a:spAutoFit/>
          </a:bodyPr>
          <a:lstStyle/>
          <a:p>
            <a:r>
              <a:rPr lang="en-GB" sz="1600" b="1" dirty="0"/>
              <a:t>Title: </a:t>
            </a:r>
            <a:r>
              <a:rPr lang="en-GB" sz="1600" b="1" dirty="0" err="1"/>
              <a:t>Aqualegia</a:t>
            </a:r>
            <a:r>
              <a:rPr lang="en-GB" sz="1600" dirty="0"/>
              <a:t>  (2004)</a:t>
            </a:r>
            <a:br>
              <a:rPr lang="en-GB" sz="1600" dirty="0"/>
            </a:br>
            <a:r>
              <a:rPr lang="en-GB" sz="1600" b="1" dirty="0"/>
              <a:t>Function</a:t>
            </a:r>
            <a:r>
              <a:rPr lang="en-GB" sz="1600" dirty="0"/>
              <a:t>: wrist piece</a:t>
            </a:r>
            <a:br>
              <a:rPr lang="en-GB" sz="1600" dirty="0"/>
            </a:br>
            <a:r>
              <a:rPr lang="en-GB" sz="1600" b="1" dirty="0"/>
              <a:t>Production techniques</a:t>
            </a:r>
            <a:r>
              <a:rPr lang="en-GB" sz="1600" dirty="0"/>
              <a:t> woven, dyed</a:t>
            </a:r>
          </a:p>
          <a:p>
            <a:r>
              <a:rPr lang="en-GB" sz="1600" b="1" dirty="0"/>
              <a:t>Materials</a:t>
            </a:r>
            <a:r>
              <a:rPr lang="en-GB" sz="1600" dirty="0"/>
              <a:t>: nylon </a:t>
            </a:r>
          </a:p>
          <a:p>
            <a:r>
              <a:rPr lang="en-GB" sz="1600" b="1" dirty="0"/>
              <a:t>Size:</a:t>
            </a:r>
            <a:r>
              <a:rPr lang="en-GB" sz="1600" dirty="0"/>
              <a:t> diameter:19cm/7.5”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838200"/>
            <a:ext cx="3657600" cy="6019800"/>
          </a:xfrm>
        </p:spPr>
        <p:txBody>
          <a:bodyPr/>
          <a:lstStyle/>
          <a:p>
            <a:pPr>
              <a:lnSpc>
                <a:spcPct val="80000"/>
              </a:lnSpc>
              <a:buFontTx/>
              <a:buNone/>
            </a:pPr>
            <a:endParaRPr lang="en-GB" sz="1500" dirty="0"/>
          </a:p>
          <a:p>
            <a:pPr>
              <a:lnSpc>
                <a:spcPct val="80000"/>
              </a:lnSpc>
              <a:buFontTx/>
              <a:buNone/>
            </a:pPr>
            <a:r>
              <a:rPr lang="en-GB" sz="1500" dirty="0"/>
              <a:t>	</a:t>
            </a:r>
            <a:r>
              <a:rPr lang="en-GB" sz="1800" b="1" u="sng" dirty="0"/>
              <a:t>New and Emerging Technology:</a:t>
            </a:r>
          </a:p>
          <a:p>
            <a:pPr>
              <a:lnSpc>
                <a:spcPct val="80000"/>
              </a:lnSpc>
              <a:buFontTx/>
              <a:buNone/>
            </a:pPr>
            <a:r>
              <a:rPr lang="en-GB" sz="1800" dirty="0"/>
              <a:t>	</a:t>
            </a:r>
            <a:r>
              <a:rPr lang="en-GB" sz="1800" dirty="0" err="1"/>
              <a:t>Fok</a:t>
            </a:r>
            <a:r>
              <a:rPr lang="en-GB" sz="1800" dirty="0"/>
              <a:t> felt that there was something new and special for her to discover with the use of nylon, as it was only invented in 1935 so it was new and exciting. The challenge was to learn new processes and develop creative ways to use the material.</a:t>
            </a:r>
          </a:p>
          <a:p>
            <a:pPr>
              <a:lnSpc>
                <a:spcPct val="80000"/>
              </a:lnSpc>
              <a:buFontTx/>
              <a:buNone/>
            </a:pPr>
            <a:endParaRPr lang="en-GB" sz="1800" dirty="0"/>
          </a:p>
          <a:p>
            <a:pPr>
              <a:lnSpc>
                <a:spcPct val="80000"/>
              </a:lnSpc>
              <a:buFontTx/>
              <a:buNone/>
            </a:pPr>
            <a:r>
              <a:rPr lang="en-GB" sz="1800" dirty="0"/>
              <a:t>	</a:t>
            </a:r>
            <a:r>
              <a:rPr lang="en-GB" sz="1800" b="1" u="sng" dirty="0"/>
              <a:t>New and Emerging Technology:</a:t>
            </a:r>
            <a:endParaRPr lang="en-GB" sz="1800" dirty="0"/>
          </a:p>
          <a:p>
            <a:pPr>
              <a:lnSpc>
                <a:spcPct val="80000"/>
              </a:lnSpc>
              <a:buFontTx/>
              <a:buNone/>
            </a:pPr>
            <a:r>
              <a:rPr lang="en-GB" sz="1800" dirty="0"/>
              <a:t>	</a:t>
            </a:r>
            <a:r>
              <a:rPr lang="en-GB" sz="1800" dirty="0" err="1"/>
              <a:t>Fok</a:t>
            </a:r>
            <a:r>
              <a:rPr lang="en-GB" sz="1800" dirty="0"/>
              <a:t> knew the nylon had lots of potential and wanted to carry on working with it, especially as it was easy to manipulate. She loved its tactile qualities and the way that it is warm when you wear it against the skin. It also responds well to dying. </a:t>
            </a:r>
          </a:p>
        </p:txBody>
      </p:sp>
      <p:sp>
        <p:nvSpPr>
          <p:cNvPr id="11268" name="Rectangle 4"/>
          <p:cNvSpPr>
            <a:spLocks noGrp="1" noChangeArrowheads="1"/>
          </p:cNvSpPr>
          <p:nvPr>
            <p:ph type="title"/>
          </p:nvPr>
        </p:nvSpPr>
        <p:spPr>
          <a:xfrm>
            <a:off x="457200" y="274638"/>
            <a:ext cx="8229600" cy="487362"/>
          </a:xfrm>
          <a:noFill/>
          <a:ln/>
        </p:spPr>
        <p:txBody>
          <a:bodyPr/>
          <a:lstStyle/>
          <a:p>
            <a:r>
              <a:rPr lang="en-GB" sz="3600" b="1" dirty="0"/>
              <a:t>Nora </a:t>
            </a:r>
            <a:r>
              <a:rPr lang="en-GB" sz="3600" b="1" dirty="0" err="1"/>
              <a:t>Fok</a:t>
            </a:r>
            <a:r>
              <a:rPr lang="en-GB" sz="3600" b="1" dirty="0"/>
              <a:t> (1952 – Present)</a:t>
            </a:r>
            <a:r>
              <a:rPr lang="en-GB" sz="3600" dirty="0"/>
              <a:t> </a:t>
            </a:r>
          </a:p>
        </p:txBody>
      </p:sp>
      <p:pic>
        <p:nvPicPr>
          <p:cNvPr id="4" name="Picture 9" descr="Nora Fok - &quot;Ring of Fire&quot; - 2003  Woven, knotted, dyed, pigmented nylon: "/>
          <p:cNvPicPr>
            <a:picLocks noChangeAspect="1" noChangeArrowheads="1"/>
          </p:cNvPicPr>
          <p:nvPr/>
        </p:nvPicPr>
        <p:blipFill>
          <a:blip r:embed="rId2" cstate="print"/>
          <a:srcRect/>
          <a:stretch>
            <a:fillRect/>
          </a:stretch>
        </p:blipFill>
        <p:spPr bwMode="auto">
          <a:xfrm>
            <a:off x="3657600" y="1371600"/>
            <a:ext cx="5327105" cy="3648075"/>
          </a:xfrm>
          <a:prstGeom prst="rect">
            <a:avLst/>
          </a:prstGeom>
          <a:noFill/>
        </p:spPr>
      </p:pic>
      <p:sp>
        <p:nvSpPr>
          <p:cNvPr id="5" name="Rectangle 10"/>
          <p:cNvSpPr>
            <a:spLocks noChangeArrowheads="1"/>
          </p:cNvSpPr>
          <p:nvPr/>
        </p:nvSpPr>
        <p:spPr bwMode="auto">
          <a:xfrm>
            <a:off x="4572000" y="5029200"/>
            <a:ext cx="3505200" cy="641350"/>
          </a:xfrm>
          <a:prstGeom prst="rect">
            <a:avLst/>
          </a:prstGeom>
          <a:noFill/>
          <a:ln w="9525">
            <a:noFill/>
            <a:miter lim="800000"/>
            <a:headEnd/>
            <a:tailEnd/>
          </a:ln>
          <a:effectLst/>
        </p:spPr>
        <p:txBody>
          <a:bodyPr anchor="ctr">
            <a:spAutoFit/>
          </a:bodyPr>
          <a:lstStyle/>
          <a:p>
            <a:pPr algn="ctr"/>
            <a:r>
              <a:rPr lang="en-GB" dirty="0"/>
              <a:t>"Ring of Fire" 2003 Woven, knotted, dyed, pigmented nylon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GB" sz="3600" b="1" dirty="0"/>
              <a:t>Nora </a:t>
            </a:r>
            <a:r>
              <a:rPr lang="en-GB" sz="3600" b="1" dirty="0" err="1"/>
              <a:t>Fok</a:t>
            </a:r>
            <a:r>
              <a:rPr lang="en-GB" sz="3600" b="1" dirty="0"/>
              <a:t> (1952 – Present)</a:t>
            </a:r>
            <a:r>
              <a:rPr lang="en-GB" sz="3600" dirty="0"/>
              <a:t> </a:t>
            </a:r>
          </a:p>
        </p:txBody>
      </p:sp>
      <p:sp>
        <p:nvSpPr>
          <p:cNvPr id="3" name="Content Placeholder 2"/>
          <p:cNvSpPr>
            <a:spLocks noGrp="1"/>
          </p:cNvSpPr>
          <p:nvPr>
            <p:ph idx="1"/>
          </p:nvPr>
        </p:nvSpPr>
        <p:spPr>
          <a:xfrm>
            <a:off x="0" y="914400"/>
            <a:ext cx="6477000" cy="1219200"/>
          </a:xfrm>
        </p:spPr>
        <p:txBody>
          <a:bodyPr/>
          <a:lstStyle/>
          <a:p>
            <a:pPr>
              <a:lnSpc>
                <a:spcPct val="80000"/>
              </a:lnSpc>
              <a:buFontTx/>
              <a:buNone/>
            </a:pPr>
            <a:r>
              <a:rPr lang="en-GB" sz="4000" dirty="0"/>
              <a:t>	</a:t>
            </a:r>
            <a:r>
              <a:rPr lang="en-GB" sz="1500" dirty="0" err="1"/>
              <a:t>Fok</a:t>
            </a:r>
            <a:r>
              <a:rPr lang="en-GB" sz="1500" dirty="0"/>
              <a:t> married artist and lecturer Frank Hills in 1984.  She chose to work with nylon thread for practical reasons.  It was not until the birth of her first child that she decided to work exclusively with nylon monofilament, as it is easy to work with and used simple techniques. </a:t>
            </a:r>
          </a:p>
          <a:p>
            <a:pPr>
              <a:lnSpc>
                <a:spcPct val="80000"/>
              </a:lnSpc>
              <a:buFontTx/>
              <a:buNone/>
            </a:pPr>
            <a:endParaRPr lang="en-GB" sz="1500" dirty="0"/>
          </a:p>
          <a:p>
            <a:pPr>
              <a:lnSpc>
                <a:spcPct val="80000"/>
              </a:lnSpc>
              <a:buFontTx/>
              <a:buNone/>
            </a:pPr>
            <a:r>
              <a:rPr lang="en-GB" sz="1500" dirty="0"/>
              <a:t>	</a:t>
            </a:r>
            <a:endParaRPr lang="en-GB" dirty="0"/>
          </a:p>
        </p:txBody>
      </p:sp>
      <p:sp>
        <p:nvSpPr>
          <p:cNvPr id="4" name="Rectangle 5"/>
          <p:cNvSpPr>
            <a:spLocks noChangeArrowheads="1"/>
          </p:cNvSpPr>
          <p:nvPr/>
        </p:nvSpPr>
        <p:spPr bwMode="auto">
          <a:xfrm>
            <a:off x="381000" y="838200"/>
            <a:ext cx="2254250" cy="311150"/>
          </a:xfrm>
          <a:prstGeom prst="rect">
            <a:avLst/>
          </a:prstGeom>
          <a:noFill/>
          <a:ln w="9525">
            <a:noFill/>
            <a:miter lim="800000"/>
            <a:headEnd/>
            <a:tailEnd/>
          </a:ln>
          <a:effectLst/>
        </p:spPr>
        <p:txBody>
          <a:bodyPr wrap="none">
            <a:spAutoFit/>
          </a:bodyPr>
          <a:lstStyle/>
          <a:p>
            <a:pPr>
              <a:lnSpc>
                <a:spcPct val="80000"/>
              </a:lnSpc>
              <a:spcBef>
                <a:spcPct val="20000"/>
              </a:spcBef>
            </a:pPr>
            <a:r>
              <a:rPr lang="en-GB" b="1" u="sng" dirty="0"/>
              <a:t>Living Conditions: </a:t>
            </a:r>
          </a:p>
        </p:txBody>
      </p:sp>
      <p:pic>
        <p:nvPicPr>
          <p:cNvPr id="5" name="Picture 7"/>
          <p:cNvPicPr>
            <a:picLocks noChangeAspect="1" noChangeArrowheads="1"/>
          </p:cNvPicPr>
          <p:nvPr/>
        </p:nvPicPr>
        <p:blipFill>
          <a:blip r:embed="rId2" cstate="print"/>
          <a:srcRect l="20000" t="24000" r="47000" b="33333"/>
          <a:stretch>
            <a:fillRect/>
          </a:stretch>
        </p:blipFill>
        <p:spPr bwMode="auto">
          <a:xfrm>
            <a:off x="2743200" y="2362200"/>
            <a:ext cx="3562350" cy="2590800"/>
          </a:xfrm>
          <a:prstGeom prst="rect">
            <a:avLst/>
          </a:prstGeom>
          <a:noFill/>
          <a:ln w="9525">
            <a:noFill/>
            <a:miter lim="800000"/>
            <a:headEnd/>
            <a:tailEnd/>
          </a:ln>
        </p:spPr>
      </p:pic>
      <p:pic>
        <p:nvPicPr>
          <p:cNvPr id="6" name="Picture 11" descr="Artist: Nora Fok. Million Dollar Collar, 2006:  Neck piece with threaded artichoke seed parachutes and clear nylon, 65ft diameter. #jewellery #jewelry: "/>
          <p:cNvPicPr>
            <a:picLocks noChangeAspect="1" noChangeArrowheads="1"/>
          </p:cNvPicPr>
          <p:nvPr/>
        </p:nvPicPr>
        <p:blipFill>
          <a:blip r:embed="rId3" cstate="print"/>
          <a:srcRect r="50000"/>
          <a:stretch>
            <a:fillRect/>
          </a:stretch>
        </p:blipFill>
        <p:spPr bwMode="auto">
          <a:xfrm>
            <a:off x="6477000" y="1066800"/>
            <a:ext cx="2362200" cy="2966000"/>
          </a:xfrm>
          <a:prstGeom prst="rect">
            <a:avLst/>
          </a:prstGeom>
          <a:noFill/>
        </p:spPr>
      </p:pic>
      <p:pic>
        <p:nvPicPr>
          <p:cNvPr id="7" name="Picture 12" descr="Artist: Nora Fok. Million Dollar Collar, 2006:  Neck piece with threaded artichoke seed parachutes and clear nylon, 65ft diameter. #jewellery #jewelry: "/>
          <p:cNvPicPr>
            <a:picLocks noChangeAspect="1" noChangeArrowheads="1"/>
          </p:cNvPicPr>
          <p:nvPr/>
        </p:nvPicPr>
        <p:blipFill>
          <a:blip r:embed="rId3" cstate="print"/>
          <a:srcRect l="53847" b="22858"/>
          <a:stretch>
            <a:fillRect/>
          </a:stretch>
        </p:blipFill>
        <p:spPr bwMode="auto">
          <a:xfrm>
            <a:off x="6477000" y="4114800"/>
            <a:ext cx="2396244" cy="2514600"/>
          </a:xfrm>
          <a:prstGeom prst="rect">
            <a:avLst/>
          </a:prstGeom>
          <a:noFill/>
        </p:spPr>
      </p:pic>
      <p:sp>
        <p:nvSpPr>
          <p:cNvPr id="8" name="Rectangle 13"/>
          <p:cNvSpPr>
            <a:spLocks noChangeArrowheads="1"/>
          </p:cNvSpPr>
          <p:nvPr/>
        </p:nvSpPr>
        <p:spPr bwMode="auto">
          <a:xfrm>
            <a:off x="3505200" y="5638800"/>
            <a:ext cx="3048000" cy="1015663"/>
          </a:xfrm>
          <a:prstGeom prst="rect">
            <a:avLst/>
          </a:prstGeom>
          <a:noFill/>
          <a:ln w="9525">
            <a:noFill/>
            <a:miter lim="800000"/>
            <a:headEnd/>
            <a:tailEnd/>
          </a:ln>
          <a:effectLst/>
        </p:spPr>
        <p:txBody>
          <a:bodyPr wrap="square" anchor="ctr">
            <a:spAutoFit/>
          </a:bodyPr>
          <a:lstStyle/>
          <a:p>
            <a:r>
              <a:rPr lang="en-GB" sz="1500" dirty="0"/>
              <a:t>Title: Million Dollar Collar (2006)</a:t>
            </a:r>
          </a:p>
          <a:p>
            <a:r>
              <a:rPr lang="en-GB" sz="1500" dirty="0"/>
              <a:t>Materials: threaded artichoke seed parachutes and clear nylon.</a:t>
            </a:r>
          </a:p>
          <a:p>
            <a:r>
              <a:rPr lang="en-GB" sz="1500" dirty="0"/>
              <a:t>Size: 65ft diameter. </a:t>
            </a:r>
          </a:p>
        </p:txBody>
      </p:sp>
      <p:sp>
        <p:nvSpPr>
          <p:cNvPr id="9" name="Rectangle 8"/>
          <p:cNvSpPr/>
          <p:nvPr/>
        </p:nvSpPr>
        <p:spPr>
          <a:xfrm>
            <a:off x="304800" y="2286000"/>
            <a:ext cx="2362200" cy="3970318"/>
          </a:xfrm>
          <a:prstGeom prst="rect">
            <a:avLst/>
          </a:prstGeom>
        </p:spPr>
        <p:txBody>
          <a:bodyPr wrap="square">
            <a:spAutoFit/>
          </a:bodyPr>
          <a:lstStyle/>
          <a:p>
            <a:pPr>
              <a:lnSpc>
                <a:spcPct val="80000"/>
              </a:lnSpc>
              <a:buFontTx/>
              <a:buNone/>
            </a:pPr>
            <a:r>
              <a:rPr lang="en-GB" sz="1500" b="1" u="sng" dirty="0"/>
              <a:t>Living Conditions:</a:t>
            </a:r>
          </a:p>
          <a:p>
            <a:pPr>
              <a:lnSpc>
                <a:spcPct val="80000"/>
              </a:lnSpc>
              <a:buFontTx/>
              <a:buNone/>
            </a:pPr>
            <a:r>
              <a:rPr lang="en-GB" sz="1500" dirty="0"/>
              <a:t>As a mother </a:t>
            </a:r>
            <a:r>
              <a:rPr lang="en-GB" sz="1500" dirty="0" err="1"/>
              <a:t>Fok</a:t>
            </a:r>
            <a:r>
              <a:rPr lang="en-GB" sz="1500" dirty="0"/>
              <a:t> would frequently travel to the market and buy vegetables.  While preparing these at home she began to discover their natural beauty and source of inspiration.</a:t>
            </a:r>
          </a:p>
          <a:p>
            <a:pPr>
              <a:lnSpc>
                <a:spcPct val="80000"/>
              </a:lnSpc>
              <a:buFontTx/>
              <a:buNone/>
            </a:pPr>
            <a:endParaRPr lang="en-GB" sz="1500" dirty="0"/>
          </a:p>
          <a:p>
            <a:pPr>
              <a:lnSpc>
                <a:spcPct val="80000"/>
              </a:lnSpc>
              <a:buFontTx/>
              <a:buNone/>
            </a:pPr>
            <a:r>
              <a:rPr lang="en-GB" sz="1500" dirty="0"/>
              <a:t>	</a:t>
            </a:r>
          </a:p>
          <a:p>
            <a:pPr>
              <a:lnSpc>
                <a:spcPct val="80000"/>
              </a:lnSpc>
              <a:buFontTx/>
              <a:buNone/>
            </a:pPr>
            <a:r>
              <a:rPr lang="en-GB" sz="1500" b="1" u="sng" dirty="0"/>
              <a:t>Living Conditions: </a:t>
            </a:r>
          </a:p>
          <a:p>
            <a:pPr>
              <a:lnSpc>
                <a:spcPct val="80000"/>
              </a:lnSpc>
              <a:buFontTx/>
              <a:buNone/>
            </a:pPr>
            <a:r>
              <a:rPr lang="en-GB" sz="1500" dirty="0"/>
              <a:t>When she returned to Hong Kong she didn’t have a studio or very much space so couldn’t work with aluminium or anything that needed a lot of equipment, but she could continue working in nylon at home.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3B8F067D714B82DAE7881D5DC443" ma:contentTypeVersion="10" ma:contentTypeDescription="Create a new document." ma:contentTypeScope="" ma:versionID="ad1bf55f51407c1b7e2ac982588ab6a2">
  <xsd:schema xmlns:xsd="http://www.w3.org/2001/XMLSchema" xmlns:xs="http://www.w3.org/2001/XMLSchema" xmlns:p="http://schemas.microsoft.com/office/2006/metadata/properties" xmlns:ns2="cab8bf90-7a36-4086-9e30-1b9e08b4ef99" xmlns:ns3="c89b1111-1e60-4dac-aa21-7c07547082dc" targetNamespace="http://schemas.microsoft.com/office/2006/metadata/properties" ma:root="true" ma:fieldsID="63737659e24fda21b14f8af1fb730b4a" ns2:_="" ns3:_="">
    <xsd:import namespace="cab8bf90-7a36-4086-9e30-1b9e08b4ef99"/>
    <xsd:import namespace="c89b1111-1e60-4dac-aa21-7c07547082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8bf90-7a36-4086-9e30-1b9e08b4ef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b1111-1e60-4dac-aa21-7c07547082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410E4-5B1F-43EA-B0A1-CF39210BF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b8bf90-7a36-4086-9e30-1b9e08b4ef99"/>
    <ds:schemaRef ds:uri="c89b1111-1e60-4dac-aa21-7c07547082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054FA-04B3-4A09-9EC3-1FFE75A436F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06A801-59C8-4403-91A1-BE7CE1BF5F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945</TotalTime>
  <Words>577</Words>
  <Application>Microsoft Office PowerPoint</Application>
  <PresentationFormat>On-screen Show (4:3)</PresentationFormat>
  <Paragraphs>167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Senior Phase JEWELLERY  ART &amp; DESIGN STUDIES   Nora Fok (1952 – Present)  Contemporary Jewellery designer</vt:lpstr>
      <vt:lpstr>Nora Fok (1952 – Present) </vt:lpstr>
      <vt:lpstr>Nora Fok (1952 – Present) </vt:lpstr>
      <vt:lpstr>Nora Fok (1952 – Present) </vt:lpstr>
      <vt:lpstr>Nora Fok (1952 – Present) </vt:lpstr>
      <vt:lpstr>Nora Fok  (1952 Present) </vt:lpstr>
      <vt:lpstr>Nora Fok (1952 – Present) </vt:lpstr>
      <vt:lpstr>Nora Fok (1952 – Present) </vt:lpstr>
      <vt:lpstr>Nora Fok (1952 – Present) </vt:lpstr>
      <vt:lpstr>Nora Fok (1952 – Present) </vt:lpstr>
      <vt:lpstr>Nora Fok (1952 – Present) </vt:lpstr>
      <vt:lpstr>Nora Fok (1952 – Present) </vt:lpstr>
      <vt:lpstr>Nora Fok (1952 – Present)</vt:lpstr>
      <vt:lpstr>Nora Fok (1952 – Present)</vt:lpstr>
      <vt:lpstr>Nora Fok (1952 – Present)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dc:creator>
  <cp:lastModifiedBy>Clare Paterson</cp:lastModifiedBy>
  <cp:revision>32</cp:revision>
  <cp:lastPrinted>1601-01-01T00:00:00Z</cp:lastPrinted>
  <dcterms:created xsi:type="dcterms:W3CDTF">1601-01-01T00:00:00Z</dcterms:created>
  <dcterms:modified xsi:type="dcterms:W3CDTF">2020-06-13T17:23:30Z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0x0101000F5A3B8F067D714B82DAE7881D5DC443</vt:lpwstr>
  </property>
  <property fmtid="{D5CDD505-2E9C-101B-9397-08002B2CF9AE}" pid="4" name="Order">
    <vt:r8>49700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