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2" r:id="rId4"/>
    <p:sldId id="263" r:id="rId5"/>
    <p:sldId id="270" r:id="rId6"/>
    <p:sldId id="260" r:id="rId7"/>
    <p:sldId id="261" r:id="rId8"/>
    <p:sldId id="265" r:id="rId9"/>
    <p:sldId id="266" r:id="rId10"/>
    <p:sldId id="267" r:id="rId11"/>
    <p:sldId id="268" r:id="rId12"/>
    <p:sldId id="271" r:id="rId13"/>
    <p:sldId id="272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78" autoAdjust="0"/>
    <p:restoredTop sz="94660"/>
  </p:normalViewPr>
  <p:slideViewPr>
    <p:cSldViewPr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3ADB8-17B5-45A2-AA3E-E502EAD232D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E831D-917D-4591-9D99-CAA6A49B0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E831D-917D-4591-9D99-CAA6A49B07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1DB4-64D3-44AB-AA88-807F3489738C}" type="datetimeFigureOut">
              <a:rPr lang="en-US" smtClean="0"/>
              <a:pPr/>
              <a:t>6/13/20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CC1A-3A92-497E-AE7D-1B34CED72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1652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Iris van </a:t>
            </a:r>
            <a:r>
              <a:rPr lang="en-US" dirty="0" err="1" smtClean="0">
                <a:solidFill>
                  <a:schemeClr val="bg1"/>
                </a:solidFill>
              </a:rPr>
              <a:t>Herpen</a:t>
            </a:r>
            <a:r>
              <a:rPr lang="en-US" dirty="0" smtClean="0">
                <a:solidFill>
                  <a:schemeClr val="bg1"/>
                </a:solidFill>
              </a:rPr>
              <a:t>: Transforming Fashion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19200"/>
            <a:ext cx="64008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November 7, 2015- May 15, 2015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5603" name="Picture 3" descr="http://www.high.org/~/media/Sites/HMA/Images/Exhibitions/IVHerpen/bnrsp_icedress.ashx"/>
          <p:cNvPicPr>
            <a:picLocks noChangeAspect="1" noChangeArrowheads="1"/>
          </p:cNvPicPr>
          <p:nvPr/>
        </p:nvPicPr>
        <p:blipFill>
          <a:blip r:embed="rId2" cstate="print"/>
          <a:srcRect l="23906"/>
          <a:stretch>
            <a:fillRect/>
          </a:stretch>
        </p:blipFill>
        <p:spPr bwMode="auto">
          <a:xfrm>
            <a:off x="0" y="1905000"/>
            <a:ext cx="4495800" cy="1771837"/>
          </a:xfrm>
          <a:prstGeom prst="rect">
            <a:avLst/>
          </a:prstGeom>
          <a:noFill/>
        </p:spPr>
      </p:pic>
      <p:pic>
        <p:nvPicPr>
          <p:cNvPr id="25605" name="Picture 5" descr="http://www.high.org/~/media/Sites/HMA/Images/Exhibitions/IVHerpen/bnrsp_crystallization.ashx"/>
          <p:cNvPicPr>
            <a:picLocks noChangeAspect="1" noChangeArrowheads="1"/>
          </p:cNvPicPr>
          <p:nvPr/>
        </p:nvPicPr>
        <p:blipFill>
          <a:blip r:embed="rId3" cstate="print"/>
          <a:srcRect l="23870"/>
          <a:stretch>
            <a:fillRect/>
          </a:stretch>
        </p:blipFill>
        <p:spPr bwMode="auto">
          <a:xfrm>
            <a:off x="0" y="3657600"/>
            <a:ext cx="4495801" cy="1771010"/>
          </a:xfrm>
          <a:prstGeom prst="rect">
            <a:avLst/>
          </a:prstGeom>
          <a:noFill/>
        </p:spPr>
      </p:pic>
      <p:pic>
        <p:nvPicPr>
          <p:cNvPr id="25607" name="Picture 7" descr="http://www.high.org/~/media/Sites/HMA/Images/Exhibitions/IVHerpen/bnrsp_honeycombdress.ashx"/>
          <p:cNvPicPr>
            <a:picLocks noChangeAspect="1" noChangeArrowheads="1"/>
          </p:cNvPicPr>
          <p:nvPr/>
        </p:nvPicPr>
        <p:blipFill>
          <a:blip r:embed="rId4" cstate="print"/>
          <a:srcRect l="26432"/>
          <a:stretch>
            <a:fillRect/>
          </a:stretch>
        </p:blipFill>
        <p:spPr bwMode="auto">
          <a:xfrm>
            <a:off x="4495800" y="1905000"/>
            <a:ext cx="4648200" cy="1894794"/>
          </a:xfrm>
          <a:prstGeom prst="rect">
            <a:avLst/>
          </a:prstGeom>
          <a:noFill/>
        </p:spPr>
      </p:pic>
      <p:pic>
        <p:nvPicPr>
          <p:cNvPr id="25609" name="Picture 9" descr="http://www.high.org/~/media/Sites/HMA/Images/Exhibitions/IVHerpen/bnrsp_radiationinvasiondress.ashx"/>
          <p:cNvPicPr>
            <a:picLocks noChangeAspect="1" noChangeArrowheads="1"/>
          </p:cNvPicPr>
          <p:nvPr/>
        </p:nvPicPr>
        <p:blipFill>
          <a:blip r:embed="rId5" cstate="print"/>
          <a:srcRect l="20456"/>
          <a:stretch>
            <a:fillRect/>
          </a:stretch>
        </p:blipFill>
        <p:spPr bwMode="auto">
          <a:xfrm>
            <a:off x="4495800" y="3657600"/>
            <a:ext cx="4648200" cy="1752430"/>
          </a:xfrm>
          <a:prstGeom prst="rect">
            <a:avLst/>
          </a:prstGeom>
          <a:noFill/>
        </p:spPr>
      </p:pic>
      <p:pic>
        <p:nvPicPr>
          <p:cNvPr id="25610" name="Picture 10" descr="G:\HMA_EDU\School Programs\Templates &amp; Forms\Logos\RedHighbes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791200"/>
            <a:ext cx="5273676" cy="784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2015 Iris van Herpen\Images\installation from GM\3 Micro.jpg"/>
          <p:cNvPicPr>
            <a:picLocks noChangeAspect="1" noChangeArrowheads="1"/>
          </p:cNvPicPr>
          <p:nvPr/>
        </p:nvPicPr>
        <p:blipFill>
          <a:blip r:embed="rId2" cstate="print"/>
          <a:srcRect l="2492" t="8411" r="306" b="7477"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4600" y="4826675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Micro, Dress, 2012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3-D printed polyamide with art-copper treatment 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Groninger</a:t>
            </a:r>
            <a:r>
              <a:rPr lang="en-US" dirty="0">
                <a:solidFill>
                  <a:schemeClr val="bg1"/>
                </a:solidFill>
              </a:rPr>
              <a:t> Museum, 2015.0202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:\2015 Iris van Herpen\Images\installation from GM\4 Capriole.jpg"/>
          <p:cNvPicPr>
            <a:picLocks noChangeAspect="1" noChangeArrowheads="1"/>
          </p:cNvPicPr>
          <p:nvPr/>
        </p:nvPicPr>
        <p:blipFill>
          <a:blip r:embed="rId2" cstate="print"/>
          <a:srcRect t="3523" b="1408"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76800" y="5380672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Capriole, Dress, 2011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Transparent acrylic sheets, cotton, and tulle 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Groninger</a:t>
            </a:r>
            <a:r>
              <a:rPr lang="en-US" dirty="0">
                <a:solidFill>
                  <a:schemeClr val="bg1"/>
                </a:solidFill>
              </a:rPr>
              <a:t> Museum, 2014.0050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:\2015 Iris van Herpen\Images\New Oomes\150410_IVH_02-015_FinalRGB_IrisVanHerpen_grant.jpg"/>
          <p:cNvPicPr>
            <a:picLocks noChangeAspect="1" noChangeArrowheads="1"/>
          </p:cNvPicPr>
          <p:nvPr/>
        </p:nvPicPr>
        <p:blipFill>
          <a:blip r:embed="rId3" cstate="print"/>
          <a:srcRect l="11574" t="8333" b="8333"/>
          <a:stretch>
            <a:fillRect/>
          </a:stretch>
        </p:blipFill>
        <p:spPr bwMode="auto">
          <a:xfrm>
            <a:off x="0" y="0"/>
            <a:ext cx="582180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5380672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Magnetic Motion, 2014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3-D printed transparent Photopolymer, SLA (</a:t>
            </a:r>
            <a:r>
              <a:rPr lang="en-US" dirty="0" err="1">
                <a:solidFill>
                  <a:schemeClr val="bg1"/>
                </a:solidFill>
              </a:rPr>
              <a:t>stereolithography</a:t>
            </a:r>
            <a:r>
              <a:rPr lang="en-US" dirty="0">
                <a:solidFill>
                  <a:schemeClr val="bg1"/>
                </a:solidFill>
              </a:rPr>
              <a:t>) resin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:\2015 Iris van Herpen\Images\New Oomes\Hybrid Holism_IrisVanHerpen_2015.17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486400" cy="68434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538067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nl-NL" dirty="0">
                <a:solidFill>
                  <a:schemeClr val="bg1"/>
                </a:solidFill>
              </a:rPr>
              <a:t>Iris van Herpen (Dutch, b. 1984)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Hybrid Holism, July 2012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3-D printed UV-curable polymer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U:\2015 Iris van Herpen\Images\Iris TMS Images\Wilderness Sh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5103674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Wilderness Embodied, Shoes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Rigid </a:t>
            </a:r>
            <a:r>
              <a:rPr lang="en-US" dirty="0" err="1">
                <a:solidFill>
                  <a:schemeClr val="bg1"/>
                </a:solidFill>
              </a:rPr>
              <a:t>opague</a:t>
            </a:r>
            <a:r>
              <a:rPr lang="en-US" dirty="0">
                <a:solidFill>
                  <a:schemeClr val="bg1"/>
                </a:solidFill>
              </a:rPr>
              <a:t> photopolymer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:\2015 Iris van Herpen\Images\Iris TMS Images\Magnetic Motion Shoes 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439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5380672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Magnetic Motion, Shoes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Iron filings and polyurethane resin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:\2015 Iris van Herpen\Images\installation from GM\5 Chemical Crows.jpg"/>
          <p:cNvPicPr>
            <a:picLocks noChangeAspect="1" noChangeArrowheads="1"/>
          </p:cNvPicPr>
          <p:nvPr/>
        </p:nvPicPr>
        <p:blipFill>
          <a:blip r:embed="rId2" cstate="print"/>
          <a:srcRect l="16181" t="16548" r="17626" b="18012"/>
          <a:stretch>
            <a:fillRect/>
          </a:stretch>
        </p:blipFill>
        <p:spPr bwMode="auto">
          <a:xfrm>
            <a:off x="0" y="228600"/>
            <a:ext cx="5029200" cy="66294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86100" y="3345751"/>
          <a:ext cx="2971800" cy="166497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</a:tabLs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Iris van Herpen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86100" y="3345751"/>
          <a:ext cx="2971800" cy="166497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</a:tabLs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Chemical Crows, Dress, Collar, 2007‑2008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90862" y="3345751"/>
          <a:ext cx="2962275" cy="166497"/>
        </p:xfrm>
        <a:graphic>
          <a:graphicData uri="http://schemas.openxmlformats.org/drawingml/2006/table">
            <a:tbl>
              <a:tblPr/>
              <a:tblGrid>
                <a:gridCol w="2962275"/>
              </a:tblGrid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</a:tabLs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Ribs of children's umbrellas and cow leather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86100" y="3345751"/>
          <a:ext cx="2971800" cy="166497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</a:tabLs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Iris van Herpen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86100" y="3345751"/>
          <a:ext cx="2971800" cy="166497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</a:tabLs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Chemical Crows, Dress, Collar, 2007‑2008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90862" y="3345751"/>
          <a:ext cx="2962275" cy="166497"/>
        </p:xfrm>
        <a:graphic>
          <a:graphicData uri="http://schemas.openxmlformats.org/drawingml/2006/table">
            <a:tbl>
              <a:tblPr/>
              <a:tblGrid>
                <a:gridCol w="2962275"/>
              </a:tblGrid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</a:tabLs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Ribs of children's umbrellas and cow leather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86100" y="3345751"/>
          <a:ext cx="2971800" cy="166497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</a:tabLs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Iris van Herpen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86100" y="3345751"/>
          <a:ext cx="2971800" cy="166497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</a:tabLs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Chemical Crows, Dress, Collar, 2007‑2008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90862" y="3345751"/>
          <a:ext cx="2962275" cy="166497"/>
        </p:xfrm>
        <a:graphic>
          <a:graphicData uri="http://schemas.openxmlformats.org/drawingml/2006/table">
            <a:tbl>
              <a:tblPr/>
              <a:tblGrid>
                <a:gridCol w="2962275"/>
              </a:tblGrid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685800" algn="l"/>
                          <a:tab pos="914400" algn="l"/>
                          <a:tab pos="1143000" algn="l"/>
                          <a:tab pos="1371600" algn="l"/>
                          <a:tab pos="1600200" algn="l"/>
                          <a:tab pos="1828800" algn="l"/>
                          <a:tab pos="2057400" algn="l"/>
                          <a:tab pos="2286000" algn="l"/>
                          <a:tab pos="2514600" algn="l"/>
                          <a:tab pos="2743200" algn="l"/>
                        </a:tabLst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Ribs of children's umbrellas and cow leather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00600" y="4826675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Chemical Crows, Dress, Collar, 2007-2008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Ribs of children's umbrellas and cow leather 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Groninger</a:t>
            </a:r>
            <a:r>
              <a:rPr lang="en-US" dirty="0">
                <a:solidFill>
                  <a:schemeClr val="bg1"/>
                </a:solidFill>
              </a:rPr>
              <a:t> Museum, 2012.0193.a-b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:\2015 Iris van Herpen\Images\installation from GM\6 Refinery smoke.jpg"/>
          <p:cNvPicPr>
            <a:picLocks noChangeAspect="1" noChangeArrowheads="1"/>
          </p:cNvPicPr>
          <p:nvPr/>
        </p:nvPicPr>
        <p:blipFill>
          <a:blip r:embed="rId2" cstate="print"/>
          <a:srcRect t="8000" b="12000"/>
          <a:stretch>
            <a:fillRect/>
          </a:stretch>
        </p:blipFill>
        <p:spPr bwMode="auto">
          <a:xfrm>
            <a:off x="457200" y="457200"/>
            <a:ext cx="8255199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Iris </a:t>
            </a:r>
            <a:r>
              <a:rPr lang="en-US" dirty="0">
                <a:solidFill>
                  <a:schemeClr val="bg1"/>
                </a:solidFill>
              </a:rPr>
              <a:t>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Refinery Smoke, Dress, 2008 </a:t>
            </a:r>
          </a:p>
          <a:p>
            <a:r>
              <a:rPr lang="en-US" dirty="0">
                <a:solidFill>
                  <a:schemeClr val="bg1"/>
                </a:solidFill>
              </a:rPr>
              <a:t>Untreated woven metal gauze, cow leather, and cotton </a:t>
            </a:r>
          </a:p>
          <a:p>
            <a:r>
              <a:rPr lang="en-US" dirty="0" err="1">
                <a:solidFill>
                  <a:schemeClr val="bg1"/>
                </a:solidFill>
              </a:rPr>
              <a:t>Groninger</a:t>
            </a:r>
            <a:r>
              <a:rPr lang="en-US" dirty="0">
                <a:solidFill>
                  <a:schemeClr val="bg1"/>
                </a:solidFill>
              </a:rPr>
              <a:t> Museum, 2012.0196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:\2015 Iris van Herpen\Images\installation from GM\11 Mummification.jpg"/>
          <p:cNvPicPr>
            <a:picLocks noChangeAspect="1" noChangeArrowheads="1"/>
          </p:cNvPicPr>
          <p:nvPr/>
        </p:nvPicPr>
        <p:blipFill>
          <a:blip r:embed="rId2" cstate="print"/>
          <a:srcRect l="19753" t="14959" r="18517" b="22222"/>
          <a:stretch>
            <a:fillRect/>
          </a:stretch>
        </p:blipFill>
        <p:spPr bwMode="auto">
          <a:xfrm>
            <a:off x="0" y="0"/>
            <a:ext cx="4829577" cy="65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00600" y="46482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Mummification, Dress, 2009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Goat suede, metal eyelets, cow-leather 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laces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busks</a:t>
            </a:r>
            <a:r>
              <a:rPr lang="en-US" dirty="0">
                <a:solidFill>
                  <a:schemeClr val="bg1"/>
                </a:solidFill>
              </a:rPr>
              <a:t>, and cotton 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Groninger</a:t>
            </a:r>
            <a:r>
              <a:rPr lang="en-US" dirty="0">
                <a:solidFill>
                  <a:schemeClr val="bg1"/>
                </a:solidFill>
              </a:rPr>
              <a:t> Museum, 2012.0224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2015 Iris van Herpen\Images\installation from GM\7 Synesthe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9089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29200" y="48768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Synesthesia</a:t>
            </a:r>
            <a:r>
              <a:rPr lang="en-US" dirty="0">
                <a:solidFill>
                  <a:schemeClr val="bg1"/>
                </a:solidFill>
              </a:rPr>
              <a:t>, Dress, 2010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Lacquer leather, cow leather, gold foil, metal eyelets, </a:t>
            </a:r>
            <a:r>
              <a:rPr lang="en-US" dirty="0" err="1">
                <a:solidFill>
                  <a:schemeClr val="bg1"/>
                </a:solidFill>
              </a:rPr>
              <a:t>busks</a:t>
            </a:r>
            <a:r>
              <a:rPr lang="en-US" dirty="0">
                <a:solidFill>
                  <a:schemeClr val="bg1"/>
                </a:solidFill>
              </a:rPr>
              <a:t>, and cotton 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Groninger</a:t>
            </a:r>
            <a:r>
              <a:rPr lang="en-US" dirty="0">
                <a:solidFill>
                  <a:schemeClr val="bg1"/>
                </a:solidFill>
              </a:rPr>
              <a:t> Museum, 2012.0202.a-b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U:\2015 Iris van Herpen\Images\installation from GM\8 Escapism.jpg"/>
          <p:cNvPicPr>
            <a:picLocks noChangeAspect="1" noChangeArrowheads="1"/>
          </p:cNvPicPr>
          <p:nvPr/>
        </p:nvPicPr>
        <p:blipFill>
          <a:blip r:embed="rId2" cstate="print"/>
          <a:srcRect l="16297" t="16667" r="15554" b="17778"/>
          <a:stretch>
            <a:fillRect/>
          </a:stretch>
        </p:blipFill>
        <p:spPr bwMode="auto">
          <a:xfrm>
            <a:off x="-52953" y="0"/>
            <a:ext cx="5386953" cy="6909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24400" y="5380672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Escapism, Dress, 2011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Transparent acrylic sheets, cotton, and tulle 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Groninger</a:t>
            </a:r>
            <a:r>
              <a:rPr lang="en-US" dirty="0">
                <a:solidFill>
                  <a:schemeClr val="bg1"/>
                </a:solidFill>
              </a:rPr>
              <a:t> Museum, 2014.0051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U:\2015 Iris van Herpen\Images\installation from GM\9 Capriole.jpg"/>
          <p:cNvPicPr>
            <a:picLocks noChangeAspect="1" noChangeArrowheads="1"/>
          </p:cNvPicPr>
          <p:nvPr/>
        </p:nvPicPr>
        <p:blipFill>
          <a:blip r:embed="rId2" cstate="print"/>
          <a:srcRect l="14815" t="15556" r="11109" b="14444"/>
          <a:stretch>
            <a:fillRect/>
          </a:stretch>
        </p:blipFill>
        <p:spPr bwMode="auto">
          <a:xfrm>
            <a:off x="152399" y="0"/>
            <a:ext cx="544285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29200" y="48768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Capriole, Dress, 2011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Transparent acrylic sheets, tulle, and cotton 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Groninger</a:t>
            </a:r>
            <a:r>
              <a:rPr lang="en-US" dirty="0">
                <a:solidFill>
                  <a:schemeClr val="bg1"/>
                </a:solidFill>
              </a:rPr>
              <a:t> Museum, 2012.0227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:\2015 Iris van Herpen\Images\installation from GM\120202 Iris van Herpen 61826 RGB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48768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Crystallization, Dress, Collar, 2010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Transparent polyethylene </a:t>
            </a:r>
            <a:r>
              <a:rPr lang="en-US" dirty="0" err="1">
                <a:solidFill>
                  <a:schemeClr val="bg1"/>
                </a:solidFill>
              </a:rPr>
              <a:t>terephthalate</a:t>
            </a:r>
            <a:r>
              <a:rPr lang="en-US" dirty="0">
                <a:solidFill>
                  <a:schemeClr val="bg1"/>
                </a:solidFill>
              </a:rPr>
              <a:t>, ECCO leather with oil treatment, goat leather, silver chains, and viscose 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Groninger</a:t>
            </a:r>
            <a:r>
              <a:rPr lang="en-US" dirty="0">
                <a:solidFill>
                  <a:schemeClr val="bg1"/>
                </a:solidFill>
              </a:rPr>
              <a:t> Museum, 2012.0206.a-b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:\2015 Iris van Herpen\Images\installation from GM\1 Crystallization.jpg"/>
          <p:cNvPicPr>
            <a:picLocks noChangeAspect="1" noChangeArrowheads="1"/>
          </p:cNvPicPr>
          <p:nvPr/>
        </p:nvPicPr>
        <p:blipFill>
          <a:blip r:embed="rId2" cstate="print"/>
          <a:srcRect t="10000" b="6000"/>
          <a:stretch>
            <a:fillRect/>
          </a:stretch>
        </p:blipFill>
        <p:spPr bwMode="auto">
          <a:xfrm>
            <a:off x="0" y="0"/>
            <a:ext cx="656050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29200" y="5103674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Iris van </a:t>
            </a:r>
            <a:r>
              <a:rPr lang="en-US" dirty="0" err="1">
                <a:solidFill>
                  <a:schemeClr val="bg1"/>
                </a:solidFill>
              </a:rPr>
              <a:t>Herpen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Crystallization, Skirt, Top, 2010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3-D printed polyamide, goat leather, and transparent </a:t>
            </a:r>
            <a:r>
              <a:rPr lang="en-US" dirty="0" err="1">
                <a:solidFill>
                  <a:schemeClr val="bg1"/>
                </a:solidFill>
              </a:rPr>
              <a:t>lasered</a:t>
            </a:r>
            <a:r>
              <a:rPr lang="en-US" dirty="0">
                <a:solidFill>
                  <a:schemeClr val="bg1"/>
                </a:solidFill>
              </a:rPr>
              <a:t> acrylic sheets 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Groninger</a:t>
            </a:r>
            <a:r>
              <a:rPr lang="en-US" dirty="0">
                <a:solidFill>
                  <a:schemeClr val="bg1"/>
                </a:solidFill>
              </a:rPr>
              <a:t> Museum, 2012.0207.a-b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401</Words>
  <Application>Microsoft Macintosh PowerPoint</Application>
  <PresentationFormat>On-screen Show (4:3)</PresentationFormat>
  <Paragraphs>79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Iris van Herpen: Transforming Fashion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Woodruff Arts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van Herpen</dc:title>
  <dc:creator>mcfmeg</dc:creator>
  <cp:lastModifiedBy>Office 2004 Test Drive User</cp:lastModifiedBy>
  <cp:revision>5</cp:revision>
  <dcterms:created xsi:type="dcterms:W3CDTF">2020-06-13T17:07:25Z</dcterms:created>
  <dcterms:modified xsi:type="dcterms:W3CDTF">2020-06-13T17:07:46Z</dcterms:modified>
</cp:coreProperties>
</file>