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fntdata" ContentType="application/x-fontdata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78" r:id="rId5"/>
    <p:sldId id="286" r:id="rId6"/>
    <p:sldId id="259" r:id="rId7"/>
    <p:sldId id="260" r:id="rId8"/>
    <p:sldId id="264" r:id="rId9"/>
    <p:sldId id="279" r:id="rId10"/>
    <p:sldId id="276" r:id="rId11"/>
    <p:sldId id="275" r:id="rId12"/>
    <p:sldId id="281" r:id="rId13"/>
    <p:sldId id="280" r:id="rId14"/>
    <p:sldId id="283" r:id="rId15"/>
    <p:sldId id="282" r:id="rId16"/>
    <p:sldId id="265" r:id="rId17"/>
    <p:sldId id="266" r:id="rId18"/>
    <p:sldId id="285" r:id="rId19"/>
    <p:sldId id="267" r:id="rId20"/>
    <p:sldId id="284" r:id="rId21"/>
  </p:sldIdLst>
  <p:sldSz cx="9144000" cy="6858000" type="screen4x3"/>
  <p:notesSz cx="6797675" cy="9926638"/>
  <p:embeddedFontLst>
    <p:embeddedFont>
      <p:font typeface="Montserrat"/>
      <p:regular r:id="rId23"/>
      <p:bold r:id="rId24"/>
      <p:italic r:id="rId25"/>
      <p:boldItalic r:id="rId26"/>
    </p:embeddedFont>
    <p:embeddedFont>
      <p:font typeface="Erica One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-872" y="-96"/>
      </p:cViewPr>
      <p:guideLst>
        <p:guide orient="horz" pos="2160"/>
        <p:guide pos="28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font" Target="fonts/font1.fntdata"/><Relationship Id="rId24" Type="http://schemas.openxmlformats.org/officeDocument/2006/relationships/font" Target="fonts/font2.fntdata"/><Relationship Id="rId25" Type="http://schemas.openxmlformats.org/officeDocument/2006/relationships/font" Target="fonts/font3.fntdata"/><Relationship Id="rId26" Type="http://schemas.openxmlformats.org/officeDocument/2006/relationships/font" Target="fonts/font4.fntdata"/><Relationship Id="rId27" Type="http://schemas.openxmlformats.org/officeDocument/2006/relationships/font" Target="fonts/font5.fntdata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33150" y="744475"/>
            <a:ext cx="4532000" cy="3722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922699a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922699af6_0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922699af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922699af6_0_37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Change the thread ….fabric</a:t>
            </a: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9065e4df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9065e4df52_0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922699af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922699af6_0_52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e/2PACX-1vR54G4c3jCjif28LkYMLgsb2vbYDH9PHxrtm1_7OFUdnI-mzRfBB9VnE1nP-yWfOFuezKJVTiv4qj6h/pub?start=false&amp;loop=false&amp;delayms=60000&amp;slide=id.g89986e3284_0_14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9.jpeg"/><Relationship Id="rId9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323528" y="2130425"/>
            <a:ext cx="8496944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Erica One"/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Expressive Drawing Unit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307275" y="1441525"/>
            <a:ext cx="6400800" cy="1752600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sz="5200" dirty="0">
                <a:solidFill>
                  <a:srgbClr val="FFFFFF"/>
                </a:solidFill>
              </a:rPr>
              <a:t>Still Life</a:t>
            </a:r>
            <a:endParaRPr sz="52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sz="5200" dirty="0">
                <a:solidFill>
                  <a:srgbClr val="FFFFFF"/>
                </a:solidFill>
              </a:rPr>
              <a:t>Theme: Time Out </a:t>
            </a:r>
            <a:endParaRPr sz="52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Investigation: Line Drawing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 descr="IMG_87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81" y="1716704"/>
            <a:ext cx="4726245" cy="4588658"/>
          </a:xfrm>
          <a:prstGeom prst="rect">
            <a:avLst/>
          </a:prstGeom>
          <a:ln w="57150" cmpd="sng">
            <a:solidFill>
              <a:srgbClr val="FF6600"/>
            </a:solidFill>
          </a:ln>
        </p:spPr>
      </p:pic>
      <p:sp>
        <p:nvSpPr>
          <p:cNvPr id="5" name="Google Shape;98;p15"/>
          <p:cNvSpPr txBox="1">
            <a:spLocks/>
          </p:cNvSpPr>
          <p:nvPr/>
        </p:nvSpPr>
        <p:spPr>
          <a:xfrm>
            <a:off x="5309575" y="1638805"/>
            <a:ext cx="3650693" cy="4698891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LI:</a:t>
            </a: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 am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learning how to draw various objects.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SC:</a:t>
            </a:r>
          </a:p>
          <a:p>
            <a:pPr marL="914400" lvl="1" indent="-419100">
              <a:lnSpc>
                <a:spcPct val="115000"/>
              </a:lnSpc>
              <a:buSzPts val="3000"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 can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identify basic</a:t>
            </a:r>
          </a:p>
          <a:p>
            <a:pPr marL="914400" lvl="1" indent="-419100">
              <a:lnSpc>
                <a:spcPct val="115000"/>
              </a:lnSpc>
              <a:buSzPts val="3000"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shapes within an object </a:t>
            </a:r>
          </a:p>
          <a:p>
            <a:pPr marL="914400" lvl="1" indent="-419100">
              <a:lnSpc>
                <a:spcPct val="115000"/>
              </a:lnSpc>
              <a:buSzPts val="3000"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 can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use and apply</a:t>
            </a:r>
          </a:p>
          <a:p>
            <a:pPr marL="914400" lvl="1" indent="-419100">
              <a:lnSpc>
                <a:spcPct val="115000"/>
              </a:lnSpc>
              <a:buSzPts val="3000"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knowledge to basic</a:t>
            </a:r>
          </a:p>
          <a:p>
            <a:pPr marL="914400" lvl="1" indent="-419100">
              <a:lnSpc>
                <a:spcPct val="115000"/>
              </a:lnSpc>
              <a:buSzPts val="3000"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shapes to create form</a:t>
            </a:r>
          </a:p>
          <a:p>
            <a:pPr marL="914400" lvl="1" indent="-419100">
              <a:lnSpc>
                <a:spcPct val="115000"/>
              </a:lnSpc>
              <a:buClr>
                <a:srgbClr val="674EA7"/>
              </a:buClr>
              <a:buSzPts val="3000"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 can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use different</a:t>
            </a:r>
          </a:p>
          <a:p>
            <a:pPr marL="914400" lvl="1" indent="-419100">
              <a:lnSpc>
                <a:spcPct val="115000"/>
              </a:lnSpc>
              <a:buClr>
                <a:srgbClr val="674EA7"/>
              </a:buClr>
              <a:buSzPts val="3000"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drawing techniques to</a:t>
            </a:r>
          </a:p>
          <a:p>
            <a:pPr marL="914400" lvl="1" indent="-419100">
              <a:lnSpc>
                <a:spcPct val="115000"/>
              </a:lnSpc>
              <a:buClr>
                <a:srgbClr val="674EA7"/>
              </a:buClr>
              <a:buSzPts val="3000"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create form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74EA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674EA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5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15" y="223406"/>
            <a:ext cx="2353340" cy="2228498"/>
          </a:xfrm>
          <a:prstGeom prst="rect">
            <a:avLst/>
          </a:prstGeom>
        </p:spPr>
      </p:pic>
      <p:pic>
        <p:nvPicPr>
          <p:cNvPr id="5" name="Picture 4" descr="IMG_25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238" y="235164"/>
            <a:ext cx="2613299" cy="2245826"/>
          </a:xfrm>
          <a:prstGeom prst="rect">
            <a:avLst/>
          </a:prstGeom>
        </p:spPr>
      </p:pic>
      <p:pic>
        <p:nvPicPr>
          <p:cNvPr id="6" name="Picture 5" descr="IMG_25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242" y="221918"/>
            <a:ext cx="2363537" cy="2266586"/>
          </a:xfrm>
          <a:prstGeom prst="rect">
            <a:avLst/>
          </a:prstGeom>
        </p:spPr>
      </p:pic>
      <p:pic>
        <p:nvPicPr>
          <p:cNvPr id="9" name="Picture 8" descr="IMG_2548.jpg"/>
          <p:cNvPicPr>
            <a:picLocks noChangeAspect="1"/>
          </p:cNvPicPr>
          <p:nvPr/>
        </p:nvPicPr>
        <p:blipFill>
          <a:blip r:embed="rId5"/>
          <a:srcRect l="23340" t="14206" r="30199" b="25328"/>
          <a:stretch>
            <a:fillRect/>
          </a:stretch>
        </p:blipFill>
        <p:spPr>
          <a:xfrm>
            <a:off x="6136277" y="2782615"/>
            <a:ext cx="2839062" cy="2769810"/>
          </a:xfrm>
          <a:prstGeom prst="rect">
            <a:avLst/>
          </a:prstGeom>
          <a:solidFill>
            <a:srgbClr val="FF6600"/>
          </a:solidFill>
          <a:ln w="57150" cmpd="sng">
            <a:solidFill>
              <a:srgbClr val="FF6600"/>
            </a:solidFill>
          </a:ln>
        </p:spPr>
      </p:pic>
      <p:pic>
        <p:nvPicPr>
          <p:cNvPr id="11" name="Picture 10" descr="IMG_2550 (1).jpg"/>
          <p:cNvPicPr>
            <a:picLocks noChangeAspect="1"/>
          </p:cNvPicPr>
          <p:nvPr/>
        </p:nvPicPr>
        <p:blipFill>
          <a:blip r:embed="rId6"/>
          <a:srcRect l="23653" t="13346" r="29370" b="25698"/>
          <a:stretch>
            <a:fillRect/>
          </a:stretch>
        </p:blipFill>
        <p:spPr>
          <a:xfrm>
            <a:off x="3127828" y="2751750"/>
            <a:ext cx="2866120" cy="2787952"/>
          </a:xfrm>
          <a:prstGeom prst="rect">
            <a:avLst/>
          </a:prstGeom>
        </p:spPr>
      </p:pic>
      <p:pic>
        <p:nvPicPr>
          <p:cNvPr id="12" name="Picture 11" descr="IMG_2549.jpg"/>
          <p:cNvPicPr>
            <a:picLocks noChangeAspect="1"/>
          </p:cNvPicPr>
          <p:nvPr/>
        </p:nvPicPr>
        <p:blipFill>
          <a:blip r:embed="rId7"/>
          <a:srcRect l="23145" t="16939" r="23813" b="13763"/>
          <a:stretch>
            <a:fillRect/>
          </a:stretch>
        </p:blipFill>
        <p:spPr>
          <a:xfrm>
            <a:off x="145144" y="2757538"/>
            <a:ext cx="2878666" cy="28193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456" y="5816125"/>
            <a:ext cx="8886863" cy="8302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LI:  I am learning how to draw various objects.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SC: I can identify basic shapes within an object . I can use and apply knowledge to basic shapes to create form. I can use different drawing techniques to create form</a:t>
            </a:r>
            <a:r>
              <a:rPr lang="en-US" b="1" dirty="0" smtClean="0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GB" dirty="0"/>
          </a:p>
        </p:txBody>
      </p:sp>
      <p:sp>
        <p:nvSpPr>
          <p:cNvPr id="15" name="Oval 14"/>
          <p:cNvSpPr/>
          <p:nvPr/>
        </p:nvSpPr>
        <p:spPr>
          <a:xfrm>
            <a:off x="4041337" y="399782"/>
            <a:ext cx="1039102" cy="293956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38100" cmpd="sng"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67433" y="411083"/>
            <a:ext cx="1039102" cy="293956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38100" cmpd="sng"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76086" y="1164066"/>
            <a:ext cx="1603529" cy="952419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38100" cmpd="sng"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Investigation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 descr="IMG_87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78"/>
            <a:ext cx="9144000" cy="27482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456" y="5816125"/>
            <a:ext cx="8886863" cy="8302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LI:  I am learning how to draw various objects.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SC: I can identify basic shapes within an object . I can use and apply knowledge to basic shapes to create form. I can use different drawing techniques to create form</a:t>
            </a:r>
            <a:r>
              <a:rPr lang="en-US" b="1" dirty="0" smtClean="0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68814"/>
            <a:ext cx="8229600" cy="1143000"/>
          </a:xfrm>
          <a:solidFill>
            <a:srgbClr val="FFFFFF"/>
          </a:solidFill>
        </p:spPr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Investigation: Cross Hatching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Picture 3" descr="IMG_2558.jpg"/>
          <p:cNvPicPr>
            <a:picLocks noChangeAspect="1"/>
          </p:cNvPicPr>
          <p:nvPr/>
        </p:nvPicPr>
        <p:blipFill>
          <a:blip r:embed="rId2"/>
          <a:srcRect l="4383" t="31419" b="8290"/>
          <a:stretch>
            <a:fillRect/>
          </a:stretch>
        </p:blipFill>
        <p:spPr>
          <a:xfrm>
            <a:off x="552667" y="5392436"/>
            <a:ext cx="4008221" cy="1274492"/>
          </a:xfrm>
          <a:prstGeom prst="rect">
            <a:avLst/>
          </a:prstGeom>
        </p:spPr>
      </p:pic>
      <p:pic>
        <p:nvPicPr>
          <p:cNvPr id="5" name="Picture 4" descr="IMG_2556.jpg"/>
          <p:cNvPicPr>
            <a:picLocks noChangeAspect="1"/>
          </p:cNvPicPr>
          <p:nvPr/>
        </p:nvPicPr>
        <p:blipFill>
          <a:blip r:embed="rId3"/>
          <a:srcRect l="7073" t="25043" r="10051" b="19020"/>
          <a:stretch>
            <a:fillRect/>
          </a:stretch>
        </p:blipFill>
        <p:spPr>
          <a:xfrm>
            <a:off x="606905" y="3774399"/>
            <a:ext cx="3953983" cy="1136141"/>
          </a:xfrm>
          <a:prstGeom prst="rect">
            <a:avLst/>
          </a:prstGeom>
        </p:spPr>
      </p:pic>
      <p:pic>
        <p:nvPicPr>
          <p:cNvPr id="6" name="Picture 5" descr="IMG_2559.jpg"/>
          <p:cNvPicPr>
            <a:picLocks noChangeAspect="1"/>
          </p:cNvPicPr>
          <p:nvPr/>
        </p:nvPicPr>
        <p:blipFill>
          <a:blip r:embed="rId4"/>
          <a:srcRect l="4275" t="23417" b="8016"/>
          <a:stretch>
            <a:fillRect/>
          </a:stretch>
        </p:blipFill>
        <p:spPr>
          <a:xfrm>
            <a:off x="4796065" y="1737029"/>
            <a:ext cx="4105408" cy="1308359"/>
          </a:xfrm>
          <a:prstGeom prst="rect">
            <a:avLst/>
          </a:prstGeom>
        </p:spPr>
      </p:pic>
      <p:pic>
        <p:nvPicPr>
          <p:cNvPr id="7" name="Picture 6" descr="IMG_2560.jpg"/>
          <p:cNvPicPr>
            <a:picLocks noChangeAspect="1"/>
          </p:cNvPicPr>
          <p:nvPr/>
        </p:nvPicPr>
        <p:blipFill>
          <a:blip r:embed="rId5"/>
          <a:srcRect l="7716" t="24758" r="5481" b="8951"/>
          <a:stretch>
            <a:fillRect/>
          </a:stretch>
        </p:blipFill>
        <p:spPr>
          <a:xfrm>
            <a:off x="4831343" y="3429000"/>
            <a:ext cx="4152443" cy="1464042"/>
          </a:xfrm>
          <a:prstGeom prst="rect">
            <a:avLst/>
          </a:prstGeom>
        </p:spPr>
      </p:pic>
      <p:pic>
        <p:nvPicPr>
          <p:cNvPr id="8" name="Picture 7" descr="IMG_2561 (1).jpg"/>
          <p:cNvPicPr>
            <a:picLocks noChangeAspect="1"/>
          </p:cNvPicPr>
          <p:nvPr/>
        </p:nvPicPr>
        <p:blipFill>
          <a:blip r:embed="rId6"/>
          <a:srcRect l="6687" t="34641" r="3810" b="1963"/>
          <a:stretch>
            <a:fillRect/>
          </a:stretch>
        </p:blipFill>
        <p:spPr>
          <a:xfrm>
            <a:off x="4831343" y="5250961"/>
            <a:ext cx="4128925" cy="1451242"/>
          </a:xfrm>
          <a:prstGeom prst="rect">
            <a:avLst/>
          </a:prstGeom>
          <a:ln w="57150" cmpd="sng">
            <a:solidFill>
              <a:srgbClr val="FF6600"/>
            </a:solidFill>
          </a:ln>
        </p:spPr>
      </p:pic>
      <p:pic>
        <p:nvPicPr>
          <p:cNvPr id="9" name="Picture 8" descr="IMG_2562.jpg"/>
          <p:cNvPicPr>
            <a:picLocks noChangeAspect="1"/>
          </p:cNvPicPr>
          <p:nvPr/>
        </p:nvPicPr>
        <p:blipFill>
          <a:blip r:embed="rId7"/>
          <a:srcRect l="3189" t="12984" r="6147" b="16832"/>
          <a:stretch>
            <a:fillRect/>
          </a:stretch>
        </p:blipFill>
        <p:spPr>
          <a:xfrm>
            <a:off x="952469" y="1488849"/>
            <a:ext cx="3327764" cy="194015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GB" dirty="0" smtClean="0"/>
              <a:t>Investigation</a:t>
            </a:r>
            <a:endParaRPr lang="en-GB" dirty="0"/>
          </a:p>
        </p:txBody>
      </p:sp>
      <p:pic>
        <p:nvPicPr>
          <p:cNvPr id="4" name="Picture 3" descr="IMG_8754.jpg"/>
          <p:cNvPicPr>
            <a:picLocks noChangeAspect="1"/>
          </p:cNvPicPr>
          <p:nvPr/>
        </p:nvPicPr>
        <p:blipFill>
          <a:blip r:embed="rId2">
            <a:grayscl/>
          </a:blip>
          <a:srcRect l="12550" t="17145" r="3548" b="19074"/>
          <a:stretch>
            <a:fillRect/>
          </a:stretch>
        </p:blipFill>
        <p:spPr>
          <a:xfrm>
            <a:off x="927393" y="1709355"/>
            <a:ext cx="4315510" cy="437407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30254" y="2128136"/>
            <a:ext cx="2959639" cy="317473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38100" cmpd="sng"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49732" y="4776861"/>
            <a:ext cx="2143990" cy="1013627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38100" cmpd="sng"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7" name="Google Shape;147;p21"/>
          <p:cNvSpPr txBox="1"/>
          <p:nvPr/>
        </p:nvSpPr>
        <p:spPr>
          <a:xfrm>
            <a:off x="5540691" y="1687654"/>
            <a:ext cx="3132000" cy="4405758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Drawing</a:t>
            </a:r>
            <a:r>
              <a:rPr lang="en-GB" sz="20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carefully at the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image.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curves on this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object, which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contains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shape called an </a:t>
            </a:r>
            <a:r>
              <a:rPr lang="en-GB" sz="1800" b="1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ellipse. </a:t>
            </a:r>
            <a:r>
              <a:rPr lang="en-GB" sz="18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>
              <a:solidFill>
                <a:srgbClr val="FF66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thing that makes these shapes look rounded is how the light reflects off the object..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en-GB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pencil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 as neatly as you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216385"/>
            <a:ext cx="8229600" cy="599177"/>
          </a:xfrm>
          <a:solidFill>
            <a:srgbClr val="FFFFFF"/>
          </a:solidFill>
        </p:spPr>
        <p:txBody>
          <a:bodyPr/>
          <a:lstStyle/>
          <a:p>
            <a:r>
              <a:rPr lang="en-GB" dirty="0" smtClean="0"/>
              <a:t>Investigation</a:t>
            </a:r>
            <a:endParaRPr lang="en-GB" dirty="0"/>
          </a:p>
        </p:txBody>
      </p:sp>
      <p:pic>
        <p:nvPicPr>
          <p:cNvPr id="4" name="Picture 3" descr="IMG_2541.jpg"/>
          <p:cNvPicPr>
            <a:picLocks noChangeAspect="1"/>
          </p:cNvPicPr>
          <p:nvPr/>
        </p:nvPicPr>
        <p:blipFill>
          <a:blip r:embed="rId2"/>
          <a:srcRect l="7981" t="3664" r="3557" b="4022"/>
          <a:stretch>
            <a:fillRect/>
          </a:stretch>
        </p:blipFill>
        <p:spPr>
          <a:xfrm>
            <a:off x="5297714" y="2104570"/>
            <a:ext cx="3489658" cy="3556001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  <p:pic>
        <p:nvPicPr>
          <p:cNvPr id="5" name="Picture 4" descr="IMG_2540.jpg"/>
          <p:cNvPicPr>
            <a:picLocks noChangeAspect="1"/>
          </p:cNvPicPr>
          <p:nvPr/>
        </p:nvPicPr>
        <p:blipFill>
          <a:blip r:embed="rId3"/>
          <a:srcRect l="11706" t="5160" r="8877" b="9914"/>
          <a:stretch>
            <a:fillRect/>
          </a:stretch>
        </p:blipFill>
        <p:spPr>
          <a:xfrm>
            <a:off x="2682958" y="4100960"/>
            <a:ext cx="2336566" cy="2273416"/>
          </a:xfrm>
          <a:prstGeom prst="rect">
            <a:avLst/>
          </a:prstGeom>
        </p:spPr>
      </p:pic>
      <p:pic>
        <p:nvPicPr>
          <p:cNvPr id="6" name="Picture 5" descr="IMG_2539.jpg"/>
          <p:cNvPicPr>
            <a:picLocks noChangeAspect="1"/>
          </p:cNvPicPr>
          <p:nvPr/>
        </p:nvPicPr>
        <p:blipFill>
          <a:blip r:embed="rId4"/>
          <a:srcRect l="11719" t="6635" r="8962" b="6821"/>
          <a:stretch>
            <a:fillRect/>
          </a:stretch>
        </p:blipFill>
        <p:spPr>
          <a:xfrm>
            <a:off x="211660" y="4112382"/>
            <a:ext cx="2353781" cy="2275322"/>
          </a:xfrm>
          <a:prstGeom prst="rect">
            <a:avLst/>
          </a:prstGeom>
        </p:spPr>
      </p:pic>
      <p:pic>
        <p:nvPicPr>
          <p:cNvPr id="7" name="Picture 6" descr="IMG_2542.jpg"/>
          <p:cNvPicPr>
            <a:picLocks noChangeAspect="1"/>
          </p:cNvPicPr>
          <p:nvPr/>
        </p:nvPicPr>
        <p:blipFill>
          <a:blip r:embed="rId5"/>
          <a:srcRect l="8141" t="3677" r="6989" b="10690"/>
          <a:stretch>
            <a:fillRect/>
          </a:stretch>
        </p:blipFill>
        <p:spPr>
          <a:xfrm>
            <a:off x="2685811" y="1765906"/>
            <a:ext cx="2333714" cy="2237618"/>
          </a:xfrm>
          <a:prstGeom prst="rect">
            <a:avLst/>
          </a:prstGeom>
        </p:spPr>
      </p:pic>
      <p:pic>
        <p:nvPicPr>
          <p:cNvPr id="8" name="Picture 7" descr="Screen Shot 2020-08-17 at 12.08.4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582" y="3586267"/>
            <a:ext cx="2360854" cy="41898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963238" y="2116485"/>
            <a:ext cx="1422825" cy="317473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38100" cmpd="sng"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257210" y="3246518"/>
            <a:ext cx="846639" cy="398539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38100" cmpd="sng"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528" y="1004311"/>
            <a:ext cx="2364589" cy="231678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LI:  </a:t>
            </a:r>
            <a:r>
              <a:rPr lang="en-US" b="1" dirty="0" smtClean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I am </a:t>
            </a: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learning how to draw various objects.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SC: </a:t>
            </a:r>
            <a:r>
              <a:rPr lang="en-US" b="1" dirty="0" smtClean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I can </a:t>
            </a: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identify basic shapes within an object . </a:t>
            </a:r>
            <a:r>
              <a:rPr lang="en-US" b="1" dirty="0" smtClean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I can </a:t>
            </a: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use and apply knowledge to basic shapes to create form</a:t>
            </a:r>
            <a:r>
              <a:rPr lang="en-US" b="1" dirty="0" smtClean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. I can</a:t>
            </a: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 use different drawing techniques to create form</a:t>
            </a:r>
            <a:r>
              <a:rPr lang="en-US" b="1" dirty="0" smtClean="0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body" idx="1"/>
          </p:nvPr>
        </p:nvSpPr>
        <p:spPr>
          <a:xfrm>
            <a:off x="395550" y="1598673"/>
            <a:ext cx="8352900" cy="4058700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r>
              <a:rPr lang="en-GB" sz="2720" dirty="0"/>
              <a:t>In the next steps for this unit you</a:t>
            </a:r>
            <a:r>
              <a:rPr lang="en-GB" sz="2720" dirty="0" smtClean="0"/>
              <a:t> will </a:t>
            </a:r>
            <a:r>
              <a:rPr lang="en-GB" sz="2720" dirty="0"/>
              <a:t>now be asked to draw groups of similar </a:t>
            </a:r>
            <a:r>
              <a:rPr lang="en-GB" sz="2720" dirty="0" smtClean="0"/>
              <a:t>objects and complete two compositions.</a:t>
            </a:r>
            <a:endParaRPr dirty="0" smtClean="0"/>
          </a:p>
          <a:p>
            <a:pPr marL="0" lvl="0" indent="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endParaRPr sz="2720"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en-GB" sz="2720" dirty="0"/>
              <a:t>1</a:t>
            </a:r>
            <a:r>
              <a:rPr lang="en-GB" sz="2720" dirty="0" smtClean="0"/>
              <a:t> of these </a:t>
            </a:r>
            <a:r>
              <a:rPr lang="en-GB" sz="2720" dirty="0"/>
              <a:t>using a </a:t>
            </a:r>
            <a:r>
              <a:rPr lang="en-GB" sz="2720" dirty="0" smtClean="0"/>
              <a:t>drawing technique </a:t>
            </a:r>
            <a:r>
              <a:rPr lang="en-GB" sz="2720" dirty="0"/>
              <a:t>of your choice where you focus will be  improving your scale, tone and shape.</a:t>
            </a:r>
            <a:endParaRPr sz="2720" dirty="0"/>
          </a:p>
          <a:p>
            <a:pPr marL="0" lvl="0" indent="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None/>
            </a:pPr>
            <a:endParaRPr sz="2720"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en-GB" sz="2720" dirty="0"/>
              <a:t>1 of the compositions should</a:t>
            </a:r>
            <a:r>
              <a:rPr lang="en-GB" sz="2720" dirty="0" smtClean="0"/>
              <a:t> in pencil where </a:t>
            </a:r>
            <a:r>
              <a:rPr lang="en-GB" sz="2720" dirty="0"/>
              <a:t>you will focus on improving applying</a:t>
            </a:r>
            <a:r>
              <a:rPr lang="en-GB" sz="2720" dirty="0" smtClean="0"/>
              <a:t> line </a:t>
            </a:r>
            <a:r>
              <a:rPr lang="en-GB" sz="2720" dirty="0"/>
              <a:t>to create form. </a:t>
            </a:r>
            <a:endParaRPr dirty="0"/>
          </a:p>
        </p:txBody>
      </p:sp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339569" y="467324"/>
            <a:ext cx="8229600" cy="706200"/>
          </a:xfrm>
          <a:prstGeom prst="rect">
            <a:avLst/>
          </a:prstGeom>
          <a:solidFill>
            <a:schemeClr val="bg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Erica One"/>
              <a:buNone/>
            </a:pPr>
            <a:r>
              <a:rPr lang="en-GB" sz="3359" b="1" dirty="0">
                <a:latin typeface="Montserrat"/>
                <a:ea typeface="Montserrat"/>
                <a:cs typeface="Montserrat"/>
                <a:sym typeface="Montserrat"/>
              </a:rPr>
              <a:t>Development </a:t>
            </a:r>
            <a:r>
              <a:rPr lang="en-GB" sz="3359" b="1" dirty="0" smtClean="0">
                <a:latin typeface="Montserrat"/>
                <a:ea typeface="Montserrat"/>
                <a:cs typeface="Montserrat"/>
                <a:sym typeface="Montserrat"/>
              </a:rPr>
              <a:t>Compositions. </a:t>
            </a:r>
            <a:endParaRPr sz="296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body" idx="1"/>
          </p:nvPr>
        </p:nvSpPr>
        <p:spPr>
          <a:xfrm>
            <a:off x="339575" y="2064011"/>
            <a:ext cx="8526621" cy="3382500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1760"/>
              <a:buNone/>
            </a:pPr>
            <a:r>
              <a:rPr lang="en-GB" sz="3000" dirty="0"/>
              <a:t>LI:</a:t>
            </a:r>
            <a:r>
              <a:rPr lang="en-GB" sz="3000" dirty="0" smtClean="0"/>
              <a:t> Independently, I </a:t>
            </a:r>
            <a:r>
              <a:rPr lang="en-GB" sz="3000" dirty="0"/>
              <a:t>am going </a:t>
            </a:r>
            <a:r>
              <a:rPr lang="en-GB" sz="3000" dirty="0" smtClean="0"/>
              <a:t>to combine newly learnt techniques to complete two compositions.</a:t>
            </a:r>
            <a:endParaRPr sz="3000" dirty="0" smtClean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3000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r>
              <a:rPr lang="en-GB" sz="3000" dirty="0"/>
              <a:t>SC: I have attempted </a:t>
            </a:r>
            <a:r>
              <a:rPr lang="en-GB" sz="3000" dirty="0" smtClean="0"/>
              <a:t>composition applying line to create form.</a:t>
            </a:r>
            <a:endParaRPr sz="3000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3000" dirty="0" smtClean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r>
              <a:rPr lang="en-GB" sz="3000" dirty="0" smtClean="0"/>
              <a:t>SC:I </a:t>
            </a:r>
            <a:r>
              <a:rPr lang="en-GB" sz="3000" dirty="0"/>
              <a:t>have</a:t>
            </a:r>
            <a:r>
              <a:rPr lang="en-GB" sz="3000" dirty="0" smtClean="0"/>
              <a:t> applied tone, depicted scale in my composition using various techniques </a:t>
            </a:r>
            <a:endParaRPr sz="3000" dirty="0" smtClean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3000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3000" dirty="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3000" dirty="0"/>
          </a:p>
          <a:p>
            <a:pPr marL="0" lvl="0" indent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3000" dirty="0"/>
          </a:p>
        </p:txBody>
      </p:sp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446088" y="455566"/>
            <a:ext cx="8229600" cy="706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Erica One"/>
              <a:buNone/>
            </a:pPr>
            <a:r>
              <a:rPr lang="en-GB" sz="3359" b="1" dirty="0">
                <a:latin typeface="Montserrat"/>
                <a:ea typeface="Montserrat"/>
                <a:cs typeface="Montserrat"/>
                <a:sym typeface="Montserrat"/>
              </a:rPr>
              <a:t>Development Compositions. </a:t>
            </a:r>
            <a:endParaRPr sz="296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4405380" y="6337011"/>
            <a:ext cx="36724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HINT: SHADOWS ARE NOT BLACK</a:t>
            </a:r>
            <a:endParaRPr/>
          </a:p>
        </p:txBody>
      </p:sp>
      <p:sp>
        <p:nvSpPr>
          <p:cNvPr id="163" name="Google Shape;163;p23"/>
          <p:cNvSpPr txBox="1"/>
          <p:nvPr/>
        </p:nvSpPr>
        <p:spPr>
          <a:xfrm>
            <a:off x="6486025" y="1173525"/>
            <a:ext cx="22845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Complete the worksheet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5;p22"/>
          <p:cNvSpPr txBox="1">
            <a:spLocks/>
          </p:cNvSpPr>
          <p:nvPr/>
        </p:nvSpPr>
        <p:spPr>
          <a:xfrm>
            <a:off x="339569" y="467324"/>
            <a:ext cx="8229600" cy="706200"/>
          </a:xfrm>
          <a:prstGeom prst="rect">
            <a:avLst/>
          </a:prstGeom>
          <a:solidFill>
            <a:schemeClr val="bg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Erica One"/>
              <a:buNone/>
              <a:tabLst/>
              <a:defRPr/>
            </a:pPr>
            <a:r>
              <a:rPr kumimoji="0" lang="en-US" sz="3359" b="1" i="0" u="none" strike="noStrike" kern="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Development Compositions. </a:t>
            </a:r>
            <a:endParaRPr kumimoji="0" lang="en-US" sz="296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 descr="IMG_8788.jpg"/>
          <p:cNvPicPr>
            <a:picLocks noChangeAspect="1"/>
          </p:cNvPicPr>
          <p:nvPr/>
        </p:nvPicPr>
        <p:blipFill>
          <a:blip r:embed="rId2">
            <a:grayscl/>
          </a:blip>
          <a:srcRect t="7544" r="3963" b="16288"/>
          <a:stretch>
            <a:fillRect/>
          </a:stretch>
        </p:blipFill>
        <p:spPr>
          <a:xfrm>
            <a:off x="256215" y="1747100"/>
            <a:ext cx="3713786" cy="3927256"/>
          </a:xfrm>
          <a:prstGeom prst="rect">
            <a:avLst/>
          </a:prstGeom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 descr="IMG_878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230" y="1946693"/>
            <a:ext cx="4703552" cy="3527664"/>
          </a:xfrm>
          <a:prstGeom prst="rect">
            <a:avLst/>
          </a:prstGeom>
          <a:ln w="57150" cmpd="sng">
            <a:solidFill>
              <a:srgbClr val="FF66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Critical Lesson on Ralph Goings</a:t>
            </a:r>
            <a:endParaRPr/>
          </a:p>
        </p:txBody>
      </p:sp>
      <p:pic>
        <p:nvPicPr>
          <p:cNvPr id="4" name="Picture 3" descr="IMG_25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31" y="1615915"/>
            <a:ext cx="4149491" cy="3626169"/>
          </a:xfrm>
          <a:prstGeom prst="rect">
            <a:avLst/>
          </a:prstGeom>
        </p:spPr>
      </p:pic>
      <p:pic>
        <p:nvPicPr>
          <p:cNvPr id="5" name="Picture 4" descr="IMG_25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415" y="1612349"/>
            <a:ext cx="4064690" cy="3633301"/>
          </a:xfrm>
          <a:prstGeom prst="rect">
            <a:avLst/>
          </a:prstGeom>
        </p:spPr>
      </p:pic>
      <p:sp>
        <p:nvSpPr>
          <p:cNvPr id="6" name="Google Shape;155;p22"/>
          <p:cNvSpPr txBox="1">
            <a:spLocks/>
          </p:cNvSpPr>
          <p:nvPr/>
        </p:nvSpPr>
        <p:spPr>
          <a:xfrm>
            <a:off x="339569" y="467324"/>
            <a:ext cx="8229600" cy="706200"/>
          </a:xfrm>
          <a:prstGeom prst="rect">
            <a:avLst/>
          </a:prstGeom>
          <a:solidFill>
            <a:schemeClr val="bg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Erica One"/>
              <a:buNone/>
              <a:tabLst/>
              <a:defRPr/>
            </a:pPr>
            <a:r>
              <a:rPr kumimoji="0" lang="en-US" sz="3359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r>
              <a:rPr kumimoji="0" lang="en-US" sz="3359" b="1" i="0" u="none" strike="noStrike" kern="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kumimoji="0" lang="en-US" sz="3359" b="1" i="0" u="none" strike="noStrike" kern="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Composition </a:t>
            </a:r>
            <a:endParaRPr kumimoji="0" lang="en-US" sz="296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Picture 8" descr="IMG_8781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102" y="4763810"/>
            <a:ext cx="2342708" cy="1757031"/>
          </a:xfrm>
          <a:prstGeom prst="rect">
            <a:avLst/>
          </a:prstGeom>
          <a:ln w="57150" cmpd="sng">
            <a:solidFill>
              <a:srgbClr val="FF660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ctrTitle"/>
          </p:nvPr>
        </p:nvSpPr>
        <p:spPr>
          <a:xfrm>
            <a:off x="566875" y="247450"/>
            <a:ext cx="7772400" cy="1470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Ralph Goings</a:t>
            </a:r>
            <a:endParaRPr b="1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1274313" y="991050"/>
            <a:ext cx="73416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https://docs.google.com/presentation/d/e/2PACX-1vR54G4c3jCjif28LkYMLgsb2vbYDH9PHxrtm1_7OFUdnI-mzRfBB9VnE1nP-yWfOFuezKJVTiv4qj6h/pub?start=false&amp;loop=false&amp;delayms=60000&amp;slide=id.g89986e3284_0_14</a:t>
            </a:r>
            <a:endParaRPr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4">
            <a:alphaModFix/>
          </a:blip>
          <a:srcRect l="12620" t="37079" r="32413" b="49162"/>
          <a:stretch/>
        </p:blipFill>
        <p:spPr>
          <a:xfrm>
            <a:off x="1446925" y="1942450"/>
            <a:ext cx="6620701" cy="93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5">
            <a:alphaModFix/>
          </a:blip>
          <a:srcRect l="15026" t="12272" r="10067" b="21925"/>
          <a:stretch/>
        </p:blipFill>
        <p:spPr>
          <a:xfrm>
            <a:off x="1446925" y="3099025"/>
            <a:ext cx="6540849" cy="323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5;p22"/>
          <p:cNvSpPr txBox="1">
            <a:spLocks/>
          </p:cNvSpPr>
          <p:nvPr/>
        </p:nvSpPr>
        <p:spPr>
          <a:xfrm>
            <a:off x="339569" y="467324"/>
            <a:ext cx="8229600" cy="706200"/>
          </a:xfrm>
          <a:prstGeom prst="rect">
            <a:avLst/>
          </a:prstGeom>
          <a:solidFill>
            <a:schemeClr val="bg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Erica One"/>
              <a:buNone/>
              <a:tabLst/>
              <a:defRPr/>
            </a:pPr>
            <a:r>
              <a:rPr kumimoji="0" lang="en-US" sz="3359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Development: Compositions. </a:t>
            </a:r>
            <a:endParaRPr kumimoji="0" lang="en-US" sz="296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 descr="IMG_2571.jpg"/>
          <p:cNvPicPr>
            <a:picLocks noChangeAspect="1"/>
          </p:cNvPicPr>
          <p:nvPr/>
        </p:nvPicPr>
        <p:blipFill>
          <a:blip r:embed="rId2"/>
          <a:srcRect l="3859" t="7595" r="4665" b="2066"/>
          <a:stretch>
            <a:fillRect/>
          </a:stretch>
        </p:blipFill>
        <p:spPr>
          <a:xfrm>
            <a:off x="186584" y="1575606"/>
            <a:ext cx="2741377" cy="2461671"/>
          </a:xfrm>
          <a:prstGeom prst="rect">
            <a:avLst/>
          </a:prstGeom>
          <a:ln w="76200" cmpd="sng">
            <a:solidFill>
              <a:srgbClr val="FF6600"/>
            </a:solidFill>
          </a:ln>
        </p:spPr>
      </p:pic>
      <p:pic>
        <p:nvPicPr>
          <p:cNvPr id="6" name="Picture 5" descr="IMG_25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02" y="4256486"/>
            <a:ext cx="2734237" cy="2293754"/>
          </a:xfrm>
          <a:prstGeom prst="rect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Picture 6" descr="IMG_257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795" y="1540331"/>
            <a:ext cx="4956430" cy="4066133"/>
          </a:xfrm>
          <a:prstGeom prst="rect">
            <a:avLst/>
          </a:prstGeom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/>
          <p:cNvSpPr txBox="1"/>
          <p:nvPr/>
        </p:nvSpPr>
        <p:spPr>
          <a:xfrm>
            <a:off x="3562940" y="5890884"/>
            <a:ext cx="518566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SC: I have attempted composition applying line to create form.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1241002" y="572010"/>
            <a:ext cx="7204200" cy="5713980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LI:</a:t>
            </a:r>
            <a:endParaRPr sz="3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 am learning how to draw various objects.</a:t>
            </a:r>
            <a:endParaRPr sz="3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SC:</a:t>
            </a:r>
            <a:endParaRPr sz="3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"/>
              <a:buChar char="●"/>
            </a:pPr>
            <a:r>
              <a:rPr lang="en-GB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 can </a:t>
            </a:r>
            <a:r>
              <a:rPr lang="en-GB" sz="3000" b="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identify basic </a:t>
            </a:r>
            <a:r>
              <a:rPr lang="en-GB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shapes within an object </a:t>
            </a:r>
            <a:endParaRPr sz="3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"/>
              <a:buChar char="●"/>
            </a:pPr>
            <a:r>
              <a:rPr lang="en-GB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 can use and apply knowledge to basic shapes to create form</a:t>
            </a:r>
            <a:endParaRPr sz="3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3000"/>
              <a:buFont typeface="Montserrat"/>
              <a:buChar char="●"/>
            </a:pPr>
            <a:r>
              <a:rPr lang="en-GB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 can use different drawing </a:t>
            </a:r>
            <a:r>
              <a:rPr lang="en-GB" sz="3000" b="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techniques </a:t>
            </a:r>
            <a:r>
              <a:rPr lang="en-GB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 create form</a:t>
            </a:r>
            <a:r>
              <a:rPr lang="en-GB" sz="3000" b="1" dirty="0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 b="1" dirty="0">
              <a:solidFill>
                <a:srgbClr val="674EA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Investigation:</a:t>
            </a:r>
            <a:r>
              <a:rPr lang="en-GB" dirty="0" smtClean="0">
                <a:solidFill>
                  <a:srgbClr val="000000"/>
                </a:solidFill>
              </a:rPr>
              <a:t> Line Drawing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Picture 3" descr="IMG_8763.jpg"/>
          <p:cNvPicPr>
            <a:picLocks noChangeAspect="1"/>
          </p:cNvPicPr>
          <p:nvPr/>
        </p:nvPicPr>
        <p:blipFill>
          <a:blip r:embed="rId2"/>
          <a:srcRect l="2829" t="14402" b="22332"/>
          <a:stretch>
            <a:fillRect/>
          </a:stretch>
        </p:blipFill>
        <p:spPr>
          <a:xfrm>
            <a:off x="428277" y="1818118"/>
            <a:ext cx="8279879" cy="4043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7841" y="156599"/>
            <a:ext cx="8229600" cy="619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Investigation</a:t>
            </a:r>
            <a:r>
              <a:rPr kumimoji="0" lang="en-GB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Line Drawing 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IMG_2581.jpg"/>
          <p:cNvPicPr>
            <a:picLocks noChangeAspect="1"/>
          </p:cNvPicPr>
          <p:nvPr/>
        </p:nvPicPr>
        <p:blipFill>
          <a:blip r:embed="rId2">
            <a:lum bright="-31000" contrast="47000"/>
          </a:blip>
          <a:srcRect t="12240"/>
          <a:stretch>
            <a:fillRect/>
          </a:stretch>
        </p:blipFill>
        <p:spPr>
          <a:xfrm>
            <a:off x="4737272" y="905386"/>
            <a:ext cx="4073092" cy="1834286"/>
          </a:xfrm>
          <a:prstGeom prst="rect">
            <a:avLst/>
          </a:prstGeom>
        </p:spPr>
      </p:pic>
      <p:pic>
        <p:nvPicPr>
          <p:cNvPr id="6" name="Picture 5" descr="IMG_2580.jpg"/>
          <p:cNvPicPr>
            <a:picLocks noChangeAspect="1"/>
          </p:cNvPicPr>
          <p:nvPr/>
        </p:nvPicPr>
        <p:blipFill>
          <a:blip r:embed="rId3">
            <a:grayscl/>
            <a:lum bright="-19000" contrast="29000"/>
          </a:blip>
          <a:srcRect t="15326"/>
          <a:stretch>
            <a:fillRect/>
          </a:stretch>
        </p:blipFill>
        <p:spPr>
          <a:xfrm>
            <a:off x="273306" y="928902"/>
            <a:ext cx="3946575" cy="1829878"/>
          </a:xfrm>
          <a:prstGeom prst="rect">
            <a:avLst/>
          </a:prstGeom>
        </p:spPr>
      </p:pic>
      <p:pic>
        <p:nvPicPr>
          <p:cNvPr id="7" name="Picture 6" descr="IMG_2582.jpg"/>
          <p:cNvPicPr>
            <a:picLocks noChangeAspect="1"/>
          </p:cNvPicPr>
          <p:nvPr/>
        </p:nvPicPr>
        <p:blipFill>
          <a:blip r:embed="rId4"/>
          <a:srcRect t="11565" r="2875"/>
          <a:stretch>
            <a:fillRect/>
          </a:stretch>
        </p:blipFill>
        <p:spPr>
          <a:xfrm>
            <a:off x="246936" y="2858727"/>
            <a:ext cx="3986262" cy="1999107"/>
          </a:xfrm>
          <a:prstGeom prst="rect">
            <a:avLst/>
          </a:prstGeom>
        </p:spPr>
      </p:pic>
      <p:pic>
        <p:nvPicPr>
          <p:cNvPr id="11" name="Picture 10" descr="IMG_2584.jpg"/>
          <p:cNvPicPr>
            <a:picLocks noChangeAspect="1"/>
          </p:cNvPicPr>
          <p:nvPr/>
        </p:nvPicPr>
        <p:blipFill>
          <a:blip r:embed="rId5"/>
          <a:srcRect t="14350"/>
          <a:stretch>
            <a:fillRect/>
          </a:stretch>
        </p:blipFill>
        <p:spPr>
          <a:xfrm>
            <a:off x="4560888" y="2885096"/>
            <a:ext cx="4446415" cy="1931742"/>
          </a:xfrm>
          <a:prstGeom prst="rect">
            <a:avLst/>
          </a:prstGeom>
          <a:ln w="57150" cmpd="sng">
            <a:solidFill>
              <a:srgbClr val="FF66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98227" y="5271898"/>
            <a:ext cx="8525321" cy="8302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LI:  I am learning how to draw various objects.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SC: </a:t>
            </a:r>
            <a:r>
              <a:rPr lang="en-US" b="1" dirty="0" smtClean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I can </a:t>
            </a: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identify basic shapes within an object . </a:t>
            </a:r>
            <a:r>
              <a:rPr lang="en-US" b="1" dirty="0" smtClean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I can </a:t>
            </a: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use and apply knowledge to basic shapes to create form. </a:t>
            </a:r>
            <a:r>
              <a:rPr lang="en-US" b="1" dirty="0" smtClean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I can </a:t>
            </a:r>
            <a:r>
              <a:rPr lang="en-US" b="1" dirty="0" smtClean="0">
                <a:latin typeface="Montserrat"/>
                <a:ea typeface="Montserrat"/>
                <a:cs typeface="Montserrat"/>
                <a:sym typeface="Montserrat"/>
              </a:rPr>
              <a:t>use different drawing techniques to create form</a:t>
            </a:r>
            <a:r>
              <a:rPr lang="en-US" b="1" dirty="0" smtClean="0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Erica One"/>
              <a:buNone/>
            </a:pPr>
            <a:r>
              <a:rPr lang="en-GB" sz="3959" b="1" dirty="0" smtClean="0">
                <a:latin typeface="Montserrat"/>
                <a:ea typeface="Montserrat"/>
                <a:cs typeface="Montserrat"/>
                <a:sym typeface="Montserrat"/>
              </a:rPr>
              <a:t>Investigation: Eraser and Pencil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457194" y="882955"/>
            <a:ext cx="82296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</a:pPr>
            <a:r>
              <a:rPr lang="en-GB" sz="1530"/>
              <a:t>The following 3 objects are close ups. As part of your unit you have to draw these objects in as much detail as you can.</a:t>
            </a:r>
            <a:endParaRPr/>
          </a:p>
        </p:txBody>
      </p:sp>
      <p:sp>
        <p:nvSpPr>
          <p:cNvPr id="105" name="Google Shape;105;p16"/>
          <p:cNvSpPr txBox="1"/>
          <p:nvPr/>
        </p:nvSpPr>
        <p:spPr>
          <a:xfrm>
            <a:off x="5210175" y="1178850"/>
            <a:ext cx="3669300" cy="4629726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i="0" u="none" strike="noStrike" cap="none" dirty="0" smtClean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Apple Drawing – Eraser and Pencil</a:t>
            </a:r>
            <a:endParaRPr sz="1700" dirty="0" smtClean="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Look carefully at the object on the left.</a:t>
            </a:r>
            <a:endParaRPr sz="17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Break down into a basic shape.</a:t>
            </a:r>
            <a:endParaRPr sz="17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makes the apple look rounded?</a:t>
            </a:r>
            <a:endParaRPr sz="1300"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Using pencil and an eraser draw the apple as neatly as you can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next slide will help you prepare your paper</a:t>
            </a:r>
            <a:endParaRPr sz="1300"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3481618" y="1117654"/>
            <a:ext cx="1419900" cy="125610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Buzz words 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elements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shapes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IMG_8773.jpg"/>
          <p:cNvPicPr>
            <a:picLocks noChangeAspect="1"/>
          </p:cNvPicPr>
          <p:nvPr/>
        </p:nvPicPr>
        <p:blipFill>
          <a:blip r:embed="rId3">
            <a:grayscl/>
          </a:blip>
          <a:srcRect l="10769" t="20438" r="16992" b="15977"/>
          <a:stretch>
            <a:fillRect/>
          </a:stretch>
        </p:blipFill>
        <p:spPr>
          <a:xfrm>
            <a:off x="529150" y="1124383"/>
            <a:ext cx="2681025" cy="3146424"/>
          </a:xfrm>
          <a:prstGeom prst="rect">
            <a:avLst/>
          </a:prstGeom>
        </p:spPr>
      </p:pic>
      <p:pic>
        <p:nvPicPr>
          <p:cNvPr id="9" name="Picture 8" descr="IMG_2538.jpg"/>
          <p:cNvPicPr>
            <a:picLocks noChangeAspect="1"/>
          </p:cNvPicPr>
          <p:nvPr/>
        </p:nvPicPr>
        <p:blipFill>
          <a:blip r:embed="rId4"/>
          <a:srcRect l="17007" t="15774" r="11985" b="12216"/>
          <a:stretch>
            <a:fillRect/>
          </a:stretch>
        </p:blipFill>
        <p:spPr>
          <a:xfrm>
            <a:off x="2659065" y="3804352"/>
            <a:ext cx="2492883" cy="270531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633988" y="3891981"/>
            <a:ext cx="2481123" cy="2469233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9212" y="166609"/>
            <a:ext cx="1690345" cy="202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4">
            <a:alphaModFix/>
          </a:blip>
          <a:srcRect l="9769" t="9420" r="12078" b="16149"/>
          <a:stretch>
            <a:fillRect/>
          </a:stretch>
        </p:blipFill>
        <p:spPr>
          <a:xfrm>
            <a:off x="211660" y="3617132"/>
            <a:ext cx="1763832" cy="189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5">
            <a:alphaModFix/>
          </a:blip>
          <a:srcRect l="8832" t="13679" r="18062" b="13951"/>
          <a:stretch>
            <a:fillRect/>
          </a:stretch>
        </p:blipFill>
        <p:spPr>
          <a:xfrm>
            <a:off x="2198913" y="3645057"/>
            <a:ext cx="1716796" cy="188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3974" y="225399"/>
            <a:ext cx="2001576" cy="197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G_252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283" y="176373"/>
            <a:ext cx="1885434" cy="1998903"/>
          </a:xfrm>
          <a:prstGeom prst="rect">
            <a:avLst/>
          </a:prstGeom>
        </p:spPr>
      </p:pic>
      <p:pic>
        <p:nvPicPr>
          <p:cNvPr id="7" name="Picture 6" descr="IMG_2538.jpg"/>
          <p:cNvPicPr>
            <a:picLocks noChangeAspect="1"/>
          </p:cNvPicPr>
          <p:nvPr/>
        </p:nvPicPr>
        <p:blipFill>
          <a:blip r:embed="rId8">
            <a:lum contrast="20000"/>
          </a:blip>
          <a:srcRect l="12122" t="10440" r="11983" b="10243"/>
          <a:stretch>
            <a:fillRect/>
          </a:stretch>
        </p:blipFill>
        <p:spPr>
          <a:xfrm>
            <a:off x="6679044" y="3268794"/>
            <a:ext cx="2155333" cy="2410441"/>
          </a:xfrm>
          <a:prstGeom prst="rect">
            <a:avLst/>
          </a:prstGeom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Picture 7" descr="IMG_2532.jpg"/>
          <p:cNvPicPr>
            <a:picLocks noChangeAspect="1"/>
          </p:cNvPicPr>
          <p:nvPr/>
        </p:nvPicPr>
        <p:blipFill>
          <a:blip r:embed="rId9">
            <a:lum contrast="20000"/>
          </a:blip>
          <a:srcRect l="7315" t="3819" r="11219" b="8673"/>
          <a:stretch>
            <a:fillRect/>
          </a:stretch>
        </p:blipFill>
        <p:spPr>
          <a:xfrm>
            <a:off x="4148680" y="3268794"/>
            <a:ext cx="2259910" cy="2417116"/>
          </a:xfrm>
          <a:prstGeom prst="rect">
            <a:avLst/>
          </a:prstGeom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030754" y="5911926"/>
            <a:ext cx="7082492" cy="508079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SC: I can apply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  <a:latin typeface="Cambria" charset="0"/>
                <a:ea typeface="Times New Roman" charset="0"/>
              </a:rPr>
              <a:t>tone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 </a:t>
            </a:r>
            <a:r>
              <a:rPr kumimoji="0" lang="en-GB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in a controlled and sensitive manner</a:t>
            </a:r>
            <a:endParaRPr kumimoji="0" lang="en-GB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1027113" y="2354451"/>
            <a:ext cx="7067550" cy="726211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Drawing Skills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LI: I am learning how to 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create form</a:t>
            </a:r>
            <a:r>
              <a:rPr kumimoji="0" lang="en-GB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 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using </a:t>
            </a:r>
            <a:r>
              <a:rPr lang="en-GB" sz="2000" b="1" dirty="0" smtClean="0">
                <a:solidFill>
                  <a:schemeClr val="tx1"/>
                </a:solidFill>
                <a:latin typeface="Cambria" charset="0"/>
                <a:ea typeface="Times New Roman" charset="0"/>
              </a:rPr>
              <a:t>tone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 </a:t>
            </a:r>
            <a:endParaRPr kumimoji="0" lang="en-GB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charset="0"/>
              <a:ea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3477" y="270440"/>
            <a:ext cx="1528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Step 1: 3 layers of rubbing side of pencil on paper 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6561" y="222950"/>
            <a:ext cx="1528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Step 2 : 3 more layers of rubbing side of pencil on paper 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3049" y="234251"/>
            <a:ext cx="1528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Step 3 : 3 more layers of rubbing side of pencil on paper 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059" y="5009640"/>
            <a:ext cx="152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Step 4: draw using the eraser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9085" y="5115007"/>
            <a:ext cx="1528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Step 4: draw using the eraser and pencil</a:t>
            </a:r>
            <a:endParaRPr lang="en-GB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Erica One"/>
              <a:buNone/>
            </a:pPr>
            <a:r>
              <a:rPr lang="en-GB" sz="3959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Investigation: </a:t>
            </a:r>
            <a:r>
              <a:rPr lang="en-GB" sz="3959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Tone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5587300" y="988600"/>
            <a:ext cx="3132000" cy="4662077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Drawing</a:t>
            </a:r>
            <a:r>
              <a:rPr lang="en-GB" sz="20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carefully at the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image.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curves on this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object, which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contains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shape called an </a:t>
            </a:r>
            <a:r>
              <a:rPr lang="en-GB" sz="1800" b="1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ellipse. </a:t>
            </a:r>
            <a:r>
              <a:rPr lang="en-GB" sz="18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>
              <a:solidFill>
                <a:srgbClr val="FF66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thing that makes these shapes look rounded is how the light reflects off the object..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en-GB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pencil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 as neatly as you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IMG_8751.jpg"/>
          <p:cNvPicPr>
            <a:picLocks noChangeAspect="1"/>
          </p:cNvPicPr>
          <p:nvPr/>
        </p:nvPicPr>
        <p:blipFill>
          <a:blip r:embed="rId3"/>
          <a:srcRect t="12062" r="10015" b="12332"/>
          <a:stretch>
            <a:fillRect/>
          </a:stretch>
        </p:blipFill>
        <p:spPr>
          <a:xfrm>
            <a:off x="510707" y="942129"/>
            <a:ext cx="4439781" cy="497374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63735" y="4632752"/>
            <a:ext cx="2222427" cy="693736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38100" cmpd="sng"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022064" y="1258132"/>
            <a:ext cx="2222427" cy="70549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38100" cmpd="sng"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802" y="6137808"/>
            <a:ext cx="8454636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An ellipse a geometric is a geometric shape that results from viewing a circular shape in perspective, or from a different vantage point.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4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557" y="157267"/>
            <a:ext cx="2796662" cy="2989535"/>
          </a:xfrm>
          <a:prstGeom prst="rect">
            <a:avLst/>
          </a:prstGeom>
        </p:spPr>
      </p:pic>
      <p:pic>
        <p:nvPicPr>
          <p:cNvPr id="6" name="Picture 5" descr="IMG_2496.jpg"/>
          <p:cNvPicPr>
            <a:picLocks noChangeAspect="1"/>
          </p:cNvPicPr>
          <p:nvPr/>
        </p:nvPicPr>
        <p:blipFill>
          <a:blip r:embed="rId3"/>
          <a:srcRect t="3974" b="6924"/>
          <a:stretch>
            <a:fillRect/>
          </a:stretch>
        </p:blipFill>
        <p:spPr>
          <a:xfrm>
            <a:off x="246937" y="199889"/>
            <a:ext cx="2656689" cy="2993945"/>
          </a:xfrm>
          <a:prstGeom prst="rect">
            <a:avLst/>
          </a:prstGeom>
        </p:spPr>
      </p:pic>
      <p:pic>
        <p:nvPicPr>
          <p:cNvPr id="7" name="Picture 6" descr="IMG_25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484" y="152857"/>
            <a:ext cx="2332875" cy="3008516"/>
          </a:xfrm>
          <a:prstGeom prst="rect">
            <a:avLst/>
          </a:prstGeom>
        </p:spPr>
      </p:pic>
      <p:pic>
        <p:nvPicPr>
          <p:cNvPr id="10" name="Picture 9" descr="IMG_2500.jpg"/>
          <p:cNvPicPr>
            <a:picLocks noChangeAspect="1"/>
          </p:cNvPicPr>
          <p:nvPr/>
        </p:nvPicPr>
        <p:blipFill>
          <a:blip r:embed="rId5"/>
          <a:srcRect t="1199"/>
          <a:stretch>
            <a:fillRect/>
          </a:stretch>
        </p:blipFill>
        <p:spPr>
          <a:xfrm>
            <a:off x="248496" y="3429001"/>
            <a:ext cx="2655948" cy="3182180"/>
          </a:xfrm>
          <a:prstGeom prst="rect">
            <a:avLst/>
          </a:prstGeom>
        </p:spPr>
      </p:pic>
      <p:pic>
        <p:nvPicPr>
          <p:cNvPr id="11" name="Picture 10" descr="IMG_2508.jpg"/>
          <p:cNvPicPr>
            <a:picLocks noChangeAspect="1"/>
          </p:cNvPicPr>
          <p:nvPr/>
        </p:nvPicPr>
        <p:blipFill>
          <a:blip r:embed="rId6"/>
          <a:srcRect l="-1197" t="10570" r="7052"/>
          <a:stretch>
            <a:fillRect/>
          </a:stretch>
        </p:blipFill>
        <p:spPr>
          <a:xfrm>
            <a:off x="3173340" y="3429000"/>
            <a:ext cx="2775096" cy="3145780"/>
          </a:xfrm>
          <a:prstGeom prst="rect">
            <a:avLst/>
          </a:prstGeom>
          <a:ln w="57150" cmpd="sng">
            <a:noFill/>
          </a:ln>
        </p:spPr>
      </p:pic>
      <p:pic>
        <p:nvPicPr>
          <p:cNvPr id="12" name="Picture 11" descr="IMG_2543.jpg"/>
          <p:cNvPicPr>
            <a:picLocks noChangeAspect="1"/>
          </p:cNvPicPr>
          <p:nvPr/>
        </p:nvPicPr>
        <p:blipFill>
          <a:blip r:embed="rId7"/>
          <a:srcRect t="8702" r="5593" b="4276"/>
          <a:stretch>
            <a:fillRect/>
          </a:stretch>
        </p:blipFill>
        <p:spPr>
          <a:xfrm>
            <a:off x="6047063" y="3229110"/>
            <a:ext cx="3096937" cy="3405045"/>
          </a:xfrm>
          <a:prstGeom prst="rect">
            <a:avLst/>
          </a:prstGeom>
          <a:ln w="57150" cmpd="sng">
            <a:solidFill>
              <a:srgbClr val="FF6600"/>
            </a:solidFill>
          </a:ln>
        </p:spPr>
      </p:pic>
      <p:sp>
        <p:nvSpPr>
          <p:cNvPr id="14" name="Oval 13"/>
          <p:cNvSpPr/>
          <p:nvPr/>
        </p:nvSpPr>
        <p:spPr>
          <a:xfrm>
            <a:off x="4152443" y="2433957"/>
            <a:ext cx="1221366" cy="258683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38100" cmpd="sng"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19744" y="2515807"/>
            <a:ext cx="1221366" cy="258683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38100" cmpd="sng"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</TotalTime>
  <Words>791</Words>
  <Application>Microsoft Macintosh PowerPoint</Application>
  <PresentationFormat>On-screen Show (4:3)</PresentationFormat>
  <Paragraphs>102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Montserrat</vt:lpstr>
      <vt:lpstr>Erica One</vt:lpstr>
      <vt:lpstr>Office Theme</vt:lpstr>
      <vt:lpstr> Expressive Drawing Unit</vt:lpstr>
      <vt:lpstr>Ralph Goings </vt:lpstr>
      <vt:lpstr>LI: I am learning how to draw various objects. SC: I can identify basic shapes within an object  I can use and apply knowledge to basic shapes to create form I can use different drawing techniques to create form </vt:lpstr>
      <vt:lpstr>Investigation: Line Drawing</vt:lpstr>
      <vt:lpstr>Slide 5</vt:lpstr>
      <vt:lpstr>Investigation: Eraser and Pencil</vt:lpstr>
      <vt:lpstr>Slide 7</vt:lpstr>
      <vt:lpstr>Investigation: Tone</vt:lpstr>
      <vt:lpstr>Slide 9</vt:lpstr>
      <vt:lpstr>Investigation: Line Drawing </vt:lpstr>
      <vt:lpstr>Slide 11</vt:lpstr>
      <vt:lpstr> Investigation </vt:lpstr>
      <vt:lpstr>Investigation: Cross Hatching</vt:lpstr>
      <vt:lpstr>Investigation</vt:lpstr>
      <vt:lpstr>Investigation</vt:lpstr>
      <vt:lpstr>Development Compositions. </vt:lpstr>
      <vt:lpstr>Development Compositions. </vt:lpstr>
      <vt:lpstr>Slide 18</vt:lpstr>
      <vt:lpstr>Critical Lesson on Ralph Goings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Expressive Drawing Unit</dc:title>
  <cp:lastModifiedBy>Office 2004 Test Drive User</cp:lastModifiedBy>
  <cp:revision>17</cp:revision>
  <dcterms:created xsi:type="dcterms:W3CDTF">2020-08-18T21:41:39Z</dcterms:created>
  <dcterms:modified xsi:type="dcterms:W3CDTF">2020-08-18T21:51:17Z</dcterms:modified>
</cp:coreProperties>
</file>