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laywrite GB S"/>
      <p:regular r:id="rId25"/>
      <p: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writeGBS-italic.fntdata"/><Relationship Id="rId25" Type="http://schemas.openxmlformats.org/officeDocument/2006/relationships/font" Target="fonts/PlaywriteGB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K9PQPf5xlRU"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437bef31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437bef31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4655e751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4655e751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4655e7515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4655e7515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42f872646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42f872646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42f872646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42f872646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437bef31e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437bef31e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42f872646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42f872646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42f872646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42f872646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437bef31e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437bef31e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437bef31e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437bef31e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411901017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411901017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411901017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411901017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42f872646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42f872646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414c38107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414c38107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https://youtu.be/K9PQPf5xlRU</a:t>
            </a:r>
            <a:r>
              <a:rPr lang="en-GB"/>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411901017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411901017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14c38107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14c38107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414c38107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414c38107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414c38107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414c38107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E59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5250657" cy="5143500"/>
          </a:xfrm>
          <a:prstGeom prst="rect">
            <a:avLst/>
          </a:prstGeom>
          <a:noFill/>
          <a:ln>
            <a:noFill/>
          </a:ln>
        </p:spPr>
      </p:pic>
      <p:sp>
        <p:nvSpPr>
          <p:cNvPr id="55" name="Google Shape;55;p13"/>
          <p:cNvSpPr txBox="1"/>
          <p:nvPr>
            <p:ph type="ctrTitle"/>
          </p:nvPr>
        </p:nvSpPr>
        <p:spPr>
          <a:xfrm>
            <a:off x="5309275" y="1545450"/>
            <a:ext cx="38934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b="1">
              <a:latin typeface="Playwrite GB S"/>
              <a:ea typeface="Playwrite GB S"/>
              <a:cs typeface="Playwrite GB S"/>
              <a:sym typeface="Playwrite GB S"/>
            </a:endParaRPr>
          </a:p>
          <a:p>
            <a:pPr indent="0" lvl="0" marL="0" rtl="0" algn="ctr">
              <a:spcBef>
                <a:spcPts val="0"/>
              </a:spcBef>
              <a:spcAft>
                <a:spcPts val="0"/>
              </a:spcAft>
              <a:buNone/>
            </a:pPr>
            <a:r>
              <a:t/>
            </a:r>
            <a:endParaRPr b="1">
              <a:latin typeface="Playwrite GB S"/>
              <a:ea typeface="Playwrite GB S"/>
              <a:cs typeface="Playwrite GB S"/>
              <a:sym typeface="Playwrite GB S"/>
            </a:endParaRPr>
          </a:p>
          <a:p>
            <a:pPr indent="0" lvl="0" marL="0" rtl="0" algn="ctr">
              <a:spcBef>
                <a:spcPts val="0"/>
              </a:spcBef>
              <a:spcAft>
                <a:spcPts val="0"/>
              </a:spcAft>
              <a:buNone/>
            </a:pPr>
            <a:r>
              <a:rPr b="1" lang="en-GB">
                <a:latin typeface="Playwrite GB S"/>
                <a:ea typeface="Playwrite GB S"/>
                <a:cs typeface="Playwrite GB S"/>
                <a:sym typeface="Playwrite GB S"/>
              </a:rPr>
              <a:t>SLC</a:t>
            </a:r>
            <a:endParaRPr b="1">
              <a:latin typeface="Playwrite GB S"/>
              <a:ea typeface="Playwrite GB S"/>
              <a:cs typeface="Playwrite GB S"/>
              <a:sym typeface="Playwrite GB S"/>
            </a:endParaRPr>
          </a:p>
          <a:p>
            <a:pPr indent="0" lvl="0" marL="0" rtl="0" algn="ctr">
              <a:spcBef>
                <a:spcPts val="0"/>
              </a:spcBef>
              <a:spcAft>
                <a:spcPts val="0"/>
              </a:spcAft>
              <a:buNone/>
            </a:pPr>
            <a:r>
              <a:rPr b="1" lang="en-GB">
                <a:latin typeface="Playwrite GB S"/>
                <a:ea typeface="Playwrite GB S"/>
                <a:cs typeface="Playwrite GB S"/>
                <a:sym typeface="Playwrite GB S"/>
              </a:rPr>
              <a:t>Attachment</a:t>
            </a:r>
            <a:endParaRPr b="1">
              <a:latin typeface="Playwrite GB S"/>
              <a:ea typeface="Playwrite GB S"/>
              <a:cs typeface="Playwrite GB S"/>
              <a:sym typeface="Playwrite GB S"/>
            </a:endParaRPr>
          </a:p>
          <a:p>
            <a:pPr indent="0" lvl="0" marL="0" rtl="0" algn="ctr">
              <a:spcBef>
                <a:spcPts val="0"/>
              </a:spcBef>
              <a:spcAft>
                <a:spcPts val="0"/>
              </a:spcAft>
              <a:buNone/>
            </a:pPr>
            <a:r>
              <a:rPr b="1" lang="en-GB">
                <a:latin typeface="Playwrite GB S"/>
                <a:ea typeface="Playwrite GB S"/>
                <a:cs typeface="Playwrite GB S"/>
                <a:sym typeface="Playwrite GB S"/>
              </a:rPr>
              <a:t>Strategy</a:t>
            </a:r>
            <a:endParaRPr b="1">
              <a:latin typeface="Playwrite GB S"/>
              <a:ea typeface="Playwrite GB S"/>
              <a:cs typeface="Playwrite GB S"/>
              <a:sym typeface="Playwrite GB S"/>
            </a:endParaRPr>
          </a:p>
        </p:txBody>
      </p:sp>
      <p:sp>
        <p:nvSpPr>
          <p:cNvPr id="56" name="Google Shape;56;p13"/>
          <p:cNvSpPr txBox="1"/>
          <p:nvPr/>
        </p:nvSpPr>
        <p:spPr>
          <a:xfrm>
            <a:off x="5516225" y="2853950"/>
            <a:ext cx="3258600" cy="17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5975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GB">
                <a:latin typeface="Playwrite GB S"/>
                <a:ea typeface="Playwrite GB S"/>
                <a:cs typeface="Playwrite GB S"/>
                <a:sym typeface="Playwrite GB S"/>
              </a:rPr>
              <a:t>How are staff already supporting the social and emotional needs of our pupils at Kirklandpark?</a:t>
            </a:r>
            <a:endParaRPr b="1">
              <a:latin typeface="Playwrite GB S"/>
              <a:ea typeface="Playwrite GB S"/>
              <a:cs typeface="Playwrite GB S"/>
              <a:sym typeface="Playwrite GB S"/>
            </a:endParaRPr>
          </a:p>
        </p:txBody>
      </p:sp>
      <p:pic>
        <p:nvPicPr>
          <p:cNvPr id="113" name="Google Shape;113;p22"/>
          <p:cNvPicPr preferRelativeResize="0"/>
          <p:nvPr/>
        </p:nvPicPr>
        <p:blipFill>
          <a:blip r:embed="rId3">
            <a:alphaModFix/>
          </a:blip>
          <a:stretch>
            <a:fillRect/>
          </a:stretch>
        </p:blipFill>
        <p:spPr>
          <a:xfrm>
            <a:off x="2667001" y="1889325"/>
            <a:ext cx="4081449" cy="30431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86200"/>
            <a:ext cx="8520600" cy="12930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b="1" lang="en-GB">
                <a:latin typeface="Playwrite GB S"/>
                <a:ea typeface="Playwrite GB S"/>
                <a:cs typeface="Playwrite GB S"/>
                <a:sym typeface="Playwrite GB S"/>
              </a:rPr>
              <a:t>What Kirklandpark staff came up with during their discussion time. </a:t>
            </a:r>
            <a:endParaRPr b="1">
              <a:latin typeface="Playwrite GB S"/>
              <a:ea typeface="Playwrite GB S"/>
              <a:cs typeface="Playwrite GB S"/>
              <a:sym typeface="Playwrite GB S"/>
            </a:endParaRPr>
          </a:p>
        </p:txBody>
      </p:sp>
      <p:sp>
        <p:nvSpPr>
          <p:cNvPr id="119" name="Google Shape;119;p23"/>
          <p:cNvSpPr txBox="1"/>
          <p:nvPr>
            <p:ph type="title"/>
          </p:nvPr>
        </p:nvSpPr>
        <p:spPr>
          <a:xfrm>
            <a:off x="311700" y="1349100"/>
            <a:ext cx="2664000" cy="3848100"/>
          </a:xfrm>
          <a:prstGeom prst="rect">
            <a:avLst/>
          </a:prstGeom>
        </p:spPr>
        <p:txBody>
          <a:bodyPr anchorCtr="0" anchor="ctr" bIns="91425" lIns="91425" spcFirstLastPara="1" rIns="91425" wrap="square" tIns="91425">
            <a:spAutoFit/>
          </a:bodyPr>
          <a:lstStyle/>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Quiet time</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Morning Greetings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Soft Start/Responsibilities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Preparing children for change</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Brain breaks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Mindfulness</a:t>
            </a:r>
            <a:r>
              <a:rPr b="1" lang="en-GB" sz="1400">
                <a:latin typeface="Playwrite GB S"/>
                <a:ea typeface="Playwrite GB S"/>
                <a:cs typeface="Playwrite GB S"/>
                <a:sym typeface="Playwrite GB S"/>
              </a:rPr>
              <a:t> Activities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Library areas/Cozy Corners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Supporting during </a:t>
            </a:r>
            <a:r>
              <a:rPr b="1" lang="en-GB" sz="1400">
                <a:latin typeface="Playwrite GB S"/>
                <a:ea typeface="Playwrite GB S"/>
                <a:cs typeface="Playwrite GB S"/>
                <a:sym typeface="Playwrite GB S"/>
              </a:rPr>
              <a:t>transitional</a:t>
            </a:r>
            <a:r>
              <a:rPr b="1" lang="en-GB" sz="1400">
                <a:latin typeface="Playwrite GB S"/>
                <a:ea typeface="Playwrite GB S"/>
                <a:cs typeface="Playwrite GB S"/>
                <a:sym typeface="Playwrite GB S"/>
              </a:rPr>
              <a:t> times e.g. daily, termly, yearly</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Enhanced</a:t>
            </a:r>
            <a:r>
              <a:rPr b="1" lang="en-GB" sz="1400">
                <a:latin typeface="Playwrite GB S"/>
                <a:ea typeface="Playwrite GB S"/>
                <a:cs typeface="Playwrite GB S"/>
                <a:sym typeface="Playwrite GB S"/>
              </a:rPr>
              <a:t> transition where needed</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Now/Then/.Next boards</a:t>
            </a:r>
            <a:endParaRPr b="1" sz="1400">
              <a:latin typeface="Playwrite GB S"/>
              <a:ea typeface="Playwrite GB S"/>
              <a:cs typeface="Playwrite GB S"/>
              <a:sym typeface="Playwrite GB S"/>
            </a:endParaRPr>
          </a:p>
        </p:txBody>
      </p:sp>
      <p:sp>
        <p:nvSpPr>
          <p:cNvPr id="120" name="Google Shape;120;p23"/>
          <p:cNvSpPr txBox="1"/>
          <p:nvPr>
            <p:ph type="title"/>
          </p:nvPr>
        </p:nvSpPr>
        <p:spPr>
          <a:xfrm>
            <a:off x="2975700" y="1379200"/>
            <a:ext cx="2664000" cy="3632700"/>
          </a:xfrm>
          <a:prstGeom prst="rect">
            <a:avLst/>
          </a:prstGeom>
        </p:spPr>
        <p:txBody>
          <a:bodyPr anchorCtr="0" anchor="ctr" bIns="91425" lIns="91425" spcFirstLastPara="1" rIns="91425" wrap="square" tIns="91425">
            <a:spAutoFit/>
          </a:bodyPr>
          <a:lstStyle/>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Self Soothe box</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Growth Mindset</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Visual timetables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Fidget toys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Children’s Mental Health Week Activities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Wobble Cushions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Play Pedagogy</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Check-ins with an </a:t>
            </a:r>
            <a:r>
              <a:rPr b="1" lang="en-GB" sz="1400">
                <a:latin typeface="Playwrite GB S"/>
                <a:ea typeface="Playwrite GB S"/>
                <a:cs typeface="Playwrite GB S"/>
                <a:sym typeface="Playwrite GB S"/>
              </a:rPr>
              <a:t>adult</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Desk Pets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School Rules and Boundaries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Calm and Consistent ethos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Morning Routines</a:t>
            </a:r>
            <a:endParaRPr b="1" sz="1400">
              <a:latin typeface="Playwrite GB S"/>
              <a:ea typeface="Playwrite GB S"/>
              <a:cs typeface="Playwrite GB S"/>
              <a:sym typeface="Playwrite GB S"/>
            </a:endParaRPr>
          </a:p>
        </p:txBody>
      </p:sp>
      <p:sp>
        <p:nvSpPr>
          <p:cNvPr id="121" name="Google Shape;121;p23"/>
          <p:cNvSpPr txBox="1"/>
          <p:nvPr>
            <p:ph type="title"/>
          </p:nvPr>
        </p:nvSpPr>
        <p:spPr>
          <a:xfrm>
            <a:off x="5760000" y="1379200"/>
            <a:ext cx="2664000" cy="3632700"/>
          </a:xfrm>
          <a:prstGeom prst="rect">
            <a:avLst/>
          </a:prstGeom>
        </p:spPr>
        <p:txBody>
          <a:bodyPr anchorCtr="0" anchor="ctr" bIns="91425" lIns="91425" spcFirstLastPara="1" rIns="91425" wrap="square" tIns="91425">
            <a:spAutoFit/>
          </a:bodyPr>
          <a:lstStyle/>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Relaxing music to help with transitions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Watching out for </a:t>
            </a:r>
            <a:r>
              <a:rPr b="1" lang="en-GB" sz="1400">
                <a:latin typeface="Playwrite GB S"/>
                <a:ea typeface="Playwrite GB S"/>
                <a:cs typeface="Playwrite GB S"/>
                <a:sym typeface="Playwrite GB S"/>
              </a:rPr>
              <a:t>children</a:t>
            </a:r>
            <a:r>
              <a:rPr b="1" lang="en-GB" sz="1400">
                <a:latin typeface="Playwrite GB S"/>
                <a:ea typeface="Playwrite GB S"/>
                <a:cs typeface="Playwrite GB S"/>
                <a:sym typeface="Playwrite GB S"/>
              </a:rPr>
              <a:t>’s personality changes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Nurture groups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Emotional check-ins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Social Stories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Positive phone calls home</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Emotion Works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ASP’s</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PASS Assessment</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Class Charter</a:t>
            </a:r>
            <a:endParaRPr b="1" sz="1400">
              <a:latin typeface="Playwrite GB S"/>
              <a:ea typeface="Playwrite GB S"/>
              <a:cs typeface="Playwrite GB S"/>
              <a:sym typeface="Playwrite GB S"/>
            </a:endParaRPr>
          </a:p>
          <a:p>
            <a:pPr indent="-317500" lvl="0" marL="457200" rtl="0" algn="l">
              <a:spcBef>
                <a:spcPts val="0"/>
              </a:spcBef>
              <a:spcAft>
                <a:spcPts val="0"/>
              </a:spcAft>
              <a:buSzPts val="1400"/>
              <a:buFont typeface="Playwrite GB S"/>
              <a:buChar char="●"/>
            </a:pPr>
            <a:r>
              <a:rPr b="1" lang="en-GB" sz="1400">
                <a:latin typeface="Playwrite GB S"/>
                <a:ea typeface="Playwrite GB S"/>
                <a:cs typeface="Playwrite GB S"/>
                <a:sym typeface="Playwrite GB S"/>
              </a:rPr>
              <a:t>Personal interests recognised</a:t>
            </a:r>
            <a:endParaRPr b="1" sz="1400">
              <a:latin typeface="Playwrite GB S"/>
              <a:ea typeface="Playwrite GB S"/>
              <a:cs typeface="Playwrite GB S"/>
              <a:sym typeface="Playwrite GB 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1484875"/>
            <a:ext cx="8520600" cy="24012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b="1" lang="en-GB">
                <a:latin typeface="Playwrite GB S"/>
                <a:ea typeface="Playwrite GB S"/>
                <a:cs typeface="Playwrite GB S"/>
                <a:sym typeface="Playwrite GB S"/>
              </a:rPr>
              <a:t>Supports and Interventions recognised </a:t>
            </a:r>
            <a:r>
              <a:rPr b="1" lang="en-GB">
                <a:latin typeface="Playwrite GB S"/>
                <a:ea typeface="Playwrite GB S"/>
                <a:cs typeface="Playwrite GB S"/>
                <a:sym typeface="Playwrite GB S"/>
              </a:rPr>
              <a:t>being</a:t>
            </a:r>
            <a:r>
              <a:rPr b="1" lang="en-GB">
                <a:latin typeface="Playwrite GB S"/>
                <a:ea typeface="Playwrite GB S"/>
                <a:cs typeface="Playwrite GB S"/>
                <a:sym typeface="Playwrite GB S"/>
              </a:rPr>
              <a:t> used </a:t>
            </a:r>
            <a:r>
              <a:rPr b="1" lang="en-GB">
                <a:latin typeface="Playwrite GB S"/>
                <a:ea typeface="Playwrite GB S"/>
                <a:cs typeface="Playwrite GB S"/>
                <a:sym typeface="Playwrite GB S"/>
              </a:rPr>
              <a:t>across</a:t>
            </a:r>
            <a:r>
              <a:rPr b="1" lang="en-GB">
                <a:latin typeface="Playwrite GB S"/>
                <a:ea typeface="Playwrite GB S"/>
                <a:cs typeface="Playwrite GB S"/>
                <a:sym typeface="Playwrite GB S"/>
              </a:rPr>
              <a:t> Kirklandpark Primary School by SLT.</a:t>
            </a:r>
            <a:endParaRPr b="1">
              <a:latin typeface="Playwrite GB S"/>
              <a:ea typeface="Playwrite GB S"/>
              <a:cs typeface="Playwrite GB S"/>
              <a:sym typeface="Playwrite GB 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nvSpPr>
        <p:spPr>
          <a:xfrm>
            <a:off x="322375" y="87925"/>
            <a:ext cx="8235600" cy="967200"/>
          </a:xfrm>
          <a:prstGeom prst="rect">
            <a:avLst/>
          </a:prstGeom>
          <a:noFill/>
          <a:ln>
            <a:noFill/>
          </a:ln>
        </p:spPr>
        <p:txBody>
          <a:bodyPr anchorCtr="0" anchor="t" bIns="91425" lIns="91425" spcFirstLastPara="1" rIns="91425" wrap="square" tIns="91425">
            <a:noAutofit/>
          </a:bodyPr>
          <a:lstStyle/>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‘Promoting Positive Relationships and Understanding Distressed Behaviour’ SLC policy.</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Nurturing classrooms (visual timetables, wobble cushions, now/next boards etc)</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Boxall Profiles for interventions</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Nurture groups (targeted interventions)</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Morning greetings </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Emotion Coaching training for staff</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Children’s Mental Health week</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Emotion Works HWB programme </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APS’s- HWB</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Play pedagogy </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Children’s Rights (charters)</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Teachers incorporate different learning styles (group work, digital, outdoor) </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Attachment Learn Online Courses</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PASS Assessments </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Parental meetings/phone calls/notes home</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Do Be Mindful</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SHANARRI focus</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Daily/weekly check ins with pupils</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Playground Pals</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Transitions- soft starts, enhanced transitions</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Personalised programmes to meet individual needs</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Achievements (celebrating success)</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Pupil voice opportunities (chit chat, learning conversations, pupil committees)</a:t>
            </a:r>
            <a:endParaRPr sz="1350">
              <a:solidFill>
                <a:schemeClr val="dk1"/>
              </a:solidFill>
              <a:latin typeface="Playwrite GB S"/>
              <a:ea typeface="Playwrite GB S"/>
              <a:cs typeface="Playwrite GB S"/>
              <a:sym typeface="Playwrite GB S"/>
            </a:endParaRPr>
          </a:p>
          <a:p>
            <a:pPr indent="-314325" lvl="0" marL="457200" rtl="0" algn="l">
              <a:spcBef>
                <a:spcPts val="0"/>
              </a:spcBef>
              <a:spcAft>
                <a:spcPts val="0"/>
              </a:spcAft>
              <a:buClr>
                <a:schemeClr val="dk1"/>
              </a:buClr>
              <a:buSzPts val="1350"/>
              <a:buFont typeface="Playwrite GB S"/>
              <a:buChar char="●"/>
            </a:pPr>
            <a:r>
              <a:rPr lang="en-GB" sz="1350">
                <a:solidFill>
                  <a:schemeClr val="dk1"/>
                </a:solidFill>
                <a:latin typeface="Playwrite GB S"/>
                <a:ea typeface="Playwrite GB S"/>
                <a:cs typeface="Playwrite GB S"/>
                <a:sym typeface="Playwrite GB S"/>
              </a:rPr>
              <a:t>Parental links (PTA, assemblies, showcases, workshops) </a:t>
            </a:r>
            <a:endParaRPr sz="1350">
              <a:solidFill>
                <a:schemeClr val="dk1"/>
              </a:solidFill>
              <a:latin typeface="Playwrite GB S"/>
              <a:ea typeface="Playwrite GB S"/>
              <a:cs typeface="Playwrite GB S"/>
              <a:sym typeface="Playwrite GB S"/>
            </a:endParaRPr>
          </a:p>
        </p:txBody>
      </p:sp>
      <p:pic>
        <p:nvPicPr>
          <p:cNvPr id="132" name="Google Shape;132;p25"/>
          <p:cNvPicPr preferRelativeResize="0"/>
          <p:nvPr/>
        </p:nvPicPr>
        <p:blipFill>
          <a:blip r:embed="rId3">
            <a:alphaModFix/>
          </a:blip>
          <a:stretch>
            <a:fillRect/>
          </a:stretch>
        </p:blipFill>
        <p:spPr>
          <a:xfrm>
            <a:off x="7136395" y="2689075"/>
            <a:ext cx="1875073" cy="19796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23" st="2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6"/>
          <p:cNvPicPr preferRelativeResize="0"/>
          <p:nvPr/>
        </p:nvPicPr>
        <p:blipFill>
          <a:blip r:embed="rId3">
            <a:alphaModFix/>
          </a:blip>
          <a:stretch>
            <a:fillRect/>
          </a:stretch>
        </p:blipFill>
        <p:spPr>
          <a:xfrm>
            <a:off x="465338" y="261750"/>
            <a:ext cx="8213325" cy="46200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u="sng">
                <a:latin typeface="Playwrite GB S"/>
                <a:ea typeface="Playwrite GB S"/>
                <a:cs typeface="Playwrite GB S"/>
                <a:sym typeface="Playwrite GB S"/>
              </a:rPr>
              <a:t>Attachment Pledges </a:t>
            </a:r>
            <a:endParaRPr b="1" u="sng">
              <a:latin typeface="Playwrite GB S"/>
              <a:ea typeface="Playwrite GB S"/>
              <a:cs typeface="Playwrite GB S"/>
              <a:sym typeface="Playwrite GB S"/>
            </a:endParaRPr>
          </a:p>
        </p:txBody>
      </p:sp>
      <p:sp>
        <p:nvSpPr>
          <p:cNvPr id="143" name="Google Shape;14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000">
                <a:solidFill>
                  <a:schemeClr val="dk1"/>
                </a:solidFill>
                <a:latin typeface="Playwrite GB S"/>
                <a:ea typeface="Playwrite GB S"/>
                <a:cs typeface="Playwrite GB S"/>
                <a:sym typeface="Playwrite GB S"/>
              </a:rPr>
              <a:t>1: Act to Make a Difference</a:t>
            </a:r>
            <a:endParaRPr b="1" sz="2000">
              <a:solidFill>
                <a:schemeClr val="dk1"/>
              </a:solidFill>
              <a:latin typeface="Playwrite GB S"/>
              <a:ea typeface="Playwrite GB S"/>
              <a:cs typeface="Playwrite GB S"/>
              <a:sym typeface="Playwrite GB S"/>
            </a:endParaRPr>
          </a:p>
          <a:p>
            <a:pPr indent="0" lvl="0" marL="0" rtl="0" algn="l">
              <a:spcBef>
                <a:spcPts val="1200"/>
              </a:spcBef>
              <a:spcAft>
                <a:spcPts val="0"/>
              </a:spcAft>
              <a:buNone/>
            </a:pPr>
            <a:r>
              <a:rPr b="1" lang="en-GB" sz="2000">
                <a:solidFill>
                  <a:schemeClr val="dk1"/>
                </a:solidFill>
                <a:latin typeface="Playwrite GB S"/>
                <a:ea typeface="Playwrite GB S"/>
                <a:cs typeface="Playwrite GB S"/>
                <a:sym typeface="Playwrite GB S"/>
              </a:rPr>
              <a:t>2: Hear Their Voice</a:t>
            </a:r>
            <a:endParaRPr b="1" sz="2000">
              <a:solidFill>
                <a:schemeClr val="dk1"/>
              </a:solidFill>
              <a:latin typeface="Playwrite GB S"/>
              <a:ea typeface="Playwrite GB S"/>
              <a:cs typeface="Playwrite GB S"/>
              <a:sym typeface="Playwrite GB S"/>
            </a:endParaRPr>
          </a:p>
          <a:p>
            <a:pPr indent="0" lvl="0" marL="0" rtl="0" algn="l">
              <a:spcBef>
                <a:spcPts val="1200"/>
              </a:spcBef>
              <a:spcAft>
                <a:spcPts val="0"/>
              </a:spcAft>
              <a:buNone/>
            </a:pPr>
            <a:r>
              <a:rPr b="1" lang="en-GB" sz="2000">
                <a:solidFill>
                  <a:schemeClr val="dk1"/>
                </a:solidFill>
                <a:latin typeface="Playwrite GB S"/>
                <a:ea typeface="Playwrite GB S"/>
                <a:cs typeface="Playwrite GB S"/>
                <a:sym typeface="Playwrite GB S"/>
              </a:rPr>
              <a:t>3: See the Whole Person</a:t>
            </a:r>
            <a:endParaRPr b="1" sz="2000">
              <a:solidFill>
                <a:schemeClr val="dk1"/>
              </a:solidFill>
              <a:latin typeface="Playwrite GB S"/>
              <a:ea typeface="Playwrite GB S"/>
              <a:cs typeface="Playwrite GB S"/>
              <a:sym typeface="Playwrite GB S"/>
            </a:endParaRPr>
          </a:p>
          <a:p>
            <a:pPr indent="0" lvl="0" marL="0" rtl="0" algn="l">
              <a:spcBef>
                <a:spcPts val="1200"/>
              </a:spcBef>
              <a:spcAft>
                <a:spcPts val="0"/>
              </a:spcAft>
              <a:buNone/>
            </a:pPr>
            <a:r>
              <a:rPr b="1" lang="en-GB" sz="2000">
                <a:solidFill>
                  <a:schemeClr val="dk1"/>
                </a:solidFill>
                <a:latin typeface="Playwrite GB S"/>
                <a:ea typeface="Playwrite GB S"/>
                <a:cs typeface="Playwrite GB S"/>
                <a:sym typeface="Playwrite GB S"/>
              </a:rPr>
              <a:t>4: Recognise Behaviour as </a:t>
            </a:r>
            <a:r>
              <a:rPr b="1" lang="en-GB" sz="2000">
                <a:solidFill>
                  <a:schemeClr val="dk1"/>
                </a:solidFill>
                <a:latin typeface="Playwrite GB S"/>
                <a:ea typeface="Playwrite GB S"/>
                <a:cs typeface="Playwrite GB S"/>
                <a:sym typeface="Playwrite GB S"/>
              </a:rPr>
              <a:t>Communication</a:t>
            </a:r>
            <a:r>
              <a:rPr b="1" lang="en-GB" sz="2000">
                <a:solidFill>
                  <a:schemeClr val="dk1"/>
                </a:solidFill>
                <a:latin typeface="Playwrite GB S"/>
                <a:ea typeface="Playwrite GB S"/>
                <a:cs typeface="Playwrite GB S"/>
                <a:sym typeface="Playwrite GB S"/>
              </a:rPr>
              <a:t> </a:t>
            </a:r>
            <a:endParaRPr b="1" sz="2000">
              <a:solidFill>
                <a:schemeClr val="dk1"/>
              </a:solidFill>
              <a:latin typeface="Playwrite GB S"/>
              <a:ea typeface="Playwrite GB S"/>
              <a:cs typeface="Playwrite GB S"/>
              <a:sym typeface="Playwrite GB S"/>
            </a:endParaRPr>
          </a:p>
          <a:p>
            <a:pPr indent="0" lvl="0" marL="0" rtl="0" algn="l">
              <a:spcBef>
                <a:spcPts val="1200"/>
              </a:spcBef>
              <a:spcAft>
                <a:spcPts val="0"/>
              </a:spcAft>
              <a:buNone/>
            </a:pPr>
            <a:r>
              <a:rPr b="1" lang="en-GB" sz="2000">
                <a:solidFill>
                  <a:schemeClr val="dk1"/>
                </a:solidFill>
                <a:latin typeface="Playwrite GB S"/>
                <a:ea typeface="Playwrite GB S"/>
                <a:cs typeface="Playwrite GB S"/>
                <a:sym typeface="Playwrite GB S"/>
              </a:rPr>
              <a:t>5: Respond with Compassion</a:t>
            </a:r>
            <a:endParaRPr b="1" sz="2000">
              <a:solidFill>
                <a:schemeClr val="dk1"/>
              </a:solidFill>
              <a:latin typeface="Playwrite GB S"/>
              <a:ea typeface="Playwrite GB S"/>
              <a:cs typeface="Playwrite GB S"/>
              <a:sym typeface="Playwrite GB S"/>
            </a:endParaRPr>
          </a:p>
          <a:p>
            <a:pPr indent="0" lvl="0" marL="0" rtl="0" algn="l">
              <a:spcBef>
                <a:spcPts val="1200"/>
              </a:spcBef>
              <a:spcAft>
                <a:spcPts val="1200"/>
              </a:spcAft>
              <a:buNone/>
            </a:pPr>
            <a:r>
              <a:rPr b="1" lang="en-GB" sz="2000">
                <a:solidFill>
                  <a:schemeClr val="dk1"/>
                </a:solidFill>
                <a:latin typeface="Playwrite GB S"/>
                <a:ea typeface="Playwrite GB S"/>
                <a:cs typeface="Playwrite GB S"/>
                <a:sym typeface="Playwrite GB S"/>
              </a:rPr>
              <a:t>6: Believe in Change </a:t>
            </a:r>
            <a:endParaRPr b="1" sz="2000">
              <a:solidFill>
                <a:schemeClr val="dk1"/>
              </a:solidFill>
              <a:latin typeface="Playwrite GB S"/>
              <a:ea typeface="Playwrite GB S"/>
              <a:cs typeface="Playwrite GB S"/>
              <a:sym typeface="Playwrite GB S"/>
            </a:endParaRPr>
          </a:p>
        </p:txBody>
      </p:sp>
      <p:pic>
        <p:nvPicPr>
          <p:cNvPr id="144" name="Google Shape;144;p27"/>
          <p:cNvPicPr preferRelativeResize="0"/>
          <p:nvPr/>
        </p:nvPicPr>
        <p:blipFill>
          <a:blip r:embed="rId3">
            <a:alphaModFix/>
          </a:blip>
          <a:stretch>
            <a:fillRect/>
          </a:stretch>
        </p:blipFill>
        <p:spPr>
          <a:xfrm>
            <a:off x="4996950" y="3058550"/>
            <a:ext cx="2296676" cy="1971325"/>
          </a:xfrm>
          <a:prstGeom prst="rect">
            <a:avLst/>
          </a:prstGeom>
          <a:noFill/>
          <a:ln>
            <a:noFill/>
          </a:ln>
        </p:spPr>
      </p:pic>
      <p:pic>
        <p:nvPicPr>
          <p:cNvPr id="145" name="Google Shape;145;p27"/>
          <p:cNvPicPr preferRelativeResize="0"/>
          <p:nvPr/>
        </p:nvPicPr>
        <p:blipFill>
          <a:blip r:embed="rId4">
            <a:alphaModFix/>
          </a:blip>
          <a:stretch>
            <a:fillRect/>
          </a:stretch>
        </p:blipFill>
        <p:spPr>
          <a:xfrm>
            <a:off x="4762500" y="0"/>
            <a:ext cx="5438975" cy="355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11700" y="221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u="sng">
                <a:latin typeface="Playwrite GB S"/>
                <a:ea typeface="Playwrite GB S"/>
                <a:cs typeface="Playwrite GB S"/>
                <a:sym typeface="Playwrite GB S"/>
              </a:rPr>
              <a:t>Pledge 1: Act to Make a Difference </a:t>
            </a:r>
            <a:endParaRPr b="1" u="sng">
              <a:latin typeface="Playwrite GB S"/>
              <a:ea typeface="Playwrite GB S"/>
              <a:cs typeface="Playwrite GB S"/>
              <a:sym typeface="Playwrite GB S"/>
            </a:endParaRPr>
          </a:p>
        </p:txBody>
      </p:sp>
      <p:sp>
        <p:nvSpPr>
          <p:cNvPr id="151" name="Google Shape;151;p28"/>
          <p:cNvSpPr txBox="1"/>
          <p:nvPr>
            <p:ph idx="1" type="body"/>
          </p:nvPr>
        </p:nvSpPr>
        <p:spPr>
          <a:xfrm>
            <a:off x="311700" y="899475"/>
            <a:ext cx="8520600" cy="40566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Attachment is part of your establishments SIP.</a:t>
            </a:r>
            <a:endParaRPr sz="1500">
              <a:solidFill>
                <a:schemeClr val="dk1"/>
              </a:solidFill>
              <a:latin typeface="Playwrite GB S"/>
              <a:ea typeface="Playwrite GB S"/>
              <a:cs typeface="Playwrite GB S"/>
              <a:sym typeface="Playwrite GB S"/>
            </a:endParaRPr>
          </a:p>
          <a:p>
            <a:pPr indent="-323850" lvl="0" marL="457200" rtl="0" algn="l">
              <a:spcBef>
                <a:spcPts val="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Staff have an </a:t>
            </a:r>
            <a:r>
              <a:rPr lang="en-GB" sz="1500">
                <a:solidFill>
                  <a:schemeClr val="dk1"/>
                </a:solidFill>
                <a:latin typeface="Playwrite GB S"/>
                <a:ea typeface="Playwrite GB S"/>
                <a:cs typeface="Playwrite GB S"/>
                <a:sym typeface="Playwrite GB S"/>
              </a:rPr>
              <a:t>awareness</a:t>
            </a:r>
            <a:r>
              <a:rPr lang="en-GB" sz="1500">
                <a:solidFill>
                  <a:schemeClr val="dk1"/>
                </a:solidFill>
                <a:latin typeface="Playwrite GB S"/>
                <a:ea typeface="Playwrite GB S"/>
                <a:cs typeface="Playwrite GB S"/>
                <a:sym typeface="Playwrite GB S"/>
              </a:rPr>
              <a:t> of Attachment.</a:t>
            </a:r>
            <a:endParaRPr sz="1500">
              <a:solidFill>
                <a:schemeClr val="dk1"/>
              </a:solidFill>
              <a:latin typeface="Playwrite GB S"/>
              <a:ea typeface="Playwrite GB S"/>
              <a:cs typeface="Playwrite GB S"/>
              <a:sym typeface="Playwrite GB S"/>
            </a:endParaRPr>
          </a:p>
          <a:p>
            <a:pPr indent="-323850" lvl="0" marL="457200" rtl="0" algn="l">
              <a:spcBef>
                <a:spcPts val="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Staff training is provided and continuous opportunities for further development offered.</a:t>
            </a:r>
            <a:endParaRPr sz="1500">
              <a:solidFill>
                <a:schemeClr val="dk1"/>
              </a:solidFill>
              <a:latin typeface="Playwrite GB S"/>
              <a:ea typeface="Playwrite GB S"/>
              <a:cs typeface="Playwrite GB S"/>
              <a:sym typeface="Playwrite GB S"/>
            </a:endParaRPr>
          </a:p>
          <a:p>
            <a:pPr indent="-323850" lvl="0" marL="457200" rtl="0" algn="l">
              <a:spcBef>
                <a:spcPts val="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Network meetings attended and updates provided for staff.</a:t>
            </a:r>
            <a:endParaRPr sz="1500">
              <a:solidFill>
                <a:schemeClr val="dk1"/>
              </a:solidFill>
              <a:latin typeface="Playwrite GB S"/>
              <a:ea typeface="Playwrite GB S"/>
              <a:cs typeface="Playwrite GB S"/>
              <a:sym typeface="Playwrite GB S"/>
            </a:endParaRPr>
          </a:p>
          <a:p>
            <a:pPr indent="-323850" lvl="0" marL="457200" rtl="0" algn="l">
              <a:lnSpc>
                <a:spcPct val="100000"/>
              </a:lnSpc>
              <a:spcBef>
                <a:spcPts val="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Materials to support the implementation of Attachment-Informed, Trauma Sensitive approaches are available to staff.</a:t>
            </a:r>
            <a:endParaRPr sz="1500">
              <a:solidFill>
                <a:schemeClr val="dk1"/>
              </a:solidFill>
              <a:latin typeface="Playwrite GB S"/>
              <a:ea typeface="Playwrite GB S"/>
              <a:cs typeface="Playwrite GB S"/>
              <a:sym typeface="Playwrite GB S"/>
            </a:endParaRPr>
          </a:p>
          <a:p>
            <a:pPr indent="0" lvl="0" marL="457200" rtl="0" algn="l">
              <a:lnSpc>
                <a:spcPct val="100000"/>
              </a:lnSpc>
              <a:spcBef>
                <a:spcPts val="0"/>
              </a:spcBef>
              <a:spcAft>
                <a:spcPts val="0"/>
              </a:spcAft>
              <a:buNone/>
            </a:pPr>
            <a:r>
              <a:rPr i="1" lang="en-GB" sz="1300">
                <a:solidFill>
                  <a:schemeClr val="dk1"/>
                </a:solidFill>
                <a:latin typeface="Playwrite GB S"/>
                <a:ea typeface="Playwrite GB S"/>
                <a:cs typeface="Playwrite GB S"/>
                <a:sym typeface="Playwrite GB S"/>
              </a:rPr>
              <a:t>(e.g., Attachment Strategy pledge cards and A to Z resources, newsletters, PPRUDB, Nurturing Interventions Toolkit).</a:t>
            </a:r>
            <a:endParaRPr sz="1500">
              <a:solidFill>
                <a:schemeClr val="dk1"/>
              </a:solidFill>
              <a:latin typeface="Playwrite GB S"/>
              <a:ea typeface="Playwrite GB S"/>
              <a:cs typeface="Playwrite GB S"/>
              <a:sym typeface="Playwrite GB S"/>
            </a:endParaRPr>
          </a:p>
          <a:p>
            <a:pPr indent="-323850" lvl="0" marL="457200" rtl="0" algn="l">
              <a:spcBef>
                <a:spcPts val="120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School has n</a:t>
            </a:r>
            <a:r>
              <a:rPr lang="en-GB" sz="1500">
                <a:solidFill>
                  <a:schemeClr val="dk1"/>
                </a:solidFill>
                <a:latin typeface="Playwrite GB S"/>
                <a:ea typeface="Playwrite GB S"/>
                <a:cs typeface="Playwrite GB S"/>
                <a:sym typeface="Playwrite GB S"/>
              </a:rPr>
              <a:t>ominated attachment leads and ambassadors. </a:t>
            </a:r>
            <a:endParaRPr sz="1500">
              <a:solidFill>
                <a:schemeClr val="dk1"/>
              </a:solidFill>
              <a:latin typeface="Playwrite GB S"/>
              <a:ea typeface="Playwrite GB S"/>
              <a:cs typeface="Playwrite GB S"/>
              <a:sym typeface="Playwrite GB S"/>
            </a:endParaRPr>
          </a:p>
          <a:p>
            <a:pPr indent="-323850" lvl="0" marL="457200" rtl="0" algn="l">
              <a:lnSpc>
                <a:spcPct val="100000"/>
              </a:lnSpc>
              <a:spcBef>
                <a:spcPts val="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Attachment approaches align with other initiatives already in place.</a:t>
            </a:r>
            <a:endParaRPr sz="1500">
              <a:solidFill>
                <a:schemeClr val="dk1"/>
              </a:solidFill>
              <a:latin typeface="Playwrite GB S"/>
              <a:ea typeface="Playwrite GB S"/>
              <a:cs typeface="Playwrite GB S"/>
              <a:sym typeface="Playwrite GB S"/>
            </a:endParaRPr>
          </a:p>
          <a:p>
            <a:pPr indent="-323850" lvl="0" marL="457200" rtl="0" algn="l">
              <a:spcBef>
                <a:spcPts val="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Attachment-Informed, Trauma Sensitive approaches with pupils, families, and staff. </a:t>
            </a:r>
            <a:endParaRPr sz="1500">
              <a:solidFill>
                <a:schemeClr val="dk1"/>
              </a:solidFill>
              <a:latin typeface="Playwrite GB S"/>
              <a:ea typeface="Playwrite GB S"/>
              <a:cs typeface="Playwrite GB S"/>
              <a:sym typeface="Playwrite GB S"/>
            </a:endParaRPr>
          </a:p>
          <a:p>
            <a:pPr indent="-323850" lvl="0" marL="457200" rtl="0" algn="l">
              <a:spcBef>
                <a:spcPts val="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Develop a working party to review current practices and focus on areas for development.</a:t>
            </a:r>
            <a:endParaRPr sz="1500">
              <a:solidFill>
                <a:schemeClr val="dk1"/>
              </a:solidFill>
              <a:latin typeface="Playwrite GB S"/>
              <a:ea typeface="Playwrite GB S"/>
              <a:cs typeface="Playwrite GB S"/>
              <a:sym typeface="Playwrite GB S"/>
            </a:endParaRPr>
          </a:p>
        </p:txBody>
      </p:sp>
      <p:pic>
        <p:nvPicPr>
          <p:cNvPr id="152" name="Google Shape;152;p28"/>
          <p:cNvPicPr preferRelativeResize="0"/>
          <p:nvPr/>
        </p:nvPicPr>
        <p:blipFill>
          <a:blip r:embed="rId3">
            <a:alphaModFix/>
          </a:blip>
          <a:stretch>
            <a:fillRect/>
          </a:stretch>
        </p:blipFill>
        <p:spPr>
          <a:xfrm>
            <a:off x="7396225" y="0"/>
            <a:ext cx="1436076" cy="14360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311700" y="251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u="sng">
                <a:latin typeface="Playwrite GB S"/>
                <a:ea typeface="Playwrite GB S"/>
                <a:cs typeface="Playwrite GB S"/>
                <a:sym typeface="Playwrite GB S"/>
              </a:rPr>
              <a:t>Pledge 2: Hear Our Voice </a:t>
            </a:r>
            <a:endParaRPr b="1" u="sng">
              <a:latin typeface="Playwrite GB S"/>
              <a:ea typeface="Playwrite GB S"/>
              <a:cs typeface="Playwrite GB S"/>
              <a:sym typeface="Playwrite GB S"/>
            </a:endParaRPr>
          </a:p>
        </p:txBody>
      </p:sp>
      <p:sp>
        <p:nvSpPr>
          <p:cNvPr id="158" name="Google Shape;158;p29"/>
          <p:cNvSpPr txBox="1"/>
          <p:nvPr>
            <p:ph idx="1" type="body"/>
          </p:nvPr>
        </p:nvSpPr>
        <p:spPr>
          <a:xfrm>
            <a:off x="119100" y="1121325"/>
            <a:ext cx="8713200" cy="44322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Playwrite GB S"/>
              <a:buChar char="●"/>
            </a:pPr>
            <a:r>
              <a:rPr lang="en-GB" sz="1400">
                <a:solidFill>
                  <a:schemeClr val="dk1"/>
                </a:solidFill>
                <a:latin typeface="Playwrite GB S"/>
                <a:ea typeface="Playwrite GB S"/>
                <a:cs typeface="Playwrite GB S"/>
                <a:sym typeface="Playwrite GB S"/>
              </a:rPr>
              <a:t>Parents and carers have opportunities to provide feedback on establishment policy, procedures and practice and share ideas for improvement.</a:t>
            </a:r>
            <a:endParaRPr sz="1400">
              <a:solidFill>
                <a:schemeClr val="dk1"/>
              </a:solidFill>
              <a:latin typeface="Playwrite GB S"/>
              <a:ea typeface="Playwrite GB S"/>
              <a:cs typeface="Playwrite GB S"/>
              <a:sym typeface="Playwrite GB S"/>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Playwrite GB S"/>
              <a:ea typeface="Playwrite GB S"/>
              <a:cs typeface="Playwrite GB S"/>
              <a:sym typeface="Playwrite GB S"/>
            </a:endParaRPr>
          </a:p>
          <a:p>
            <a:pPr indent="-317500" lvl="0" marL="457200" rtl="0" algn="l">
              <a:lnSpc>
                <a:spcPct val="100000"/>
              </a:lnSpc>
              <a:spcBef>
                <a:spcPts val="0"/>
              </a:spcBef>
              <a:spcAft>
                <a:spcPts val="0"/>
              </a:spcAft>
              <a:buClr>
                <a:schemeClr val="dk1"/>
              </a:buClr>
              <a:buSzPts val="1400"/>
              <a:buFont typeface="Playwrite GB S"/>
              <a:buChar char="●"/>
            </a:pPr>
            <a:r>
              <a:rPr lang="en-GB" sz="1400">
                <a:solidFill>
                  <a:schemeClr val="dk1"/>
                </a:solidFill>
                <a:latin typeface="Playwrite GB S"/>
                <a:ea typeface="Playwrite GB S"/>
                <a:cs typeface="Playwrite GB S"/>
                <a:sym typeface="Playwrite GB S"/>
              </a:rPr>
              <a:t>Pupils and families are given a voice to express concerns and there are systems in place to encourage two-way communication</a:t>
            </a:r>
            <a:endParaRPr sz="1400">
              <a:solidFill>
                <a:schemeClr val="dk1"/>
              </a:solidFill>
              <a:latin typeface="Playwrite GB S"/>
              <a:ea typeface="Playwrite GB S"/>
              <a:cs typeface="Playwrite GB S"/>
              <a:sym typeface="Playwrite GB S"/>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Playwrite GB S"/>
              <a:ea typeface="Playwrite GB S"/>
              <a:cs typeface="Playwrite GB S"/>
              <a:sym typeface="Playwrite GB S"/>
            </a:endParaRPr>
          </a:p>
          <a:p>
            <a:pPr indent="-317500" lvl="0" marL="457200" rtl="0" algn="l">
              <a:lnSpc>
                <a:spcPct val="100000"/>
              </a:lnSpc>
              <a:spcBef>
                <a:spcPts val="0"/>
              </a:spcBef>
              <a:spcAft>
                <a:spcPts val="0"/>
              </a:spcAft>
              <a:buClr>
                <a:schemeClr val="dk1"/>
              </a:buClr>
              <a:buSzPts val="1400"/>
              <a:buFont typeface="Playwrite GB S"/>
              <a:buChar char="●"/>
            </a:pPr>
            <a:r>
              <a:rPr lang="en-GB" sz="1400">
                <a:solidFill>
                  <a:schemeClr val="dk1"/>
                </a:solidFill>
                <a:latin typeface="Playwrite GB S"/>
                <a:ea typeface="Playwrite GB S"/>
                <a:cs typeface="Playwrite GB S"/>
                <a:sym typeface="Playwrite GB S"/>
              </a:rPr>
              <a:t>Pupils are asked for their views and given a say in matters affecting them.</a:t>
            </a:r>
            <a:endParaRPr sz="1400">
              <a:solidFill>
                <a:schemeClr val="dk1"/>
              </a:solidFill>
              <a:latin typeface="Playwrite GB S"/>
              <a:ea typeface="Playwrite GB S"/>
              <a:cs typeface="Playwrite GB S"/>
              <a:sym typeface="Playwrite GB S"/>
            </a:endParaRPr>
          </a:p>
          <a:p>
            <a:pPr indent="0" lvl="0" marL="0" rtl="0" algn="l">
              <a:lnSpc>
                <a:spcPct val="100000"/>
              </a:lnSpc>
              <a:spcBef>
                <a:spcPts val="0"/>
              </a:spcBef>
              <a:spcAft>
                <a:spcPts val="0"/>
              </a:spcAft>
              <a:buNone/>
            </a:pPr>
            <a:r>
              <a:t/>
            </a:r>
            <a:endParaRPr sz="1400">
              <a:solidFill>
                <a:schemeClr val="dk1"/>
              </a:solidFill>
              <a:latin typeface="Playwrite GB S"/>
              <a:ea typeface="Playwrite GB S"/>
              <a:cs typeface="Playwrite GB S"/>
              <a:sym typeface="Playwrite GB S"/>
            </a:endParaRPr>
          </a:p>
          <a:p>
            <a:pPr indent="-317500" lvl="0" marL="457200" rtl="0" algn="l">
              <a:lnSpc>
                <a:spcPct val="100000"/>
              </a:lnSpc>
              <a:spcBef>
                <a:spcPts val="0"/>
              </a:spcBef>
              <a:spcAft>
                <a:spcPts val="0"/>
              </a:spcAft>
              <a:buClr>
                <a:schemeClr val="dk1"/>
              </a:buClr>
              <a:buSzPts val="1400"/>
              <a:buFont typeface="Playwrite GB S"/>
              <a:buChar char="●"/>
            </a:pPr>
            <a:r>
              <a:rPr lang="en-GB" sz="1400">
                <a:solidFill>
                  <a:schemeClr val="dk1"/>
                </a:solidFill>
                <a:latin typeface="Playwrite GB S"/>
                <a:ea typeface="Playwrite GB S"/>
                <a:cs typeface="Playwrite GB S"/>
                <a:sym typeface="Playwrite GB S"/>
              </a:rPr>
              <a:t>Attachment information and updates are shared with parents/carers to support learning at home.</a:t>
            </a:r>
            <a:endParaRPr sz="1400">
              <a:solidFill>
                <a:schemeClr val="dk1"/>
              </a:solidFill>
              <a:latin typeface="Playwrite GB S"/>
              <a:ea typeface="Playwrite GB S"/>
              <a:cs typeface="Playwrite GB S"/>
              <a:sym typeface="Playwrite GB S"/>
            </a:endParaRPr>
          </a:p>
          <a:p>
            <a:pPr indent="0" lvl="0" marL="0" rtl="0" algn="l">
              <a:lnSpc>
                <a:spcPct val="100000"/>
              </a:lnSpc>
              <a:spcBef>
                <a:spcPts val="0"/>
              </a:spcBef>
              <a:spcAft>
                <a:spcPts val="0"/>
              </a:spcAft>
              <a:buNone/>
            </a:pPr>
            <a:r>
              <a:t/>
            </a:r>
            <a:endParaRPr sz="1400">
              <a:solidFill>
                <a:schemeClr val="dk1"/>
              </a:solidFill>
              <a:latin typeface="Playwrite GB S"/>
              <a:ea typeface="Playwrite GB S"/>
              <a:cs typeface="Playwrite GB S"/>
              <a:sym typeface="Playwrite GB S"/>
            </a:endParaRPr>
          </a:p>
          <a:p>
            <a:pPr indent="-317500" lvl="0" marL="457200" rtl="0" algn="l">
              <a:lnSpc>
                <a:spcPct val="100000"/>
              </a:lnSpc>
              <a:spcBef>
                <a:spcPts val="0"/>
              </a:spcBef>
              <a:spcAft>
                <a:spcPts val="0"/>
              </a:spcAft>
              <a:buClr>
                <a:schemeClr val="dk1"/>
              </a:buClr>
              <a:buSzPts val="1400"/>
              <a:buFont typeface="Playwrite GB S"/>
              <a:buChar char="●"/>
            </a:pPr>
            <a:r>
              <a:rPr lang="en-GB" sz="1400">
                <a:solidFill>
                  <a:schemeClr val="dk1"/>
                </a:solidFill>
                <a:latin typeface="Playwrite GB S"/>
                <a:ea typeface="Playwrite GB S"/>
                <a:cs typeface="Playwrite GB S"/>
                <a:sym typeface="Playwrite GB S"/>
              </a:rPr>
              <a:t>Staff have opportunities to reflect on thoughts, feelings and experiences individually and in groups within a safe space.</a:t>
            </a:r>
            <a:endParaRPr sz="1400">
              <a:solidFill>
                <a:schemeClr val="dk1"/>
              </a:solidFill>
              <a:latin typeface="Playwrite GB S"/>
              <a:ea typeface="Playwrite GB S"/>
              <a:cs typeface="Playwrite GB S"/>
              <a:sym typeface="Playwrite GB S"/>
            </a:endParaRPr>
          </a:p>
          <a:p>
            <a:pPr indent="0" lvl="0" marL="0" rtl="0" algn="l">
              <a:lnSpc>
                <a:spcPct val="100000"/>
              </a:lnSpc>
              <a:spcBef>
                <a:spcPts val="0"/>
              </a:spcBef>
              <a:spcAft>
                <a:spcPts val="0"/>
              </a:spcAft>
              <a:buNone/>
            </a:pPr>
            <a:r>
              <a:t/>
            </a:r>
            <a:endParaRPr sz="1400">
              <a:solidFill>
                <a:schemeClr val="dk1"/>
              </a:solidFill>
              <a:latin typeface="Playwrite GB S"/>
              <a:ea typeface="Playwrite GB S"/>
              <a:cs typeface="Playwrite GB S"/>
              <a:sym typeface="Playwrite GB S"/>
            </a:endParaRPr>
          </a:p>
          <a:p>
            <a:pPr indent="-317500" lvl="0" marL="457200" rtl="0" algn="l">
              <a:lnSpc>
                <a:spcPct val="100000"/>
              </a:lnSpc>
              <a:spcBef>
                <a:spcPts val="0"/>
              </a:spcBef>
              <a:spcAft>
                <a:spcPts val="0"/>
              </a:spcAft>
              <a:buClr>
                <a:schemeClr val="dk1"/>
              </a:buClr>
              <a:buSzPts val="1400"/>
              <a:buFont typeface="Playwrite GB S"/>
              <a:buChar char="●"/>
            </a:pPr>
            <a:r>
              <a:rPr lang="en-GB" sz="1400">
                <a:solidFill>
                  <a:schemeClr val="dk1"/>
                </a:solidFill>
                <a:latin typeface="Playwrite GB S"/>
                <a:ea typeface="Playwrite GB S"/>
                <a:cs typeface="Playwrite GB S"/>
                <a:sym typeface="Playwrite GB S"/>
              </a:rPr>
              <a:t>There is a clear, confidential, and non-shaming system in place for staff and pupils to access wellbeing support when needed. </a:t>
            </a:r>
            <a:endParaRPr sz="1400">
              <a:solidFill>
                <a:schemeClr val="dk1"/>
              </a:solidFill>
              <a:latin typeface="Playwrite GB S"/>
              <a:ea typeface="Playwrite GB S"/>
              <a:cs typeface="Playwrite GB S"/>
              <a:sym typeface="Playwrite GB S"/>
            </a:endParaRPr>
          </a:p>
          <a:p>
            <a:pPr indent="0" lvl="0" marL="0" rtl="0" algn="l">
              <a:lnSpc>
                <a:spcPct val="100000"/>
              </a:lnSpc>
              <a:spcBef>
                <a:spcPts val="0"/>
              </a:spcBef>
              <a:spcAft>
                <a:spcPts val="0"/>
              </a:spcAft>
              <a:buNone/>
            </a:pPr>
            <a:r>
              <a:t/>
            </a:r>
            <a:endParaRPr sz="1400">
              <a:solidFill>
                <a:schemeClr val="dk1"/>
              </a:solidFill>
              <a:latin typeface="Playwrite GB S"/>
              <a:ea typeface="Playwrite GB S"/>
              <a:cs typeface="Playwrite GB S"/>
              <a:sym typeface="Playwrite GB S"/>
            </a:endParaRPr>
          </a:p>
          <a:p>
            <a:pPr indent="-317500" lvl="0" marL="457200" rtl="0" algn="l">
              <a:lnSpc>
                <a:spcPct val="100000"/>
              </a:lnSpc>
              <a:spcBef>
                <a:spcPts val="0"/>
              </a:spcBef>
              <a:spcAft>
                <a:spcPts val="0"/>
              </a:spcAft>
              <a:buClr>
                <a:schemeClr val="dk1"/>
              </a:buClr>
              <a:buSzPts val="1400"/>
              <a:buFont typeface="Playwrite GB S"/>
              <a:buChar char="●"/>
            </a:pPr>
            <a:r>
              <a:rPr lang="en-GB" sz="1400">
                <a:solidFill>
                  <a:schemeClr val="dk1"/>
                </a:solidFill>
                <a:latin typeface="Playwrite GB S"/>
                <a:ea typeface="Playwrite GB S"/>
                <a:cs typeface="Playwrite GB S"/>
                <a:sym typeface="Playwrite GB S"/>
              </a:rPr>
              <a:t>Self-care is promoted encouraged across the establishment.</a:t>
            </a:r>
            <a:endParaRPr sz="1400">
              <a:solidFill>
                <a:schemeClr val="dk1"/>
              </a:solidFill>
              <a:latin typeface="Playwrite GB S"/>
              <a:ea typeface="Playwrite GB S"/>
              <a:cs typeface="Playwrite GB S"/>
              <a:sym typeface="Playwrite GB S"/>
            </a:endParaRPr>
          </a:p>
          <a:p>
            <a:pPr indent="0" lvl="0" marL="0" rtl="0" algn="l">
              <a:lnSpc>
                <a:spcPct val="100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p:txBody>
      </p:sp>
      <p:pic>
        <p:nvPicPr>
          <p:cNvPr id="159" name="Google Shape;159;p29"/>
          <p:cNvPicPr preferRelativeResize="0"/>
          <p:nvPr/>
        </p:nvPicPr>
        <p:blipFill>
          <a:blip r:embed="rId3">
            <a:alphaModFix/>
          </a:blip>
          <a:stretch>
            <a:fillRect/>
          </a:stretch>
        </p:blipFill>
        <p:spPr>
          <a:xfrm>
            <a:off x="6169275" y="-1"/>
            <a:ext cx="2901451" cy="1267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3" st="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u="sng">
                <a:latin typeface="Playwrite GB S"/>
                <a:ea typeface="Playwrite GB S"/>
                <a:cs typeface="Playwrite GB S"/>
                <a:sym typeface="Playwrite GB S"/>
              </a:rPr>
              <a:t>Next Steps</a:t>
            </a:r>
            <a:endParaRPr b="1" u="sng">
              <a:latin typeface="Playwrite GB S"/>
              <a:ea typeface="Playwrite GB S"/>
              <a:cs typeface="Playwrite GB S"/>
              <a:sym typeface="Playwrite GB S"/>
            </a:endParaRPr>
          </a:p>
        </p:txBody>
      </p:sp>
      <p:sp>
        <p:nvSpPr>
          <p:cNvPr id="165" name="Google Shape;165;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Clr>
                <a:schemeClr val="dk1"/>
              </a:buClr>
              <a:buSzPct val="100000"/>
              <a:buFont typeface="Playwrite GB S"/>
              <a:buChar char="●"/>
            </a:pPr>
            <a:r>
              <a:rPr lang="en-GB">
                <a:solidFill>
                  <a:schemeClr val="dk1"/>
                </a:solidFill>
                <a:latin typeface="Playwrite GB S"/>
                <a:ea typeface="Playwrite GB S"/>
                <a:cs typeface="Playwrite GB S"/>
                <a:sym typeface="Playwrite GB S"/>
              </a:rPr>
              <a:t>Review our relationships/nurture/attachment policy.</a:t>
            </a:r>
            <a:endParaRPr>
              <a:solidFill>
                <a:schemeClr val="dk1"/>
              </a:solidFill>
              <a:latin typeface="Playwrite GB S"/>
              <a:ea typeface="Playwrite GB S"/>
              <a:cs typeface="Playwrite GB S"/>
              <a:sym typeface="Playwrite GB S"/>
            </a:endParaRPr>
          </a:p>
          <a:p>
            <a:pPr indent="-334327" lvl="0" marL="457200" rtl="0" algn="l">
              <a:spcBef>
                <a:spcPts val="0"/>
              </a:spcBef>
              <a:spcAft>
                <a:spcPts val="0"/>
              </a:spcAft>
              <a:buClr>
                <a:schemeClr val="dk1"/>
              </a:buClr>
              <a:buSzPct val="100000"/>
              <a:buFont typeface="Playwrite GB S"/>
              <a:buChar char="●"/>
            </a:pPr>
            <a:r>
              <a:rPr lang="en-GB">
                <a:solidFill>
                  <a:schemeClr val="dk1"/>
                </a:solidFill>
                <a:latin typeface="Playwrite GB S"/>
                <a:ea typeface="Playwrite GB S"/>
                <a:cs typeface="Playwrite GB S"/>
                <a:sym typeface="Playwrite GB S"/>
              </a:rPr>
              <a:t>Enhance and support</a:t>
            </a:r>
            <a:r>
              <a:rPr lang="en-GB">
                <a:solidFill>
                  <a:schemeClr val="dk1"/>
                </a:solidFill>
                <a:latin typeface="Playwrite GB S"/>
                <a:ea typeface="Playwrite GB S"/>
                <a:cs typeface="Playwrite GB S"/>
                <a:sym typeface="Playwrite GB S"/>
              </a:rPr>
              <a:t> staff wellbeing</a:t>
            </a:r>
            <a:endParaRPr>
              <a:solidFill>
                <a:schemeClr val="dk1"/>
              </a:solidFill>
              <a:latin typeface="Playwrite GB S"/>
              <a:ea typeface="Playwrite GB S"/>
              <a:cs typeface="Playwrite GB S"/>
              <a:sym typeface="Playwrite GB S"/>
            </a:endParaRPr>
          </a:p>
          <a:p>
            <a:pPr indent="-334327" lvl="0" marL="457200" rtl="0" algn="l">
              <a:spcBef>
                <a:spcPts val="0"/>
              </a:spcBef>
              <a:spcAft>
                <a:spcPts val="0"/>
              </a:spcAft>
              <a:buClr>
                <a:schemeClr val="dk1"/>
              </a:buClr>
              <a:buSzPct val="100000"/>
              <a:buFont typeface="Playwrite GB S"/>
              <a:buChar char="●"/>
            </a:pPr>
            <a:r>
              <a:rPr lang="en-GB">
                <a:solidFill>
                  <a:schemeClr val="dk1"/>
                </a:solidFill>
                <a:latin typeface="Playwrite GB S"/>
                <a:ea typeface="Playwrite GB S"/>
                <a:cs typeface="Playwrite GB S"/>
                <a:sym typeface="Playwrite GB S"/>
              </a:rPr>
              <a:t>Incorporate time at meetings for staff reflection/ drop in sessions.</a:t>
            </a:r>
            <a:endParaRPr>
              <a:solidFill>
                <a:schemeClr val="dk1"/>
              </a:solidFill>
              <a:latin typeface="Playwrite GB S"/>
              <a:ea typeface="Playwrite GB S"/>
              <a:cs typeface="Playwrite GB S"/>
              <a:sym typeface="Playwrite GB S"/>
            </a:endParaRPr>
          </a:p>
          <a:p>
            <a:pPr indent="-334327" lvl="0" marL="457200" rtl="0" algn="l">
              <a:spcBef>
                <a:spcPts val="0"/>
              </a:spcBef>
              <a:spcAft>
                <a:spcPts val="0"/>
              </a:spcAft>
              <a:buClr>
                <a:schemeClr val="dk1"/>
              </a:buClr>
              <a:buSzPct val="100000"/>
              <a:buFont typeface="Playwrite GB S"/>
              <a:buChar char="●"/>
            </a:pPr>
            <a:r>
              <a:rPr lang="en-GB">
                <a:solidFill>
                  <a:schemeClr val="dk1"/>
                </a:solidFill>
                <a:latin typeface="Playwrite GB S"/>
                <a:ea typeface="Playwrite GB S"/>
                <a:cs typeface="Playwrite GB S"/>
                <a:sym typeface="Playwrite GB S"/>
              </a:rPr>
              <a:t>Building staff capacity- updating staff and provide continuous opportunities for training.</a:t>
            </a:r>
            <a:endParaRPr>
              <a:solidFill>
                <a:schemeClr val="dk1"/>
              </a:solidFill>
              <a:latin typeface="Playwrite GB S"/>
              <a:ea typeface="Playwrite GB S"/>
              <a:cs typeface="Playwrite GB S"/>
              <a:sym typeface="Playwrite GB S"/>
            </a:endParaRPr>
          </a:p>
          <a:p>
            <a:pPr indent="-334327" lvl="0" marL="457200" rtl="0" algn="l">
              <a:spcBef>
                <a:spcPts val="0"/>
              </a:spcBef>
              <a:spcAft>
                <a:spcPts val="0"/>
              </a:spcAft>
              <a:buClr>
                <a:schemeClr val="dk1"/>
              </a:buClr>
              <a:buSzPct val="100000"/>
              <a:buFont typeface="Playwrite GB S"/>
              <a:buChar char="●"/>
            </a:pPr>
            <a:r>
              <a:rPr lang="en-GB">
                <a:solidFill>
                  <a:schemeClr val="dk1"/>
                </a:solidFill>
                <a:latin typeface="Playwrite GB S"/>
                <a:ea typeface="Playwrite GB S"/>
                <a:cs typeface="Playwrite GB S"/>
                <a:sym typeface="Playwrite GB S"/>
              </a:rPr>
              <a:t>Consistent approach to restorative and trauma </a:t>
            </a:r>
            <a:r>
              <a:rPr lang="en-GB">
                <a:solidFill>
                  <a:schemeClr val="dk1"/>
                </a:solidFill>
                <a:latin typeface="Playwrite GB S"/>
                <a:ea typeface="Playwrite GB S"/>
                <a:cs typeface="Playwrite GB S"/>
                <a:sym typeface="Playwrite GB S"/>
              </a:rPr>
              <a:t>sensitive</a:t>
            </a:r>
            <a:r>
              <a:rPr lang="en-GB">
                <a:solidFill>
                  <a:schemeClr val="dk1"/>
                </a:solidFill>
                <a:latin typeface="Playwrite GB S"/>
                <a:ea typeface="Playwrite GB S"/>
                <a:cs typeface="Playwrite GB S"/>
                <a:sym typeface="Playwrite GB S"/>
              </a:rPr>
              <a:t> </a:t>
            </a:r>
            <a:r>
              <a:rPr lang="en-GB">
                <a:solidFill>
                  <a:schemeClr val="dk1"/>
                </a:solidFill>
                <a:latin typeface="Playwrite GB S"/>
                <a:ea typeface="Playwrite GB S"/>
                <a:cs typeface="Playwrite GB S"/>
                <a:sym typeface="Playwrite GB S"/>
              </a:rPr>
              <a:t>practice.</a:t>
            </a:r>
            <a:endParaRPr>
              <a:solidFill>
                <a:schemeClr val="dk1"/>
              </a:solidFill>
              <a:latin typeface="Playwrite GB S"/>
              <a:ea typeface="Playwrite GB S"/>
              <a:cs typeface="Playwrite GB S"/>
              <a:sym typeface="Playwrite GB S"/>
            </a:endParaRPr>
          </a:p>
          <a:p>
            <a:pPr indent="-334327" lvl="0" marL="457200" rtl="0" algn="l">
              <a:spcBef>
                <a:spcPts val="0"/>
              </a:spcBef>
              <a:spcAft>
                <a:spcPts val="0"/>
              </a:spcAft>
              <a:buClr>
                <a:schemeClr val="dk1"/>
              </a:buClr>
              <a:buSzPct val="100000"/>
              <a:buFont typeface="Playwrite GB S"/>
              <a:buChar char="●"/>
            </a:pPr>
            <a:r>
              <a:rPr lang="en-GB">
                <a:solidFill>
                  <a:schemeClr val="dk1"/>
                </a:solidFill>
                <a:latin typeface="Playwrite GB S"/>
                <a:ea typeface="Playwrite GB S"/>
                <a:cs typeface="Playwrite GB S"/>
                <a:sym typeface="Playwrite GB S"/>
              </a:rPr>
              <a:t>Continue to inform parents and provide opportunities for parental engagement.</a:t>
            </a:r>
            <a:endParaRPr>
              <a:solidFill>
                <a:schemeClr val="dk1"/>
              </a:solidFill>
              <a:latin typeface="Playwrite GB S"/>
              <a:ea typeface="Playwrite GB S"/>
              <a:cs typeface="Playwrite GB S"/>
              <a:sym typeface="Playwrite GB S"/>
            </a:endParaRPr>
          </a:p>
          <a:p>
            <a:pPr indent="-334327" lvl="0" marL="457200" rtl="0" algn="l">
              <a:spcBef>
                <a:spcPts val="0"/>
              </a:spcBef>
              <a:spcAft>
                <a:spcPts val="0"/>
              </a:spcAft>
              <a:buClr>
                <a:schemeClr val="dk1"/>
              </a:buClr>
              <a:buSzPct val="100000"/>
              <a:buFont typeface="Playwrite GB S"/>
              <a:buChar char="●"/>
            </a:pPr>
            <a:r>
              <a:rPr lang="en-GB">
                <a:solidFill>
                  <a:schemeClr val="dk1"/>
                </a:solidFill>
                <a:latin typeface="Playwrite GB S"/>
                <a:ea typeface="Playwrite GB S"/>
                <a:cs typeface="Playwrite GB S"/>
                <a:sym typeface="Playwrite GB S"/>
              </a:rPr>
              <a:t>Revisit Emotion Works programme to support self regulation strategies.</a:t>
            </a:r>
            <a:endParaRPr>
              <a:solidFill>
                <a:schemeClr val="dk1"/>
              </a:solidFill>
              <a:latin typeface="Playwrite GB S"/>
              <a:ea typeface="Playwrite GB S"/>
              <a:cs typeface="Playwrite GB S"/>
              <a:sym typeface="Playwrite GB S"/>
            </a:endParaRPr>
          </a:p>
          <a:p>
            <a:pPr indent="-334327" lvl="0" marL="457200" rtl="0" algn="l">
              <a:spcBef>
                <a:spcPts val="0"/>
              </a:spcBef>
              <a:spcAft>
                <a:spcPts val="0"/>
              </a:spcAft>
              <a:buClr>
                <a:schemeClr val="dk1"/>
              </a:buClr>
              <a:buSzPct val="100000"/>
              <a:buFont typeface="Playwrite GB S"/>
              <a:buChar char="●"/>
            </a:pPr>
            <a:r>
              <a:rPr lang="en-GB">
                <a:solidFill>
                  <a:schemeClr val="dk1"/>
                </a:solidFill>
                <a:latin typeface="Playwrite GB S"/>
                <a:ea typeface="Playwrite GB S"/>
                <a:cs typeface="Playwrite GB S"/>
                <a:sym typeface="Playwrite GB S"/>
              </a:rPr>
              <a:t>De-escalation training.</a:t>
            </a:r>
            <a:endParaRPr>
              <a:solidFill>
                <a:schemeClr val="dk1"/>
              </a:solidFill>
              <a:latin typeface="Playwrite GB S"/>
              <a:ea typeface="Playwrite GB S"/>
              <a:cs typeface="Playwrite GB S"/>
              <a:sym typeface="Playwrite GB S"/>
            </a:endParaRPr>
          </a:p>
          <a:p>
            <a:pPr indent="-334327" lvl="0" marL="457200" rtl="0" algn="l">
              <a:spcBef>
                <a:spcPts val="0"/>
              </a:spcBef>
              <a:spcAft>
                <a:spcPts val="0"/>
              </a:spcAft>
              <a:buClr>
                <a:schemeClr val="dk1"/>
              </a:buClr>
              <a:buSzPct val="100000"/>
              <a:buFont typeface="Playwrite GB S"/>
              <a:buChar char="●"/>
            </a:pPr>
            <a:r>
              <a:rPr lang="en-GB">
                <a:solidFill>
                  <a:schemeClr val="dk1"/>
                </a:solidFill>
                <a:latin typeface="Playwrite GB S"/>
                <a:ea typeface="Playwrite GB S"/>
                <a:cs typeface="Playwrite GB S"/>
                <a:sym typeface="Playwrite GB S"/>
              </a:rPr>
              <a:t>Continue r</a:t>
            </a:r>
            <a:r>
              <a:rPr lang="en-GB">
                <a:solidFill>
                  <a:schemeClr val="dk1"/>
                </a:solidFill>
                <a:latin typeface="Playwrite GB S"/>
                <a:ea typeface="Playwrite GB S"/>
                <a:cs typeface="Playwrite GB S"/>
                <a:sym typeface="Playwrite GB S"/>
              </a:rPr>
              <a:t>aising awareness through assemblies and displays around the school.</a:t>
            </a:r>
            <a:endParaRPr>
              <a:solidFill>
                <a:schemeClr val="dk1"/>
              </a:solidFill>
              <a:latin typeface="Playwrite GB S"/>
              <a:ea typeface="Playwrite GB S"/>
              <a:cs typeface="Playwrite GB S"/>
              <a:sym typeface="Playwrite GB S"/>
            </a:endParaRPr>
          </a:p>
          <a:p>
            <a:pPr indent="-334327" lvl="0" marL="457200" rtl="0" algn="l">
              <a:spcBef>
                <a:spcPts val="0"/>
              </a:spcBef>
              <a:spcAft>
                <a:spcPts val="0"/>
              </a:spcAft>
              <a:buClr>
                <a:schemeClr val="dk1"/>
              </a:buClr>
              <a:buSzPct val="100000"/>
              <a:buFont typeface="Playwrite GB S"/>
              <a:buChar char="●"/>
            </a:pPr>
            <a:r>
              <a:rPr lang="en-GB">
                <a:solidFill>
                  <a:schemeClr val="dk1"/>
                </a:solidFill>
                <a:latin typeface="Playwrite GB S"/>
                <a:ea typeface="Playwrite GB S"/>
                <a:cs typeface="Playwrite GB S"/>
                <a:sym typeface="Playwrite GB S"/>
              </a:rPr>
              <a:t>Revise our nurture spaces/self regulation areas. </a:t>
            </a:r>
            <a:endParaRPr>
              <a:solidFill>
                <a:schemeClr val="dk1"/>
              </a:solidFill>
              <a:latin typeface="Playwrite GB S"/>
              <a:ea typeface="Playwrite GB S"/>
              <a:cs typeface="Playwrite GB S"/>
              <a:sym typeface="Playwrite GB S"/>
            </a:endParaRPr>
          </a:p>
        </p:txBody>
      </p:sp>
      <p:pic>
        <p:nvPicPr>
          <p:cNvPr id="166" name="Google Shape;166;p30"/>
          <p:cNvPicPr preferRelativeResize="0"/>
          <p:nvPr/>
        </p:nvPicPr>
        <p:blipFill>
          <a:blip r:embed="rId3">
            <a:alphaModFix/>
          </a:blip>
          <a:stretch>
            <a:fillRect/>
          </a:stretch>
        </p:blipFill>
        <p:spPr>
          <a:xfrm rot="-1942382">
            <a:off x="6385051" y="179984"/>
            <a:ext cx="1062974" cy="1345881"/>
          </a:xfrm>
          <a:prstGeom prst="rect">
            <a:avLst/>
          </a:prstGeom>
          <a:noFill/>
          <a:ln>
            <a:noFill/>
          </a:ln>
        </p:spPr>
      </p:pic>
      <p:pic>
        <p:nvPicPr>
          <p:cNvPr id="167" name="Google Shape;167;p30"/>
          <p:cNvPicPr preferRelativeResize="0"/>
          <p:nvPr/>
        </p:nvPicPr>
        <p:blipFill>
          <a:blip r:embed="rId3">
            <a:alphaModFix/>
          </a:blip>
          <a:stretch>
            <a:fillRect/>
          </a:stretch>
        </p:blipFill>
        <p:spPr>
          <a:xfrm rot="-1696318">
            <a:off x="7825545" y="1189204"/>
            <a:ext cx="1063083" cy="13460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 type="body"/>
          </p:nvPr>
        </p:nvSpPr>
        <p:spPr>
          <a:xfrm>
            <a:off x="311700" y="1152475"/>
            <a:ext cx="46854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GB" sz="2400">
                <a:solidFill>
                  <a:schemeClr val="dk1"/>
                </a:solidFill>
                <a:latin typeface="Playwrite GB S"/>
                <a:ea typeface="Playwrite GB S"/>
                <a:cs typeface="Playwrite GB S"/>
                <a:sym typeface="Playwrite GB S"/>
              </a:rPr>
              <a:t>“With the right culture, the strategies that are used become less important. The culture is set by the way that the adults behave and teamwork makes it sustainable”. </a:t>
            </a:r>
            <a:endParaRPr b="1" sz="2400">
              <a:solidFill>
                <a:schemeClr val="dk1"/>
              </a:solidFill>
              <a:latin typeface="Playwrite GB S"/>
              <a:ea typeface="Playwrite GB S"/>
              <a:cs typeface="Playwrite GB S"/>
              <a:sym typeface="Playwrite GB S"/>
            </a:endParaRPr>
          </a:p>
          <a:p>
            <a:pPr indent="0" lvl="0" marL="0" rtl="0" algn="l">
              <a:spcBef>
                <a:spcPts val="1200"/>
              </a:spcBef>
              <a:spcAft>
                <a:spcPts val="0"/>
              </a:spcAft>
              <a:buClr>
                <a:schemeClr val="dk1"/>
              </a:buClr>
              <a:buSzPct val="45833"/>
              <a:buFont typeface="Arial"/>
              <a:buNone/>
            </a:pPr>
            <a:r>
              <a:rPr b="1" lang="en-GB" sz="2400">
                <a:solidFill>
                  <a:schemeClr val="dk1"/>
                </a:solidFill>
                <a:latin typeface="Playwrite GB S"/>
                <a:ea typeface="Playwrite GB S"/>
                <a:cs typeface="Playwrite GB S"/>
                <a:sym typeface="Playwrite GB S"/>
              </a:rPr>
              <a:t>                               Paul Dix</a:t>
            </a:r>
            <a:endParaRPr b="1" sz="2400">
              <a:solidFill>
                <a:schemeClr val="dk1"/>
              </a:solidFill>
              <a:latin typeface="Playwrite GB S"/>
              <a:ea typeface="Playwrite GB S"/>
              <a:cs typeface="Playwrite GB S"/>
              <a:sym typeface="Playwrite GB S"/>
            </a:endParaRPr>
          </a:p>
          <a:p>
            <a:pPr indent="0" lvl="0" marL="0" rtl="0" algn="l">
              <a:spcBef>
                <a:spcPts val="1200"/>
              </a:spcBef>
              <a:spcAft>
                <a:spcPts val="1200"/>
              </a:spcAft>
              <a:buNone/>
            </a:pPr>
            <a:r>
              <a:t/>
            </a:r>
            <a:endParaRPr sz="2400"/>
          </a:p>
        </p:txBody>
      </p:sp>
      <p:pic>
        <p:nvPicPr>
          <p:cNvPr id="173" name="Google Shape;173;p31"/>
          <p:cNvPicPr preferRelativeResize="0"/>
          <p:nvPr/>
        </p:nvPicPr>
        <p:blipFill>
          <a:blip r:embed="rId3">
            <a:alphaModFix/>
          </a:blip>
          <a:stretch>
            <a:fillRect/>
          </a:stretch>
        </p:blipFill>
        <p:spPr>
          <a:xfrm>
            <a:off x="5414600" y="710712"/>
            <a:ext cx="3546225" cy="3546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137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u="sng">
                <a:latin typeface="Playwrite GB S"/>
                <a:ea typeface="Playwrite GB S"/>
                <a:cs typeface="Playwrite GB S"/>
                <a:sym typeface="Playwrite GB S"/>
              </a:rPr>
              <a:t>How does SLC Attachment Strategy link with National priorities?</a:t>
            </a:r>
            <a:endParaRPr b="1" u="sng">
              <a:latin typeface="Playwrite GB S"/>
              <a:ea typeface="Playwrite GB S"/>
              <a:cs typeface="Playwrite GB S"/>
              <a:sym typeface="Playwrite GB S"/>
            </a:endParaRPr>
          </a:p>
        </p:txBody>
      </p:sp>
      <p:sp>
        <p:nvSpPr>
          <p:cNvPr id="62" name="Google Shape;62;p14"/>
          <p:cNvSpPr txBox="1"/>
          <p:nvPr>
            <p:ph idx="1" type="body"/>
          </p:nvPr>
        </p:nvSpPr>
        <p:spPr>
          <a:xfrm>
            <a:off x="238425" y="1142975"/>
            <a:ext cx="8832300" cy="344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900">
                <a:solidFill>
                  <a:schemeClr val="dk1"/>
                </a:solidFill>
                <a:latin typeface="Playwrite GB S"/>
                <a:ea typeface="Playwrite GB S"/>
                <a:cs typeface="Playwrite GB S"/>
                <a:sym typeface="Playwrite GB S"/>
              </a:rPr>
              <a:t>Attachment theory supports the understanding of early childhood trauma, the impact of loss and underpins Adverse Childhood Experiences (ACE).</a:t>
            </a:r>
            <a:endParaRPr sz="1900">
              <a:solidFill>
                <a:schemeClr val="dk1"/>
              </a:solidFill>
              <a:latin typeface="Playwrite GB S"/>
              <a:ea typeface="Playwrite GB S"/>
              <a:cs typeface="Playwrite GB S"/>
              <a:sym typeface="Playwrite GB S"/>
            </a:endParaRPr>
          </a:p>
          <a:p>
            <a:pPr indent="0" lvl="0" marL="0" rtl="0" algn="l">
              <a:lnSpc>
                <a:spcPct val="115000"/>
              </a:lnSpc>
              <a:spcBef>
                <a:spcPts val="1200"/>
              </a:spcBef>
              <a:spcAft>
                <a:spcPts val="0"/>
              </a:spcAft>
              <a:buNone/>
            </a:pPr>
            <a:r>
              <a:rPr lang="en-GB" sz="1900">
                <a:solidFill>
                  <a:schemeClr val="dk1"/>
                </a:solidFill>
                <a:latin typeface="Playwrite GB S"/>
                <a:ea typeface="Playwrite GB S"/>
                <a:cs typeface="Playwrite GB S"/>
                <a:sym typeface="Playwrite GB S"/>
              </a:rPr>
              <a:t>The Attachment Strategy is in line with ‘Getting It Right For Every Child’ (GIRFEC) and directly links to the 6 Principles of Nurture.</a:t>
            </a:r>
            <a:endParaRPr sz="1900">
              <a:solidFill>
                <a:schemeClr val="dk1"/>
              </a:solidFill>
              <a:latin typeface="Playwrite GB S"/>
              <a:ea typeface="Playwrite GB S"/>
              <a:cs typeface="Playwrite GB S"/>
              <a:sym typeface="Playwrite GB S"/>
            </a:endParaRPr>
          </a:p>
          <a:p>
            <a:pPr indent="0" lvl="0" marL="0" rtl="0" algn="l">
              <a:lnSpc>
                <a:spcPct val="115000"/>
              </a:lnSpc>
              <a:spcBef>
                <a:spcPts val="1200"/>
              </a:spcBef>
              <a:spcAft>
                <a:spcPts val="0"/>
              </a:spcAft>
              <a:buNone/>
            </a:pPr>
            <a:r>
              <a:rPr lang="en-GB" sz="1900">
                <a:solidFill>
                  <a:schemeClr val="dk1"/>
                </a:solidFill>
                <a:latin typeface="Playwrite GB S"/>
                <a:ea typeface="Playwrite GB S"/>
                <a:cs typeface="Playwrite GB S"/>
                <a:sym typeface="Playwrite GB S"/>
              </a:rPr>
              <a:t>With HWB being the responsibility of all, pupil wellbeing and meeting their needs is outlined in GTCS Standards and HGIOUS framework. </a:t>
            </a:r>
            <a:endParaRPr sz="1900">
              <a:solidFill>
                <a:schemeClr val="dk1"/>
              </a:solidFill>
              <a:latin typeface="Playwrite GB S"/>
              <a:ea typeface="Playwrite GB S"/>
              <a:cs typeface="Playwrite GB S"/>
              <a:sym typeface="Playwrite GB S"/>
            </a:endParaRPr>
          </a:p>
          <a:p>
            <a:pPr indent="0" lvl="0" marL="0" rtl="0" algn="l">
              <a:lnSpc>
                <a:spcPct val="115000"/>
              </a:lnSpc>
              <a:spcBef>
                <a:spcPts val="1200"/>
              </a:spcBef>
              <a:spcAft>
                <a:spcPts val="0"/>
              </a:spcAft>
              <a:buNone/>
            </a:pPr>
            <a:r>
              <a:rPr lang="en-GB" sz="1900">
                <a:solidFill>
                  <a:schemeClr val="dk1"/>
                </a:solidFill>
                <a:latin typeface="Playwrite GB S"/>
                <a:ea typeface="Playwrite GB S"/>
                <a:cs typeface="Playwrite GB S"/>
                <a:sym typeface="Playwrite GB S"/>
              </a:rPr>
              <a:t>The strategy directly links to the Scottish Government (2013) ‘Scotland, the best place to grow up’. </a:t>
            </a:r>
            <a:endParaRPr sz="1900">
              <a:solidFill>
                <a:schemeClr val="dk1"/>
              </a:solidFill>
              <a:latin typeface="Playwrite GB S"/>
              <a:ea typeface="Playwrite GB S"/>
              <a:cs typeface="Playwrite GB S"/>
              <a:sym typeface="Playwrite GB S"/>
            </a:endParaRPr>
          </a:p>
          <a:p>
            <a:pPr indent="0" lvl="0" marL="0" rtl="0" algn="l">
              <a:lnSpc>
                <a:spcPct val="115000"/>
              </a:lnSpc>
              <a:spcBef>
                <a:spcPts val="1200"/>
              </a:spcBef>
              <a:spcAft>
                <a:spcPts val="1200"/>
              </a:spcAft>
              <a:buNone/>
            </a:pPr>
            <a:r>
              <a:t/>
            </a:r>
            <a:endParaRPr sz="1600">
              <a:solidFill>
                <a:schemeClr val="dk1"/>
              </a:solidFill>
              <a:latin typeface="Playwrite GB S"/>
              <a:ea typeface="Playwrite GB S"/>
              <a:cs typeface="Playwrite GB S"/>
              <a:sym typeface="Playwrite GB 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221725" y="166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u="sng">
                <a:latin typeface="Playwrite GB S"/>
                <a:ea typeface="Playwrite GB S"/>
                <a:cs typeface="Playwrite GB S"/>
                <a:sym typeface="Playwrite GB S"/>
              </a:rPr>
              <a:t>Attachment Strategy Aim (SLC)</a:t>
            </a:r>
            <a:endParaRPr b="1" u="sng">
              <a:latin typeface="Playwrite GB S"/>
              <a:ea typeface="Playwrite GB S"/>
              <a:cs typeface="Playwrite GB S"/>
              <a:sym typeface="Playwrite GB S"/>
            </a:endParaRPr>
          </a:p>
        </p:txBody>
      </p:sp>
      <p:sp>
        <p:nvSpPr>
          <p:cNvPr id="68" name="Google Shape;68;p15"/>
          <p:cNvSpPr txBox="1"/>
          <p:nvPr>
            <p:ph idx="1" type="body"/>
          </p:nvPr>
        </p:nvSpPr>
        <p:spPr>
          <a:xfrm>
            <a:off x="131875" y="1152475"/>
            <a:ext cx="8700300" cy="3829800"/>
          </a:xfrm>
          <a:prstGeom prst="rect">
            <a:avLst/>
          </a:prstGeom>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Clr>
                <a:schemeClr val="dk1"/>
              </a:buClr>
              <a:buSzPct val="54046"/>
              <a:buFont typeface="Arial"/>
              <a:buNone/>
            </a:pPr>
            <a:r>
              <a:rPr lang="en-GB" sz="2035">
                <a:solidFill>
                  <a:schemeClr val="dk1"/>
                </a:solidFill>
                <a:latin typeface="Playwrite GB S"/>
                <a:ea typeface="Playwrite GB S"/>
                <a:cs typeface="Playwrite GB S"/>
                <a:sym typeface="Playwrite GB S"/>
              </a:rPr>
              <a:t>Attachment theory and practice is important for everyone working within Education Resources, whatever their role and remit, so that we all realise the difference we can make to our young people.</a:t>
            </a:r>
            <a:endParaRPr sz="2035">
              <a:solidFill>
                <a:schemeClr val="dk1"/>
              </a:solidFill>
              <a:latin typeface="Playwrite GB S"/>
              <a:ea typeface="Playwrite GB S"/>
              <a:cs typeface="Playwrite GB S"/>
              <a:sym typeface="Playwrite GB S"/>
            </a:endParaRPr>
          </a:p>
          <a:p>
            <a:pPr indent="0" lvl="0" marL="0" rtl="0" algn="l">
              <a:lnSpc>
                <a:spcPct val="115000"/>
              </a:lnSpc>
              <a:spcBef>
                <a:spcPts val="1200"/>
              </a:spcBef>
              <a:spcAft>
                <a:spcPts val="0"/>
              </a:spcAft>
              <a:buClr>
                <a:schemeClr val="dk1"/>
              </a:buClr>
              <a:buSzPct val="54046"/>
              <a:buFont typeface="Arial"/>
              <a:buNone/>
            </a:pPr>
            <a:r>
              <a:rPr lang="en-GB" sz="2035">
                <a:solidFill>
                  <a:schemeClr val="dk1"/>
                </a:solidFill>
                <a:latin typeface="Playwrite GB S"/>
                <a:ea typeface="Playwrite GB S"/>
                <a:cs typeface="Playwrite GB S"/>
                <a:sym typeface="Playwrite GB S"/>
              </a:rPr>
              <a:t>Discouraging labelling or diagnosing conditions when people present with distressed behaviours and instead think about what their behaviour is communicating.</a:t>
            </a:r>
            <a:endParaRPr sz="2035">
              <a:solidFill>
                <a:schemeClr val="dk1"/>
              </a:solidFill>
              <a:latin typeface="Playwrite GB S"/>
              <a:ea typeface="Playwrite GB S"/>
              <a:cs typeface="Playwrite GB S"/>
              <a:sym typeface="Playwrite GB S"/>
            </a:endParaRPr>
          </a:p>
          <a:p>
            <a:pPr indent="0" lvl="0" marL="0" rtl="0" algn="l">
              <a:lnSpc>
                <a:spcPct val="115000"/>
              </a:lnSpc>
              <a:spcBef>
                <a:spcPts val="1200"/>
              </a:spcBef>
              <a:spcAft>
                <a:spcPts val="0"/>
              </a:spcAft>
              <a:buClr>
                <a:schemeClr val="dk1"/>
              </a:buClr>
              <a:buSzPct val="54046"/>
              <a:buFont typeface="Arial"/>
              <a:buNone/>
            </a:pPr>
            <a:r>
              <a:rPr lang="en-GB" sz="2035">
                <a:solidFill>
                  <a:schemeClr val="dk1"/>
                </a:solidFill>
                <a:latin typeface="Playwrite GB S"/>
                <a:ea typeface="Playwrite GB S"/>
                <a:cs typeface="Playwrite GB S"/>
                <a:sym typeface="Playwrite GB S"/>
              </a:rPr>
              <a:t>Making recommendations for awareness-raising and training on the implementation of attachment-informed practice.</a:t>
            </a:r>
            <a:endParaRPr sz="2035">
              <a:solidFill>
                <a:schemeClr val="dk1"/>
              </a:solidFill>
              <a:latin typeface="Playwrite GB S"/>
              <a:ea typeface="Playwrite GB S"/>
              <a:cs typeface="Playwrite GB S"/>
              <a:sym typeface="Playwrite GB S"/>
            </a:endParaRPr>
          </a:p>
          <a:p>
            <a:pPr indent="0" lvl="0" marL="0" rtl="0" algn="l">
              <a:lnSpc>
                <a:spcPct val="115000"/>
              </a:lnSpc>
              <a:spcBef>
                <a:spcPts val="1200"/>
              </a:spcBef>
              <a:spcAft>
                <a:spcPts val="0"/>
              </a:spcAft>
              <a:buClr>
                <a:schemeClr val="dk1"/>
              </a:buClr>
              <a:buSzPct val="54046"/>
              <a:buFont typeface="Arial"/>
              <a:buNone/>
            </a:pPr>
            <a:r>
              <a:rPr lang="en-GB" sz="2035">
                <a:solidFill>
                  <a:schemeClr val="dk1"/>
                </a:solidFill>
                <a:latin typeface="Playwrite GB S"/>
                <a:ea typeface="Playwrite GB S"/>
                <a:cs typeface="Playwrite GB S"/>
                <a:sym typeface="Playwrite GB S"/>
              </a:rPr>
              <a:t>Build understanding in the workforce and highlight the need for adults to support each other in this drive to improve outcomes for all.</a:t>
            </a:r>
            <a:endParaRPr sz="2035">
              <a:solidFill>
                <a:schemeClr val="dk1"/>
              </a:solidFill>
              <a:latin typeface="Playwrite GB S"/>
              <a:ea typeface="Playwrite GB S"/>
              <a:cs typeface="Playwrite GB S"/>
              <a:sym typeface="Playwrite GB S"/>
            </a:endParaRPr>
          </a:p>
          <a:p>
            <a:pPr indent="0" lvl="0" marL="0" rtl="0" algn="l">
              <a:lnSpc>
                <a:spcPct val="115000"/>
              </a:lnSpc>
              <a:spcBef>
                <a:spcPts val="1200"/>
              </a:spcBef>
              <a:spcAft>
                <a:spcPts val="1200"/>
              </a:spcAft>
              <a:buNone/>
            </a:pPr>
            <a:r>
              <a:t/>
            </a:r>
            <a:endParaRPr>
              <a:solidFill>
                <a:schemeClr val="dk1"/>
              </a:solidFill>
              <a:latin typeface="Playwrite GB S"/>
              <a:ea typeface="Playwrite GB S"/>
              <a:cs typeface="Playwrite GB S"/>
              <a:sym typeface="Playwrite GB S"/>
            </a:endParaRPr>
          </a:p>
        </p:txBody>
      </p:sp>
      <p:pic>
        <p:nvPicPr>
          <p:cNvPr id="69" name="Google Shape;69;p15"/>
          <p:cNvPicPr preferRelativeResize="0"/>
          <p:nvPr/>
        </p:nvPicPr>
        <p:blipFill>
          <a:blip r:embed="rId3">
            <a:alphaModFix/>
          </a:blip>
          <a:stretch>
            <a:fillRect/>
          </a:stretch>
        </p:blipFill>
        <p:spPr>
          <a:xfrm>
            <a:off x="7182550" y="268200"/>
            <a:ext cx="1649750" cy="884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182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u="sng">
                <a:latin typeface="Playwrite GB S"/>
                <a:ea typeface="Playwrite GB S"/>
                <a:cs typeface="Playwrite GB S"/>
                <a:sym typeface="Playwrite GB S"/>
              </a:rPr>
              <a:t>Attachment at </a:t>
            </a:r>
            <a:r>
              <a:rPr b="1" lang="en-GB" u="sng">
                <a:latin typeface="Playwrite GB S"/>
                <a:ea typeface="Playwrite GB S"/>
                <a:cs typeface="Playwrite GB S"/>
                <a:sym typeface="Playwrite GB S"/>
              </a:rPr>
              <a:t>Kirklandpark Primary </a:t>
            </a:r>
            <a:endParaRPr b="1" u="sng">
              <a:latin typeface="Playwrite GB S"/>
              <a:ea typeface="Playwrite GB S"/>
              <a:cs typeface="Playwrite GB S"/>
              <a:sym typeface="Playwrite GB S"/>
            </a:endParaRPr>
          </a:p>
        </p:txBody>
      </p:sp>
      <p:sp>
        <p:nvSpPr>
          <p:cNvPr id="75" name="Google Shape;75;p16"/>
          <p:cNvSpPr txBox="1"/>
          <p:nvPr>
            <p:ph idx="1" type="body"/>
          </p:nvPr>
        </p:nvSpPr>
        <p:spPr>
          <a:xfrm>
            <a:off x="311700" y="670250"/>
            <a:ext cx="8520600" cy="432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GB" sz="1629">
                <a:solidFill>
                  <a:schemeClr val="dk1"/>
                </a:solidFill>
                <a:latin typeface="Playwrite GB S"/>
                <a:ea typeface="Playwrite GB S"/>
                <a:cs typeface="Playwrite GB S"/>
                <a:sym typeface="Playwrite GB S"/>
              </a:rPr>
              <a:t>School Improvement Plan</a:t>
            </a:r>
            <a:endParaRPr sz="1629">
              <a:solidFill>
                <a:schemeClr val="dk1"/>
              </a:solidFill>
              <a:latin typeface="Playwrite GB S"/>
              <a:ea typeface="Playwrite GB S"/>
              <a:cs typeface="Playwrite GB S"/>
              <a:sym typeface="Playwrite GB S"/>
            </a:endParaRPr>
          </a:p>
          <a:p>
            <a:pPr indent="0" lvl="0" marL="0" rtl="0" algn="l">
              <a:lnSpc>
                <a:spcPct val="95000"/>
              </a:lnSpc>
              <a:spcBef>
                <a:spcPts val="1200"/>
              </a:spcBef>
              <a:spcAft>
                <a:spcPts val="0"/>
              </a:spcAft>
              <a:buSzPts val="935"/>
              <a:buNone/>
            </a:pPr>
            <a:r>
              <a:rPr lang="en-GB" sz="1629">
                <a:solidFill>
                  <a:schemeClr val="dk1"/>
                </a:solidFill>
                <a:latin typeface="Playwrite GB S"/>
                <a:ea typeface="Playwrite GB S"/>
                <a:cs typeface="Playwrite GB S"/>
                <a:sym typeface="Playwrite GB S"/>
              </a:rPr>
              <a:t>Priorities 2024/2025:</a:t>
            </a:r>
            <a:endParaRPr sz="1629">
              <a:solidFill>
                <a:schemeClr val="dk1"/>
              </a:solidFill>
              <a:latin typeface="Playwrite GB S"/>
              <a:ea typeface="Playwrite GB S"/>
              <a:cs typeface="Playwrite GB S"/>
              <a:sym typeface="Playwrite GB S"/>
            </a:endParaRPr>
          </a:p>
          <a:p>
            <a:pPr indent="-332105" lvl="0" marL="457200" rtl="0" algn="l">
              <a:lnSpc>
                <a:spcPct val="95000"/>
              </a:lnSpc>
              <a:spcBef>
                <a:spcPts val="1200"/>
              </a:spcBef>
              <a:spcAft>
                <a:spcPts val="0"/>
              </a:spcAft>
              <a:buClr>
                <a:schemeClr val="dk1"/>
              </a:buClr>
              <a:buSzPts val="1630"/>
              <a:buFont typeface="Playwrite GB S"/>
              <a:buChar char="-"/>
            </a:pPr>
            <a:r>
              <a:rPr lang="en-GB" sz="1629">
                <a:solidFill>
                  <a:schemeClr val="dk1"/>
                </a:solidFill>
                <a:latin typeface="Playwrite GB S"/>
                <a:ea typeface="Playwrite GB S"/>
                <a:cs typeface="Playwrite GB S"/>
                <a:sym typeface="Playwrite GB S"/>
              </a:rPr>
              <a:t>Further staff training to embed and refocus attachment strategies and nurture principles across all stages. </a:t>
            </a:r>
            <a:endParaRPr sz="1629">
              <a:solidFill>
                <a:schemeClr val="dk1"/>
              </a:solidFill>
              <a:latin typeface="Playwrite GB S"/>
              <a:ea typeface="Playwrite GB S"/>
              <a:cs typeface="Playwrite GB S"/>
              <a:sym typeface="Playwrite GB S"/>
            </a:endParaRPr>
          </a:p>
          <a:p>
            <a:pPr indent="-332105" lvl="0" marL="457200" rtl="0" algn="l">
              <a:lnSpc>
                <a:spcPct val="95000"/>
              </a:lnSpc>
              <a:spcBef>
                <a:spcPts val="0"/>
              </a:spcBef>
              <a:spcAft>
                <a:spcPts val="0"/>
              </a:spcAft>
              <a:buClr>
                <a:schemeClr val="dk1"/>
              </a:buClr>
              <a:buSzPts val="1630"/>
              <a:buFont typeface="Playwrite GB S"/>
              <a:buChar char="-"/>
            </a:pPr>
            <a:r>
              <a:rPr lang="en-GB" sz="1629">
                <a:solidFill>
                  <a:schemeClr val="dk1"/>
                </a:solidFill>
                <a:latin typeface="Playwrite GB S"/>
                <a:ea typeface="Playwrite GB S"/>
                <a:cs typeface="Playwrite GB S"/>
                <a:sym typeface="Playwrite GB S"/>
              </a:rPr>
              <a:t>Attachment Ambassadors / Leads from upper stages to be established and to support learners across all stages KP. </a:t>
            </a:r>
            <a:endParaRPr sz="1629">
              <a:solidFill>
                <a:schemeClr val="dk1"/>
              </a:solidFill>
              <a:latin typeface="Playwrite GB S"/>
              <a:ea typeface="Playwrite GB S"/>
              <a:cs typeface="Playwrite GB S"/>
              <a:sym typeface="Playwrite GB S"/>
            </a:endParaRPr>
          </a:p>
          <a:p>
            <a:pPr indent="-332105" lvl="0" marL="457200" rtl="0" algn="l">
              <a:lnSpc>
                <a:spcPct val="95000"/>
              </a:lnSpc>
              <a:spcBef>
                <a:spcPts val="0"/>
              </a:spcBef>
              <a:spcAft>
                <a:spcPts val="0"/>
              </a:spcAft>
              <a:buClr>
                <a:schemeClr val="dk1"/>
              </a:buClr>
              <a:buSzPts val="1630"/>
              <a:buFont typeface="Playwrite GB S"/>
              <a:buChar char="-"/>
            </a:pPr>
            <a:r>
              <a:rPr lang="en-GB" sz="1629">
                <a:solidFill>
                  <a:schemeClr val="dk1"/>
                </a:solidFill>
                <a:latin typeface="Playwrite GB S"/>
                <a:ea typeface="Playwrite GB S"/>
                <a:cs typeface="Playwrite GB S"/>
                <a:sym typeface="Playwrite GB S"/>
              </a:rPr>
              <a:t>Customised Nurture Principles and Attachment Strategy Pledges to be displayed across school to support consistency in language and pedagogy.</a:t>
            </a:r>
            <a:endParaRPr sz="1629">
              <a:solidFill>
                <a:schemeClr val="dk1"/>
              </a:solidFill>
              <a:latin typeface="Playwrite GB S"/>
              <a:ea typeface="Playwrite GB S"/>
              <a:cs typeface="Playwrite GB S"/>
              <a:sym typeface="Playwrite GB S"/>
            </a:endParaRPr>
          </a:p>
          <a:p>
            <a:pPr indent="-332105" lvl="0" marL="457200" rtl="0" algn="l">
              <a:lnSpc>
                <a:spcPct val="95000"/>
              </a:lnSpc>
              <a:spcBef>
                <a:spcPts val="0"/>
              </a:spcBef>
              <a:spcAft>
                <a:spcPts val="0"/>
              </a:spcAft>
              <a:buClr>
                <a:schemeClr val="dk1"/>
              </a:buClr>
              <a:buSzPts val="1630"/>
              <a:buFont typeface="Playwrite GB S"/>
              <a:buChar char="-"/>
            </a:pPr>
            <a:r>
              <a:rPr lang="en-GB" sz="1629">
                <a:solidFill>
                  <a:schemeClr val="dk1"/>
                </a:solidFill>
                <a:latin typeface="Playwrite GB S"/>
                <a:ea typeface="Playwrite GB S"/>
                <a:cs typeface="Playwrite GB S"/>
                <a:sym typeface="Playwrite GB S"/>
              </a:rPr>
              <a:t>Regular whole class/group visits to Nurture Neuk.</a:t>
            </a:r>
            <a:endParaRPr sz="1629">
              <a:solidFill>
                <a:schemeClr val="dk1"/>
              </a:solidFill>
              <a:latin typeface="Playwrite GB S"/>
              <a:ea typeface="Playwrite GB S"/>
              <a:cs typeface="Playwrite GB S"/>
              <a:sym typeface="Playwrite GB S"/>
            </a:endParaRPr>
          </a:p>
          <a:p>
            <a:pPr indent="-332105" lvl="0" marL="457200" rtl="0" algn="l">
              <a:lnSpc>
                <a:spcPct val="95000"/>
              </a:lnSpc>
              <a:spcBef>
                <a:spcPts val="0"/>
              </a:spcBef>
              <a:spcAft>
                <a:spcPts val="0"/>
              </a:spcAft>
              <a:buClr>
                <a:schemeClr val="dk1"/>
              </a:buClr>
              <a:buSzPts val="1630"/>
              <a:buFont typeface="Playwrite GB S"/>
              <a:buChar char="-"/>
            </a:pPr>
            <a:r>
              <a:rPr lang="en-GB" sz="1629">
                <a:solidFill>
                  <a:schemeClr val="dk1"/>
                </a:solidFill>
                <a:latin typeface="Playwrite GB S"/>
                <a:ea typeface="Playwrite GB S"/>
                <a:cs typeface="Playwrite GB S"/>
                <a:sym typeface="Playwrite GB S"/>
              </a:rPr>
              <a:t>Work towards SLC Attachment Accreditation. </a:t>
            </a:r>
            <a:endParaRPr sz="1629">
              <a:solidFill>
                <a:schemeClr val="dk1"/>
              </a:solidFill>
              <a:latin typeface="Playwrite GB S"/>
              <a:ea typeface="Playwrite GB S"/>
              <a:cs typeface="Playwrite GB S"/>
              <a:sym typeface="Playwrite GB S"/>
            </a:endParaRPr>
          </a:p>
          <a:p>
            <a:pPr indent="-332105" lvl="0" marL="457200" rtl="0" algn="l">
              <a:lnSpc>
                <a:spcPct val="95000"/>
              </a:lnSpc>
              <a:spcBef>
                <a:spcPts val="0"/>
              </a:spcBef>
              <a:spcAft>
                <a:spcPts val="0"/>
              </a:spcAft>
              <a:buClr>
                <a:schemeClr val="dk1"/>
              </a:buClr>
              <a:buSzPts val="1630"/>
              <a:buFont typeface="Playwrite GB S"/>
              <a:buChar char="-"/>
            </a:pPr>
            <a:r>
              <a:rPr lang="en-GB" sz="1629">
                <a:solidFill>
                  <a:schemeClr val="dk1"/>
                </a:solidFill>
                <a:latin typeface="Playwrite GB S"/>
                <a:ea typeface="Playwrite GB S"/>
                <a:cs typeface="Playwrite GB S"/>
                <a:sym typeface="Playwrite GB S"/>
              </a:rPr>
              <a:t>Further Staff training in Emotion Coaching. </a:t>
            </a:r>
            <a:endParaRPr sz="1629">
              <a:solidFill>
                <a:schemeClr val="dk1"/>
              </a:solidFill>
              <a:latin typeface="Playwrite GB S"/>
              <a:ea typeface="Playwrite GB S"/>
              <a:cs typeface="Playwrite GB S"/>
              <a:sym typeface="Playwrite GB S"/>
            </a:endParaRPr>
          </a:p>
          <a:p>
            <a:pPr indent="-332105" lvl="0" marL="457200" rtl="0" algn="l">
              <a:lnSpc>
                <a:spcPct val="95000"/>
              </a:lnSpc>
              <a:spcBef>
                <a:spcPts val="0"/>
              </a:spcBef>
              <a:spcAft>
                <a:spcPts val="0"/>
              </a:spcAft>
              <a:buClr>
                <a:schemeClr val="dk1"/>
              </a:buClr>
              <a:buSzPts val="1630"/>
              <a:buFont typeface="Playwrite GB S"/>
              <a:buChar char="-"/>
            </a:pPr>
            <a:r>
              <a:rPr lang="en-GB" sz="1629">
                <a:solidFill>
                  <a:schemeClr val="dk1"/>
                </a:solidFill>
                <a:latin typeface="Playwrite GB S"/>
                <a:ea typeface="Playwrite GB S"/>
                <a:cs typeface="Playwrite GB S"/>
                <a:sym typeface="Playwrite GB S"/>
              </a:rPr>
              <a:t>Identification of children to be part of Targeted Intervention Group and focused intervention to be delivered. </a:t>
            </a:r>
            <a:endParaRPr sz="1629">
              <a:solidFill>
                <a:schemeClr val="dk1"/>
              </a:solidFill>
              <a:latin typeface="Playwrite GB S"/>
              <a:ea typeface="Playwrite GB S"/>
              <a:cs typeface="Playwrite GB S"/>
              <a:sym typeface="Playwrite GB S"/>
            </a:endParaRPr>
          </a:p>
          <a:p>
            <a:pPr indent="-332105" lvl="0" marL="457200" rtl="0" algn="l">
              <a:lnSpc>
                <a:spcPct val="95000"/>
              </a:lnSpc>
              <a:spcBef>
                <a:spcPts val="0"/>
              </a:spcBef>
              <a:spcAft>
                <a:spcPts val="0"/>
              </a:spcAft>
              <a:buClr>
                <a:schemeClr val="dk1"/>
              </a:buClr>
              <a:buSzPts val="1630"/>
              <a:buFont typeface="Playwrite GB S"/>
              <a:buChar char="-"/>
            </a:pPr>
            <a:r>
              <a:rPr lang="en-GB" sz="1629">
                <a:solidFill>
                  <a:schemeClr val="dk1"/>
                </a:solidFill>
                <a:latin typeface="Playwrite GB S"/>
                <a:ea typeface="Playwrite GB S"/>
                <a:cs typeface="Playwrite GB S"/>
                <a:sym typeface="Playwrite GB S"/>
              </a:rPr>
              <a:t>Participation in Psychological Services Pilot Project, ‘Magic Minds.’ </a:t>
            </a:r>
            <a:endParaRPr sz="1629">
              <a:solidFill>
                <a:schemeClr val="dk1"/>
              </a:solidFill>
              <a:latin typeface="Playwrite GB S"/>
              <a:ea typeface="Playwrite GB S"/>
              <a:cs typeface="Playwrite GB S"/>
              <a:sym typeface="Playwrite GB S"/>
            </a:endParaRPr>
          </a:p>
          <a:p>
            <a:pPr indent="-332105" lvl="0" marL="457200" rtl="0" algn="l">
              <a:lnSpc>
                <a:spcPct val="95000"/>
              </a:lnSpc>
              <a:spcBef>
                <a:spcPts val="0"/>
              </a:spcBef>
              <a:spcAft>
                <a:spcPts val="0"/>
              </a:spcAft>
              <a:buClr>
                <a:schemeClr val="dk1"/>
              </a:buClr>
              <a:buSzPts val="1630"/>
              <a:buFont typeface="Playwrite GB S"/>
              <a:buChar char="-"/>
            </a:pPr>
            <a:r>
              <a:rPr lang="en-GB" sz="1629">
                <a:solidFill>
                  <a:schemeClr val="dk1"/>
                </a:solidFill>
                <a:latin typeface="Playwrite GB S"/>
                <a:ea typeface="Playwrite GB S"/>
                <a:cs typeface="Playwrite GB S"/>
                <a:sym typeface="Playwrite GB S"/>
              </a:rPr>
              <a:t>Parental workshop &amp; information booklet to promote understanding of nurture and attachment. </a:t>
            </a:r>
            <a:endParaRPr sz="1629">
              <a:solidFill>
                <a:schemeClr val="dk1"/>
              </a:solidFill>
              <a:latin typeface="Playwrite GB S"/>
              <a:ea typeface="Playwrite GB S"/>
              <a:cs typeface="Playwrite GB S"/>
              <a:sym typeface="Playwrite GB S"/>
            </a:endParaRPr>
          </a:p>
          <a:p>
            <a:pPr indent="-332105" lvl="0" marL="457200" rtl="0" algn="l">
              <a:lnSpc>
                <a:spcPct val="95000"/>
              </a:lnSpc>
              <a:spcBef>
                <a:spcPts val="0"/>
              </a:spcBef>
              <a:spcAft>
                <a:spcPts val="0"/>
              </a:spcAft>
              <a:buClr>
                <a:schemeClr val="dk1"/>
              </a:buClr>
              <a:buSzPts val="1630"/>
              <a:buFont typeface="Playwrite GB S"/>
              <a:buChar char="-"/>
            </a:pPr>
            <a:r>
              <a:rPr lang="en-GB" sz="1629">
                <a:solidFill>
                  <a:schemeClr val="dk1"/>
                </a:solidFill>
                <a:latin typeface="Playwrite GB S"/>
                <a:ea typeface="Playwrite GB S"/>
                <a:cs typeface="Playwrite GB S"/>
                <a:sym typeface="Playwrite GB S"/>
              </a:rPr>
              <a:t>Relationship policy to be updated.</a:t>
            </a:r>
            <a:r>
              <a:rPr lang="en-GB" sz="1629"/>
              <a:t> </a:t>
            </a:r>
            <a:endParaRPr sz="1629"/>
          </a:p>
        </p:txBody>
      </p:sp>
      <p:pic>
        <p:nvPicPr>
          <p:cNvPr id="76" name="Google Shape;76;p16"/>
          <p:cNvPicPr preferRelativeResize="0"/>
          <p:nvPr/>
        </p:nvPicPr>
        <p:blipFill>
          <a:blip r:embed="rId3">
            <a:alphaModFix/>
          </a:blip>
          <a:stretch>
            <a:fillRect/>
          </a:stretch>
        </p:blipFill>
        <p:spPr>
          <a:xfrm>
            <a:off x="7514162" y="182746"/>
            <a:ext cx="1010863" cy="1022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0" y="0"/>
            <a:ext cx="9144000" cy="51435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0" y="0"/>
            <a:ext cx="9144000" cy="51435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153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u="sng">
                <a:latin typeface="Playwrite GB S"/>
                <a:ea typeface="Playwrite GB S"/>
                <a:cs typeface="Playwrite GB S"/>
                <a:sym typeface="Playwrite GB S"/>
              </a:rPr>
              <a:t>Other Contributing Factors</a:t>
            </a:r>
            <a:endParaRPr b="1" u="sng">
              <a:latin typeface="Playwrite GB S"/>
              <a:ea typeface="Playwrite GB S"/>
              <a:cs typeface="Playwrite GB S"/>
              <a:sym typeface="Playwrite GB S"/>
            </a:endParaRPr>
          </a:p>
        </p:txBody>
      </p:sp>
      <p:sp>
        <p:nvSpPr>
          <p:cNvPr id="92" name="Google Shape;92;p19"/>
          <p:cNvSpPr txBox="1"/>
          <p:nvPr>
            <p:ph idx="1" type="body"/>
          </p:nvPr>
        </p:nvSpPr>
        <p:spPr>
          <a:xfrm>
            <a:off x="0" y="623750"/>
            <a:ext cx="9318900" cy="4198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Children who have experienced neglect or abuse.</a:t>
            </a:r>
            <a:endParaRPr>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Parents who have issues around substance misuse. </a:t>
            </a:r>
            <a:endParaRPr>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Pupils who are seeking a</a:t>
            </a:r>
            <a:r>
              <a:rPr lang="en-GB">
                <a:solidFill>
                  <a:schemeClr val="dk1"/>
                </a:solidFill>
                <a:latin typeface="Playwrite GB S"/>
                <a:ea typeface="Playwrite GB S"/>
                <a:cs typeface="Playwrite GB S"/>
                <a:sym typeface="Playwrite GB S"/>
              </a:rPr>
              <a:t>sylum</a:t>
            </a:r>
            <a:r>
              <a:rPr lang="en-GB">
                <a:solidFill>
                  <a:schemeClr val="dk1"/>
                </a:solidFill>
                <a:latin typeface="Playwrite GB S"/>
                <a:ea typeface="Playwrite GB S"/>
                <a:cs typeface="Playwrite GB S"/>
                <a:sym typeface="Playwrite GB S"/>
              </a:rPr>
              <a:t> or are refugees. </a:t>
            </a:r>
            <a:endParaRPr>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Children who have experienced a s</a:t>
            </a:r>
            <a:r>
              <a:rPr lang="en-GB">
                <a:solidFill>
                  <a:schemeClr val="dk1"/>
                </a:solidFill>
                <a:latin typeface="Playwrite GB S"/>
                <a:ea typeface="Playwrite GB S"/>
                <a:cs typeface="Playwrite GB S"/>
                <a:sym typeface="Playwrite GB S"/>
              </a:rPr>
              <a:t>ignificant loss </a:t>
            </a:r>
            <a:r>
              <a:rPr lang="en-GB" sz="1400">
                <a:solidFill>
                  <a:schemeClr val="dk1"/>
                </a:solidFill>
                <a:latin typeface="Playwrite GB S"/>
                <a:ea typeface="Playwrite GB S"/>
                <a:cs typeface="Playwrite GB S"/>
                <a:sym typeface="Playwrite GB S"/>
              </a:rPr>
              <a:t>(parent/grandparent).</a:t>
            </a:r>
            <a:endParaRPr sz="1400">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Experience of a lengthy stay in hospital during early childhood </a:t>
            </a:r>
            <a:r>
              <a:rPr lang="en-GB" sz="1300">
                <a:solidFill>
                  <a:schemeClr val="dk1"/>
                </a:solidFill>
                <a:latin typeface="Playwrite GB S"/>
                <a:ea typeface="Playwrite GB S"/>
                <a:cs typeface="Playwrite GB S"/>
                <a:sym typeface="Playwrite GB S"/>
              </a:rPr>
              <a:t>(parent or child).</a:t>
            </a:r>
            <a:endParaRPr sz="1300">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A parent who works away </a:t>
            </a:r>
            <a:r>
              <a:rPr lang="en-GB">
                <a:solidFill>
                  <a:schemeClr val="dk1"/>
                </a:solidFill>
                <a:latin typeface="Playwrite GB S"/>
                <a:ea typeface="Playwrite GB S"/>
                <a:cs typeface="Playwrite GB S"/>
                <a:sym typeface="Playwrite GB S"/>
              </a:rPr>
              <a:t>regularly</a:t>
            </a:r>
            <a:r>
              <a:rPr lang="en-GB">
                <a:solidFill>
                  <a:schemeClr val="dk1"/>
                </a:solidFill>
                <a:latin typeface="Playwrite GB S"/>
                <a:ea typeface="Playwrite GB S"/>
                <a:cs typeface="Playwrite GB S"/>
                <a:sym typeface="Playwrite GB S"/>
              </a:rPr>
              <a:t> (army/offshore)</a:t>
            </a:r>
            <a:endParaRPr>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A parent who has been or is currently in prison.</a:t>
            </a:r>
            <a:endParaRPr>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Frequent changes in early life </a:t>
            </a:r>
            <a:r>
              <a:rPr lang="en-GB" sz="1500">
                <a:solidFill>
                  <a:schemeClr val="dk1"/>
                </a:solidFill>
                <a:latin typeface="Playwrite GB S"/>
                <a:ea typeface="Playwrite GB S"/>
                <a:cs typeface="Playwrite GB S"/>
                <a:sym typeface="Playwrite GB S"/>
              </a:rPr>
              <a:t>(regular house/school moves).</a:t>
            </a:r>
            <a:endParaRPr sz="1500">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Pupils who have divorced parents.</a:t>
            </a:r>
            <a:endParaRPr>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Children raised by single parents.</a:t>
            </a:r>
            <a:endParaRPr>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Children who live in violent households.</a:t>
            </a:r>
            <a:endParaRPr>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Premature</a:t>
            </a:r>
            <a:r>
              <a:rPr lang="en-GB">
                <a:solidFill>
                  <a:schemeClr val="dk1"/>
                </a:solidFill>
                <a:latin typeface="Playwrite GB S"/>
                <a:ea typeface="Playwrite GB S"/>
                <a:cs typeface="Playwrite GB S"/>
                <a:sym typeface="Playwrite GB S"/>
              </a:rPr>
              <a:t> babies or babies from difficult/traumatic </a:t>
            </a:r>
            <a:r>
              <a:rPr lang="en-GB">
                <a:solidFill>
                  <a:schemeClr val="dk1"/>
                </a:solidFill>
                <a:latin typeface="Playwrite GB S"/>
                <a:ea typeface="Playwrite GB S"/>
                <a:cs typeface="Playwrite GB S"/>
                <a:sym typeface="Playwrite GB S"/>
              </a:rPr>
              <a:t>births.</a:t>
            </a:r>
            <a:endParaRPr>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Pupils who are adopted / fostered/ looked after. </a:t>
            </a:r>
            <a:endParaRPr>
              <a:solidFill>
                <a:schemeClr val="dk1"/>
              </a:solidFill>
              <a:latin typeface="Playwrite GB S"/>
              <a:ea typeface="Playwrite GB S"/>
              <a:cs typeface="Playwrite GB S"/>
              <a:sym typeface="Playwrite GB S"/>
            </a:endParaRPr>
          </a:p>
          <a:p>
            <a:pPr indent="-342900" lvl="0" marL="457200" rtl="0" algn="l">
              <a:spcBef>
                <a:spcPts val="0"/>
              </a:spcBef>
              <a:spcAft>
                <a:spcPts val="0"/>
              </a:spcAft>
              <a:buClr>
                <a:schemeClr val="dk1"/>
              </a:buClr>
              <a:buSzPts val="1800"/>
              <a:buFont typeface="Playwrite GB S"/>
              <a:buChar char="●"/>
            </a:pPr>
            <a:r>
              <a:rPr lang="en-GB">
                <a:solidFill>
                  <a:schemeClr val="dk1"/>
                </a:solidFill>
                <a:latin typeface="Playwrite GB S"/>
                <a:ea typeface="Playwrite GB S"/>
                <a:cs typeface="Playwrite GB S"/>
                <a:sym typeface="Playwrite GB S"/>
              </a:rPr>
              <a:t>Parents with mental health issues </a:t>
            </a:r>
            <a:r>
              <a:rPr lang="en-GB" sz="1500">
                <a:solidFill>
                  <a:schemeClr val="dk1"/>
                </a:solidFill>
                <a:latin typeface="Playwrite GB S"/>
                <a:ea typeface="Playwrite GB S"/>
                <a:cs typeface="Playwrite GB S"/>
                <a:sym typeface="Playwrite GB S"/>
              </a:rPr>
              <a:t>(depression, post partum, bipolar).</a:t>
            </a:r>
            <a:endParaRPr sz="1500">
              <a:solidFill>
                <a:schemeClr val="dk1"/>
              </a:solidFill>
              <a:latin typeface="Playwrite GB S"/>
              <a:ea typeface="Playwrite GB S"/>
              <a:cs typeface="Playwrite GB S"/>
              <a:sym typeface="Playwrite GB S"/>
            </a:endParaRPr>
          </a:p>
          <a:p>
            <a:pPr indent="0" lvl="0" marL="0" rtl="0" algn="l">
              <a:spcBef>
                <a:spcPts val="1200"/>
              </a:spcBef>
              <a:spcAft>
                <a:spcPts val="1200"/>
              </a:spcAft>
              <a:buNone/>
            </a:pPr>
            <a:r>
              <a:t/>
            </a:r>
            <a:endParaRPr>
              <a:latin typeface="Playwrite GB S"/>
              <a:ea typeface="Playwrite GB S"/>
              <a:cs typeface="Playwrite GB S"/>
              <a:sym typeface="Playwrite GB S"/>
            </a:endParaRPr>
          </a:p>
        </p:txBody>
      </p:sp>
      <p:pic>
        <p:nvPicPr>
          <p:cNvPr id="93" name="Google Shape;93;p19"/>
          <p:cNvPicPr preferRelativeResize="0"/>
          <p:nvPr/>
        </p:nvPicPr>
        <p:blipFill>
          <a:blip r:embed="rId3">
            <a:alphaModFix/>
          </a:blip>
          <a:stretch>
            <a:fillRect/>
          </a:stretch>
        </p:blipFill>
        <p:spPr>
          <a:xfrm>
            <a:off x="6961245" y="2322401"/>
            <a:ext cx="2076200" cy="180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182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u="sng">
                <a:latin typeface="Playwrite GB S"/>
                <a:ea typeface="Playwrite GB S"/>
                <a:cs typeface="Playwrite GB S"/>
                <a:sym typeface="Playwrite GB S"/>
              </a:rPr>
              <a:t>What does this mean for schools?</a:t>
            </a:r>
            <a:endParaRPr b="1" u="sng">
              <a:latin typeface="Playwrite GB S"/>
              <a:ea typeface="Playwrite GB S"/>
              <a:cs typeface="Playwrite GB S"/>
              <a:sym typeface="Playwrite GB S"/>
            </a:endParaRPr>
          </a:p>
        </p:txBody>
      </p:sp>
      <p:sp>
        <p:nvSpPr>
          <p:cNvPr id="99" name="Google Shape;99;p20"/>
          <p:cNvSpPr txBox="1"/>
          <p:nvPr>
            <p:ph idx="1" type="body"/>
          </p:nvPr>
        </p:nvSpPr>
        <p:spPr>
          <a:xfrm>
            <a:off x="145700" y="888825"/>
            <a:ext cx="4662600" cy="4152600"/>
          </a:xfrm>
          <a:prstGeom prst="rect">
            <a:avLst/>
          </a:prstGeom>
        </p:spPr>
        <p:txBody>
          <a:bodyPr anchorCtr="0" anchor="t" bIns="91425" lIns="91425" spcFirstLastPara="1" rIns="91425" wrap="square" tIns="91425">
            <a:normAutofit lnSpcReduction="10000"/>
          </a:bodyPr>
          <a:lstStyle/>
          <a:p>
            <a:pPr indent="-330200" lvl="0" marL="457200" rtl="0" algn="l">
              <a:lnSpc>
                <a:spcPct val="150000"/>
              </a:lnSpc>
              <a:spcBef>
                <a:spcPts val="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Difficulty forming relationships.</a:t>
            </a:r>
            <a:endParaRPr sz="1600">
              <a:solidFill>
                <a:schemeClr val="dk1"/>
              </a:solidFill>
              <a:latin typeface="Playwrite GB S"/>
              <a:ea typeface="Playwrite GB S"/>
              <a:cs typeface="Playwrite GB S"/>
              <a:sym typeface="Playwrite GB S"/>
            </a:endParaRPr>
          </a:p>
          <a:p>
            <a:pPr indent="-330200" lvl="0" marL="457200" rtl="0" algn="l">
              <a:lnSpc>
                <a:spcPct val="150000"/>
              </a:lnSpc>
              <a:spcBef>
                <a:spcPts val="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Maintaining a </a:t>
            </a:r>
            <a:r>
              <a:rPr lang="en-GB" sz="1600">
                <a:solidFill>
                  <a:schemeClr val="dk1"/>
                </a:solidFill>
                <a:latin typeface="Playwrite GB S"/>
                <a:ea typeface="Playwrite GB S"/>
                <a:cs typeface="Playwrite GB S"/>
                <a:sym typeface="Playwrite GB S"/>
              </a:rPr>
              <a:t>positive</a:t>
            </a:r>
            <a:r>
              <a:rPr lang="en-GB" sz="1600">
                <a:solidFill>
                  <a:schemeClr val="dk1"/>
                </a:solidFill>
                <a:latin typeface="Playwrite GB S"/>
                <a:ea typeface="Playwrite GB S"/>
                <a:cs typeface="Playwrite GB S"/>
                <a:sym typeface="Playwrite GB S"/>
              </a:rPr>
              <a:t> </a:t>
            </a:r>
            <a:r>
              <a:rPr lang="en-GB" sz="1600">
                <a:solidFill>
                  <a:schemeClr val="dk1"/>
                </a:solidFill>
                <a:latin typeface="Playwrite GB S"/>
                <a:ea typeface="Playwrite GB S"/>
                <a:cs typeface="Playwrite GB S"/>
                <a:sym typeface="Playwrite GB S"/>
              </a:rPr>
              <a:t>sense</a:t>
            </a:r>
            <a:r>
              <a:rPr lang="en-GB" sz="1600">
                <a:solidFill>
                  <a:schemeClr val="dk1"/>
                </a:solidFill>
                <a:latin typeface="Playwrite GB S"/>
                <a:ea typeface="Playwrite GB S"/>
                <a:cs typeface="Playwrite GB S"/>
                <a:sym typeface="Playwrite GB S"/>
              </a:rPr>
              <a:t> of self.</a:t>
            </a:r>
            <a:endParaRPr sz="1600">
              <a:solidFill>
                <a:schemeClr val="dk1"/>
              </a:solidFill>
              <a:latin typeface="Playwrite GB S"/>
              <a:ea typeface="Playwrite GB S"/>
              <a:cs typeface="Playwrite GB S"/>
              <a:sym typeface="Playwrite GB S"/>
            </a:endParaRPr>
          </a:p>
          <a:p>
            <a:pPr indent="-330200" lvl="0" marL="457200" rtl="0" algn="l">
              <a:lnSpc>
                <a:spcPct val="150000"/>
              </a:lnSpc>
              <a:spcBef>
                <a:spcPts val="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Difficulty regulating emotions.</a:t>
            </a:r>
            <a:endParaRPr sz="1600">
              <a:solidFill>
                <a:schemeClr val="dk1"/>
              </a:solidFill>
              <a:latin typeface="Playwrite GB S"/>
              <a:ea typeface="Playwrite GB S"/>
              <a:cs typeface="Playwrite GB S"/>
              <a:sym typeface="Playwrite GB S"/>
            </a:endParaRPr>
          </a:p>
          <a:p>
            <a:pPr indent="-330200" lvl="0" marL="457200" rtl="0" algn="l">
              <a:lnSpc>
                <a:spcPct val="150000"/>
              </a:lnSpc>
              <a:spcBef>
                <a:spcPts val="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Overwhelmed in social situations.</a:t>
            </a:r>
            <a:endParaRPr sz="1600">
              <a:solidFill>
                <a:schemeClr val="dk1"/>
              </a:solidFill>
              <a:latin typeface="Playwrite GB S"/>
              <a:ea typeface="Playwrite GB S"/>
              <a:cs typeface="Playwrite GB S"/>
              <a:sym typeface="Playwrite GB S"/>
            </a:endParaRPr>
          </a:p>
          <a:p>
            <a:pPr indent="-330200" lvl="0" marL="457200" rtl="0" algn="l">
              <a:lnSpc>
                <a:spcPct val="150000"/>
              </a:lnSpc>
              <a:spcBef>
                <a:spcPts val="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Lack of seeking comfort adult/ </a:t>
            </a:r>
            <a:r>
              <a:rPr lang="en-GB" sz="1600">
                <a:solidFill>
                  <a:schemeClr val="dk1"/>
                </a:solidFill>
                <a:latin typeface="Playwrite GB S"/>
                <a:ea typeface="Playwrite GB S"/>
                <a:cs typeface="Playwrite GB S"/>
                <a:sym typeface="Playwrite GB S"/>
              </a:rPr>
              <a:t>physical</a:t>
            </a:r>
            <a:r>
              <a:rPr lang="en-GB" sz="1600">
                <a:solidFill>
                  <a:schemeClr val="dk1"/>
                </a:solidFill>
                <a:latin typeface="Playwrite GB S"/>
                <a:ea typeface="Playwrite GB S"/>
                <a:cs typeface="Playwrite GB S"/>
                <a:sym typeface="Playwrite GB S"/>
              </a:rPr>
              <a:t> affection.</a:t>
            </a:r>
            <a:endParaRPr sz="1600">
              <a:solidFill>
                <a:schemeClr val="dk1"/>
              </a:solidFill>
              <a:latin typeface="Playwrite GB S"/>
              <a:ea typeface="Playwrite GB S"/>
              <a:cs typeface="Playwrite GB S"/>
              <a:sym typeface="Playwrite GB S"/>
            </a:endParaRPr>
          </a:p>
          <a:p>
            <a:pPr indent="-330200" lvl="0" marL="457200" rtl="0" algn="l">
              <a:lnSpc>
                <a:spcPct val="150000"/>
              </a:lnSpc>
              <a:spcBef>
                <a:spcPts val="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Overly dependent on </a:t>
            </a:r>
            <a:r>
              <a:rPr lang="en-GB" sz="1600">
                <a:solidFill>
                  <a:schemeClr val="dk1"/>
                </a:solidFill>
                <a:latin typeface="Playwrite GB S"/>
                <a:ea typeface="Playwrite GB S"/>
                <a:cs typeface="Playwrite GB S"/>
                <a:sym typeface="Playwrite GB S"/>
              </a:rPr>
              <a:t>adults/ inappropriate clinginess.</a:t>
            </a:r>
            <a:endParaRPr sz="1600">
              <a:solidFill>
                <a:schemeClr val="dk1"/>
              </a:solidFill>
              <a:latin typeface="Playwrite GB S"/>
              <a:ea typeface="Playwrite GB S"/>
              <a:cs typeface="Playwrite GB S"/>
              <a:sym typeface="Playwrite GB S"/>
            </a:endParaRPr>
          </a:p>
          <a:p>
            <a:pPr indent="-330200" lvl="0" marL="457200" rtl="0" algn="l">
              <a:lnSpc>
                <a:spcPct val="150000"/>
              </a:lnSpc>
              <a:spcBef>
                <a:spcPts val="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Anti-social behaviors </a:t>
            </a:r>
            <a:endParaRPr sz="1600">
              <a:solidFill>
                <a:schemeClr val="dk1"/>
              </a:solidFill>
              <a:latin typeface="Playwrite GB S"/>
              <a:ea typeface="Playwrite GB S"/>
              <a:cs typeface="Playwrite GB S"/>
              <a:sym typeface="Playwrite GB S"/>
            </a:endParaRPr>
          </a:p>
          <a:p>
            <a:pPr indent="0" lvl="0" marL="457200" rtl="0" algn="l">
              <a:lnSpc>
                <a:spcPct val="150000"/>
              </a:lnSpc>
              <a:spcBef>
                <a:spcPts val="0"/>
              </a:spcBef>
              <a:spcAft>
                <a:spcPts val="0"/>
              </a:spcAft>
              <a:buNone/>
            </a:pPr>
            <a:r>
              <a:rPr lang="en-GB" sz="1300">
                <a:solidFill>
                  <a:schemeClr val="dk1"/>
                </a:solidFill>
                <a:latin typeface="Playwrite GB S"/>
                <a:ea typeface="Playwrite GB S"/>
                <a:cs typeface="Playwrite GB S"/>
                <a:sym typeface="Playwrite GB S"/>
              </a:rPr>
              <a:t>(e.g., lying, stealing, manipulating, destructiveness, cruelty, aggression)</a:t>
            </a:r>
            <a:endParaRPr sz="1600">
              <a:solidFill>
                <a:schemeClr val="dk1"/>
              </a:solidFill>
              <a:latin typeface="Playwrite GB S"/>
              <a:ea typeface="Playwrite GB S"/>
              <a:cs typeface="Playwrite GB S"/>
              <a:sym typeface="Playwrite GB S"/>
            </a:endParaRPr>
          </a:p>
          <a:p>
            <a:pPr indent="0" lvl="0" marL="457200" rtl="0" algn="l">
              <a:lnSpc>
                <a:spcPct val="150000"/>
              </a:lnSpc>
              <a:spcBef>
                <a:spcPts val="0"/>
              </a:spcBef>
              <a:spcAft>
                <a:spcPts val="0"/>
              </a:spcAft>
              <a:buNone/>
            </a:pPr>
            <a:r>
              <a:t/>
            </a:r>
            <a:endParaRPr sz="1900">
              <a:solidFill>
                <a:schemeClr val="dk1"/>
              </a:solidFill>
              <a:latin typeface="Playwrite GB S"/>
              <a:ea typeface="Playwrite GB S"/>
              <a:cs typeface="Playwrite GB S"/>
              <a:sym typeface="Playwrite GB S"/>
            </a:endParaRPr>
          </a:p>
        </p:txBody>
      </p:sp>
      <p:sp>
        <p:nvSpPr>
          <p:cNvPr id="100" name="Google Shape;100;p20"/>
          <p:cNvSpPr txBox="1"/>
          <p:nvPr/>
        </p:nvSpPr>
        <p:spPr>
          <a:xfrm>
            <a:off x="4642500" y="755450"/>
            <a:ext cx="4189800" cy="41526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Not able to show empathy to others. </a:t>
            </a:r>
            <a:endParaRPr sz="1600">
              <a:solidFill>
                <a:schemeClr val="dk1"/>
              </a:solidFill>
              <a:latin typeface="Playwrite GB S"/>
              <a:ea typeface="Playwrite GB S"/>
              <a:cs typeface="Playwrite GB S"/>
              <a:sym typeface="Playwrite GB S"/>
            </a:endParaRPr>
          </a:p>
          <a:p>
            <a:pPr indent="-330200" lvl="0" marL="457200" rtl="0" algn="l">
              <a:lnSpc>
                <a:spcPct val="150000"/>
              </a:lnSpc>
              <a:spcBef>
                <a:spcPts val="0"/>
              </a:spcBef>
              <a:spcAft>
                <a:spcPts val="0"/>
              </a:spcAft>
              <a:buClr>
                <a:schemeClr val="dk1"/>
              </a:buClr>
              <a:buSzPts val="1600"/>
              <a:buFont typeface="Playwrite GB S"/>
              <a:buChar char="●"/>
            </a:pPr>
            <a:r>
              <a:rPr lang="en-GB" sz="1600">
                <a:solidFill>
                  <a:schemeClr val="dk1"/>
                </a:solidFill>
                <a:latin typeface="Playwrite GB S"/>
                <a:ea typeface="Playwrite GB S"/>
                <a:cs typeface="Playwrite GB S"/>
                <a:sym typeface="Playwrite GB S"/>
              </a:rPr>
              <a:t>Lack of flexibility and very rigid in routine.</a:t>
            </a:r>
            <a:endParaRPr sz="1600">
              <a:solidFill>
                <a:schemeClr val="dk1"/>
              </a:solidFill>
              <a:latin typeface="Playwrite GB S"/>
              <a:ea typeface="Playwrite GB S"/>
              <a:cs typeface="Playwrite GB S"/>
              <a:sym typeface="Playwrite GB S"/>
            </a:endParaRPr>
          </a:p>
          <a:p>
            <a:pPr indent="-323850" lvl="0" marL="457200" rtl="0" algn="l">
              <a:lnSpc>
                <a:spcPct val="150000"/>
              </a:lnSpc>
              <a:spcBef>
                <a:spcPts val="0"/>
              </a:spcBef>
              <a:spcAft>
                <a:spcPts val="0"/>
              </a:spcAft>
              <a:buClr>
                <a:schemeClr val="dk1"/>
              </a:buClr>
              <a:buSzPts val="1500"/>
              <a:buFont typeface="Playwrite GB S"/>
              <a:buChar char="●"/>
            </a:pPr>
            <a:r>
              <a:rPr lang="en-GB" sz="1600">
                <a:solidFill>
                  <a:schemeClr val="dk1"/>
                </a:solidFill>
                <a:latin typeface="Playwrite GB S"/>
                <a:ea typeface="Playwrite GB S"/>
                <a:cs typeface="Playwrite GB S"/>
                <a:sym typeface="Playwrite GB S"/>
              </a:rPr>
              <a:t>Poor eye contact when listening or speaking.</a:t>
            </a:r>
            <a:endParaRPr sz="1600">
              <a:solidFill>
                <a:schemeClr val="dk1"/>
              </a:solidFill>
              <a:latin typeface="Playwrite GB S"/>
              <a:ea typeface="Playwrite GB S"/>
              <a:cs typeface="Playwrite GB S"/>
              <a:sym typeface="Playwrite GB S"/>
            </a:endParaRPr>
          </a:p>
          <a:p>
            <a:pPr indent="-323850" lvl="0" marL="457200" rtl="0" algn="l">
              <a:lnSpc>
                <a:spcPct val="150000"/>
              </a:lnSpc>
              <a:spcBef>
                <a:spcPts val="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Abnormal eating and elimination patterns (e.g., wetting, soiling, hoarding food)</a:t>
            </a:r>
            <a:endParaRPr sz="1500">
              <a:solidFill>
                <a:schemeClr val="dk1"/>
              </a:solidFill>
              <a:latin typeface="Playwrite GB S"/>
              <a:ea typeface="Playwrite GB S"/>
              <a:cs typeface="Playwrite GB S"/>
              <a:sym typeface="Playwrite GB S"/>
            </a:endParaRPr>
          </a:p>
          <a:p>
            <a:pPr indent="-323850" lvl="0" marL="457200" rtl="0" algn="l">
              <a:lnSpc>
                <a:spcPct val="150000"/>
              </a:lnSpc>
              <a:spcBef>
                <a:spcPts val="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Fear of abandonment/ trust issues.</a:t>
            </a:r>
            <a:endParaRPr sz="1500">
              <a:solidFill>
                <a:schemeClr val="dk1"/>
              </a:solidFill>
              <a:latin typeface="Playwrite GB S"/>
              <a:ea typeface="Playwrite GB S"/>
              <a:cs typeface="Playwrite GB S"/>
              <a:sym typeface="Playwrite GB S"/>
            </a:endParaRPr>
          </a:p>
          <a:p>
            <a:pPr indent="-323850" lvl="0" marL="457200" rtl="0" algn="l">
              <a:lnSpc>
                <a:spcPct val="150000"/>
              </a:lnSpc>
              <a:spcBef>
                <a:spcPts val="0"/>
              </a:spcBef>
              <a:spcAft>
                <a:spcPts val="0"/>
              </a:spcAft>
              <a:buClr>
                <a:schemeClr val="dk1"/>
              </a:buClr>
              <a:buSzPts val="1500"/>
              <a:buFont typeface="Playwrite GB S"/>
              <a:buChar char="●"/>
            </a:pPr>
            <a:r>
              <a:rPr lang="en-GB" sz="1500">
                <a:solidFill>
                  <a:schemeClr val="dk1"/>
                </a:solidFill>
                <a:latin typeface="Playwrite GB S"/>
                <a:ea typeface="Playwrite GB S"/>
                <a:cs typeface="Playwrite GB S"/>
                <a:sym typeface="Playwrite GB S"/>
              </a:rPr>
              <a:t>Tendency to overanalyze behavior. </a:t>
            </a:r>
            <a:endParaRPr sz="1500">
              <a:solidFill>
                <a:schemeClr val="dk1"/>
              </a:solidFill>
              <a:latin typeface="Playwrite GB S"/>
              <a:ea typeface="Playwrite GB S"/>
              <a:cs typeface="Playwrite GB S"/>
              <a:sym typeface="Playwrite GB S"/>
            </a:endParaRPr>
          </a:p>
          <a:p>
            <a:pPr indent="0" lvl="0" marL="457200" rtl="0" algn="l">
              <a:lnSpc>
                <a:spcPct val="150000"/>
              </a:lnSpc>
              <a:spcBef>
                <a:spcPts val="0"/>
              </a:spcBef>
              <a:spcAft>
                <a:spcPts val="0"/>
              </a:spcAft>
              <a:buNone/>
            </a:pPr>
            <a:r>
              <a:t/>
            </a:r>
            <a:endParaRPr sz="1500">
              <a:solidFill>
                <a:schemeClr val="dk1"/>
              </a:solidFill>
              <a:latin typeface="Playwrite GB S"/>
              <a:ea typeface="Playwrite GB S"/>
              <a:cs typeface="Playwrite GB S"/>
              <a:sym typeface="Playwrite GB S"/>
            </a:endParaRPr>
          </a:p>
          <a:p>
            <a:pPr indent="0" lvl="0" marL="0" rtl="0" algn="l">
              <a:spcBef>
                <a:spcPts val="0"/>
              </a:spcBef>
              <a:spcAft>
                <a:spcPts val="0"/>
              </a:spcAft>
              <a:buNone/>
            </a:pPr>
            <a:r>
              <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239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u="sng">
                <a:latin typeface="Playwrite GB S"/>
                <a:ea typeface="Playwrite GB S"/>
                <a:cs typeface="Playwrite GB S"/>
                <a:sym typeface="Playwrite GB S"/>
              </a:rPr>
              <a:t>Benefits of Attachment Informed Practice </a:t>
            </a:r>
            <a:endParaRPr b="1" u="sng">
              <a:latin typeface="Playwrite GB S"/>
              <a:ea typeface="Playwrite GB S"/>
              <a:cs typeface="Playwrite GB S"/>
              <a:sym typeface="Playwrite GB S"/>
            </a:endParaRPr>
          </a:p>
        </p:txBody>
      </p:sp>
      <p:sp>
        <p:nvSpPr>
          <p:cNvPr id="106" name="Google Shape;106;p21"/>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333136" lvl="0" marL="457200" rtl="0" algn="l">
              <a:lnSpc>
                <a:spcPct val="140000"/>
              </a:lnSpc>
              <a:spcBef>
                <a:spcPts val="0"/>
              </a:spcBef>
              <a:spcAft>
                <a:spcPts val="0"/>
              </a:spcAft>
              <a:buClr>
                <a:schemeClr val="dk1"/>
              </a:buClr>
              <a:buSzPts val="1646"/>
              <a:buFont typeface="Playwrite GB S"/>
              <a:buChar char="●"/>
            </a:pPr>
            <a:r>
              <a:rPr lang="en-GB" sz="1646">
                <a:solidFill>
                  <a:schemeClr val="dk1"/>
                </a:solidFill>
                <a:latin typeface="Playwrite GB S"/>
                <a:ea typeface="Playwrite GB S"/>
                <a:cs typeface="Playwrite GB S"/>
                <a:sym typeface="Playwrite GB S"/>
              </a:rPr>
              <a:t>Closer friendships and better social skills.</a:t>
            </a:r>
            <a:endParaRPr sz="1646">
              <a:solidFill>
                <a:schemeClr val="dk1"/>
              </a:solidFill>
              <a:latin typeface="Playwrite GB S"/>
              <a:ea typeface="Playwrite GB S"/>
              <a:cs typeface="Playwrite GB S"/>
              <a:sym typeface="Playwrite GB S"/>
            </a:endParaRPr>
          </a:p>
          <a:p>
            <a:pPr indent="-333136" lvl="0" marL="457200" rtl="0" algn="l">
              <a:lnSpc>
                <a:spcPct val="140000"/>
              </a:lnSpc>
              <a:spcBef>
                <a:spcPts val="0"/>
              </a:spcBef>
              <a:spcAft>
                <a:spcPts val="0"/>
              </a:spcAft>
              <a:buClr>
                <a:schemeClr val="dk1"/>
              </a:buClr>
              <a:buSzPts val="1646"/>
              <a:buFont typeface="Playwrite GB S"/>
              <a:buChar char="●"/>
            </a:pPr>
            <a:r>
              <a:rPr lang="en-GB" sz="1646">
                <a:solidFill>
                  <a:schemeClr val="dk1"/>
                </a:solidFill>
                <a:latin typeface="Playwrite GB S"/>
                <a:ea typeface="Playwrite GB S"/>
                <a:cs typeface="Playwrite GB S"/>
                <a:sym typeface="Playwrite GB S"/>
              </a:rPr>
              <a:t>Happier, healthier and trusting relationships with caregivers.</a:t>
            </a:r>
            <a:endParaRPr sz="1646">
              <a:solidFill>
                <a:schemeClr val="dk1"/>
              </a:solidFill>
              <a:latin typeface="Playwrite GB S"/>
              <a:ea typeface="Playwrite GB S"/>
              <a:cs typeface="Playwrite GB S"/>
              <a:sym typeface="Playwrite GB S"/>
            </a:endParaRPr>
          </a:p>
          <a:p>
            <a:pPr indent="-333136" lvl="0" marL="457200" rtl="0" algn="l">
              <a:lnSpc>
                <a:spcPct val="140000"/>
              </a:lnSpc>
              <a:spcBef>
                <a:spcPts val="0"/>
              </a:spcBef>
              <a:spcAft>
                <a:spcPts val="0"/>
              </a:spcAft>
              <a:buClr>
                <a:schemeClr val="dk1"/>
              </a:buClr>
              <a:buSzPts val="1646"/>
              <a:buFont typeface="Playwrite GB S"/>
              <a:buChar char="●"/>
            </a:pPr>
            <a:r>
              <a:rPr lang="en-GB" sz="1646">
                <a:solidFill>
                  <a:schemeClr val="dk1"/>
                </a:solidFill>
                <a:latin typeface="Playwrite GB S"/>
                <a:ea typeface="Playwrite GB S"/>
                <a:cs typeface="Playwrite GB S"/>
                <a:sym typeface="Playwrite GB S"/>
              </a:rPr>
              <a:t>Greater sense of self and higher self </a:t>
            </a:r>
            <a:r>
              <a:rPr lang="en-GB" sz="1646">
                <a:solidFill>
                  <a:schemeClr val="dk1"/>
                </a:solidFill>
                <a:latin typeface="Playwrite GB S"/>
                <a:ea typeface="Playwrite GB S"/>
                <a:cs typeface="Playwrite GB S"/>
                <a:sym typeface="Playwrite GB S"/>
              </a:rPr>
              <a:t>esteem. </a:t>
            </a:r>
            <a:endParaRPr sz="1646">
              <a:solidFill>
                <a:schemeClr val="dk1"/>
              </a:solidFill>
              <a:latin typeface="Playwrite GB S"/>
              <a:ea typeface="Playwrite GB S"/>
              <a:cs typeface="Playwrite GB S"/>
              <a:sym typeface="Playwrite GB S"/>
            </a:endParaRPr>
          </a:p>
          <a:p>
            <a:pPr indent="-333136" lvl="0" marL="457200" rtl="0" algn="l">
              <a:lnSpc>
                <a:spcPct val="140000"/>
              </a:lnSpc>
              <a:spcBef>
                <a:spcPts val="0"/>
              </a:spcBef>
              <a:spcAft>
                <a:spcPts val="0"/>
              </a:spcAft>
              <a:buClr>
                <a:schemeClr val="dk1"/>
              </a:buClr>
              <a:buSzPts val="1646"/>
              <a:buFont typeface="Playwrite GB S"/>
              <a:buChar char="●"/>
            </a:pPr>
            <a:r>
              <a:rPr lang="en-GB" sz="1646">
                <a:solidFill>
                  <a:schemeClr val="dk1"/>
                </a:solidFill>
                <a:latin typeface="Playwrite GB S"/>
                <a:ea typeface="Playwrite GB S"/>
                <a:cs typeface="Playwrite GB S"/>
                <a:sym typeface="Playwrite GB S"/>
              </a:rPr>
              <a:t>Greater empathy towards others.</a:t>
            </a:r>
            <a:endParaRPr sz="1646">
              <a:solidFill>
                <a:schemeClr val="dk1"/>
              </a:solidFill>
              <a:latin typeface="Playwrite GB S"/>
              <a:ea typeface="Playwrite GB S"/>
              <a:cs typeface="Playwrite GB S"/>
              <a:sym typeface="Playwrite GB S"/>
            </a:endParaRPr>
          </a:p>
          <a:p>
            <a:pPr indent="-333136" lvl="0" marL="457200" rtl="0" algn="l">
              <a:lnSpc>
                <a:spcPct val="140000"/>
              </a:lnSpc>
              <a:spcBef>
                <a:spcPts val="0"/>
              </a:spcBef>
              <a:spcAft>
                <a:spcPts val="0"/>
              </a:spcAft>
              <a:buClr>
                <a:schemeClr val="dk1"/>
              </a:buClr>
              <a:buSzPts val="1646"/>
              <a:buFont typeface="Playwrite GB S"/>
              <a:buChar char="●"/>
            </a:pPr>
            <a:r>
              <a:rPr lang="en-GB" sz="1646">
                <a:solidFill>
                  <a:schemeClr val="dk1"/>
                </a:solidFill>
                <a:latin typeface="Playwrite GB S"/>
                <a:ea typeface="Playwrite GB S"/>
                <a:cs typeface="Playwrite GB S"/>
                <a:sym typeface="Playwrite GB S"/>
              </a:rPr>
              <a:t>Ability to make healthier choices in the face of setbacks and challenges. </a:t>
            </a:r>
            <a:endParaRPr sz="1646">
              <a:solidFill>
                <a:schemeClr val="dk1"/>
              </a:solidFill>
              <a:latin typeface="Playwrite GB S"/>
              <a:ea typeface="Playwrite GB S"/>
              <a:cs typeface="Playwrite GB S"/>
              <a:sym typeface="Playwrite GB S"/>
            </a:endParaRPr>
          </a:p>
          <a:p>
            <a:pPr indent="-333136" lvl="0" marL="457200" rtl="0" algn="l">
              <a:lnSpc>
                <a:spcPct val="140000"/>
              </a:lnSpc>
              <a:spcBef>
                <a:spcPts val="0"/>
              </a:spcBef>
              <a:spcAft>
                <a:spcPts val="0"/>
              </a:spcAft>
              <a:buClr>
                <a:schemeClr val="dk1"/>
              </a:buClr>
              <a:buSzPts val="1646"/>
              <a:buFont typeface="Playwrite GB S"/>
              <a:buChar char="●"/>
            </a:pPr>
            <a:r>
              <a:rPr lang="en-GB" sz="1646">
                <a:solidFill>
                  <a:schemeClr val="dk1"/>
                </a:solidFill>
                <a:latin typeface="Playwrite GB S"/>
                <a:ea typeface="Playwrite GB S"/>
                <a:cs typeface="Playwrite GB S"/>
                <a:sym typeface="Playwrite GB S"/>
              </a:rPr>
              <a:t>Improved emotional regulation.</a:t>
            </a:r>
            <a:endParaRPr sz="1646">
              <a:solidFill>
                <a:schemeClr val="dk1"/>
              </a:solidFill>
              <a:latin typeface="Playwrite GB S"/>
              <a:ea typeface="Playwrite GB S"/>
              <a:cs typeface="Playwrite GB S"/>
              <a:sym typeface="Playwrite GB S"/>
            </a:endParaRPr>
          </a:p>
          <a:p>
            <a:pPr indent="-333136" lvl="0" marL="457200" rtl="0" algn="l">
              <a:lnSpc>
                <a:spcPct val="140000"/>
              </a:lnSpc>
              <a:spcBef>
                <a:spcPts val="0"/>
              </a:spcBef>
              <a:spcAft>
                <a:spcPts val="0"/>
              </a:spcAft>
              <a:buClr>
                <a:schemeClr val="dk1"/>
              </a:buClr>
              <a:buSzPts val="1646"/>
              <a:buFont typeface="Playwrite GB S"/>
              <a:buChar char="●"/>
            </a:pPr>
            <a:r>
              <a:rPr lang="en-GB" sz="1646">
                <a:solidFill>
                  <a:schemeClr val="dk1"/>
                </a:solidFill>
                <a:latin typeface="Playwrite GB S"/>
                <a:ea typeface="Playwrite GB S"/>
                <a:cs typeface="Playwrite GB S"/>
                <a:sym typeface="Playwrite GB S"/>
              </a:rPr>
              <a:t>Increased academic success.</a:t>
            </a:r>
            <a:endParaRPr sz="1646">
              <a:solidFill>
                <a:schemeClr val="dk1"/>
              </a:solidFill>
              <a:latin typeface="Playwrite GB S"/>
              <a:ea typeface="Playwrite GB S"/>
              <a:cs typeface="Playwrite GB S"/>
              <a:sym typeface="Playwrite GB S"/>
            </a:endParaRPr>
          </a:p>
          <a:p>
            <a:pPr indent="-333136" lvl="0" marL="457200" rtl="0" algn="l">
              <a:lnSpc>
                <a:spcPct val="140000"/>
              </a:lnSpc>
              <a:spcBef>
                <a:spcPts val="0"/>
              </a:spcBef>
              <a:spcAft>
                <a:spcPts val="0"/>
              </a:spcAft>
              <a:buClr>
                <a:schemeClr val="dk1"/>
              </a:buClr>
              <a:buSzPts val="1646"/>
              <a:buFont typeface="Playwrite GB S"/>
              <a:buChar char="●"/>
            </a:pPr>
            <a:r>
              <a:rPr lang="en-GB" sz="1646">
                <a:solidFill>
                  <a:schemeClr val="dk1"/>
                </a:solidFill>
                <a:latin typeface="Playwrite GB S"/>
                <a:ea typeface="Playwrite GB S"/>
                <a:cs typeface="Playwrite GB S"/>
                <a:sym typeface="Playwrite GB S"/>
              </a:rPr>
              <a:t>Ability to verbalise their feelings. </a:t>
            </a:r>
            <a:endParaRPr sz="1646">
              <a:solidFill>
                <a:schemeClr val="dk1"/>
              </a:solidFill>
              <a:latin typeface="Playwrite GB S"/>
              <a:ea typeface="Playwrite GB S"/>
              <a:cs typeface="Playwrite GB S"/>
              <a:sym typeface="Playwrite GB S"/>
            </a:endParaRPr>
          </a:p>
          <a:p>
            <a:pPr indent="-333136" lvl="0" marL="457200" rtl="0" algn="l">
              <a:lnSpc>
                <a:spcPct val="140000"/>
              </a:lnSpc>
              <a:spcBef>
                <a:spcPts val="0"/>
              </a:spcBef>
              <a:spcAft>
                <a:spcPts val="0"/>
              </a:spcAft>
              <a:buClr>
                <a:schemeClr val="dk1"/>
              </a:buClr>
              <a:buSzPts val="1646"/>
              <a:buFont typeface="Playwrite GB S"/>
              <a:buChar char="●"/>
            </a:pPr>
            <a:r>
              <a:rPr lang="en-GB" sz="1646">
                <a:solidFill>
                  <a:schemeClr val="dk1"/>
                </a:solidFill>
                <a:latin typeface="Playwrite GB S"/>
                <a:ea typeface="Playwrite GB S"/>
                <a:cs typeface="Playwrite GB S"/>
                <a:sym typeface="Playwrite GB S"/>
              </a:rPr>
              <a:t>Increased sense of security.</a:t>
            </a:r>
            <a:endParaRPr sz="1646">
              <a:solidFill>
                <a:schemeClr val="dk1"/>
              </a:solidFill>
              <a:latin typeface="Playwrite GB S"/>
              <a:ea typeface="Playwrite GB S"/>
              <a:cs typeface="Playwrite GB S"/>
              <a:sym typeface="Playwrite GB S"/>
            </a:endParaRPr>
          </a:p>
          <a:p>
            <a:pPr indent="-333136" lvl="0" marL="457200" rtl="0" algn="l">
              <a:lnSpc>
                <a:spcPct val="140000"/>
              </a:lnSpc>
              <a:spcBef>
                <a:spcPts val="0"/>
              </a:spcBef>
              <a:spcAft>
                <a:spcPts val="0"/>
              </a:spcAft>
              <a:buClr>
                <a:schemeClr val="dk1"/>
              </a:buClr>
              <a:buSzPts val="1646"/>
              <a:buFont typeface="Playwrite GB S"/>
              <a:buChar char="●"/>
            </a:pPr>
            <a:r>
              <a:rPr lang="en-GB" sz="1646">
                <a:solidFill>
                  <a:schemeClr val="dk1"/>
                </a:solidFill>
                <a:latin typeface="Playwrite GB S"/>
                <a:ea typeface="Playwrite GB S"/>
                <a:cs typeface="Playwrite GB S"/>
                <a:sym typeface="Playwrite GB S"/>
              </a:rPr>
              <a:t>Improved</a:t>
            </a:r>
            <a:r>
              <a:rPr lang="en-GB" sz="1646">
                <a:solidFill>
                  <a:schemeClr val="dk1"/>
                </a:solidFill>
                <a:latin typeface="Playwrite GB S"/>
                <a:ea typeface="Playwrite GB S"/>
                <a:cs typeface="Playwrite GB S"/>
                <a:sym typeface="Playwrite GB S"/>
              </a:rPr>
              <a:t> mental health.</a:t>
            </a:r>
            <a:endParaRPr sz="1646">
              <a:solidFill>
                <a:schemeClr val="dk1"/>
              </a:solidFill>
              <a:latin typeface="Playwrite GB S"/>
              <a:ea typeface="Playwrite GB S"/>
              <a:cs typeface="Playwrite GB S"/>
              <a:sym typeface="Playwrite GB S"/>
            </a:endParaRPr>
          </a:p>
          <a:p>
            <a:pPr indent="-333136" lvl="0" marL="457200" rtl="0" algn="l">
              <a:lnSpc>
                <a:spcPct val="140000"/>
              </a:lnSpc>
              <a:spcBef>
                <a:spcPts val="0"/>
              </a:spcBef>
              <a:spcAft>
                <a:spcPts val="0"/>
              </a:spcAft>
              <a:buClr>
                <a:schemeClr val="dk1"/>
              </a:buClr>
              <a:buSzPts val="1646"/>
              <a:buFont typeface="Playwrite GB S"/>
              <a:buChar char="●"/>
            </a:pPr>
            <a:r>
              <a:rPr lang="en-GB" sz="1646">
                <a:solidFill>
                  <a:schemeClr val="dk1"/>
                </a:solidFill>
                <a:latin typeface="Playwrite GB S"/>
                <a:ea typeface="Playwrite GB S"/>
                <a:cs typeface="Playwrite GB S"/>
                <a:sym typeface="Playwrite GB S"/>
              </a:rPr>
              <a:t>Improved family connections. </a:t>
            </a:r>
            <a:endParaRPr sz="1646">
              <a:solidFill>
                <a:schemeClr val="dk1"/>
              </a:solidFill>
              <a:latin typeface="Playwrite GB S"/>
              <a:ea typeface="Playwrite GB S"/>
              <a:cs typeface="Playwrite GB S"/>
              <a:sym typeface="Playwrite GB S"/>
            </a:endParaRPr>
          </a:p>
          <a:p>
            <a:pPr indent="0" lvl="0" marL="0" rtl="0" algn="l">
              <a:lnSpc>
                <a:spcPct val="95000"/>
              </a:lnSpc>
              <a:spcBef>
                <a:spcPts val="1400"/>
              </a:spcBef>
              <a:spcAft>
                <a:spcPts val="1200"/>
              </a:spcAft>
              <a:buSzPts val="852"/>
              <a:buNone/>
            </a:pPr>
            <a:r>
              <a:t/>
            </a:r>
            <a:endParaRPr sz="1395">
              <a:solidFill>
                <a:schemeClr val="dk1"/>
              </a:solidFill>
              <a:latin typeface="Playwrite GB S"/>
              <a:ea typeface="Playwrite GB S"/>
              <a:cs typeface="Playwrite GB S"/>
              <a:sym typeface="Playwrite GB S"/>
            </a:endParaRPr>
          </a:p>
        </p:txBody>
      </p:sp>
      <p:pic>
        <p:nvPicPr>
          <p:cNvPr id="107" name="Google Shape;107;p21"/>
          <p:cNvPicPr preferRelativeResize="0"/>
          <p:nvPr/>
        </p:nvPicPr>
        <p:blipFill>
          <a:blip r:embed="rId3">
            <a:alphaModFix/>
          </a:blip>
          <a:stretch>
            <a:fillRect/>
          </a:stretch>
        </p:blipFill>
        <p:spPr>
          <a:xfrm>
            <a:off x="6098325" y="3325405"/>
            <a:ext cx="2733975" cy="18180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