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7" r:id="rId5"/>
  </p:sld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6689-35BE-72A2-D678-99324749F9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564741-BB85-3698-35E6-D6D193D8A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FB0377-DC22-0569-F8B4-0ED811CEA8B7}"/>
              </a:ext>
            </a:extLst>
          </p:cNvPr>
          <p:cNvSpPr>
            <a:spLocks noGrp="1"/>
          </p:cNvSpPr>
          <p:nvPr>
            <p:ph type="dt" sz="half" idx="10"/>
          </p:nvPr>
        </p:nvSpPr>
        <p:spPr/>
        <p:txBody>
          <a:bodyPr/>
          <a:lstStyle/>
          <a:p>
            <a:fld id="{7ADC17EB-0BA3-4C79-885E-AF88CD4595FF}" type="datetimeFigureOut">
              <a:rPr lang="en-GB" smtClean="0"/>
              <a:t>29/10/2025</a:t>
            </a:fld>
            <a:endParaRPr lang="en-GB"/>
          </a:p>
        </p:txBody>
      </p:sp>
      <p:sp>
        <p:nvSpPr>
          <p:cNvPr id="5" name="Footer Placeholder 4">
            <a:extLst>
              <a:ext uri="{FF2B5EF4-FFF2-40B4-BE49-F238E27FC236}">
                <a16:creationId xmlns:a16="http://schemas.microsoft.com/office/drawing/2014/main" id="{8392515B-9DC4-F011-1CD1-BA802C5D87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DF6498-BA83-D431-8994-9FD1FDD209BE}"/>
              </a:ext>
            </a:extLst>
          </p:cNvPr>
          <p:cNvSpPr>
            <a:spLocks noGrp="1"/>
          </p:cNvSpPr>
          <p:nvPr>
            <p:ph type="sldNum" sz="quarter" idx="12"/>
          </p:nvPr>
        </p:nvSpPr>
        <p:spPr/>
        <p:txBody>
          <a:bodyPr/>
          <a:lstStyle/>
          <a:p>
            <a:fld id="{28DC5F64-EC04-4CE4-BD1E-84811631D274}" type="slidenum">
              <a:rPr lang="en-GB" smtClean="0"/>
              <a:t>‹#›</a:t>
            </a:fld>
            <a:endParaRPr lang="en-GB"/>
          </a:p>
        </p:txBody>
      </p:sp>
    </p:spTree>
    <p:extLst>
      <p:ext uri="{BB962C8B-B14F-4D97-AF65-F5344CB8AC3E}">
        <p14:creationId xmlns:p14="http://schemas.microsoft.com/office/powerpoint/2010/main" val="234806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C5EAEF-6478-4102-8F5D-A5FE9FC97ACB}" type="datetime1">
              <a:rPr lang="en-US" smtClean="0"/>
              <a:t>10/29/2025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4245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C17EB-0BA3-4C79-885E-AF88CD4595FF}" type="datetimeFigureOut">
              <a:rPr lang="en-GB" smtClean="0"/>
              <a:t>29/10/2025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C5F64-EC04-4CE4-BD1E-84811631D274}" type="slidenum">
              <a:rPr lang="en-GB" smtClean="0"/>
              <a:t>‹#›</a:t>
            </a:fld>
            <a:endParaRPr lang="en-GB"/>
          </a:p>
        </p:txBody>
      </p:sp>
    </p:spTree>
    <p:extLst>
      <p:ext uri="{BB962C8B-B14F-4D97-AF65-F5344CB8AC3E}">
        <p14:creationId xmlns:p14="http://schemas.microsoft.com/office/powerpoint/2010/main" val="2448941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C17EB-0BA3-4C79-885E-AF88CD4595FF}" type="datetimeFigureOut">
              <a:rPr lang="en-GB" smtClean="0"/>
              <a:t>29/10/2025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C5F64-EC04-4CE4-BD1E-84811631D274}"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8446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C17EB-0BA3-4C79-885E-AF88CD4595FF}" type="datetimeFigureOut">
              <a:rPr lang="en-GB" smtClean="0"/>
              <a:t>29/10/2025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C5F64-EC04-4CE4-BD1E-84811631D274}" type="slidenum">
              <a:rPr lang="en-GB" smtClean="0"/>
              <a:t>‹#›</a:t>
            </a:fld>
            <a:endParaRPr lang="en-GB"/>
          </a:p>
        </p:txBody>
      </p:sp>
    </p:spTree>
    <p:extLst>
      <p:ext uri="{BB962C8B-B14F-4D97-AF65-F5344CB8AC3E}">
        <p14:creationId xmlns:p14="http://schemas.microsoft.com/office/powerpoint/2010/main" val="76773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C17EB-0BA3-4C79-885E-AF88CD4595FF}" type="datetimeFigureOut">
              <a:rPr lang="en-GB" smtClean="0"/>
              <a:t>29/10/2025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C5F64-EC04-4CE4-BD1E-84811631D27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4738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C17EB-0BA3-4C79-885E-AF88CD4595FF}" type="datetimeFigureOut">
              <a:rPr lang="en-GB" smtClean="0"/>
              <a:t>29/10/2025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C5F64-EC04-4CE4-BD1E-84811631D274}" type="slidenum">
              <a:rPr lang="en-GB" smtClean="0"/>
              <a:t>‹#›</a:t>
            </a:fld>
            <a:endParaRPr lang="en-GB"/>
          </a:p>
        </p:txBody>
      </p:sp>
    </p:spTree>
    <p:extLst>
      <p:ext uri="{BB962C8B-B14F-4D97-AF65-F5344CB8AC3E}">
        <p14:creationId xmlns:p14="http://schemas.microsoft.com/office/powerpoint/2010/main" val="3201218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4EDB3-C0E8-45F8-9E1D-1B6C8D1880C0}" type="datetime1">
              <a:rPr lang="en-US" smtClean="0"/>
              <a:t>10/29/2025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54443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0EC4B-54ED-4041-B552-9BA760FA3DBA}" type="datetime1">
              <a:rPr lang="en-US" smtClean="0"/>
              <a:t>10/29/2025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6331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28FA71-3A18-48C0-980F-4B68F7F63042}" type="datetime1">
              <a:rPr lang="en-US" smtClean="0"/>
              <a:t>10/29/2025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2166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1210E-201E-4473-82AC-2466F5386C38}" type="datetime1">
              <a:rPr lang="en-US" smtClean="0"/>
              <a:t>10/29/2025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2940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EA198-6CAB-4B8F-B93F-1F9C8C4B6CE7}" type="datetime1">
              <a:rPr lang="en-US" smtClean="0"/>
              <a:t>10/29/2025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3866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6041F-4525-44D5-AA4F-332294BF1F56}" type="datetime1">
              <a:rPr lang="en-US" smtClean="0"/>
              <a:t>10/29/2025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4980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57091-BBDF-4EB9-BA6B-2BB67AC4FC0F}" type="datetime1">
              <a:rPr lang="en-US" smtClean="0"/>
              <a:t>10/29/2025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3573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6B226B-77A6-410C-9796-083F278E0125}" type="datetime1">
              <a:rPr lang="en-US" smtClean="0"/>
              <a:t>10/29/2025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2128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A578B-D289-4C40-8593-3D356C49DA58}" type="datetime1">
              <a:rPr lang="en-US" smtClean="0"/>
              <a:t>10/29/2025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1264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DFAE3-14DB-48A7-A80F-80DDB072CE3D}" type="datetime1">
              <a:rPr lang="en-US" smtClean="0"/>
              <a:t>10/29/2025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785426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116824-04AA-4E7B-F246-9E163C1429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41AF1B-5CC4-562C-6604-1FC6A1C958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9B05AE-16AD-DAC1-FDE2-7C012DA75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DC17EB-0BA3-4C79-885E-AF88CD4595FF}" type="datetimeFigureOut">
              <a:rPr lang="en-GB" smtClean="0"/>
              <a:t>29/10/2025</a:t>
            </a:fld>
            <a:endParaRPr lang="en-GB"/>
          </a:p>
        </p:txBody>
      </p:sp>
      <p:sp>
        <p:nvSpPr>
          <p:cNvPr id="5" name="Footer Placeholder 4">
            <a:extLst>
              <a:ext uri="{FF2B5EF4-FFF2-40B4-BE49-F238E27FC236}">
                <a16:creationId xmlns:a16="http://schemas.microsoft.com/office/drawing/2014/main" id="{8EA72E93-8EA5-E5FB-7E2B-2F0DE7E9F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F98F94A-1769-A92D-0F8F-0D6B78BF1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DC5F64-EC04-4CE4-BD1E-84811631D274}" type="slidenum">
              <a:rPr lang="en-GB" smtClean="0"/>
              <a:t>‹#›</a:t>
            </a:fld>
            <a:endParaRPr lang="en-GB"/>
          </a:p>
        </p:txBody>
      </p:sp>
    </p:spTree>
    <p:extLst>
      <p:ext uri="{BB962C8B-B14F-4D97-AF65-F5344CB8AC3E}">
        <p14:creationId xmlns:p14="http://schemas.microsoft.com/office/powerpoint/2010/main" val="389701261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DC17EB-0BA3-4C79-885E-AF88CD4595FF}" type="datetimeFigureOut">
              <a:rPr lang="en-GB" smtClean="0"/>
              <a:t>29/10/2025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8DC5F64-EC04-4CE4-BD1E-84811631D274}" type="slidenum">
              <a:rPr lang="en-GB" smtClean="0"/>
              <a:t>‹#›</a:t>
            </a:fld>
            <a:endParaRPr lang="en-GB"/>
          </a:p>
        </p:txBody>
      </p:sp>
    </p:spTree>
    <p:extLst>
      <p:ext uri="{BB962C8B-B14F-4D97-AF65-F5344CB8AC3E}">
        <p14:creationId xmlns:p14="http://schemas.microsoft.com/office/powerpoint/2010/main" val="319519994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openclipart.org/detail/19939/diary-by-sheikh_tuhin-19939"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plash of colors on a white surface">
            <a:extLst>
              <a:ext uri="{FF2B5EF4-FFF2-40B4-BE49-F238E27FC236}">
                <a16:creationId xmlns:a16="http://schemas.microsoft.com/office/drawing/2014/main" id="{4C301250-5362-78C6-A5DA-1DD03DAE61A9}"/>
              </a:ext>
            </a:extLst>
          </p:cNvPr>
          <p:cNvPicPr>
            <a:picLocks noChangeAspect="1"/>
          </p:cNvPicPr>
          <p:nvPr/>
        </p:nvPicPr>
        <p:blipFill>
          <a:blip r:embed="rId2"/>
          <a:srcRect l="5086" t="4207" r="-1" b="24607"/>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F798545-443A-84E1-7CCC-DA3B5FC05FC6}"/>
              </a:ext>
            </a:extLst>
          </p:cNvPr>
          <p:cNvSpPr>
            <a:spLocks noGrp="1"/>
          </p:cNvSpPr>
          <p:nvPr>
            <p:ph type="ctrTitle"/>
          </p:nvPr>
        </p:nvSpPr>
        <p:spPr>
          <a:xfrm>
            <a:off x="7693153" y="2980944"/>
            <a:ext cx="4286054" cy="3474720"/>
          </a:xfrm>
        </p:spPr>
        <p:txBody>
          <a:bodyPr anchor="b">
            <a:normAutofit/>
          </a:bodyPr>
          <a:lstStyle/>
          <a:p>
            <a:pPr algn="ctr"/>
            <a:r>
              <a:rPr lang="en-GB" sz="5200" dirty="0"/>
              <a:t>Jackton ELC</a:t>
            </a:r>
            <a:br>
              <a:rPr lang="en-GB" sz="5200" dirty="0"/>
            </a:br>
            <a:r>
              <a:rPr lang="en-GB" sz="5200" dirty="0"/>
              <a:t>September News 2025</a:t>
            </a:r>
          </a:p>
        </p:txBody>
      </p:sp>
    </p:spTree>
    <p:extLst>
      <p:ext uri="{BB962C8B-B14F-4D97-AF65-F5344CB8AC3E}">
        <p14:creationId xmlns:p14="http://schemas.microsoft.com/office/powerpoint/2010/main" val="40393401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F55E05-D5C6-237C-48C3-D8126D13B87D}"/>
              </a:ext>
            </a:extLst>
          </p:cNvPr>
          <p:cNvSpPr>
            <a:spLocks noGrp="1"/>
          </p:cNvSpPr>
          <p:nvPr>
            <p:ph type="title"/>
          </p:nvPr>
        </p:nvSpPr>
        <p:spPr>
          <a:xfrm>
            <a:off x="875307" y="641226"/>
            <a:ext cx="6656832" cy="1049235"/>
          </a:xfrm>
        </p:spPr>
        <p:txBody>
          <a:bodyPr>
            <a:normAutofit/>
          </a:bodyPr>
          <a:lstStyle/>
          <a:p>
            <a:pPr algn="ctr"/>
            <a:r>
              <a:rPr lang="en-GB" sz="2800" dirty="0"/>
              <a:t>Yoga Sessions @ Jackton ELC</a:t>
            </a:r>
          </a:p>
        </p:txBody>
      </p:sp>
      <p:sp>
        <p:nvSpPr>
          <p:cNvPr id="3" name="Subtitle 2">
            <a:extLst>
              <a:ext uri="{FF2B5EF4-FFF2-40B4-BE49-F238E27FC236}">
                <a16:creationId xmlns:a16="http://schemas.microsoft.com/office/drawing/2014/main" id="{3EAD5362-34EB-863D-2926-7D91CADD0662}"/>
              </a:ext>
            </a:extLst>
          </p:cNvPr>
          <p:cNvSpPr>
            <a:spLocks noGrp="1"/>
          </p:cNvSpPr>
          <p:nvPr>
            <p:ph idx="1"/>
          </p:nvPr>
        </p:nvSpPr>
        <p:spPr/>
        <p:txBody>
          <a:bodyPr>
            <a:normAutofit fontScale="70000" lnSpcReduction="20000"/>
          </a:bodyPr>
          <a:lstStyle/>
          <a:p>
            <a:pPr fontAlgn="base"/>
            <a:r>
              <a:rPr lang="en-GB" sz="2300" dirty="0"/>
              <a:t>We’ve just started our very first weekly yoga sessions in the gym hall at the school and what a fantastic time we had! ⭐️The children were full of smiles as they tried out different poses, stretched like tall trees, balanced like flamingos, and even breathed like sleepy lions. 🦁🌳 Yoga is a lovely way for the children to move their bodies, build strength and balance, and find calm moments, all while having lots of fun! It's also great for helping them learn how to focus, listen, and relax (even if just for a moment!). We’ll be enjoying these sessions every week, building up our yoga adventures together!🧘‍♀️</a:t>
            </a:r>
          </a:p>
          <a:p>
            <a:pPr fontAlgn="base"/>
            <a:r>
              <a:rPr lang="en-GB" sz="2300" dirty="0"/>
              <a:t>If you'd like to give it a go at home, here are a few fun ideas:</a:t>
            </a:r>
          </a:p>
          <a:p>
            <a:pPr fontAlgn="base"/>
            <a:r>
              <a:rPr lang="en-GB" sz="2300" dirty="0"/>
              <a:t>Cosmic Kids Yoga on YouTube – brilliant, story-based yoga adventures (perfect before bedtime!).</a:t>
            </a:r>
          </a:p>
          <a:p>
            <a:pPr fontAlgn="base"/>
            <a:r>
              <a:rPr lang="en-GB" sz="2300" dirty="0"/>
              <a:t>Try a “pose of the day” – ask your child to show you their favourite from class!</a:t>
            </a:r>
          </a:p>
          <a:p>
            <a:pPr fontAlgn="base"/>
            <a:r>
              <a:rPr lang="en-GB" sz="2300" dirty="0"/>
              <a:t>Create a calm-down space with a mat or blanket, soft music, and some slow stretches together.</a:t>
            </a:r>
          </a:p>
          <a:p>
            <a:pPr fontAlgn="base"/>
            <a:r>
              <a:rPr lang="en-GB" sz="2300" dirty="0"/>
              <a:t>We’re so proud of how beautifully the children joined in – we can't wait for next week’s session! 🌟</a:t>
            </a:r>
          </a:p>
          <a:p>
            <a:endParaRPr lang="en-GB" dirty="0"/>
          </a:p>
        </p:txBody>
      </p:sp>
      <p:pic>
        <p:nvPicPr>
          <p:cNvPr id="1026" name="Picture 2">
            <a:extLst>
              <a:ext uri="{FF2B5EF4-FFF2-40B4-BE49-F238E27FC236}">
                <a16:creationId xmlns:a16="http://schemas.microsoft.com/office/drawing/2014/main" id="{691707B4-C96F-10C0-317A-B11361B51E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200" b="14933"/>
          <a:stretch>
            <a:fillRect/>
          </a:stretch>
        </p:blipFill>
        <p:spPr bwMode="auto">
          <a:xfrm>
            <a:off x="7845553" y="100431"/>
            <a:ext cx="3136150" cy="166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E2B964-E7B3-FEAA-DE80-6B31571D6288}"/>
              </a:ext>
            </a:extLst>
          </p:cNvPr>
          <p:cNvPicPr>
            <a:picLocks noGrp="1" noChangeAspect="1"/>
          </p:cNvPicPr>
          <p:nvPr>
            <p:ph idx="1"/>
          </p:nvPr>
        </p:nvPicPr>
        <p:blipFill>
          <a:blip r:embed="rId2"/>
          <a:stretch>
            <a:fillRect/>
          </a:stretch>
        </p:blipFill>
        <p:spPr>
          <a:xfrm>
            <a:off x="806254" y="736092"/>
            <a:ext cx="10579492" cy="5385815"/>
          </a:xfrm>
          <a:prstGeom prst="rect">
            <a:avLst/>
          </a:prstGeom>
        </p:spPr>
      </p:pic>
    </p:spTree>
    <p:extLst>
      <p:ext uri="{BB962C8B-B14F-4D97-AF65-F5344CB8AC3E}">
        <p14:creationId xmlns:p14="http://schemas.microsoft.com/office/powerpoint/2010/main" val="245371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2C9C-4EC3-DAB2-6402-FFBD4E934943}"/>
              </a:ext>
            </a:extLst>
          </p:cNvPr>
          <p:cNvSpPr>
            <a:spLocks noGrp="1"/>
          </p:cNvSpPr>
          <p:nvPr>
            <p:ph type="title"/>
          </p:nvPr>
        </p:nvSpPr>
        <p:spPr>
          <a:xfrm>
            <a:off x="677334" y="283021"/>
            <a:ext cx="8596668" cy="880872"/>
          </a:xfrm>
        </p:spPr>
        <p:txBody>
          <a:bodyPr/>
          <a:lstStyle/>
          <a:p>
            <a:r>
              <a:rPr lang="en-GB" dirty="0"/>
              <a:t>Parent Feedback Question.</a:t>
            </a:r>
          </a:p>
        </p:txBody>
      </p:sp>
      <p:sp>
        <p:nvSpPr>
          <p:cNvPr id="3" name="Content Placeholder 2">
            <a:extLst>
              <a:ext uri="{FF2B5EF4-FFF2-40B4-BE49-F238E27FC236}">
                <a16:creationId xmlns:a16="http://schemas.microsoft.com/office/drawing/2014/main" id="{28EC3542-7002-644D-3B0F-A606E0138502}"/>
              </a:ext>
            </a:extLst>
          </p:cNvPr>
          <p:cNvSpPr>
            <a:spLocks noGrp="1"/>
          </p:cNvSpPr>
          <p:nvPr>
            <p:ph idx="1"/>
          </p:nvPr>
        </p:nvSpPr>
        <p:spPr>
          <a:xfrm>
            <a:off x="677334" y="1319341"/>
            <a:ext cx="8596668" cy="1350707"/>
          </a:xfrm>
        </p:spPr>
        <p:txBody>
          <a:bodyPr/>
          <a:lstStyle/>
          <a:p>
            <a:r>
              <a:rPr lang="en-GB" sz="2000" dirty="0"/>
              <a:t>Do you feel that your child is confident within their learning environment and that staff have a positive influence on their learning journey at nursery?</a:t>
            </a:r>
          </a:p>
          <a:p>
            <a:endParaRPr lang="en-GB" dirty="0"/>
          </a:p>
          <a:p>
            <a:endParaRPr lang="en-GB" dirty="0"/>
          </a:p>
        </p:txBody>
      </p:sp>
      <p:pic>
        <p:nvPicPr>
          <p:cNvPr id="7" name="Picture 6" descr="A qr code on a blue background&#10;&#10;AI-generated content may be incorrect.">
            <a:extLst>
              <a:ext uri="{FF2B5EF4-FFF2-40B4-BE49-F238E27FC236}">
                <a16:creationId xmlns:a16="http://schemas.microsoft.com/office/drawing/2014/main" id="{54C29605-0B6A-F0DB-86B0-6B2F530F7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04" y="2825496"/>
            <a:ext cx="3547872" cy="3547872"/>
          </a:xfrm>
          <a:prstGeom prst="rect">
            <a:avLst/>
          </a:prstGeom>
        </p:spPr>
      </p:pic>
      <p:sp>
        <p:nvSpPr>
          <p:cNvPr id="8" name="TextBox 7">
            <a:extLst>
              <a:ext uri="{FF2B5EF4-FFF2-40B4-BE49-F238E27FC236}">
                <a16:creationId xmlns:a16="http://schemas.microsoft.com/office/drawing/2014/main" id="{8D812010-7184-F749-0F39-48AD632C9DBE}"/>
              </a:ext>
            </a:extLst>
          </p:cNvPr>
          <p:cNvSpPr txBox="1"/>
          <p:nvPr/>
        </p:nvSpPr>
        <p:spPr>
          <a:xfrm>
            <a:off x="5361155" y="2825496"/>
            <a:ext cx="2828544" cy="1077218"/>
          </a:xfrm>
          <a:prstGeom prst="rect">
            <a:avLst/>
          </a:prstGeom>
          <a:noFill/>
        </p:spPr>
        <p:txBody>
          <a:bodyPr wrap="square" rtlCol="0">
            <a:spAutoFit/>
          </a:bodyPr>
          <a:lstStyle/>
          <a:p>
            <a:r>
              <a:rPr lang="en-GB" sz="1600" dirty="0"/>
              <a:t>Please take the time to submit your response to this question by scanning the QR code opposite.</a:t>
            </a:r>
          </a:p>
        </p:txBody>
      </p:sp>
    </p:spTree>
    <p:extLst>
      <p:ext uri="{BB962C8B-B14F-4D97-AF65-F5344CB8AC3E}">
        <p14:creationId xmlns:p14="http://schemas.microsoft.com/office/powerpoint/2010/main" val="105885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BE6B-BDFB-5327-917F-0ABA3A299463}"/>
              </a:ext>
            </a:extLst>
          </p:cNvPr>
          <p:cNvSpPr>
            <a:spLocks noGrp="1"/>
          </p:cNvSpPr>
          <p:nvPr>
            <p:ph type="ctrTitle"/>
          </p:nvPr>
        </p:nvSpPr>
        <p:spPr/>
        <p:txBody>
          <a:bodyPr/>
          <a:lstStyle/>
          <a:p>
            <a:br>
              <a:rPr lang="en-GB" dirty="0"/>
            </a:br>
            <a:endParaRPr lang="en-GB" dirty="0"/>
          </a:p>
        </p:txBody>
      </p:sp>
      <p:sp>
        <p:nvSpPr>
          <p:cNvPr id="3" name="Subtitle 2">
            <a:extLst>
              <a:ext uri="{FF2B5EF4-FFF2-40B4-BE49-F238E27FC236}">
                <a16:creationId xmlns:a16="http://schemas.microsoft.com/office/drawing/2014/main" id="{A47E4852-46A9-EA4A-3B6A-CC117AE1DA57}"/>
              </a:ext>
            </a:extLst>
          </p:cNvPr>
          <p:cNvSpPr>
            <a:spLocks noGrp="1"/>
          </p:cNvSpPr>
          <p:nvPr>
            <p:ph type="subTitle" idx="1"/>
          </p:nvPr>
        </p:nvSpPr>
        <p:spPr>
          <a:xfrm>
            <a:off x="1718872" y="297007"/>
            <a:ext cx="9144000" cy="1164834"/>
          </a:xfrm>
        </p:spPr>
        <p:txBody>
          <a:bodyPr>
            <a:normAutofit fontScale="92500" lnSpcReduction="10000"/>
          </a:bodyPr>
          <a:lstStyle/>
          <a:p>
            <a:r>
              <a:rPr lang="en-GB" sz="4000" dirty="0">
                <a:solidFill>
                  <a:schemeClr val="accent6">
                    <a:lumMod val="75000"/>
                  </a:schemeClr>
                </a:solidFill>
                <a:effectLst>
                  <a:outerShdw blurRad="50800" dist="38100" dir="2700000" algn="tl" rotWithShape="0">
                    <a:prstClr val="black">
                      <a:alpha val="40000"/>
                    </a:prstClr>
                  </a:outerShdw>
                </a:effectLst>
                <a:latin typeface="Comic Sans MS" panose="030F0702030302020204" pitchFamily="66" charset="0"/>
              </a:rPr>
              <a:t>Jackton ELC Family Collective</a:t>
            </a:r>
          </a:p>
          <a:p>
            <a:r>
              <a:rPr lang="en-GB" sz="4000" dirty="0">
                <a:solidFill>
                  <a:schemeClr val="accent6">
                    <a:lumMod val="75000"/>
                  </a:schemeClr>
                </a:solidFill>
                <a:effectLst>
                  <a:outerShdw blurRad="50800" dist="38100" dir="2700000" algn="tl" rotWithShape="0">
                    <a:prstClr val="black">
                      <a:alpha val="40000"/>
                    </a:prstClr>
                  </a:outerShdw>
                </a:effectLst>
                <a:latin typeface="Comic Sans MS" panose="030F0702030302020204" pitchFamily="66" charset="0"/>
              </a:rPr>
              <a:t>Meeting 22.09.25</a:t>
            </a:r>
          </a:p>
        </p:txBody>
      </p:sp>
      <p:sp>
        <p:nvSpPr>
          <p:cNvPr id="4" name="Speech Bubble: Oval 3">
            <a:extLst>
              <a:ext uri="{FF2B5EF4-FFF2-40B4-BE49-F238E27FC236}">
                <a16:creationId xmlns:a16="http://schemas.microsoft.com/office/drawing/2014/main" id="{27E62388-B5D6-A1E0-054B-EDE39F17FEE2}"/>
              </a:ext>
            </a:extLst>
          </p:cNvPr>
          <p:cNvSpPr/>
          <p:nvPr/>
        </p:nvSpPr>
        <p:spPr>
          <a:xfrm>
            <a:off x="459700" y="1613696"/>
            <a:ext cx="3852472" cy="2818151"/>
          </a:xfrm>
          <a:prstGeom prst="wedgeEllipseCallout">
            <a:avLst/>
          </a:prstGeom>
          <a:solidFill>
            <a:schemeClr val="lt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Speech Bubble: Oval 4">
            <a:extLst>
              <a:ext uri="{FF2B5EF4-FFF2-40B4-BE49-F238E27FC236}">
                <a16:creationId xmlns:a16="http://schemas.microsoft.com/office/drawing/2014/main" id="{9A7D6EF4-A8D6-DE2C-4EDE-79AC56EE9C84}"/>
              </a:ext>
            </a:extLst>
          </p:cNvPr>
          <p:cNvSpPr/>
          <p:nvPr/>
        </p:nvSpPr>
        <p:spPr>
          <a:xfrm>
            <a:off x="8022236" y="1743012"/>
            <a:ext cx="3852472" cy="281815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Speech Bubble: Oval 5">
            <a:extLst>
              <a:ext uri="{FF2B5EF4-FFF2-40B4-BE49-F238E27FC236}">
                <a16:creationId xmlns:a16="http://schemas.microsoft.com/office/drawing/2014/main" id="{0077C063-3828-C0DF-91BF-DD40BB4B8B61}"/>
              </a:ext>
            </a:extLst>
          </p:cNvPr>
          <p:cNvSpPr/>
          <p:nvPr/>
        </p:nvSpPr>
        <p:spPr>
          <a:xfrm>
            <a:off x="4169764" y="3582714"/>
            <a:ext cx="3852472" cy="281815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8" name="TextBox 7">
            <a:extLst>
              <a:ext uri="{FF2B5EF4-FFF2-40B4-BE49-F238E27FC236}">
                <a16:creationId xmlns:a16="http://schemas.microsoft.com/office/drawing/2014/main" id="{A5E2B6B2-D614-4893-CB9C-4E20E150F24E}"/>
              </a:ext>
            </a:extLst>
          </p:cNvPr>
          <p:cNvSpPr txBox="1"/>
          <p:nvPr/>
        </p:nvSpPr>
        <p:spPr>
          <a:xfrm>
            <a:off x="784486" y="2207163"/>
            <a:ext cx="3060492" cy="1631216"/>
          </a:xfrm>
          <a:prstGeom prst="rect">
            <a:avLst/>
          </a:prstGeom>
          <a:noFill/>
        </p:spPr>
        <p:txBody>
          <a:bodyPr wrap="square" rtlCol="0">
            <a:spAutoFit/>
          </a:bodyPr>
          <a:lstStyle/>
          <a:p>
            <a:pPr algn="ctr"/>
            <a:r>
              <a:rPr lang="en-GB" sz="2000" dirty="0"/>
              <a:t>Welcome to our Family Collective  - a space to collaborate, share ideas and help Jackton ELC grow.</a:t>
            </a:r>
          </a:p>
        </p:txBody>
      </p:sp>
      <p:sp>
        <p:nvSpPr>
          <p:cNvPr id="9" name="TextBox 8">
            <a:extLst>
              <a:ext uri="{FF2B5EF4-FFF2-40B4-BE49-F238E27FC236}">
                <a16:creationId xmlns:a16="http://schemas.microsoft.com/office/drawing/2014/main" id="{0B99FBBD-5250-2E7A-3AAA-88562F3121A6}"/>
              </a:ext>
            </a:extLst>
          </p:cNvPr>
          <p:cNvSpPr txBox="1"/>
          <p:nvPr/>
        </p:nvSpPr>
        <p:spPr>
          <a:xfrm>
            <a:off x="5001719" y="4022293"/>
            <a:ext cx="2413416" cy="1938992"/>
          </a:xfrm>
          <a:prstGeom prst="rect">
            <a:avLst/>
          </a:prstGeom>
          <a:noFill/>
        </p:spPr>
        <p:txBody>
          <a:bodyPr wrap="square" rtlCol="0">
            <a:spAutoFit/>
          </a:bodyPr>
          <a:lstStyle/>
          <a:p>
            <a:r>
              <a:rPr lang="en-GB" sz="2000" dirty="0"/>
              <a:t>Fundraising ideas:</a:t>
            </a:r>
          </a:p>
          <a:p>
            <a:r>
              <a:rPr lang="en-GB" sz="2000" dirty="0"/>
              <a:t>Compile a nursery cookbook with recipes  from children/families and staff.</a:t>
            </a:r>
          </a:p>
        </p:txBody>
      </p:sp>
      <p:sp>
        <p:nvSpPr>
          <p:cNvPr id="10" name="TextBox 9">
            <a:extLst>
              <a:ext uri="{FF2B5EF4-FFF2-40B4-BE49-F238E27FC236}">
                <a16:creationId xmlns:a16="http://schemas.microsoft.com/office/drawing/2014/main" id="{7B4DE887-BFAB-1121-48B5-5C4F578558DB}"/>
              </a:ext>
            </a:extLst>
          </p:cNvPr>
          <p:cNvSpPr txBox="1"/>
          <p:nvPr/>
        </p:nvSpPr>
        <p:spPr>
          <a:xfrm>
            <a:off x="8629337" y="2287197"/>
            <a:ext cx="2938072" cy="1631216"/>
          </a:xfrm>
          <a:prstGeom prst="rect">
            <a:avLst/>
          </a:prstGeom>
          <a:noFill/>
        </p:spPr>
        <p:txBody>
          <a:bodyPr wrap="square" rtlCol="0">
            <a:spAutoFit/>
          </a:bodyPr>
          <a:lstStyle/>
          <a:p>
            <a:r>
              <a:rPr lang="en-GB" sz="2000" dirty="0"/>
              <a:t>Building Community Links.</a:t>
            </a:r>
          </a:p>
          <a:p>
            <a:r>
              <a:rPr lang="en-GB" sz="2000" dirty="0"/>
              <a:t>Promoting Sustainability.</a:t>
            </a:r>
          </a:p>
          <a:p>
            <a:r>
              <a:rPr lang="en-GB" sz="2000" dirty="0"/>
              <a:t>Seasonal plans i.e. Halloween, Christmas.</a:t>
            </a:r>
          </a:p>
        </p:txBody>
      </p:sp>
      <p:sp>
        <p:nvSpPr>
          <p:cNvPr id="7" name="TextBox 6">
            <a:extLst>
              <a:ext uri="{FF2B5EF4-FFF2-40B4-BE49-F238E27FC236}">
                <a16:creationId xmlns:a16="http://schemas.microsoft.com/office/drawing/2014/main" id="{6B8899D5-40B4-BD3D-AA8D-586FE6C2F784}"/>
              </a:ext>
            </a:extLst>
          </p:cNvPr>
          <p:cNvSpPr txBox="1"/>
          <p:nvPr/>
        </p:nvSpPr>
        <p:spPr>
          <a:xfrm>
            <a:off x="8711782" y="5501390"/>
            <a:ext cx="3145439" cy="923330"/>
          </a:xfrm>
          <a:prstGeom prst="rect">
            <a:avLst/>
          </a:prstGeom>
          <a:solidFill>
            <a:schemeClr val="bg1"/>
          </a:solidFill>
          <a:ln>
            <a:solidFill>
              <a:schemeClr val="accent6"/>
            </a:solidFill>
          </a:ln>
        </p:spPr>
        <p:txBody>
          <a:bodyPr wrap="square" rtlCol="0">
            <a:spAutoFit/>
          </a:bodyPr>
          <a:lstStyle/>
          <a:p>
            <a:r>
              <a:rPr lang="en-GB" dirty="0"/>
              <a:t>Our next meeting will be held on Tuesday 18</a:t>
            </a:r>
            <a:r>
              <a:rPr lang="en-GB" baseline="30000" dirty="0"/>
              <a:t>th</a:t>
            </a:r>
            <a:r>
              <a:rPr lang="en-GB" dirty="0"/>
              <a:t> November. We hope to see you there!</a:t>
            </a:r>
          </a:p>
        </p:txBody>
      </p:sp>
    </p:spTree>
    <p:extLst>
      <p:ext uri="{BB962C8B-B14F-4D97-AF65-F5344CB8AC3E}">
        <p14:creationId xmlns:p14="http://schemas.microsoft.com/office/powerpoint/2010/main" val="371027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Worm's-eye view of a large tree">
            <a:extLst>
              <a:ext uri="{FF2B5EF4-FFF2-40B4-BE49-F238E27FC236}">
                <a16:creationId xmlns:a16="http://schemas.microsoft.com/office/drawing/2014/main" id="{904A2EC3-AD60-E698-1C45-A7744A1E5375}"/>
              </a:ext>
            </a:extLst>
          </p:cNvPr>
          <p:cNvPicPr>
            <a:picLocks noChangeAspect="1"/>
          </p:cNvPicPr>
          <p:nvPr/>
        </p:nvPicPr>
        <p:blipFill>
          <a:blip r:embed="rId2"/>
          <a:srcRect t="12422" b="3309"/>
          <a:stretch>
            <a:fillRect/>
          </a:stretch>
        </p:blipFill>
        <p:spPr>
          <a:xfrm>
            <a:off x="20" y="10"/>
            <a:ext cx="12191980" cy="6857990"/>
          </a:xfrm>
          <a:prstGeom prst="rect">
            <a:avLst/>
          </a:prstGeom>
        </p:spPr>
      </p:pic>
      <p:sp>
        <p:nvSpPr>
          <p:cNvPr id="25"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1EE97224-0220-CB10-4C18-E657A19FF4AF}"/>
              </a:ext>
            </a:extLst>
          </p:cNvPr>
          <p:cNvSpPr>
            <a:spLocks noGrp="1"/>
          </p:cNvSpPr>
          <p:nvPr>
            <p:ph type="ctrTitle"/>
          </p:nvPr>
        </p:nvSpPr>
        <p:spPr>
          <a:xfrm>
            <a:off x="3433991" y="1899132"/>
            <a:ext cx="5541054" cy="528758"/>
          </a:xfrm>
        </p:spPr>
        <p:txBody>
          <a:bodyPr>
            <a:normAutofit fontScale="90000"/>
          </a:bodyPr>
          <a:lstStyle/>
          <a:p>
            <a:r>
              <a:rPr lang="en-GB" sz="3200" dirty="0"/>
              <a:t>Magic Moments</a:t>
            </a:r>
          </a:p>
        </p:txBody>
      </p:sp>
      <p:sp>
        <p:nvSpPr>
          <p:cNvPr id="3" name="Subtitle 2">
            <a:extLst>
              <a:ext uri="{FF2B5EF4-FFF2-40B4-BE49-F238E27FC236}">
                <a16:creationId xmlns:a16="http://schemas.microsoft.com/office/drawing/2014/main" id="{7FBD2E16-8ED7-06F9-2183-B5C2C58736E5}"/>
              </a:ext>
            </a:extLst>
          </p:cNvPr>
          <p:cNvSpPr>
            <a:spLocks noGrp="1"/>
          </p:cNvSpPr>
          <p:nvPr>
            <p:ph type="subTitle" idx="1"/>
          </p:nvPr>
        </p:nvSpPr>
        <p:spPr>
          <a:xfrm>
            <a:off x="4020207" y="2524279"/>
            <a:ext cx="4792717" cy="2398898"/>
          </a:xfrm>
        </p:spPr>
        <p:txBody>
          <a:bodyPr>
            <a:normAutofit fontScale="92500" lnSpcReduction="20000"/>
          </a:bodyPr>
          <a:lstStyle/>
          <a:p>
            <a:r>
              <a:rPr lang="en-GB" dirty="0"/>
              <a:t>When you enter the nursery, you’ll see a special tree we’ve created. This tree is all about celebrating your child’s achievements, whether they happen at nursery or at home. If your child accomplishes something exciting, feel free to add it to a leaf and hang it on the tree. We’d love to celebrate their successes together!</a:t>
            </a:r>
          </a:p>
          <a:p>
            <a:endParaRPr lang="en-GB" dirty="0"/>
          </a:p>
        </p:txBody>
      </p:sp>
    </p:spTree>
    <p:extLst>
      <p:ext uri="{BB962C8B-B14F-4D97-AF65-F5344CB8AC3E}">
        <p14:creationId xmlns:p14="http://schemas.microsoft.com/office/powerpoint/2010/main" val="12998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ink room for kids">
            <a:extLst>
              <a:ext uri="{FF2B5EF4-FFF2-40B4-BE49-F238E27FC236}">
                <a16:creationId xmlns:a16="http://schemas.microsoft.com/office/drawing/2014/main" id="{53DA1355-8312-E186-5AF0-B5161EA3EDE2}"/>
              </a:ext>
            </a:extLst>
          </p:cNvPr>
          <p:cNvPicPr>
            <a:picLocks noChangeAspect="1"/>
          </p:cNvPicPr>
          <p:nvPr/>
        </p:nvPicPr>
        <p:blipFill>
          <a:blip r:embed="rId2"/>
          <a:srcRect r="5882" b="-1"/>
          <a:stretch>
            <a:fillRect/>
          </a:stretch>
        </p:blipFill>
        <p:spPr>
          <a:xfrm>
            <a:off x="1" y="10"/>
            <a:ext cx="9669642" cy="6857990"/>
          </a:xfrm>
          <a:prstGeom prst="rect">
            <a:avLst/>
          </a:prstGeom>
        </p:spPr>
      </p:pic>
      <p:sp>
        <p:nvSpPr>
          <p:cNvPr id="58" name="Rectangle 5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2014EE-DF1D-D824-8342-9998781D62CF}"/>
              </a:ext>
            </a:extLst>
          </p:cNvPr>
          <p:cNvSpPr>
            <a:spLocks noGrp="1"/>
          </p:cNvSpPr>
          <p:nvPr>
            <p:ph type="ctrTitle"/>
          </p:nvPr>
        </p:nvSpPr>
        <p:spPr>
          <a:xfrm>
            <a:off x="7948284" y="302012"/>
            <a:ext cx="3445765" cy="1485319"/>
          </a:xfrm>
          <a:noFill/>
        </p:spPr>
        <p:txBody>
          <a:bodyPr>
            <a:normAutofit/>
          </a:bodyPr>
          <a:lstStyle/>
          <a:p>
            <a:pPr algn="l"/>
            <a:r>
              <a:rPr lang="en-GB" sz="4800" dirty="0"/>
              <a:t>Nursery Photographs</a:t>
            </a:r>
          </a:p>
        </p:txBody>
      </p:sp>
      <p:sp>
        <p:nvSpPr>
          <p:cNvPr id="3" name="Subtitle 2">
            <a:extLst>
              <a:ext uri="{FF2B5EF4-FFF2-40B4-BE49-F238E27FC236}">
                <a16:creationId xmlns:a16="http://schemas.microsoft.com/office/drawing/2014/main" id="{F82F5E96-5882-43F7-BB11-71F333241C70}"/>
              </a:ext>
            </a:extLst>
          </p:cNvPr>
          <p:cNvSpPr>
            <a:spLocks noGrp="1"/>
          </p:cNvSpPr>
          <p:nvPr>
            <p:ph type="subTitle" idx="1"/>
          </p:nvPr>
        </p:nvSpPr>
        <p:spPr>
          <a:xfrm>
            <a:off x="7882505" y="2295938"/>
            <a:ext cx="3445766" cy="3460285"/>
          </a:xfrm>
          <a:noFill/>
        </p:spPr>
        <p:txBody>
          <a:bodyPr>
            <a:noAutofit/>
          </a:bodyPr>
          <a:lstStyle/>
          <a:p>
            <a:pPr algn="l"/>
            <a:r>
              <a:rPr lang="en-GB" sz="2000" dirty="0"/>
              <a:t>The photographer will visit Jackton ELC on  Monday 27</a:t>
            </a:r>
            <a:r>
              <a:rPr lang="en-GB" sz="2000" baseline="30000" dirty="0"/>
              <a:t>th</a:t>
            </a:r>
            <a:r>
              <a:rPr lang="en-GB" sz="2000" dirty="0"/>
              <a:t> October. There is a sign-up sheet on the door of each playroom for you to register your interest. There will also be the opportunity for sibling photographs if you have children who attend Jackton Primary School.</a:t>
            </a:r>
          </a:p>
        </p:txBody>
      </p:sp>
    </p:spTree>
    <p:extLst>
      <p:ext uri="{BB962C8B-B14F-4D97-AF65-F5344CB8AC3E}">
        <p14:creationId xmlns:p14="http://schemas.microsoft.com/office/powerpoint/2010/main" val="34568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AFEE0A5-6D93-C777-B764-B2E6F84B90C4}"/>
              </a:ext>
            </a:extLst>
          </p:cNvPr>
          <p:cNvSpPr>
            <a:spLocks noGrp="1"/>
          </p:cNvSpPr>
          <p:nvPr>
            <p:ph type="ctrTitle"/>
          </p:nvPr>
        </p:nvSpPr>
        <p:spPr>
          <a:xfrm>
            <a:off x="789708" y="666351"/>
            <a:ext cx="10558405" cy="2234485"/>
          </a:xfrm>
        </p:spPr>
        <p:txBody>
          <a:bodyPr anchor="b">
            <a:normAutofit/>
          </a:bodyPr>
          <a:lstStyle/>
          <a:p>
            <a:r>
              <a:rPr lang="en-GB" sz="4800" dirty="0">
                <a:solidFill>
                  <a:schemeClr val="bg1"/>
                </a:solidFill>
              </a:rPr>
              <a:t>Pre-School Visual Screening</a:t>
            </a:r>
            <a:br>
              <a:rPr lang="en-GB" sz="4800" dirty="0">
                <a:solidFill>
                  <a:schemeClr val="bg1"/>
                </a:solidFill>
              </a:rPr>
            </a:br>
            <a:br>
              <a:rPr lang="en-GB" sz="4800" dirty="0">
                <a:solidFill>
                  <a:schemeClr val="bg1"/>
                </a:solidFill>
              </a:rPr>
            </a:br>
            <a:endParaRPr lang="en-GB" sz="4800" dirty="0">
              <a:solidFill>
                <a:schemeClr val="bg1"/>
              </a:solidFill>
            </a:endParaRPr>
          </a:p>
        </p:txBody>
      </p:sp>
      <p:sp>
        <p:nvSpPr>
          <p:cNvPr id="3" name="Subtitle 2">
            <a:extLst>
              <a:ext uri="{FF2B5EF4-FFF2-40B4-BE49-F238E27FC236}">
                <a16:creationId xmlns:a16="http://schemas.microsoft.com/office/drawing/2014/main" id="{A3FDE186-9525-2FB6-EF5F-5220C8D5EF48}"/>
              </a:ext>
            </a:extLst>
          </p:cNvPr>
          <p:cNvSpPr>
            <a:spLocks noGrp="1"/>
          </p:cNvSpPr>
          <p:nvPr>
            <p:ph type="subTitle" idx="1"/>
          </p:nvPr>
        </p:nvSpPr>
        <p:spPr>
          <a:xfrm>
            <a:off x="786660" y="2502129"/>
            <a:ext cx="10558405" cy="2234485"/>
          </a:xfrm>
        </p:spPr>
        <p:txBody>
          <a:bodyPr anchor="t">
            <a:normAutofit/>
          </a:bodyPr>
          <a:lstStyle/>
          <a:p>
            <a:r>
              <a:rPr lang="en-GB" dirty="0">
                <a:solidFill>
                  <a:schemeClr val="bg1"/>
                </a:solidFill>
              </a:rPr>
              <a:t>Pre school vision screening will take place on Thursday 13th November. If your child does not attend on this day, you are welcome to drop in. Please speak to a member of the management team if you wish to arrange this.  You can scan the QR code below for further information. If you have not done so, please remember to return your consent form.</a:t>
            </a:r>
          </a:p>
        </p:txBody>
      </p:sp>
      <p:pic>
        <p:nvPicPr>
          <p:cNvPr id="4" name="Picture 3">
            <a:extLst>
              <a:ext uri="{FF2B5EF4-FFF2-40B4-BE49-F238E27FC236}">
                <a16:creationId xmlns:a16="http://schemas.microsoft.com/office/drawing/2014/main" id="{E00F07DE-4354-E9EB-5BCC-E2CE4BEE1867}"/>
              </a:ext>
            </a:extLst>
          </p:cNvPr>
          <p:cNvPicPr>
            <a:picLocks noChangeAspect="1"/>
          </p:cNvPicPr>
          <p:nvPr/>
        </p:nvPicPr>
        <p:blipFill>
          <a:blip r:embed="rId2"/>
          <a:stretch>
            <a:fillRect/>
          </a:stretch>
        </p:blipFill>
        <p:spPr>
          <a:xfrm>
            <a:off x="5036695" y="4560106"/>
            <a:ext cx="1775657" cy="1682201"/>
          </a:xfrm>
          <a:prstGeom prst="rect">
            <a:avLst/>
          </a:prstGeom>
        </p:spPr>
      </p:pic>
    </p:spTree>
    <p:extLst>
      <p:ext uri="{BB962C8B-B14F-4D97-AF65-F5344CB8AC3E}">
        <p14:creationId xmlns:p14="http://schemas.microsoft.com/office/powerpoint/2010/main" val="21175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27E2EB7-5850-8C3E-F7C4-FDBD1C8CC82C}"/>
              </a:ext>
            </a:extLst>
          </p:cNvPr>
          <p:cNvSpPr>
            <a:spLocks noGrp="1"/>
          </p:cNvSpPr>
          <p:nvPr>
            <p:ph type="ctrTitle"/>
          </p:nvPr>
        </p:nvSpPr>
        <p:spPr>
          <a:xfrm>
            <a:off x="3215424" y="1082816"/>
            <a:ext cx="5760846" cy="1465973"/>
          </a:xfrm>
        </p:spPr>
        <p:txBody>
          <a:bodyPr>
            <a:normAutofit fontScale="90000"/>
          </a:bodyPr>
          <a:lstStyle/>
          <a:p>
            <a:br>
              <a:rPr lang="en-GB" sz="5200" dirty="0">
                <a:solidFill>
                  <a:schemeClr val="tx2"/>
                </a:solidFill>
              </a:rPr>
            </a:br>
            <a:br>
              <a:rPr lang="en-GB" sz="5200" dirty="0">
                <a:solidFill>
                  <a:schemeClr val="tx2"/>
                </a:solidFill>
              </a:rPr>
            </a:br>
            <a:br>
              <a:rPr lang="en-GB" sz="5200" dirty="0">
                <a:solidFill>
                  <a:schemeClr val="tx2"/>
                </a:solidFill>
              </a:rPr>
            </a:br>
            <a:r>
              <a:rPr lang="en-GB" sz="5200" dirty="0">
                <a:solidFill>
                  <a:schemeClr val="tx2"/>
                </a:solidFill>
              </a:rPr>
              <a:t>Nursery closure</a:t>
            </a:r>
            <a:br>
              <a:rPr lang="en-GB" sz="5200" dirty="0">
                <a:solidFill>
                  <a:schemeClr val="tx2"/>
                </a:solidFill>
              </a:rPr>
            </a:br>
            <a:endParaRPr lang="en-GB" sz="5200" dirty="0">
              <a:solidFill>
                <a:schemeClr val="tx2"/>
              </a:solidFill>
            </a:endParaRPr>
          </a:p>
        </p:txBody>
      </p:sp>
      <p:sp>
        <p:nvSpPr>
          <p:cNvPr id="3" name="Subtitle 2">
            <a:extLst>
              <a:ext uri="{FF2B5EF4-FFF2-40B4-BE49-F238E27FC236}">
                <a16:creationId xmlns:a16="http://schemas.microsoft.com/office/drawing/2014/main" id="{D985047C-EC9F-3B21-D15E-B1A56EE48696}"/>
              </a:ext>
            </a:extLst>
          </p:cNvPr>
          <p:cNvSpPr>
            <a:spLocks noGrp="1"/>
          </p:cNvSpPr>
          <p:nvPr>
            <p:ph type="subTitle" idx="1"/>
          </p:nvPr>
        </p:nvSpPr>
        <p:spPr>
          <a:xfrm>
            <a:off x="2653259" y="2548022"/>
            <a:ext cx="7540052" cy="1954129"/>
          </a:xfrm>
        </p:spPr>
        <p:txBody>
          <a:bodyPr>
            <a:normAutofit/>
          </a:bodyPr>
          <a:lstStyle/>
          <a:p>
            <a:r>
              <a:rPr lang="en-GB" sz="3200" dirty="0">
                <a:solidFill>
                  <a:schemeClr val="tx2"/>
                </a:solidFill>
              </a:rPr>
              <a:t>Please note the Nursery will be closed on </a:t>
            </a:r>
            <a:r>
              <a:rPr lang="en-GB" sz="3200" b="1" dirty="0">
                <a:solidFill>
                  <a:schemeClr val="tx2"/>
                </a:solidFill>
              </a:rPr>
              <a:t>Monday 10</a:t>
            </a:r>
            <a:r>
              <a:rPr lang="en-GB" sz="3200" b="1" baseline="30000" dirty="0">
                <a:solidFill>
                  <a:schemeClr val="tx2"/>
                </a:solidFill>
              </a:rPr>
              <a:t>th</a:t>
            </a:r>
            <a:r>
              <a:rPr lang="en-GB" sz="3200" b="1" dirty="0">
                <a:solidFill>
                  <a:schemeClr val="tx2"/>
                </a:solidFill>
              </a:rPr>
              <a:t> November</a:t>
            </a:r>
            <a:r>
              <a:rPr lang="en-GB" sz="3200" dirty="0">
                <a:solidFill>
                  <a:schemeClr val="tx2"/>
                </a:solidFill>
              </a:rPr>
              <a:t>. This is an in-service day.</a:t>
            </a:r>
          </a:p>
        </p:txBody>
      </p:sp>
      <p:pic>
        <p:nvPicPr>
          <p:cNvPr id="5" name="Picture 4" descr="A notebook with lined pages&#10;&#10;AI-generated content may be incorrect.">
            <a:extLst>
              <a:ext uri="{FF2B5EF4-FFF2-40B4-BE49-F238E27FC236}">
                <a16:creationId xmlns:a16="http://schemas.microsoft.com/office/drawing/2014/main" id="{5CBE97C5-7972-0615-6BCC-81C079709F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27638" y="4251799"/>
            <a:ext cx="3191171" cy="2328225"/>
          </a:xfrm>
          <a:prstGeom prst="rect">
            <a:avLst/>
          </a:prstGeom>
        </p:spPr>
      </p:pic>
    </p:spTree>
    <p:extLst>
      <p:ext uri="{BB962C8B-B14F-4D97-AF65-F5344CB8AC3E}">
        <p14:creationId xmlns:p14="http://schemas.microsoft.com/office/powerpoint/2010/main" val="527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71CC73EA-EF41-74EF-C3FC-90A382EA9920}"/>
              </a:ext>
            </a:extLst>
          </p:cNvPr>
          <p:cNvSpPr>
            <a:spLocks noGrp="1"/>
          </p:cNvSpPr>
          <p:nvPr>
            <p:ph type="ctrTitle"/>
          </p:nvPr>
        </p:nvSpPr>
        <p:spPr>
          <a:xfrm>
            <a:off x="3045368" y="634588"/>
            <a:ext cx="6105194" cy="864429"/>
          </a:xfrm>
        </p:spPr>
        <p:txBody>
          <a:bodyPr>
            <a:normAutofit/>
          </a:bodyPr>
          <a:lstStyle/>
          <a:p>
            <a:r>
              <a:rPr lang="en-GB" sz="5200" dirty="0">
                <a:solidFill>
                  <a:schemeClr val="tx2"/>
                </a:solidFill>
              </a:rPr>
              <a:t>Staff Training</a:t>
            </a:r>
          </a:p>
        </p:txBody>
      </p:sp>
      <p:sp>
        <p:nvSpPr>
          <p:cNvPr id="3" name="Subtitle 2">
            <a:extLst>
              <a:ext uri="{FF2B5EF4-FFF2-40B4-BE49-F238E27FC236}">
                <a16:creationId xmlns:a16="http://schemas.microsoft.com/office/drawing/2014/main" id="{EDB338B7-EF55-2C46-0052-3CB2072C9955}"/>
              </a:ext>
            </a:extLst>
          </p:cNvPr>
          <p:cNvSpPr>
            <a:spLocks noGrp="1"/>
          </p:cNvSpPr>
          <p:nvPr>
            <p:ph type="subTitle" idx="1"/>
          </p:nvPr>
        </p:nvSpPr>
        <p:spPr>
          <a:xfrm>
            <a:off x="3033906" y="2129619"/>
            <a:ext cx="6105194" cy="3641593"/>
          </a:xfrm>
        </p:spPr>
        <p:txBody>
          <a:bodyPr>
            <a:normAutofit fontScale="92500" lnSpcReduction="10000"/>
          </a:bodyPr>
          <a:lstStyle/>
          <a:p>
            <a:pPr algn="l"/>
            <a:r>
              <a:rPr lang="en-GB" dirty="0">
                <a:solidFill>
                  <a:schemeClr val="tx2"/>
                </a:solidFill>
              </a:rPr>
              <a:t>Over the last month members of our staff team have continued to engage in various opportunities for Continual Professional Development. </a:t>
            </a:r>
          </a:p>
          <a:p>
            <a:pPr algn="l"/>
            <a:r>
              <a:rPr lang="en-GB" dirty="0">
                <a:solidFill>
                  <a:schemeClr val="tx2"/>
                </a:solidFill>
              </a:rPr>
              <a:t>These have included – </a:t>
            </a:r>
          </a:p>
          <a:p>
            <a:pPr marL="342900" indent="-342900" algn="l">
              <a:buFont typeface="Arial" panose="020B0604020202020204" pitchFamily="34" charset="0"/>
              <a:buChar char="•"/>
            </a:pPr>
            <a:r>
              <a:rPr lang="en-GB" dirty="0">
                <a:solidFill>
                  <a:schemeClr val="tx2"/>
                </a:solidFill>
              </a:rPr>
              <a:t>Musical Markers Training</a:t>
            </a:r>
          </a:p>
          <a:p>
            <a:pPr marL="342900" indent="-342900" algn="l">
              <a:buFont typeface="Arial" panose="020B0604020202020204" pitchFamily="34" charset="0"/>
              <a:buChar char="•"/>
            </a:pPr>
            <a:r>
              <a:rPr lang="en-GB" dirty="0">
                <a:solidFill>
                  <a:schemeClr val="tx2"/>
                </a:solidFill>
              </a:rPr>
              <a:t> Digital Training</a:t>
            </a:r>
          </a:p>
          <a:p>
            <a:pPr marL="342900" indent="-342900" algn="l">
              <a:buFont typeface="Arial" panose="020B0604020202020204" pitchFamily="34" charset="0"/>
              <a:buChar char="•"/>
            </a:pPr>
            <a:r>
              <a:rPr lang="en-GB" dirty="0">
                <a:solidFill>
                  <a:schemeClr val="tx2"/>
                </a:solidFill>
              </a:rPr>
              <a:t> Literacy Beyond The Sparkle</a:t>
            </a:r>
          </a:p>
          <a:p>
            <a:pPr marL="342900" indent="-342900" algn="l">
              <a:buFont typeface="Arial" panose="020B0604020202020204" pitchFamily="34" charset="0"/>
              <a:buChar char="•"/>
            </a:pPr>
            <a:r>
              <a:rPr lang="en-GB" dirty="0">
                <a:solidFill>
                  <a:schemeClr val="tx2"/>
                </a:solidFill>
              </a:rPr>
              <a:t>Alice Sharp - Treasure Troves, Curious Collections, Visual Impacts and Materials. </a:t>
            </a:r>
          </a:p>
          <a:p>
            <a:endParaRPr lang="en-GB" dirty="0">
              <a:solidFill>
                <a:schemeClr val="tx2"/>
              </a:solidFill>
            </a:endParaRPr>
          </a:p>
        </p:txBody>
      </p:sp>
    </p:spTree>
    <p:extLst>
      <p:ext uri="{BB962C8B-B14F-4D97-AF65-F5344CB8AC3E}">
        <p14:creationId xmlns:p14="http://schemas.microsoft.com/office/powerpoint/2010/main" val="184735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3" name="Rectangle 392">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4" name="Picture 383" descr="Halloween decorations on a table">
            <a:extLst>
              <a:ext uri="{FF2B5EF4-FFF2-40B4-BE49-F238E27FC236}">
                <a16:creationId xmlns:a16="http://schemas.microsoft.com/office/drawing/2014/main" id="{BED0E5A3-761A-E1EF-E71D-B2C9953D7F76}"/>
              </a:ext>
            </a:extLst>
          </p:cNvPr>
          <p:cNvPicPr>
            <a:picLocks noChangeAspect="1"/>
          </p:cNvPicPr>
          <p:nvPr/>
        </p:nvPicPr>
        <p:blipFill>
          <a:blip r:embed="rId2"/>
          <a:srcRect b="15730"/>
          <a:stretch>
            <a:fillRect/>
          </a:stretch>
        </p:blipFill>
        <p:spPr>
          <a:xfrm>
            <a:off x="20" y="10"/>
            <a:ext cx="12191980" cy="6857990"/>
          </a:xfrm>
          <a:prstGeom prst="rect">
            <a:avLst/>
          </a:prstGeom>
        </p:spPr>
      </p:pic>
      <p:sp>
        <p:nvSpPr>
          <p:cNvPr id="395"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86DF1D26-78FF-02F0-6FED-BA96D04265C7}"/>
              </a:ext>
            </a:extLst>
          </p:cNvPr>
          <p:cNvSpPr>
            <a:spLocks noGrp="1"/>
          </p:cNvSpPr>
          <p:nvPr>
            <p:ph type="ctrTitle"/>
          </p:nvPr>
        </p:nvSpPr>
        <p:spPr>
          <a:xfrm>
            <a:off x="3440562" y="1241455"/>
            <a:ext cx="5541054" cy="578738"/>
          </a:xfrm>
        </p:spPr>
        <p:txBody>
          <a:bodyPr vert="horz" lIns="91440" tIns="45720" rIns="91440" bIns="45720" rtlCol="0">
            <a:normAutofit fontScale="90000"/>
          </a:bodyPr>
          <a:lstStyle/>
          <a:p>
            <a:br>
              <a:rPr lang="en-US" sz="2100" dirty="0"/>
            </a:br>
            <a:br>
              <a:rPr lang="en-US" sz="2100" dirty="0"/>
            </a:br>
            <a:br>
              <a:rPr lang="en-US" sz="2100" dirty="0"/>
            </a:br>
            <a:br>
              <a:rPr lang="en-US" sz="3100" dirty="0">
                <a:latin typeface="Algerian" panose="04020705040A02060702" pitchFamily="82" charset="0"/>
              </a:rPr>
            </a:br>
            <a:r>
              <a:rPr lang="en-US" sz="3100" dirty="0">
                <a:latin typeface="Algerian" panose="04020705040A02060702" pitchFamily="82" charset="0"/>
              </a:rPr>
              <a:t> Halloween Fun</a:t>
            </a:r>
          </a:p>
        </p:txBody>
      </p:sp>
      <p:sp>
        <p:nvSpPr>
          <p:cNvPr id="3" name="Subtitle 2">
            <a:extLst>
              <a:ext uri="{FF2B5EF4-FFF2-40B4-BE49-F238E27FC236}">
                <a16:creationId xmlns:a16="http://schemas.microsoft.com/office/drawing/2014/main" id="{00BC1479-493E-29F7-BABE-4C22CACE1523}"/>
              </a:ext>
            </a:extLst>
          </p:cNvPr>
          <p:cNvSpPr>
            <a:spLocks noGrp="1"/>
          </p:cNvSpPr>
          <p:nvPr>
            <p:ph type="subTitle" idx="1"/>
          </p:nvPr>
        </p:nvSpPr>
        <p:spPr>
          <a:xfrm>
            <a:off x="3383017" y="2089207"/>
            <a:ext cx="5656143" cy="3029030"/>
          </a:xfrm>
        </p:spPr>
        <p:txBody>
          <a:bodyPr vert="horz" lIns="91440" tIns="45720" rIns="91440" bIns="45720" rtlCol="0">
            <a:normAutofit fontScale="85000" lnSpcReduction="20000"/>
          </a:bodyPr>
          <a:lstStyle/>
          <a:p>
            <a:pPr indent="-228600">
              <a:buFont typeface="Arial" panose="020B0604020202020204" pitchFamily="34" charset="0"/>
              <a:buChar char="•"/>
            </a:pPr>
            <a:r>
              <a:rPr lang="en-US" dirty="0"/>
              <a:t>The 3-5 Children will have a fancy dress  Halloween disco on Wednesday 29</a:t>
            </a:r>
            <a:r>
              <a:rPr lang="en-US" baseline="30000" dirty="0"/>
              <a:t>th</a:t>
            </a:r>
            <a:r>
              <a:rPr lang="en-US" dirty="0"/>
              <a:t> October at 4pm . </a:t>
            </a:r>
          </a:p>
          <a:p>
            <a:pPr indent="-228600">
              <a:buFont typeface="Arial" panose="020B0604020202020204" pitchFamily="34" charset="0"/>
              <a:buChar char="•"/>
            </a:pPr>
            <a:r>
              <a:rPr lang="en-US" dirty="0"/>
              <a:t>The 2-3 Children will have a party within their playroom on Wednesday 29</a:t>
            </a:r>
            <a:r>
              <a:rPr lang="en-US" baseline="30000" dirty="0"/>
              <a:t>th</a:t>
            </a:r>
            <a:r>
              <a:rPr lang="en-US" dirty="0"/>
              <a:t> October from 10am – 11am and Friday 31</a:t>
            </a:r>
            <a:r>
              <a:rPr lang="en-US" baseline="30000" dirty="0"/>
              <a:t>st</a:t>
            </a:r>
            <a:r>
              <a:rPr lang="en-US" dirty="0"/>
              <a:t> October from 2pm – 3pm </a:t>
            </a:r>
          </a:p>
          <a:p>
            <a:pPr indent="-228600">
              <a:buFont typeface="Arial" panose="020B0604020202020204" pitchFamily="34" charset="0"/>
              <a:buChar char="•"/>
            </a:pPr>
            <a:r>
              <a:rPr lang="en-US" dirty="0"/>
              <a:t>If this not your child's allocated session they are welcome to join in with the fun. </a:t>
            </a:r>
          </a:p>
          <a:p>
            <a:pPr indent="-228600">
              <a:buFont typeface="Arial" panose="020B0604020202020204" pitchFamily="34" charset="0"/>
              <a:buChar char="•"/>
            </a:pPr>
            <a:r>
              <a:rPr lang="en-US" dirty="0"/>
              <a:t>More information will follow please look out for posters within the nursery and on learning journals. </a:t>
            </a:r>
          </a:p>
          <a:p>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p:txBody>
      </p:sp>
    </p:spTree>
    <p:extLst>
      <p:ext uri="{BB962C8B-B14F-4D97-AF65-F5344CB8AC3E}">
        <p14:creationId xmlns:p14="http://schemas.microsoft.com/office/powerpoint/2010/main" val="167735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rful boardgame">
            <a:extLst>
              <a:ext uri="{FF2B5EF4-FFF2-40B4-BE49-F238E27FC236}">
                <a16:creationId xmlns:a16="http://schemas.microsoft.com/office/drawing/2014/main" id="{F123E399-061B-1D5F-3A62-00C7C8C6BF0A}"/>
              </a:ext>
            </a:extLst>
          </p:cNvPr>
          <p:cNvPicPr>
            <a:picLocks noChangeAspect="1"/>
          </p:cNvPicPr>
          <p:nvPr/>
        </p:nvPicPr>
        <p:blipFill>
          <a:blip r:embed="rId2"/>
          <a:srcRect b="15414"/>
          <a:stretch>
            <a:fillRect/>
          </a:stretch>
        </p:blipFill>
        <p:spPr>
          <a:xfrm>
            <a:off x="20" y="10"/>
            <a:ext cx="12191980" cy="6857990"/>
          </a:xfrm>
          <a:prstGeom prst="rect">
            <a:avLst/>
          </a:prstGeom>
        </p:spPr>
      </p:pic>
      <p:sp>
        <p:nvSpPr>
          <p:cNvPr id="16"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2F075F0B-C834-92F7-6221-C4E10DD1C494}"/>
              </a:ext>
            </a:extLst>
          </p:cNvPr>
          <p:cNvSpPr>
            <a:spLocks noGrp="1"/>
          </p:cNvSpPr>
          <p:nvPr>
            <p:ph type="ctrTitle"/>
          </p:nvPr>
        </p:nvSpPr>
        <p:spPr>
          <a:xfrm>
            <a:off x="3325473" y="1924620"/>
            <a:ext cx="5541054" cy="923512"/>
          </a:xfrm>
        </p:spPr>
        <p:txBody>
          <a:bodyPr>
            <a:normAutofit/>
          </a:bodyPr>
          <a:lstStyle/>
          <a:p>
            <a:r>
              <a:rPr lang="en-GB" sz="4400" dirty="0"/>
              <a:t>Stay and Play Sessions</a:t>
            </a:r>
          </a:p>
        </p:txBody>
      </p:sp>
      <p:sp>
        <p:nvSpPr>
          <p:cNvPr id="3" name="Subtitle 2">
            <a:extLst>
              <a:ext uri="{FF2B5EF4-FFF2-40B4-BE49-F238E27FC236}">
                <a16:creationId xmlns:a16="http://schemas.microsoft.com/office/drawing/2014/main" id="{149F791E-C0C1-6013-6C24-103A35D53599}"/>
              </a:ext>
            </a:extLst>
          </p:cNvPr>
          <p:cNvSpPr>
            <a:spLocks noGrp="1"/>
          </p:cNvSpPr>
          <p:nvPr>
            <p:ph type="subTitle" idx="1"/>
          </p:nvPr>
        </p:nvSpPr>
        <p:spPr>
          <a:xfrm>
            <a:off x="3582649" y="3017338"/>
            <a:ext cx="5141626" cy="1337967"/>
          </a:xfrm>
        </p:spPr>
        <p:txBody>
          <a:bodyPr>
            <a:normAutofit fontScale="70000" lnSpcReduction="20000"/>
          </a:bodyPr>
          <a:lstStyle/>
          <a:p>
            <a:r>
              <a:rPr lang="en-GB" dirty="0"/>
              <a:t>Our next stay and play session will be held on Wednesday 5</a:t>
            </a:r>
            <a:r>
              <a:rPr lang="en-GB" baseline="30000" dirty="0"/>
              <a:t>th</a:t>
            </a:r>
            <a:r>
              <a:rPr lang="en-GB" dirty="0"/>
              <a:t> November from 2-3pm. All family members are welcome to attend.</a:t>
            </a:r>
          </a:p>
          <a:p>
            <a:r>
              <a:rPr lang="en-GB" dirty="0"/>
              <a:t>This will also be our themed lunch days – Menus for this will be displayed in the corridor closer to the time.</a:t>
            </a:r>
          </a:p>
        </p:txBody>
      </p:sp>
    </p:spTree>
    <p:extLst>
      <p:ext uri="{BB962C8B-B14F-4D97-AF65-F5344CB8AC3E}">
        <p14:creationId xmlns:p14="http://schemas.microsoft.com/office/powerpoint/2010/main" val="222845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4beb8b-a0b4-4584-a23d-a2b76d1f6257">
      <Terms xmlns="http://schemas.microsoft.com/office/infopath/2007/PartnerControls"/>
    </lcf76f155ced4ddcb4097134ff3c332f>
    <TaxCatchAll xmlns="9c240b36-8f5f-451c-993e-9fc0f47221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DB3FAD895493489AEF7137AA6AD026" ma:contentTypeVersion="10" ma:contentTypeDescription="Create a new document." ma:contentTypeScope="" ma:versionID="f03acd04622b0ff2438cfa1d0986000f">
  <xsd:schema xmlns:xsd="http://www.w3.org/2001/XMLSchema" xmlns:xs="http://www.w3.org/2001/XMLSchema" xmlns:p="http://schemas.microsoft.com/office/2006/metadata/properties" xmlns:ns2="184beb8b-a0b4-4584-a23d-a2b76d1f6257" xmlns:ns3="9c240b36-8f5f-451c-993e-9fc0f4722119" targetNamespace="http://schemas.microsoft.com/office/2006/metadata/properties" ma:root="true" ma:fieldsID="a7850b40900b284112414dbce1d1e4fb" ns2:_="" ns3:_="">
    <xsd:import namespace="184beb8b-a0b4-4584-a23d-a2b76d1f6257"/>
    <xsd:import namespace="9c240b36-8f5f-451c-993e-9fc0f47221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beb8b-a0b4-4584-a23d-a2b76d1f6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e0904c-6cf9-4c06-a364-281e7e12152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240b36-8f5f-451c-993e-9fc0f472211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d782af3-b242-4a90-b4b1-fded58317dee}" ma:internalName="TaxCatchAll" ma:showField="CatchAllData" ma:web="9c240b36-8f5f-451c-993e-9fc0f47221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790E80-5A4E-49A6-B2BF-8CD2E3321052}">
  <ds:schemaRefs>
    <ds:schemaRef ds:uri="http://purl.org/dc/terms/"/>
    <ds:schemaRef ds:uri="http://www.w3.org/XML/1998/namespace"/>
    <ds:schemaRef ds:uri="http://schemas.openxmlformats.org/package/2006/metadata/core-properties"/>
    <ds:schemaRef ds:uri="184beb8b-a0b4-4584-a23d-a2b76d1f6257"/>
    <ds:schemaRef ds:uri="http://schemas.microsoft.com/office/2006/documentManagement/types"/>
    <ds:schemaRef ds:uri="http://purl.org/dc/elements/1.1/"/>
    <ds:schemaRef ds:uri="http://schemas.microsoft.com/office/infopath/2007/PartnerControls"/>
    <ds:schemaRef ds:uri="9c240b36-8f5f-451c-993e-9fc0f472211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C51AD33-BFDE-4E67-8D62-8174802DA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beb8b-a0b4-4584-a23d-a2b76d1f6257"/>
    <ds:schemaRef ds:uri="9c240b36-8f5f-451c-993e-9fc0f4722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3D4068-0F1D-42F0-83A0-04A0BD039C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561</TotalTime>
  <Words>755</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Algerian</vt:lpstr>
      <vt:lpstr>Aptos</vt:lpstr>
      <vt:lpstr>Aptos Display</vt:lpstr>
      <vt:lpstr>Arial</vt:lpstr>
      <vt:lpstr>Comic Sans MS</vt:lpstr>
      <vt:lpstr>Trebuchet MS</vt:lpstr>
      <vt:lpstr>Wingdings 3</vt:lpstr>
      <vt:lpstr>Office Theme</vt:lpstr>
      <vt:lpstr>Facet</vt:lpstr>
      <vt:lpstr>Jackton ELC September News 2025</vt:lpstr>
      <vt:lpstr> </vt:lpstr>
      <vt:lpstr>Magic Moments</vt:lpstr>
      <vt:lpstr>Nursery Photographs</vt:lpstr>
      <vt:lpstr>Pre-School Visual Screening  </vt:lpstr>
      <vt:lpstr>   Nursery closure </vt:lpstr>
      <vt:lpstr>Staff Training</vt:lpstr>
      <vt:lpstr>     Halloween Fun</vt:lpstr>
      <vt:lpstr>Stay and Play Sessions</vt:lpstr>
      <vt:lpstr>Yoga Sessions @ Jackton ELC</vt:lpstr>
      <vt:lpstr>PowerPoint Presentation</vt:lpstr>
      <vt:lpstr>Parent Feedback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Mrs Ashcroft</dc:creator>
  <cp:lastModifiedBy>Mrs Ashcroft</cp:lastModifiedBy>
  <cp:revision>9</cp:revision>
  <dcterms:created xsi:type="dcterms:W3CDTF">2025-09-25T10:19:57Z</dcterms:created>
  <dcterms:modified xsi:type="dcterms:W3CDTF">2025-10-29T13:41:57Z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0x010100DEDB3FAD895493489AEF7137AA6AD026</vt:lpwstr>
  </property>
  <property fmtid="{D5CDD505-2E9C-101B-9397-08002B2CF9AE}" pid="3" name="MediaServiceImageTags">
    <vt:lpwstr/>
  </property>
</Properties>
</file>