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93D94F-35EF-4104-A63E-2F45187FFFF4}" v="9" dt="2025-08-25T20:58:16.8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6T20:27:02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August 25,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7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August 25,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252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August 25,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August 25,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48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August 25,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6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August 25, 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98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August 25,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388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August 25,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266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August 25,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21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August 25,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42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August 25,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0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August 25, 2025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281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15.png"/><Relationship Id="rId26" Type="http://schemas.openxmlformats.org/officeDocument/2006/relationships/image" Target="../media/image23.svg"/><Relationship Id="rId3" Type="http://schemas.openxmlformats.org/officeDocument/2006/relationships/customXml" Target="../ink/ink2.xml"/><Relationship Id="rId21" Type="http://schemas.openxmlformats.org/officeDocument/2006/relationships/image" Target="../media/image18.png"/><Relationship Id="rId7" Type="http://schemas.openxmlformats.org/officeDocument/2006/relationships/hyperlink" Target="https://pixabay.com/en/speech-bubble-speech-balloon-talking-156056/" TargetMode="Externa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3.jpeg"/><Relationship Id="rId20" Type="http://schemas.openxmlformats.org/officeDocument/2006/relationships/image" Target="../media/image17.sv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svg"/><Relationship Id="rId24" Type="http://schemas.openxmlformats.org/officeDocument/2006/relationships/image" Target="../media/image21.svg"/><Relationship Id="rId32" Type="http://schemas.openxmlformats.org/officeDocument/2006/relationships/image" Target="../media/image29.svg"/><Relationship Id="rId5" Type="http://schemas.openxmlformats.org/officeDocument/2006/relationships/image" Target="../media/image3.png"/><Relationship Id="rId15" Type="http://schemas.openxmlformats.org/officeDocument/2006/relationships/image" Target="../media/image12.svg"/><Relationship Id="rId23" Type="http://schemas.openxmlformats.org/officeDocument/2006/relationships/image" Target="../media/image20.png"/><Relationship Id="rId28" Type="http://schemas.openxmlformats.org/officeDocument/2006/relationships/image" Target="../media/image25.sv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Relationship Id="rId22" Type="http://schemas.openxmlformats.org/officeDocument/2006/relationships/image" Target="../media/image19.svg"/><Relationship Id="rId27" Type="http://schemas.openxmlformats.org/officeDocument/2006/relationships/image" Target="../media/image24.png"/><Relationship Id="rId30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A4B6D2-67B7-4DDF-9D67-252A664A4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C591540-75B5-54DB-0DCB-788E5C7502BA}"/>
              </a:ext>
            </a:extLst>
          </p:cNvPr>
          <p:cNvSpPr/>
          <p:nvPr/>
        </p:nvSpPr>
        <p:spPr>
          <a:xfrm>
            <a:off x="2743200" y="358219"/>
            <a:ext cx="5637229" cy="57446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asassy Caps" pitchFamily="2" charset="0"/>
              </a:rPr>
              <a:t>Summary of School Improvement Priorities for Heathery Knowe Primary School 2025-2026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9CA387-6D87-BA15-7115-C96295EEBA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6087" y="99865"/>
            <a:ext cx="1267022" cy="1267022"/>
          </a:xfrm>
          <a:prstGeom prst="rect">
            <a:avLst/>
          </a:prstGeom>
        </p:spPr>
      </p:pic>
      <p:pic>
        <p:nvPicPr>
          <p:cNvPr id="12" name="Picture 11" descr="A black and grey rectangular object&#10;&#10;Description automatically generated">
            <a:extLst>
              <a:ext uri="{FF2B5EF4-FFF2-40B4-BE49-F238E27FC236}">
                <a16:creationId xmlns:a16="http://schemas.microsoft.com/office/drawing/2014/main" id="{17BCFFF2-314F-6E05-578A-F4A2F13B77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9025" y="457200"/>
            <a:ext cx="2704176" cy="28620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BEF66F-9200-155C-1C37-2B74361A88D1}"/>
              </a:ext>
            </a:extLst>
          </p:cNvPr>
          <p:cNvSpPr txBox="1"/>
          <p:nvPr/>
        </p:nvSpPr>
        <p:spPr>
          <a:xfrm>
            <a:off x="173577" y="741315"/>
            <a:ext cx="2840396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lasassy Caps" pitchFamily="2" charset="0"/>
              </a:rPr>
              <a:t>HGIOS Quality indicators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50" dirty="0">
                <a:latin typeface="Alasassy Caps" pitchFamily="2" charset="0"/>
              </a:rPr>
              <a:t>2.2 curriculum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50" dirty="0">
                <a:latin typeface="Alasassy Caps" pitchFamily="2" charset="0"/>
              </a:rPr>
              <a:t>3.2 Raising Attainment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50" dirty="0">
                <a:latin typeface="Alasassy Caps" pitchFamily="2" charset="0"/>
              </a:rPr>
              <a:t>1.3 Leadership of Change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50" dirty="0">
                <a:latin typeface="Alasassy Caps" pitchFamily="2" charset="0"/>
              </a:rPr>
              <a:t>1.1 Self-Evaluation for School </a:t>
            </a:r>
          </a:p>
          <a:p>
            <a:r>
              <a:rPr lang="en-GB" sz="1050" dirty="0">
                <a:latin typeface="Alasassy Caps" pitchFamily="2" charset="0"/>
              </a:rPr>
              <a:t>Improvement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Alasassy Caps" pitchFamily="2" charset="0"/>
              </a:rPr>
              <a:t>Ensuring wellbeing equality and inclusion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Alasassy Caps" pitchFamily="2" charset="0"/>
              </a:rPr>
              <a:t>2.3 Learning, teaching and assessing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Alasassy Caps" pitchFamily="2" charset="0"/>
              </a:rPr>
              <a:t>2.4 Personalised support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Alasassy Caps" pitchFamily="2" charset="0"/>
              </a:rPr>
              <a:t>2.5 family learning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latin typeface="Alasassy Caps" pitchFamily="2" charset="0"/>
            </a:endParaRPr>
          </a:p>
          <a:p>
            <a:endParaRPr lang="en-GB" sz="1200" dirty="0">
              <a:latin typeface="Alasassy Caps" pitchFamily="2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832814B-1FCC-C44E-B044-F6DB00B95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347308"/>
              </p:ext>
            </p:extLst>
          </p:nvPr>
        </p:nvGraphicFramePr>
        <p:xfrm>
          <a:off x="2867670" y="1486167"/>
          <a:ext cx="8655736" cy="258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232">
                  <a:extLst>
                    <a:ext uri="{9D8B030D-6E8A-4147-A177-3AD203B41FA5}">
                      <a16:colId xmlns:a16="http://schemas.microsoft.com/office/drawing/2014/main" val="3768102918"/>
                    </a:ext>
                  </a:extLst>
                </a:gridCol>
                <a:gridCol w="2974253">
                  <a:extLst>
                    <a:ext uri="{9D8B030D-6E8A-4147-A177-3AD203B41FA5}">
                      <a16:colId xmlns:a16="http://schemas.microsoft.com/office/drawing/2014/main" val="1026151585"/>
                    </a:ext>
                  </a:extLst>
                </a:gridCol>
                <a:gridCol w="1769806">
                  <a:extLst>
                    <a:ext uri="{9D8B030D-6E8A-4147-A177-3AD203B41FA5}">
                      <a16:colId xmlns:a16="http://schemas.microsoft.com/office/drawing/2014/main" val="1637026675"/>
                    </a:ext>
                  </a:extLst>
                </a:gridCol>
                <a:gridCol w="2025445">
                  <a:extLst>
                    <a:ext uri="{9D8B030D-6E8A-4147-A177-3AD203B41FA5}">
                      <a16:colId xmlns:a16="http://schemas.microsoft.com/office/drawing/2014/main" val="104166052"/>
                    </a:ext>
                  </a:extLst>
                </a:gridCol>
              </a:tblGrid>
              <a:tr h="2584040"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bg1"/>
                          </a:solidFill>
                          <a:effectLst/>
                          <a:latin typeface="Alasassy Caps" pitchFamily="2" charset="0"/>
                          <a:ea typeface="+mn-ea"/>
                          <a:cs typeface="+mn-cs"/>
                        </a:rPr>
                        <a:t>Develop School Vision, Values and Curriculum Rationale to further develop learner engagement, attainment, and achievement through considered curriculum design and enquiry based learning</a:t>
                      </a:r>
                      <a:endParaRPr lang="en-GB" sz="1200" b="1" dirty="0">
                        <a:solidFill>
                          <a:schemeClr val="bg1"/>
                        </a:solidFill>
                        <a:latin typeface="Alasassy Caps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lasassy Caps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 raise attainment in Writing through considered curriculum mapping and a consistent approach to the use of Learning Intentions &amp; Success Criteria with a particular focus on teaching writing in an interdisciplinary manner through engaging IDL themes and the IOW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effectLst/>
                          <a:latin typeface="Alasassy Caps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programme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lasassy Caps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Alasassy Cap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GB" sz="1200" b="1" dirty="0">
                        <a:solidFill>
                          <a:schemeClr val="bg1"/>
                        </a:solidFill>
                        <a:latin typeface="Alasassy Caps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effectLst/>
                          <a:latin typeface="Alasassy Caps" pitchFamily="2" charset="0"/>
                          <a:ea typeface="+mn-ea"/>
                          <a:cs typeface="+mn-cs"/>
                        </a:rPr>
                        <a:t>To improve attainment through maximizing pupil attendance and Parental engagement. 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Alasassy Cap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Alasassy Cap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/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Alasassy Cap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develop robustness of teacher professional judgment through professional learning and </a:t>
                      </a:r>
                      <a:r>
                        <a:rPr lang="en-GB" sz="1200" b="1" dirty="0" err="1">
                          <a:solidFill>
                            <a:schemeClr val="bg1"/>
                          </a:solidFill>
                          <a:effectLst/>
                          <a:latin typeface="Alasassy Cap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ensuiry</a:t>
                      </a: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Alasassy Cap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with build your pedagogy – further developing assessment practices and quality of evidence for judgement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803121"/>
                  </a:ext>
                </a:extLst>
              </a:tr>
            </a:tbl>
          </a:graphicData>
        </a:graphic>
      </p:graphicFrame>
      <p:pic>
        <p:nvPicPr>
          <p:cNvPr id="16" name="Graphic 15" descr="Badge 1 outline">
            <a:extLst>
              <a:ext uri="{FF2B5EF4-FFF2-40B4-BE49-F238E27FC236}">
                <a16:creationId xmlns:a16="http://schemas.microsoft.com/office/drawing/2014/main" id="{0CCC72D7-DC12-A2DA-F1A1-1E8CA3AF6C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14818" y="932569"/>
            <a:ext cx="627414" cy="627414"/>
          </a:xfrm>
          <a:prstGeom prst="rect">
            <a:avLst/>
          </a:prstGeom>
        </p:spPr>
      </p:pic>
      <p:pic>
        <p:nvPicPr>
          <p:cNvPr id="20" name="Graphic 19" descr="Badge outline">
            <a:extLst>
              <a:ext uri="{FF2B5EF4-FFF2-40B4-BE49-F238E27FC236}">
                <a16:creationId xmlns:a16="http://schemas.microsoft.com/office/drawing/2014/main" id="{25AC5801-0F2F-9007-AF54-84342759DD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57288" y="888639"/>
            <a:ext cx="599860" cy="673941"/>
          </a:xfrm>
          <a:prstGeom prst="rect">
            <a:avLst/>
          </a:prstGeom>
        </p:spPr>
      </p:pic>
      <p:pic>
        <p:nvPicPr>
          <p:cNvPr id="22" name="Graphic 21" descr="Badge 3 outline">
            <a:extLst>
              <a:ext uri="{FF2B5EF4-FFF2-40B4-BE49-F238E27FC236}">
                <a16:creationId xmlns:a16="http://schemas.microsoft.com/office/drawing/2014/main" id="{ABB1547C-A3B5-828B-EE3B-9CC1E9E678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56249" y="915208"/>
            <a:ext cx="599861" cy="599861"/>
          </a:xfrm>
          <a:prstGeom prst="rect">
            <a:avLst/>
          </a:prstGeom>
        </p:spPr>
      </p:pic>
      <p:pic>
        <p:nvPicPr>
          <p:cNvPr id="24" name="Graphic 23" descr="Badge 4 outline">
            <a:extLst>
              <a:ext uri="{FF2B5EF4-FFF2-40B4-BE49-F238E27FC236}">
                <a16:creationId xmlns:a16="http://schemas.microsoft.com/office/drawing/2014/main" id="{F188D4FA-B50E-8F95-AAD6-5362DEBD15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506337" y="931705"/>
            <a:ext cx="599861" cy="59986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7B7614D-C1C1-B61F-7B8C-B2F2D3C1BAED}"/>
              </a:ext>
            </a:extLst>
          </p:cNvPr>
          <p:cNvSpPr txBox="1"/>
          <p:nvPr/>
        </p:nvSpPr>
        <p:spPr>
          <a:xfrm>
            <a:off x="-37818" y="3209443"/>
            <a:ext cx="2704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lasassy Caps" pitchFamily="2" charset="0"/>
              </a:rPr>
              <a:t>Drivers for School Improvement</a:t>
            </a:r>
          </a:p>
        </p:txBody>
      </p:sp>
      <p:pic>
        <p:nvPicPr>
          <p:cNvPr id="4" name="Picture 3" descr="Triangular abstract background">
            <a:extLst>
              <a:ext uri="{FF2B5EF4-FFF2-40B4-BE49-F238E27FC236}">
                <a16:creationId xmlns:a16="http://schemas.microsoft.com/office/drawing/2014/main" id="{EE2CD04B-15FC-CA96-B672-226A3F24E7F9}"/>
              </a:ext>
            </a:extLst>
          </p:cNvPr>
          <p:cNvPicPr>
            <a:picLocks noChangeAspect="1"/>
          </p:cNvPicPr>
          <p:nvPr/>
        </p:nvPicPr>
        <p:blipFill>
          <a:blip r:embed="rId16">
            <a:alphaModFix amt="44000"/>
          </a:blip>
          <a:srcRect t="10112"/>
          <a:stretch/>
        </p:blipFill>
        <p:spPr>
          <a:xfrm>
            <a:off x="-398658" y="4282594"/>
            <a:ext cx="12989316" cy="2783677"/>
          </a:xfrm>
          <a:custGeom>
            <a:avLst/>
            <a:gdLst/>
            <a:ahLst/>
            <a:cxnLst/>
            <a:rect l="l" t="t" r="r" b="b"/>
            <a:pathLst>
              <a:path w="11430001" h="6857998">
                <a:moveTo>
                  <a:pt x="0" y="0"/>
                </a:moveTo>
                <a:lnTo>
                  <a:pt x="10969979" y="0"/>
                </a:lnTo>
                <a:lnTo>
                  <a:pt x="11008019" y="55636"/>
                </a:lnTo>
                <a:cubicBezTo>
                  <a:pt x="11009008" y="91089"/>
                  <a:pt x="10984109" y="120093"/>
                  <a:pt x="10996465" y="145901"/>
                </a:cubicBezTo>
                <a:cubicBezTo>
                  <a:pt x="10998781" y="180810"/>
                  <a:pt x="11021454" y="189338"/>
                  <a:pt x="11004262" y="214209"/>
                </a:cubicBezTo>
                <a:cubicBezTo>
                  <a:pt x="11016992" y="245215"/>
                  <a:pt x="10977981" y="256054"/>
                  <a:pt x="10988247" y="277519"/>
                </a:cubicBezTo>
                <a:cubicBezTo>
                  <a:pt x="10987905" y="292835"/>
                  <a:pt x="10987563" y="308150"/>
                  <a:pt x="10987221" y="323466"/>
                </a:cubicBezTo>
                <a:cubicBezTo>
                  <a:pt x="10992607" y="335931"/>
                  <a:pt x="10981656" y="348056"/>
                  <a:pt x="10982892" y="355376"/>
                </a:cubicBezTo>
                <a:cubicBezTo>
                  <a:pt x="10982946" y="369026"/>
                  <a:pt x="10982999" y="382675"/>
                  <a:pt x="10983052" y="396326"/>
                </a:cubicBezTo>
                <a:cubicBezTo>
                  <a:pt x="10983545" y="411173"/>
                  <a:pt x="10979066" y="427883"/>
                  <a:pt x="10983760" y="449399"/>
                </a:cubicBezTo>
                <a:cubicBezTo>
                  <a:pt x="10987405" y="467379"/>
                  <a:pt x="10961390" y="514914"/>
                  <a:pt x="10959189" y="528494"/>
                </a:cubicBezTo>
                <a:cubicBezTo>
                  <a:pt x="10959288" y="535785"/>
                  <a:pt x="10955413" y="535076"/>
                  <a:pt x="10955513" y="542367"/>
                </a:cubicBezTo>
                <a:cubicBezTo>
                  <a:pt x="10955946" y="556795"/>
                  <a:pt x="10948427" y="575223"/>
                  <a:pt x="10948859" y="589651"/>
                </a:cubicBezTo>
                <a:cubicBezTo>
                  <a:pt x="10951248" y="595864"/>
                  <a:pt x="10970316" y="614893"/>
                  <a:pt x="10964023" y="623244"/>
                </a:cubicBezTo>
                <a:cubicBezTo>
                  <a:pt x="10973844" y="634812"/>
                  <a:pt x="10914344" y="682960"/>
                  <a:pt x="10941957" y="685984"/>
                </a:cubicBezTo>
                <a:lnTo>
                  <a:pt x="10955434" y="725806"/>
                </a:lnTo>
                <a:cubicBezTo>
                  <a:pt x="10955572" y="735911"/>
                  <a:pt x="10955711" y="746016"/>
                  <a:pt x="10955850" y="756121"/>
                </a:cubicBezTo>
                <a:cubicBezTo>
                  <a:pt x="10960581" y="769464"/>
                  <a:pt x="10967553" y="802302"/>
                  <a:pt x="10975648" y="826730"/>
                </a:cubicBezTo>
                <a:cubicBezTo>
                  <a:pt x="10990030" y="848107"/>
                  <a:pt x="10999939" y="874272"/>
                  <a:pt x="11004422" y="902691"/>
                </a:cubicBezTo>
                <a:cubicBezTo>
                  <a:pt x="10996907" y="907026"/>
                  <a:pt x="11016939" y="922215"/>
                  <a:pt x="11019519" y="927215"/>
                </a:cubicBezTo>
                <a:cubicBezTo>
                  <a:pt x="11014458" y="927992"/>
                  <a:pt x="11004750" y="956532"/>
                  <a:pt x="11009252" y="960109"/>
                </a:cubicBezTo>
                <a:cubicBezTo>
                  <a:pt x="11008795" y="988226"/>
                  <a:pt x="11008338" y="994434"/>
                  <a:pt x="11007882" y="1022551"/>
                </a:cubicBezTo>
                <a:lnTo>
                  <a:pt x="11018477" y="1095392"/>
                </a:lnTo>
                <a:cubicBezTo>
                  <a:pt x="11023591" y="1112771"/>
                  <a:pt x="11026986" y="1131060"/>
                  <a:pt x="11028535" y="1149829"/>
                </a:cubicBezTo>
                <a:cubicBezTo>
                  <a:pt x="11018192" y="1154041"/>
                  <a:pt x="11032886" y="1168772"/>
                  <a:pt x="11035794" y="1175703"/>
                </a:cubicBezTo>
                <a:cubicBezTo>
                  <a:pt x="11029041" y="1175776"/>
                  <a:pt x="11025804" y="1191131"/>
                  <a:pt x="11031388" y="1196579"/>
                </a:cubicBezTo>
                <a:cubicBezTo>
                  <a:pt x="11055531" y="1311098"/>
                  <a:pt x="10992439" y="1246660"/>
                  <a:pt x="11030270" y="1315382"/>
                </a:cubicBezTo>
                <a:lnTo>
                  <a:pt x="11022457" y="1382488"/>
                </a:lnTo>
                <a:cubicBezTo>
                  <a:pt x="11026830" y="1404443"/>
                  <a:pt x="11030865" y="1460155"/>
                  <a:pt x="11035545" y="1487376"/>
                </a:cubicBezTo>
                <a:cubicBezTo>
                  <a:pt x="11027812" y="1508322"/>
                  <a:pt x="11051830" y="1507338"/>
                  <a:pt x="11042371" y="1529118"/>
                </a:cubicBezTo>
                <a:cubicBezTo>
                  <a:pt x="11024277" y="1523828"/>
                  <a:pt x="11045880" y="1572102"/>
                  <a:pt x="11030069" y="1573603"/>
                </a:cubicBezTo>
                <a:cubicBezTo>
                  <a:pt x="11052675" y="1592103"/>
                  <a:pt x="11041166" y="1601398"/>
                  <a:pt x="11048132" y="1626033"/>
                </a:cubicBezTo>
                <a:cubicBezTo>
                  <a:pt x="11056685" y="1637634"/>
                  <a:pt x="11058151" y="1662694"/>
                  <a:pt x="11048954" y="1674099"/>
                </a:cubicBezTo>
                <a:cubicBezTo>
                  <a:pt x="11057912" y="1719191"/>
                  <a:pt x="11058987" y="1693910"/>
                  <a:pt x="11074997" y="1743919"/>
                </a:cubicBezTo>
                <a:cubicBezTo>
                  <a:pt x="11091836" y="1787007"/>
                  <a:pt x="11078254" y="1831675"/>
                  <a:pt x="11118452" y="1873347"/>
                </a:cubicBezTo>
                <a:cubicBezTo>
                  <a:pt x="11126646" y="1903132"/>
                  <a:pt x="11133876" y="1901389"/>
                  <a:pt x="11140502" y="1918453"/>
                </a:cubicBezTo>
                <a:cubicBezTo>
                  <a:pt x="11168929" y="1943215"/>
                  <a:pt x="11138974" y="1964697"/>
                  <a:pt x="11158205" y="1975731"/>
                </a:cubicBezTo>
                <a:cubicBezTo>
                  <a:pt x="11166824" y="2017658"/>
                  <a:pt x="11149039" y="2053160"/>
                  <a:pt x="11165912" y="2063547"/>
                </a:cubicBezTo>
                <a:cubicBezTo>
                  <a:pt x="11165365" y="2085350"/>
                  <a:pt x="11146667" y="2116466"/>
                  <a:pt x="11164978" y="2131453"/>
                </a:cubicBezTo>
                <a:cubicBezTo>
                  <a:pt x="11150347" y="2134775"/>
                  <a:pt x="11176747" y="2155525"/>
                  <a:pt x="11167369" y="2168815"/>
                </a:cubicBezTo>
                <a:cubicBezTo>
                  <a:pt x="11159139" y="2178336"/>
                  <a:pt x="11181565" y="2199372"/>
                  <a:pt x="11182213" y="2209314"/>
                </a:cubicBezTo>
                <a:cubicBezTo>
                  <a:pt x="11175743" y="2222415"/>
                  <a:pt x="11183345" y="2265140"/>
                  <a:pt x="11191725" y="2276278"/>
                </a:cubicBezTo>
                <a:cubicBezTo>
                  <a:pt x="11199744" y="2309572"/>
                  <a:pt x="11208646" y="2370832"/>
                  <a:pt x="11213989" y="2396560"/>
                </a:cubicBezTo>
                <a:lnTo>
                  <a:pt x="11211532" y="2418127"/>
                </a:lnTo>
                <a:lnTo>
                  <a:pt x="11205890" y="2441218"/>
                </a:lnTo>
                <a:cubicBezTo>
                  <a:pt x="11204049" y="2448432"/>
                  <a:pt x="11218787" y="2455553"/>
                  <a:pt x="11218154" y="2462602"/>
                </a:cubicBezTo>
                <a:cubicBezTo>
                  <a:pt x="11249433" y="2453332"/>
                  <a:pt x="11201583" y="2521028"/>
                  <a:pt x="11226879" y="2501513"/>
                </a:cubicBezTo>
                <a:cubicBezTo>
                  <a:pt x="11228838" y="2538629"/>
                  <a:pt x="11268063" y="2526320"/>
                  <a:pt x="11245602" y="2570935"/>
                </a:cubicBezTo>
                <a:cubicBezTo>
                  <a:pt x="11271180" y="2628560"/>
                  <a:pt x="11254841" y="2735396"/>
                  <a:pt x="11293648" y="2780529"/>
                </a:cubicBezTo>
                <a:cubicBezTo>
                  <a:pt x="11313261" y="2850867"/>
                  <a:pt x="11332878" y="2914052"/>
                  <a:pt x="11347622" y="2976964"/>
                </a:cubicBezTo>
                <a:cubicBezTo>
                  <a:pt x="11354998" y="3031026"/>
                  <a:pt x="11385440" y="3069310"/>
                  <a:pt x="11373271" y="3125991"/>
                </a:cubicBezTo>
                <a:cubicBezTo>
                  <a:pt x="11378198" y="3127750"/>
                  <a:pt x="11382324" y="3130634"/>
                  <a:pt x="11385866" y="3134290"/>
                </a:cubicBezTo>
                <a:lnTo>
                  <a:pt x="11394456" y="3146531"/>
                </a:lnTo>
                <a:lnTo>
                  <a:pt x="11393830" y="3148898"/>
                </a:lnTo>
                <a:lnTo>
                  <a:pt x="11407764" y="3178637"/>
                </a:lnTo>
                <a:lnTo>
                  <a:pt x="11419427" y="3198821"/>
                </a:lnTo>
                <a:lnTo>
                  <a:pt x="11418956" y="3203966"/>
                </a:lnTo>
                <a:lnTo>
                  <a:pt x="11430001" y="3234004"/>
                </a:lnTo>
                <a:lnTo>
                  <a:pt x="11430001" y="3247018"/>
                </a:lnTo>
                <a:lnTo>
                  <a:pt x="11429624" y="3249663"/>
                </a:lnTo>
                <a:cubicBezTo>
                  <a:pt x="11409065" y="3251448"/>
                  <a:pt x="11423390" y="3256435"/>
                  <a:pt x="11429224" y="3271157"/>
                </a:cubicBezTo>
                <a:cubicBezTo>
                  <a:pt x="11398595" y="3277213"/>
                  <a:pt x="11426325" y="3313282"/>
                  <a:pt x="11412705" y="3328767"/>
                </a:cubicBezTo>
                <a:cubicBezTo>
                  <a:pt x="11409690" y="3359818"/>
                  <a:pt x="11412577" y="3419034"/>
                  <a:pt x="11411133" y="3457462"/>
                </a:cubicBezTo>
                <a:cubicBezTo>
                  <a:pt x="11410659" y="3497182"/>
                  <a:pt x="11388957" y="3522761"/>
                  <a:pt x="11404044" y="3559336"/>
                </a:cubicBezTo>
                <a:cubicBezTo>
                  <a:pt x="11403506" y="3596525"/>
                  <a:pt x="11394347" y="3628725"/>
                  <a:pt x="11400805" y="3660198"/>
                </a:cubicBezTo>
                <a:cubicBezTo>
                  <a:pt x="11393680" y="3672983"/>
                  <a:pt x="11390803" y="3685034"/>
                  <a:pt x="11401467" y="3696717"/>
                </a:cubicBezTo>
                <a:cubicBezTo>
                  <a:pt x="11397909" y="3731422"/>
                  <a:pt x="11382678" y="3739822"/>
                  <a:pt x="11394558" y="3761813"/>
                </a:cubicBezTo>
                <a:cubicBezTo>
                  <a:pt x="11369922" y="3781311"/>
                  <a:pt x="11379324" y="3782464"/>
                  <a:pt x="11386379" y="3791628"/>
                </a:cubicBezTo>
                <a:lnTo>
                  <a:pt x="11386881" y="3792934"/>
                </a:lnTo>
                <a:lnTo>
                  <a:pt x="11383361" y="3795600"/>
                </a:lnTo>
                <a:lnTo>
                  <a:pt x="11381731" y="3801113"/>
                </a:lnTo>
                <a:lnTo>
                  <a:pt x="11382780" y="3816171"/>
                </a:lnTo>
                <a:lnTo>
                  <a:pt x="11384083" y="3821833"/>
                </a:lnTo>
                <a:cubicBezTo>
                  <a:pt x="11384643" y="3825734"/>
                  <a:pt x="11384581" y="3828325"/>
                  <a:pt x="11384058" y="3830118"/>
                </a:cubicBezTo>
                <a:lnTo>
                  <a:pt x="11383769" y="3830324"/>
                </a:lnTo>
                <a:cubicBezTo>
                  <a:pt x="11383949" y="3832911"/>
                  <a:pt x="11384129" y="3835497"/>
                  <a:pt x="11384310" y="3838085"/>
                </a:cubicBezTo>
                <a:cubicBezTo>
                  <a:pt x="11380858" y="3854069"/>
                  <a:pt x="11367397" y="3908079"/>
                  <a:pt x="11363059" y="3926229"/>
                </a:cubicBezTo>
                <a:cubicBezTo>
                  <a:pt x="11365619" y="3942595"/>
                  <a:pt x="11378276" y="3952489"/>
                  <a:pt x="11358283" y="3946981"/>
                </a:cubicBezTo>
                <a:cubicBezTo>
                  <a:pt x="11358552" y="3952366"/>
                  <a:pt x="11356851" y="3955685"/>
                  <a:pt x="11354187" y="3958062"/>
                </a:cubicBezTo>
                <a:lnTo>
                  <a:pt x="11352936" y="3958752"/>
                </a:lnTo>
                <a:lnTo>
                  <a:pt x="11359123" y="3995153"/>
                </a:lnTo>
                <a:lnTo>
                  <a:pt x="11357620" y="3999986"/>
                </a:lnTo>
                <a:lnTo>
                  <a:pt x="11370510" y="4039435"/>
                </a:lnTo>
                <a:cubicBezTo>
                  <a:pt x="11372846" y="4043175"/>
                  <a:pt x="11373855" y="4048536"/>
                  <a:pt x="11371849" y="4057529"/>
                </a:cubicBezTo>
                <a:lnTo>
                  <a:pt x="11370769" y="4059608"/>
                </a:lnTo>
                <a:lnTo>
                  <a:pt x="11384636" y="4116263"/>
                </a:lnTo>
                <a:cubicBezTo>
                  <a:pt x="11386308" y="4146481"/>
                  <a:pt x="11372216" y="4197310"/>
                  <a:pt x="11380805" y="4240918"/>
                </a:cubicBezTo>
                <a:cubicBezTo>
                  <a:pt x="11386604" y="4297751"/>
                  <a:pt x="11396792" y="4362310"/>
                  <a:pt x="11399002" y="4403004"/>
                </a:cubicBezTo>
                <a:cubicBezTo>
                  <a:pt x="11402584" y="4421945"/>
                  <a:pt x="11415233" y="4483228"/>
                  <a:pt x="11402233" y="4472561"/>
                </a:cubicBezTo>
                <a:cubicBezTo>
                  <a:pt x="11397376" y="4530100"/>
                  <a:pt x="11394221" y="4548254"/>
                  <a:pt x="11406858" y="4613276"/>
                </a:cubicBezTo>
                <a:cubicBezTo>
                  <a:pt x="11396708" y="4652899"/>
                  <a:pt x="11416828" y="4683760"/>
                  <a:pt x="11411109" y="4720528"/>
                </a:cubicBezTo>
                <a:lnTo>
                  <a:pt x="11413172" y="4781028"/>
                </a:lnTo>
                <a:lnTo>
                  <a:pt x="11411956" y="4811317"/>
                </a:lnTo>
                <a:lnTo>
                  <a:pt x="11407504" y="4851777"/>
                </a:lnTo>
                <a:lnTo>
                  <a:pt x="11401952" y="4889673"/>
                </a:lnTo>
                <a:cubicBezTo>
                  <a:pt x="11400453" y="4911671"/>
                  <a:pt x="11387187" y="4942985"/>
                  <a:pt x="11387464" y="4964007"/>
                </a:cubicBezTo>
                <a:lnTo>
                  <a:pt x="11391362" y="4978249"/>
                </a:lnTo>
                <a:lnTo>
                  <a:pt x="11384864" y="5024728"/>
                </a:lnTo>
                <a:cubicBezTo>
                  <a:pt x="11383602" y="5037962"/>
                  <a:pt x="11382940" y="5051693"/>
                  <a:pt x="11383402" y="5066152"/>
                </a:cubicBezTo>
                <a:lnTo>
                  <a:pt x="11386502" y="5092990"/>
                </a:lnTo>
                <a:lnTo>
                  <a:pt x="11383934" y="5100023"/>
                </a:lnTo>
                <a:lnTo>
                  <a:pt x="11377316" y="5154401"/>
                </a:lnTo>
                <a:cubicBezTo>
                  <a:pt x="11375279" y="5155889"/>
                  <a:pt x="11373114" y="5157008"/>
                  <a:pt x="11370892" y="5157722"/>
                </a:cubicBezTo>
                <a:lnTo>
                  <a:pt x="11373776" y="5176954"/>
                </a:lnTo>
                <a:lnTo>
                  <a:pt x="11367496" y="5192719"/>
                </a:lnTo>
                <a:lnTo>
                  <a:pt x="11371603" y="5206466"/>
                </a:lnTo>
                <a:lnTo>
                  <a:pt x="11370677" y="5212169"/>
                </a:lnTo>
                <a:lnTo>
                  <a:pt x="11367571" y="5226347"/>
                </a:lnTo>
                <a:cubicBezTo>
                  <a:pt x="11365394" y="5233616"/>
                  <a:pt x="11362768" y="5241753"/>
                  <a:pt x="11360666" y="5250809"/>
                </a:cubicBezTo>
                <a:lnTo>
                  <a:pt x="11359707" y="5258441"/>
                </a:lnTo>
                <a:lnTo>
                  <a:pt x="11349148" y="5275057"/>
                </a:lnTo>
                <a:cubicBezTo>
                  <a:pt x="11341167" y="5287144"/>
                  <a:pt x="11335789" y="5296659"/>
                  <a:pt x="11340120" y="5307220"/>
                </a:cubicBezTo>
                <a:cubicBezTo>
                  <a:pt x="11329809" y="5325220"/>
                  <a:pt x="11316373" y="5343297"/>
                  <a:pt x="11308618" y="5363847"/>
                </a:cubicBezTo>
                <a:cubicBezTo>
                  <a:pt x="11300862" y="5384397"/>
                  <a:pt x="11307034" y="5426166"/>
                  <a:pt x="11293586" y="5430519"/>
                </a:cubicBezTo>
                <a:cubicBezTo>
                  <a:pt x="11286192" y="5455070"/>
                  <a:pt x="11291865" y="5433920"/>
                  <a:pt x="11280825" y="5471643"/>
                </a:cubicBezTo>
                <a:cubicBezTo>
                  <a:pt x="11272399" y="5514013"/>
                  <a:pt x="11250365" y="5572817"/>
                  <a:pt x="11255547" y="5598755"/>
                </a:cubicBezTo>
                <a:cubicBezTo>
                  <a:pt x="11259036" y="5631312"/>
                  <a:pt x="11259805" y="5658392"/>
                  <a:pt x="11246966" y="5696427"/>
                </a:cubicBezTo>
                <a:cubicBezTo>
                  <a:pt x="11243302" y="5711318"/>
                  <a:pt x="11226393" y="5724632"/>
                  <a:pt x="11218939" y="5749126"/>
                </a:cubicBezTo>
                <a:cubicBezTo>
                  <a:pt x="11205473" y="5794330"/>
                  <a:pt x="11207644" y="5860503"/>
                  <a:pt x="11172370" y="5964362"/>
                </a:cubicBezTo>
                <a:cubicBezTo>
                  <a:pt x="11155352" y="6013957"/>
                  <a:pt x="11195218" y="6026591"/>
                  <a:pt x="11186263" y="6066389"/>
                </a:cubicBezTo>
                <a:cubicBezTo>
                  <a:pt x="11193912" y="6098144"/>
                  <a:pt x="11201373" y="6088029"/>
                  <a:pt x="11198127" y="6116720"/>
                </a:cubicBezTo>
                <a:cubicBezTo>
                  <a:pt x="11179478" y="6167747"/>
                  <a:pt x="11218941" y="6153172"/>
                  <a:pt x="11183628" y="6192100"/>
                </a:cubicBezTo>
                <a:cubicBezTo>
                  <a:pt x="11186734" y="6197190"/>
                  <a:pt x="11183611" y="6236155"/>
                  <a:pt x="11184758" y="6241836"/>
                </a:cubicBezTo>
                <a:lnTo>
                  <a:pt x="11205458" y="6292531"/>
                </a:lnTo>
                <a:lnTo>
                  <a:pt x="11199087" y="6312812"/>
                </a:lnTo>
                <a:cubicBezTo>
                  <a:pt x="11194790" y="6320574"/>
                  <a:pt x="11195106" y="6315373"/>
                  <a:pt x="11196266" y="6319916"/>
                </a:cubicBezTo>
                <a:cubicBezTo>
                  <a:pt x="11196671" y="6325734"/>
                  <a:pt x="11189124" y="6347557"/>
                  <a:pt x="11189528" y="6353376"/>
                </a:cubicBezTo>
                <a:cubicBezTo>
                  <a:pt x="11189982" y="6364566"/>
                  <a:pt x="11210316" y="6363753"/>
                  <a:pt x="11210770" y="6374944"/>
                </a:cubicBezTo>
                <a:cubicBezTo>
                  <a:pt x="11230608" y="6383390"/>
                  <a:pt x="11226591" y="6387837"/>
                  <a:pt x="11226550" y="6420289"/>
                </a:cubicBezTo>
                <a:lnTo>
                  <a:pt x="11185443" y="6472442"/>
                </a:lnTo>
                <a:cubicBezTo>
                  <a:pt x="11182325" y="6473610"/>
                  <a:pt x="11171895" y="6528089"/>
                  <a:pt x="11170689" y="6533346"/>
                </a:cubicBezTo>
                <a:cubicBezTo>
                  <a:pt x="11153600" y="6519802"/>
                  <a:pt x="11122929" y="6582507"/>
                  <a:pt x="11120880" y="6599207"/>
                </a:cubicBezTo>
                <a:cubicBezTo>
                  <a:pt x="11111939" y="6614752"/>
                  <a:pt x="11115206" y="6622198"/>
                  <a:pt x="11107674" y="6636041"/>
                </a:cubicBezTo>
                <a:lnTo>
                  <a:pt x="11091267" y="6678342"/>
                </a:lnTo>
                <a:cubicBezTo>
                  <a:pt x="11090296" y="6679839"/>
                  <a:pt x="11091216" y="6698293"/>
                  <a:pt x="11090680" y="6702252"/>
                </a:cubicBezTo>
                <a:cubicBezTo>
                  <a:pt x="11090574" y="6704235"/>
                  <a:pt x="11098288" y="6732088"/>
                  <a:pt x="11098182" y="6734072"/>
                </a:cubicBezTo>
                <a:cubicBezTo>
                  <a:pt x="11095374" y="6755619"/>
                  <a:pt x="11080595" y="6750771"/>
                  <a:pt x="11074914" y="6780481"/>
                </a:cubicBezTo>
                <a:cubicBezTo>
                  <a:pt x="11081662" y="6796061"/>
                  <a:pt x="11074179" y="6810609"/>
                  <a:pt x="11064097" y="6819871"/>
                </a:cubicBezTo>
                <a:lnTo>
                  <a:pt x="11055147" y="6857998"/>
                </a:lnTo>
                <a:lnTo>
                  <a:pt x="0" y="6857998"/>
                </a:lnTo>
                <a:close/>
              </a:path>
            </a:pathLst>
          </a:cu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DDA963B-671E-FAB1-09C9-D198E78CB39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71243" y="5389525"/>
            <a:ext cx="1394461" cy="13944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7CE2287-EAB0-758C-6F20-5631780F237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8637" y="3702368"/>
            <a:ext cx="1718451" cy="1741569"/>
          </a:xfrm>
          <a:prstGeom prst="rect">
            <a:avLst/>
          </a:prstGeom>
        </p:spPr>
      </p:pic>
      <p:pic>
        <p:nvPicPr>
          <p:cNvPr id="30" name="Graphic 29" descr="Arrow Down with solid fill">
            <a:extLst>
              <a:ext uri="{FF2B5EF4-FFF2-40B4-BE49-F238E27FC236}">
                <a16:creationId xmlns:a16="http://schemas.microsoft.com/office/drawing/2014/main" id="{16FC52C8-359F-E1DA-7EC5-C6DD5914F8C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82189" y="3401958"/>
            <a:ext cx="514174" cy="514174"/>
          </a:xfrm>
          <a:prstGeom prst="rect">
            <a:avLst/>
          </a:prstGeom>
        </p:spPr>
      </p:pic>
      <p:pic>
        <p:nvPicPr>
          <p:cNvPr id="33" name="Graphic 32" descr="Arrow Right with solid fill">
            <a:extLst>
              <a:ext uri="{FF2B5EF4-FFF2-40B4-BE49-F238E27FC236}">
                <a16:creationId xmlns:a16="http://schemas.microsoft.com/office/drawing/2014/main" id="{D8ECF130-1E79-1634-BFDA-C7E936E239F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24712" y="5037787"/>
            <a:ext cx="716280" cy="914400"/>
          </a:xfrm>
          <a:prstGeom prst="rect">
            <a:avLst/>
          </a:prstGeom>
        </p:spPr>
      </p:pic>
      <p:pic>
        <p:nvPicPr>
          <p:cNvPr id="44" name="Graphic 43" descr="Arrow Down outline">
            <a:extLst>
              <a:ext uri="{FF2B5EF4-FFF2-40B4-BE49-F238E27FC236}">
                <a16:creationId xmlns:a16="http://schemas.microsoft.com/office/drawing/2014/main" id="{5B2D2AC6-8CBC-1613-AE37-2EE8AC59A88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275364" y="3577698"/>
            <a:ext cx="500171" cy="500171"/>
          </a:xfrm>
          <a:prstGeom prst="rect">
            <a:avLst/>
          </a:prstGeom>
        </p:spPr>
      </p:pic>
      <p:pic>
        <p:nvPicPr>
          <p:cNvPr id="45" name="Graphic 44" descr="Arrow Down outline">
            <a:extLst>
              <a:ext uri="{FF2B5EF4-FFF2-40B4-BE49-F238E27FC236}">
                <a16:creationId xmlns:a16="http://schemas.microsoft.com/office/drawing/2014/main" id="{0F25374C-3364-0798-72A1-6EC2141BBAD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193237" y="3559550"/>
            <a:ext cx="500171" cy="537896"/>
          </a:xfrm>
          <a:prstGeom prst="rect">
            <a:avLst/>
          </a:prstGeom>
        </p:spPr>
      </p:pic>
      <p:pic>
        <p:nvPicPr>
          <p:cNvPr id="46" name="Graphic 45" descr="Arrow Down outline">
            <a:extLst>
              <a:ext uri="{FF2B5EF4-FFF2-40B4-BE49-F238E27FC236}">
                <a16:creationId xmlns:a16="http://schemas.microsoft.com/office/drawing/2014/main" id="{045F1CA2-2F58-D4E2-8918-9B71E68A6A2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968579" y="3549177"/>
            <a:ext cx="510718" cy="510718"/>
          </a:xfrm>
          <a:prstGeom prst="rect">
            <a:avLst/>
          </a:prstGeom>
        </p:spPr>
      </p:pic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1D76663C-A67C-32A9-850B-A7632A0C2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13497"/>
              </p:ext>
            </p:extLst>
          </p:nvPr>
        </p:nvGraphicFramePr>
        <p:xfrm>
          <a:off x="2945756" y="4111774"/>
          <a:ext cx="2011531" cy="1798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1531">
                  <a:extLst>
                    <a:ext uri="{9D8B030D-6E8A-4147-A177-3AD203B41FA5}">
                      <a16:colId xmlns:a16="http://schemas.microsoft.com/office/drawing/2014/main" val="11269726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lvl="0" indent="-342900" algn="l">
                        <a:buFont typeface="Wingdings" panose="05000000000000000000" pitchFamily="2" charset="2"/>
                        <a:buChar char="v"/>
                      </a:pPr>
                      <a:endParaRPr lang="en-US" sz="1000" dirty="0">
                        <a:effectLst/>
                        <a:latin typeface="Alasassy Caps" pitchFamily="2" charset="0"/>
                      </a:endParaRPr>
                    </a:p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1000" dirty="0">
                          <a:effectLst/>
                          <a:latin typeface="Alasassy Caps" pitchFamily="2" charset="0"/>
                        </a:rPr>
                        <a:t>A clear curriculum rationale, outlining a shared vision and values that is shared and understood by learners, teachers and the Heathery Knowe community</a:t>
                      </a:r>
                    </a:p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endParaRPr lang="en-US" sz="1000" dirty="0">
                        <a:effectLst/>
                        <a:latin typeface="Alasassy Caps" pitchFamily="2" charset="0"/>
                      </a:endParaRPr>
                    </a:p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1000" dirty="0">
                          <a:effectLst/>
                          <a:latin typeface="Alasassy Cap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Enquiry themes </a:t>
                      </a:r>
                      <a:r>
                        <a:rPr lang="en-GB" sz="1200" dirty="0">
                          <a:effectLst/>
                          <a:latin typeface="Alasassy Cap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encompassing learning for sustainability and the United Nations Convention for the Rights of the Child </a:t>
                      </a:r>
                    </a:p>
                    <a:p>
                      <a:pPr marL="342900" lvl="0" indent="-342900" algn="l">
                        <a:buFont typeface="+mj-lt"/>
                        <a:buAutoNum type="arabicPeriod"/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4212299572"/>
                  </a:ext>
                </a:extLst>
              </a:tr>
            </a:tbl>
          </a:graphicData>
        </a:graphic>
      </p:graphicFrame>
      <p:pic>
        <p:nvPicPr>
          <p:cNvPr id="47" name="Graphic 46" descr="Arrow Down outline">
            <a:extLst>
              <a:ext uri="{FF2B5EF4-FFF2-40B4-BE49-F238E27FC236}">
                <a16:creationId xmlns:a16="http://schemas.microsoft.com/office/drawing/2014/main" id="{E534096C-16AC-7C7A-7FF1-186AF1565DB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423548" y="3521999"/>
            <a:ext cx="717518" cy="537896"/>
          </a:xfrm>
          <a:prstGeom prst="rect">
            <a:avLst/>
          </a:prstGeom>
        </p:spPr>
      </p:pic>
      <p:pic>
        <p:nvPicPr>
          <p:cNvPr id="51" name="Graphic 50" descr="World with solid fill">
            <a:extLst>
              <a:ext uri="{FF2B5EF4-FFF2-40B4-BE49-F238E27FC236}">
                <a16:creationId xmlns:a16="http://schemas.microsoft.com/office/drawing/2014/main" id="{716BDDC5-F56A-0882-2D88-205B3F1E698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276542" y="6242902"/>
            <a:ext cx="405465" cy="40546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ADDD0B2-EB3B-1FB0-99B4-627C45AC3796}"/>
              </a:ext>
            </a:extLst>
          </p:cNvPr>
          <p:cNvSpPr txBox="1"/>
          <p:nvPr/>
        </p:nvSpPr>
        <p:spPr>
          <a:xfrm>
            <a:off x="5058307" y="4202907"/>
            <a:ext cx="2620475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Alasassy Caps" pitchFamily="2" charset="0"/>
              </a:rPr>
              <a:t>Improve attainment through targeted intervention of writing </a:t>
            </a:r>
          </a:p>
          <a:p>
            <a:endParaRPr lang="en-GB" sz="1050" dirty="0">
              <a:latin typeface="Alasassy Caps" pitchFamily="2" charset="0"/>
            </a:endParaRPr>
          </a:p>
          <a:p>
            <a:endParaRPr lang="en-GB" sz="1050" dirty="0">
              <a:latin typeface="Alasassy Caps" pitchFamily="2" charset="0"/>
            </a:endParaRPr>
          </a:p>
          <a:p>
            <a:r>
              <a:rPr lang="en-GB" sz="1050" dirty="0">
                <a:latin typeface="Alasassy Caps" pitchFamily="2" charset="0"/>
              </a:rPr>
              <a:t>Develop practitioner pedagogy through professional learning in Improving our Writing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7B768E9-0A5A-6BE3-6528-86856D5E7AD2}"/>
              </a:ext>
            </a:extLst>
          </p:cNvPr>
          <p:cNvSpPr txBox="1"/>
          <p:nvPr/>
        </p:nvSpPr>
        <p:spPr>
          <a:xfrm>
            <a:off x="7984428" y="4137348"/>
            <a:ext cx="1754431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Alasassy Caps" pitchFamily="2" charset="0"/>
              </a:rPr>
              <a:t>Improve attendance of learners in all year groups</a:t>
            </a:r>
          </a:p>
          <a:p>
            <a:r>
              <a:rPr lang="en-GB" sz="1050" dirty="0">
                <a:latin typeface="Alasassy Caps" pitchFamily="2" charset="0"/>
              </a:rPr>
              <a:t>To improve </a:t>
            </a:r>
            <a:r>
              <a:rPr lang="en-GB" sz="1050" dirty="0" err="1">
                <a:latin typeface="Alasassy Caps" pitchFamily="2" charset="0"/>
              </a:rPr>
              <a:t>punctualtiy</a:t>
            </a:r>
            <a:r>
              <a:rPr lang="en-GB" sz="1050" dirty="0">
                <a:latin typeface="Alasassy Caps" pitchFamily="2" charset="0"/>
              </a:rPr>
              <a:t> in all year groups</a:t>
            </a:r>
          </a:p>
          <a:p>
            <a:r>
              <a:rPr lang="en-GB" sz="1050" dirty="0">
                <a:latin typeface="Alasassy Caps" pitchFamily="2" charset="0"/>
              </a:rPr>
              <a:t> Improve parental engagement in all areas of school life, particularly learning related to improve learning outcomes. </a:t>
            </a:r>
          </a:p>
        </p:txBody>
      </p:sp>
      <p:pic>
        <p:nvPicPr>
          <p:cNvPr id="58" name="Graphic 57" descr="Link with solid fill">
            <a:extLst>
              <a:ext uri="{FF2B5EF4-FFF2-40B4-BE49-F238E27FC236}">
                <a16:creationId xmlns:a16="http://schemas.microsoft.com/office/drawing/2014/main" id="{E87DEB25-4A56-BD7B-3157-9BEF6BA2B8C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605986" y="4145290"/>
            <a:ext cx="382595" cy="382595"/>
          </a:xfrm>
          <a:prstGeom prst="rect">
            <a:avLst/>
          </a:prstGeom>
        </p:spPr>
      </p:pic>
      <p:pic>
        <p:nvPicPr>
          <p:cNvPr id="60" name="Graphic 59" descr="Signature outline">
            <a:extLst>
              <a:ext uri="{FF2B5EF4-FFF2-40B4-BE49-F238E27FC236}">
                <a16:creationId xmlns:a16="http://schemas.microsoft.com/office/drawing/2014/main" id="{67486B5F-9A35-A6B8-221B-85822C55EE5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5943446" y="5148218"/>
            <a:ext cx="364201" cy="364201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8DED1A7A-2EDA-D0B8-B61A-5620D9FF5908}"/>
              </a:ext>
            </a:extLst>
          </p:cNvPr>
          <p:cNvSpPr txBox="1"/>
          <p:nvPr/>
        </p:nvSpPr>
        <p:spPr>
          <a:xfrm>
            <a:off x="6285203" y="6434191"/>
            <a:ext cx="3675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Alasassy Caps" pitchFamily="2" charset="0"/>
              </a:rPr>
              <a:t>‘Be Safe, Be Kind, Be Ready to Learn’</a:t>
            </a:r>
          </a:p>
        </p:txBody>
      </p:sp>
      <p:pic>
        <p:nvPicPr>
          <p:cNvPr id="3" name="Graphic 2" descr="Magnifying glass with solid fill">
            <a:extLst>
              <a:ext uri="{FF2B5EF4-FFF2-40B4-BE49-F238E27FC236}">
                <a16:creationId xmlns:a16="http://schemas.microsoft.com/office/drawing/2014/main" id="{70651496-19ED-D307-BF81-F24E577CDD5C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0958440" y="5556373"/>
            <a:ext cx="592325" cy="592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86A968-36A5-C4C4-235A-1F947DC6542D}"/>
              </a:ext>
            </a:extLst>
          </p:cNvPr>
          <p:cNvSpPr txBox="1"/>
          <p:nvPr/>
        </p:nvSpPr>
        <p:spPr>
          <a:xfrm>
            <a:off x="9738859" y="4153315"/>
            <a:ext cx="175443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Alasassy Caps" pitchFamily="2" charset="0"/>
              </a:rPr>
              <a:t>To ensure attainment data is professionally judged on robust evidence</a:t>
            </a:r>
          </a:p>
          <a:p>
            <a:endParaRPr lang="en-GB" sz="1050" dirty="0">
              <a:latin typeface="Alasassy Caps" pitchFamily="2" charset="0"/>
            </a:endParaRPr>
          </a:p>
          <a:p>
            <a:r>
              <a:rPr lang="en-GB" sz="1050" dirty="0">
                <a:latin typeface="Alasassy Caps" pitchFamily="2" charset="0"/>
              </a:rPr>
              <a:t>To develop practitioner confidence through professional learning, enquiry within the context of Build </a:t>
            </a:r>
            <a:r>
              <a:rPr lang="en-GB" sz="1050">
                <a:latin typeface="Alasassy Caps" pitchFamily="2" charset="0"/>
              </a:rPr>
              <a:t>Your pedagogy programme.</a:t>
            </a:r>
            <a:endParaRPr lang="en-GB" sz="1050" dirty="0">
              <a:latin typeface="Alasassy Cap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520371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nalogousFromRegularSeed_2SEEDS">
      <a:dk1>
        <a:srgbClr val="000000"/>
      </a:dk1>
      <a:lt1>
        <a:srgbClr val="FFFFFF"/>
      </a:lt1>
      <a:dk2>
        <a:srgbClr val="3D2229"/>
      </a:dk2>
      <a:lt2>
        <a:srgbClr val="E2E5E8"/>
      </a:lt2>
      <a:accent1>
        <a:srgbClr val="D56A17"/>
      </a:accent1>
      <a:accent2>
        <a:srgbClr val="E72D29"/>
      </a:accent2>
      <a:accent3>
        <a:srgbClr val="B8A221"/>
      </a:accent3>
      <a:accent4>
        <a:srgbClr val="14B4A3"/>
      </a:accent4>
      <a:accent5>
        <a:srgbClr val="29ADE7"/>
      </a:accent5>
      <a:accent6>
        <a:srgbClr val="174CD5"/>
      </a:accent6>
      <a:hlink>
        <a:srgbClr val="3F87BF"/>
      </a:hlink>
      <a:folHlink>
        <a:srgbClr val="7F7F7F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288</Words>
  <Application>Microsoft Office PowerPoint</Application>
  <PresentationFormat>Widescreen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Alasassy Caps</vt:lpstr>
      <vt:lpstr>Arial</vt:lpstr>
      <vt:lpstr>Bembo</vt:lpstr>
      <vt:lpstr>Calibri</vt:lpstr>
      <vt:lpstr>Wingdings</vt:lpstr>
      <vt:lpstr>ArchiveVTI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Clare Sweeney</dc:creator>
  <cp:lastModifiedBy>Clare Sweeney</cp:lastModifiedBy>
  <cp:revision>3</cp:revision>
  <dcterms:created xsi:type="dcterms:W3CDTF">2024-09-16T20:26:58Z</dcterms:created>
  <dcterms:modified xsi:type="dcterms:W3CDTF">2025-08-25T21:17:07Z</dcterms:modified>
</cp:coreProperties>
</file>