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9144000" cy="5143500" type="screen16x9"/>
  <p:notesSz cx="6858000" cy="9144000"/>
  <p:embeddedFontLst>
    <p:embeddedFont>
      <p:font typeface="Architects Daughter" panose="020B0604020202020204" charset="0"/>
      <p:regular r:id="rId12"/>
    </p:embeddedFont>
    <p:embeddedFont>
      <p:font typeface="Bad Script" panose="020B0604020202020204" charset="0"/>
      <p:regular r:id="rId13"/>
    </p:embeddedFont>
    <p:embeddedFont>
      <p:font typeface="Covered By Your Grace" panose="020B0604020202020204" charset="0"/>
      <p:regular r:id="rId14"/>
    </p:embeddedFont>
    <p:embeddedFont>
      <p:font typeface="Gloria Hallelujah" panose="020B0604020202020204" charset="0"/>
      <p:regular r:id="rId15"/>
    </p:embeddedFont>
    <p:embeddedFont>
      <p:font typeface="Lora" panose="020B0604020202020204" charset="0"/>
      <p:regular r:id="rId16"/>
      <p:bold r:id="rId17"/>
      <p:italic r:id="rId18"/>
      <p:boldItalic r:id="rId19"/>
    </p:embeddedFont>
    <p:embeddedFont>
      <p:font typeface="Permanent Marker" panose="020B0604020202020204" charset="0"/>
      <p:regular r:id="rId20"/>
    </p:embeddedFont>
    <p:embeddedFont>
      <p:font typeface="Press Start 2P" panose="020B0604020202020204" charset="0"/>
      <p:regular r:id="rId21"/>
    </p:embeddedFont>
    <p:embeddedFont>
      <p:font typeface="Roboto Mono"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B607F8-206C-49BA-B134-5582E50D0CBD}">
  <a:tblStyle styleId="{02B607F8-206C-49BA-B134-5582E50D0CB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font" Target="fonts/font13.fntdata"/><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7ad8755d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87ad8755d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7ad8755d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87ad8755d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0052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87ad8755d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87ad8755d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7ad8755d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7ad8755d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87ad8755db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87ad8755d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7ad8755db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7ad8755db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7ad8755db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7ad8755db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7ad8755db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7ad8755db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7ad8755db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7ad8755db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gradFill flip="none" rotWithShape="1">
          <a:gsLst>
            <a:gs pos="0">
              <a:srgbClr val="DB0000"/>
            </a:gs>
            <a:gs pos="100000">
              <a:srgbClr val="540303"/>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215550" y="238900"/>
            <a:ext cx="8712900" cy="12648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p:nvPr/>
        </p:nvSpPr>
        <p:spPr>
          <a:xfrm>
            <a:off x="332600" y="351250"/>
            <a:ext cx="8432100" cy="1040100"/>
          </a:xfrm>
          <a:prstGeom prst="roundRect">
            <a:avLst>
              <a:gd name="adj" fmla="val 16667"/>
            </a:avLst>
          </a:prstGeom>
          <a:solidFill>
            <a:srgbClr val="FFFFFF"/>
          </a:solidFill>
          <a:ln w="38100" cap="flat" cmpd="sng">
            <a:solidFill>
              <a:srgbClr val="00000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4800">
                <a:latin typeface="Architects Daughter"/>
                <a:ea typeface="Architects Daughter"/>
                <a:cs typeface="Architects Daughter"/>
                <a:sym typeface="Architects Daughter"/>
              </a:rPr>
              <a:t>Welcome to High School</a:t>
            </a:r>
            <a:endParaRPr sz="4800">
              <a:latin typeface="Architects Daughter"/>
              <a:ea typeface="Architects Daughter"/>
              <a:cs typeface="Architects Daughter"/>
              <a:sym typeface="Architects Daughter"/>
            </a:endParaRPr>
          </a:p>
        </p:txBody>
      </p:sp>
      <p:sp>
        <p:nvSpPr>
          <p:cNvPr id="56" name="Google Shape;56;p13"/>
          <p:cNvSpPr/>
          <p:nvPr/>
        </p:nvSpPr>
        <p:spPr>
          <a:xfrm>
            <a:off x="238900" y="1866875"/>
            <a:ext cx="8712900" cy="29253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p:nvPr/>
        </p:nvSpPr>
        <p:spPr>
          <a:xfrm>
            <a:off x="355950" y="1981500"/>
            <a:ext cx="8432100" cy="2698200"/>
          </a:xfrm>
          <a:prstGeom prst="roundRect">
            <a:avLst>
              <a:gd name="adj" fmla="val 16667"/>
            </a:avLst>
          </a:prstGeom>
          <a:solidFill>
            <a:srgbClr val="FFFFFF"/>
          </a:solidFill>
          <a:ln w="38100" cap="flat" cmpd="sng">
            <a:solidFill>
              <a:srgbClr val="00000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700">
                <a:latin typeface="Bad Script"/>
                <a:ea typeface="Bad Script"/>
                <a:cs typeface="Bad Script"/>
                <a:sym typeface="Bad Script"/>
              </a:rPr>
              <a:t>You will now be introduced to some High School activities that you will be required to complete during your time here. Good luck!</a:t>
            </a:r>
            <a:endParaRPr sz="3700">
              <a:latin typeface="Bad Script"/>
              <a:ea typeface="Bad Script"/>
              <a:cs typeface="Bad Script"/>
              <a:sym typeface="Bad Scrip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215550" y="238900"/>
            <a:ext cx="8712900" cy="12648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p:nvPr/>
        </p:nvSpPr>
        <p:spPr>
          <a:xfrm>
            <a:off x="332600" y="351250"/>
            <a:ext cx="8432100" cy="1040100"/>
          </a:xfrm>
          <a:prstGeom prst="roundRect">
            <a:avLst>
              <a:gd name="adj" fmla="val 16667"/>
            </a:avLst>
          </a:prstGeom>
          <a:solidFill>
            <a:srgbClr val="FFFFFF"/>
          </a:solidFill>
          <a:ln w="38100" cap="flat" cmpd="sng">
            <a:solidFill>
              <a:srgbClr val="00000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4800" dirty="0">
                <a:latin typeface="Architects Daughter"/>
                <a:ea typeface="Architects Daughter"/>
                <a:cs typeface="Architects Daughter"/>
                <a:sym typeface="Architects Daughter"/>
              </a:rPr>
              <a:t>Transition Activities</a:t>
            </a:r>
            <a:endParaRPr sz="4800" dirty="0">
              <a:latin typeface="Architects Daughter"/>
              <a:ea typeface="Architects Daughter"/>
              <a:cs typeface="Architects Daughter"/>
              <a:sym typeface="Architects Daughter"/>
            </a:endParaRPr>
          </a:p>
        </p:txBody>
      </p:sp>
      <p:sp>
        <p:nvSpPr>
          <p:cNvPr id="56" name="Google Shape;56;p13"/>
          <p:cNvSpPr/>
          <p:nvPr/>
        </p:nvSpPr>
        <p:spPr>
          <a:xfrm>
            <a:off x="238900" y="1866875"/>
            <a:ext cx="8712900" cy="29253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p:nvPr/>
        </p:nvSpPr>
        <p:spPr>
          <a:xfrm>
            <a:off x="355950" y="1981500"/>
            <a:ext cx="8432100" cy="2698200"/>
          </a:xfrm>
          <a:prstGeom prst="roundRect">
            <a:avLst>
              <a:gd name="adj" fmla="val 16667"/>
            </a:avLst>
          </a:prstGeom>
          <a:solidFill>
            <a:srgbClr val="FFFFFF"/>
          </a:solidFill>
          <a:ln w="38100" cap="flat" cmpd="sng">
            <a:solidFill>
              <a:srgbClr val="00000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200" dirty="0">
                <a:latin typeface="Bad Script"/>
                <a:ea typeface="Bad Script"/>
                <a:cs typeface="Bad Script"/>
                <a:sym typeface="Bad Script"/>
              </a:rPr>
              <a:t>Now these are general activities for you to try.  They are not specific for Stonelaw.  Therefore there may be some subjects that you do not recognise… but still give it your best go</a:t>
            </a:r>
            <a:r>
              <a:rPr lang="en-GB" sz="3200">
                <a:latin typeface="Bad Script"/>
                <a:ea typeface="Bad Script"/>
                <a:cs typeface="Bad Script"/>
                <a:sym typeface="Bad Script"/>
              </a:rPr>
              <a:t>! </a:t>
            </a:r>
          </a:p>
          <a:p>
            <a:pPr marL="0" lvl="0" indent="0" algn="ctr" rtl="0">
              <a:spcBef>
                <a:spcPts val="0"/>
              </a:spcBef>
              <a:spcAft>
                <a:spcPts val="0"/>
              </a:spcAft>
              <a:buNone/>
            </a:pPr>
            <a:r>
              <a:rPr lang="en-GB" sz="3200">
                <a:latin typeface="Bad Script"/>
                <a:ea typeface="Bad Script"/>
                <a:cs typeface="Bad Script"/>
                <a:sym typeface="Bad Script"/>
              </a:rPr>
              <a:t>Enjoy </a:t>
            </a:r>
            <a:r>
              <a:rPr lang="en-GB" sz="3200" dirty="0">
                <a:latin typeface="Bad Script"/>
                <a:ea typeface="Bad Script"/>
                <a:cs typeface="Bad Script"/>
                <a:sym typeface="Bad Script"/>
              </a:rPr>
              <a:t>x </a:t>
            </a:r>
            <a:endParaRPr sz="3200" dirty="0">
              <a:latin typeface="Bad Script"/>
              <a:ea typeface="Bad Script"/>
              <a:cs typeface="Bad Script"/>
              <a:sym typeface="Bad Script"/>
            </a:endParaRPr>
          </a:p>
        </p:txBody>
      </p:sp>
    </p:spTree>
    <p:extLst>
      <p:ext uri="{BB962C8B-B14F-4D97-AF65-F5344CB8AC3E}">
        <p14:creationId xmlns:p14="http://schemas.microsoft.com/office/powerpoint/2010/main" val="304954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p:nvPr/>
        </p:nvSpPr>
        <p:spPr>
          <a:xfrm>
            <a:off x="210800" y="1335050"/>
            <a:ext cx="4286400" cy="36258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4"/>
          <p:cNvSpPr/>
          <p:nvPr/>
        </p:nvSpPr>
        <p:spPr>
          <a:xfrm>
            <a:off x="338776" y="1426771"/>
            <a:ext cx="3998400" cy="3426000"/>
          </a:xfrm>
          <a:prstGeom prst="roundRect">
            <a:avLst>
              <a:gd name="adj" fmla="val 16667"/>
            </a:avLst>
          </a:prstGeom>
          <a:solidFill>
            <a:srgbClr val="FFFFFF"/>
          </a:solidFill>
          <a:ln w="38100" cap="flat" cmpd="sng">
            <a:solidFill>
              <a:srgbClr val="00000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900">
                <a:latin typeface="Permanent Marker"/>
                <a:ea typeface="Permanent Marker"/>
                <a:cs typeface="Permanent Marker"/>
                <a:sym typeface="Permanent Marker"/>
              </a:rPr>
              <a:t>Science</a:t>
            </a:r>
            <a:endParaRPr sz="1900">
              <a:latin typeface="Permanent Marker"/>
              <a:ea typeface="Permanent Marker"/>
              <a:cs typeface="Permanent Marker"/>
              <a:sym typeface="Permanent Marker"/>
            </a:endParaRPr>
          </a:p>
          <a:p>
            <a:pPr marL="0" lvl="0" indent="0" algn="ctr" rtl="0">
              <a:spcBef>
                <a:spcPts val="0"/>
              </a:spcBef>
              <a:spcAft>
                <a:spcPts val="0"/>
              </a:spcAft>
              <a:buNone/>
            </a:pPr>
            <a:endParaRPr sz="1900">
              <a:latin typeface="Permanent Marker"/>
              <a:ea typeface="Permanent Marker"/>
              <a:cs typeface="Permanent Marker"/>
              <a:sym typeface="Permanent Marker"/>
            </a:endParaRPr>
          </a:p>
          <a:p>
            <a:pPr marL="0" lvl="0" indent="0" algn="ctr" rtl="0">
              <a:spcBef>
                <a:spcPts val="0"/>
              </a:spcBef>
              <a:spcAft>
                <a:spcPts val="0"/>
              </a:spcAft>
              <a:buNone/>
            </a:pPr>
            <a:endParaRPr sz="1900">
              <a:latin typeface="Permanent Marker"/>
              <a:ea typeface="Permanent Marker"/>
              <a:cs typeface="Permanent Marker"/>
              <a:sym typeface="Permanent Marker"/>
            </a:endParaRPr>
          </a:p>
          <a:p>
            <a:pPr marL="0" lvl="0" indent="0" algn="ctr" rtl="0">
              <a:spcBef>
                <a:spcPts val="0"/>
              </a:spcBef>
              <a:spcAft>
                <a:spcPts val="0"/>
              </a:spcAft>
              <a:buNone/>
            </a:pPr>
            <a:r>
              <a:rPr lang="en-GB" sz="1900">
                <a:latin typeface="Permanent Marker"/>
                <a:ea typeface="Permanent Marker"/>
                <a:cs typeface="Permanent Marker"/>
                <a:sym typeface="Permanent Marker"/>
              </a:rPr>
              <a:t>Modern Languages</a:t>
            </a:r>
            <a:endParaRPr sz="1900">
              <a:latin typeface="Permanent Marker"/>
              <a:ea typeface="Permanent Marker"/>
              <a:cs typeface="Permanent Marker"/>
              <a:sym typeface="Permanent Marker"/>
            </a:endParaRPr>
          </a:p>
          <a:p>
            <a:pPr marL="0" lvl="0" indent="0" algn="ctr" rtl="0">
              <a:spcBef>
                <a:spcPts val="0"/>
              </a:spcBef>
              <a:spcAft>
                <a:spcPts val="0"/>
              </a:spcAft>
              <a:buNone/>
            </a:pPr>
            <a:endParaRPr sz="1900">
              <a:latin typeface="Permanent Marker"/>
              <a:ea typeface="Permanent Marker"/>
              <a:cs typeface="Permanent Marker"/>
              <a:sym typeface="Permanent Marker"/>
            </a:endParaRPr>
          </a:p>
          <a:p>
            <a:pPr marL="0" lvl="0" indent="0" algn="ctr" rtl="0">
              <a:spcBef>
                <a:spcPts val="0"/>
              </a:spcBef>
              <a:spcAft>
                <a:spcPts val="0"/>
              </a:spcAft>
              <a:buNone/>
            </a:pPr>
            <a:endParaRPr sz="1900">
              <a:latin typeface="Permanent Marker"/>
              <a:ea typeface="Permanent Marker"/>
              <a:cs typeface="Permanent Marker"/>
              <a:sym typeface="Permanent Marker"/>
            </a:endParaRPr>
          </a:p>
          <a:p>
            <a:pPr marL="0" lvl="0" indent="0" algn="ctr" rtl="0">
              <a:spcBef>
                <a:spcPts val="0"/>
              </a:spcBef>
              <a:spcAft>
                <a:spcPts val="0"/>
              </a:spcAft>
              <a:buNone/>
            </a:pPr>
            <a:r>
              <a:rPr lang="en-GB" sz="1900">
                <a:latin typeface="Permanent Marker"/>
                <a:ea typeface="Permanent Marker"/>
                <a:cs typeface="Permanent Marker"/>
                <a:sym typeface="Permanent Marker"/>
              </a:rPr>
              <a:t>Modern Studies</a:t>
            </a:r>
            <a:endParaRPr sz="1900">
              <a:latin typeface="Permanent Marker"/>
              <a:ea typeface="Permanent Marker"/>
              <a:cs typeface="Permanent Marker"/>
              <a:sym typeface="Permanent Marker"/>
            </a:endParaRPr>
          </a:p>
          <a:p>
            <a:pPr marL="0" lvl="0" indent="0" algn="ctr" rtl="0">
              <a:spcBef>
                <a:spcPts val="0"/>
              </a:spcBef>
              <a:spcAft>
                <a:spcPts val="0"/>
              </a:spcAft>
              <a:buNone/>
            </a:pPr>
            <a:endParaRPr sz="1900">
              <a:latin typeface="Permanent Marker"/>
              <a:ea typeface="Permanent Marker"/>
              <a:cs typeface="Permanent Marker"/>
              <a:sym typeface="Permanent Marker"/>
            </a:endParaRPr>
          </a:p>
          <a:p>
            <a:pPr marL="0" lvl="0" indent="0" algn="ctr" rtl="0">
              <a:spcBef>
                <a:spcPts val="0"/>
              </a:spcBef>
              <a:spcAft>
                <a:spcPts val="0"/>
              </a:spcAft>
              <a:buNone/>
            </a:pPr>
            <a:endParaRPr sz="1900">
              <a:latin typeface="Permanent Marker"/>
              <a:ea typeface="Permanent Marker"/>
              <a:cs typeface="Permanent Marker"/>
              <a:sym typeface="Permanent Marker"/>
            </a:endParaRPr>
          </a:p>
          <a:p>
            <a:pPr marL="0" lvl="0" indent="0" algn="ctr" rtl="0">
              <a:spcBef>
                <a:spcPts val="0"/>
              </a:spcBef>
              <a:spcAft>
                <a:spcPts val="0"/>
              </a:spcAft>
              <a:buNone/>
            </a:pPr>
            <a:r>
              <a:rPr lang="en-GB" sz="1900">
                <a:latin typeface="Permanent Marker"/>
                <a:ea typeface="Permanent Marker"/>
                <a:cs typeface="Permanent Marker"/>
                <a:sym typeface="Permanent Marker"/>
              </a:rPr>
              <a:t>Expressive Arts</a:t>
            </a:r>
            <a:endParaRPr sz="1900">
              <a:latin typeface="Permanent Marker"/>
              <a:ea typeface="Permanent Marker"/>
              <a:cs typeface="Permanent Marker"/>
              <a:sym typeface="Permanent Marker"/>
            </a:endParaRPr>
          </a:p>
        </p:txBody>
      </p:sp>
      <p:sp>
        <p:nvSpPr>
          <p:cNvPr id="64" name="Google Shape;64;p14"/>
          <p:cNvSpPr/>
          <p:nvPr/>
        </p:nvSpPr>
        <p:spPr>
          <a:xfrm>
            <a:off x="4750000" y="1335050"/>
            <a:ext cx="4188000" cy="36258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4875052" y="1426771"/>
            <a:ext cx="3907200" cy="3426000"/>
          </a:xfrm>
          <a:prstGeom prst="roundRect">
            <a:avLst>
              <a:gd name="adj" fmla="val 16667"/>
            </a:avLst>
          </a:prstGeom>
          <a:solidFill>
            <a:srgbClr val="FFFFFF"/>
          </a:solidFill>
          <a:ln w="38100" cap="flat" cmpd="sng">
            <a:solidFill>
              <a:srgbClr val="00000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200">
                <a:latin typeface="Permanent Marker"/>
                <a:ea typeface="Permanent Marker"/>
                <a:cs typeface="Permanent Marker"/>
                <a:sym typeface="Permanent Marker"/>
              </a:rPr>
              <a:t>Art</a:t>
            </a:r>
            <a:endParaRPr sz="2200">
              <a:latin typeface="Permanent Marker"/>
              <a:ea typeface="Permanent Marker"/>
              <a:cs typeface="Permanent Marker"/>
              <a:sym typeface="Permanent Marker"/>
            </a:endParaRPr>
          </a:p>
          <a:p>
            <a:pPr marL="0" lvl="0" indent="0" algn="ctr" rtl="0">
              <a:spcBef>
                <a:spcPts val="0"/>
              </a:spcBef>
              <a:spcAft>
                <a:spcPts val="0"/>
              </a:spcAft>
              <a:buNone/>
            </a:pPr>
            <a:r>
              <a:rPr lang="en-GB" sz="2200">
                <a:latin typeface="Permanent Marker"/>
                <a:ea typeface="Permanent Marker"/>
                <a:cs typeface="Permanent Marker"/>
                <a:sym typeface="Permanent Marker"/>
              </a:rPr>
              <a:t>Chemistry</a:t>
            </a:r>
            <a:endParaRPr sz="2200">
              <a:latin typeface="Permanent Marker"/>
              <a:ea typeface="Permanent Marker"/>
              <a:cs typeface="Permanent Marker"/>
              <a:sym typeface="Permanent Marker"/>
            </a:endParaRPr>
          </a:p>
          <a:p>
            <a:pPr marL="0" lvl="0" indent="0" algn="ctr" rtl="0">
              <a:spcBef>
                <a:spcPts val="0"/>
              </a:spcBef>
              <a:spcAft>
                <a:spcPts val="0"/>
              </a:spcAft>
              <a:buNone/>
            </a:pPr>
            <a:r>
              <a:rPr lang="en-GB" sz="2200">
                <a:latin typeface="Permanent Marker"/>
                <a:ea typeface="Permanent Marker"/>
                <a:cs typeface="Permanent Marker"/>
                <a:sym typeface="Permanent Marker"/>
              </a:rPr>
              <a:t>Italian</a:t>
            </a:r>
            <a:endParaRPr sz="2200">
              <a:latin typeface="Permanent Marker"/>
              <a:ea typeface="Permanent Marker"/>
              <a:cs typeface="Permanent Marker"/>
              <a:sym typeface="Permanent Marker"/>
            </a:endParaRPr>
          </a:p>
          <a:p>
            <a:pPr marL="0" lvl="0" indent="0" algn="ctr" rtl="0">
              <a:spcBef>
                <a:spcPts val="0"/>
              </a:spcBef>
              <a:spcAft>
                <a:spcPts val="0"/>
              </a:spcAft>
              <a:buNone/>
            </a:pPr>
            <a:r>
              <a:rPr lang="en-GB" sz="2200">
                <a:latin typeface="Permanent Marker"/>
                <a:ea typeface="Permanent Marker"/>
                <a:cs typeface="Permanent Marker"/>
                <a:sym typeface="Permanent Marker"/>
              </a:rPr>
              <a:t>Biology</a:t>
            </a:r>
            <a:endParaRPr sz="2200">
              <a:latin typeface="Permanent Marker"/>
              <a:ea typeface="Permanent Marker"/>
              <a:cs typeface="Permanent Marker"/>
              <a:sym typeface="Permanent Marker"/>
            </a:endParaRPr>
          </a:p>
          <a:p>
            <a:pPr marL="0" lvl="0" indent="0" algn="ctr" rtl="0">
              <a:spcBef>
                <a:spcPts val="0"/>
              </a:spcBef>
              <a:spcAft>
                <a:spcPts val="0"/>
              </a:spcAft>
              <a:buNone/>
            </a:pPr>
            <a:r>
              <a:rPr lang="en-GB" sz="2200">
                <a:latin typeface="Permanent Marker"/>
                <a:ea typeface="Permanent Marker"/>
                <a:cs typeface="Permanent Marker"/>
                <a:sym typeface="Permanent Marker"/>
              </a:rPr>
              <a:t>Politics</a:t>
            </a:r>
            <a:endParaRPr sz="2200">
              <a:latin typeface="Permanent Marker"/>
              <a:ea typeface="Permanent Marker"/>
              <a:cs typeface="Permanent Marker"/>
              <a:sym typeface="Permanent Marker"/>
            </a:endParaRPr>
          </a:p>
          <a:p>
            <a:pPr marL="0" lvl="0" indent="0" algn="ctr" rtl="0">
              <a:spcBef>
                <a:spcPts val="0"/>
              </a:spcBef>
              <a:spcAft>
                <a:spcPts val="0"/>
              </a:spcAft>
              <a:buNone/>
            </a:pPr>
            <a:r>
              <a:rPr lang="en-GB" sz="2200">
                <a:latin typeface="Permanent Marker"/>
                <a:ea typeface="Permanent Marker"/>
                <a:cs typeface="Permanent Marker"/>
                <a:sym typeface="Permanent Marker"/>
              </a:rPr>
              <a:t>Music</a:t>
            </a:r>
            <a:endParaRPr sz="2200">
              <a:latin typeface="Permanent Marker"/>
              <a:ea typeface="Permanent Marker"/>
              <a:cs typeface="Permanent Marker"/>
              <a:sym typeface="Permanent Marker"/>
            </a:endParaRPr>
          </a:p>
          <a:p>
            <a:pPr marL="0" lvl="0" indent="0" algn="ctr" rtl="0">
              <a:spcBef>
                <a:spcPts val="0"/>
              </a:spcBef>
              <a:spcAft>
                <a:spcPts val="0"/>
              </a:spcAft>
              <a:buNone/>
            </a:pPr>
            <a:r>
              <a:rPr lang="en-GB" sz="2200">
                <a:latin typeface="Permanent Marker"/>
                <a:ea typeface="Permanent Marker"/>
                <a:cs typeface="Permanent Marker"/>
                <a:sym typeface="Permanent Marker"/>
              </a:rPr>
              <a:t>French</a:t>
            </a:r>
            <a:endParaRPr sz="2200">
              <a:latin typeface="Permanent Marker"/>
              <a:ea typeface="Permanent Marker"/>
              <a:cs typeface="Permanent Marker"/>
              <a:sym typeface="Permanent Marker"/>
            </a:endParaRPr>
          </a:p>
          <a:p>
            <a:pPr marL="0" lvl="0" indent="0" algn="ctr" rtl="0">
              <a:spcBef>
                <a:spcPts val="0"/>
              </a:spcBef>
              <a:spcAft>
                <a:spcPts val="0"/>
              </a:spcAft>
              <a:buNone/>
            </a:pPr>
            <a:r>
              <a:rPr lang="en-GB" sz="2200">
                <a:latin typeface="Permanent Marker"/>
                <a:ea typeface="Permanent Marker"/>
                <a:cs typeface="Permanent Marker"/>
                <a:sym typeface="Permanent Marker"/>
              </a:rPr>
              <a:t>Drama</a:t>
            </a:r>
            <a:endParaRPr sz="2200">
              <a:latin typeface="Permanent Marker"/>
              <a:ea typeface="Permanent Marker"/>
              <a:cs typeface="Permanent Marker"/>
              <a:sym typeface="Permanent Marker"/>
            </a:endParaRPr>
          </a:p>
          <a:p>
            <a:pPr marL="0" lvl="0" indent="0" algn="ctr" rtl="0">
              <a:spcBef>
                <a:spcPts val="0"/>
              </a:spcBef>
              <a:spcAft>
                <a:spcPts val="0"/>
              </a:spcAft>
              <a:buNone/>
            </a:pPr>
            <a:r>
              <a:rPr lang="en-GB" sz="2200">
                <a:latin typeface="Permanent Marker"/>
                <a:ea typeface="Permanent Marker"/>
                <a:cs typeface="Permanent Marker"/>
                <a:sym typeface="Permanent Marker"/>
              </a:rPr>
              <a:t>Spanish</a:t>
            </a:r>
            <a:endParaRPr sz="2200">
              <a:latin typeface="Permanent Marker"/>
              <a:ea typeface="Permanent Marker"/>
              <a:cs typeface="Permanent Marker"/>
              <a:sym typeface="Permanent Marker"/>
            </a:endParaRPr>
          </a:p>
          <a:p>
            <a:pPr marL="0" lvl="0" indent="0" algn="ctr" rtl="0">
              <a:spcBef>
                <a:spcPts val="0"/>
              </a:spcBef>
              <a:spcAft>
                <a:spcPts val="0"/>
              </a:spcAft>
              <a:buNone/>
            </a:pPr>
            <a:r>
              <a:rPr lang="en-GB" sz="2200">
                <a:latin typeface="Permanent Marker"/>
                <a:ea typeface="Permanent Marker"/>
                <a:cs typeface="Permanent Marker"/>
                <a:sym typeface="Permanent Marker"/>
              </a:rPr>
              <a:t>Physics</a:t>
            </a:r>
            <a:endParaRPr sz="2200">
              <a:latin typeface="Permanent Marker"/>
              <a:ea typeface="Permanent Marker"/>
              <a:cs typeface="Permanent Marker"/>
              <a:sym typeface="Permanent Marker"/>
            </a:endParaRPr>
          </a:p>
        </p:txBody>
      </p:sp>
      <p:sp>
        <p:nvSpPr>
          <p:cNvPr id="66" name="Google Shape;66;p14"/>
          <p:cNvSpPr/>
          <p:nvPr/>
        </p:nvSpPr>
        <p:spPr>
          <a:xfrm>
            <a:off x="210800" y="154600"/>
            <a:ext cx="8670900" cy="9816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4"/>
          <p:cNvSpPr/>
          <p:nvPr/>
        </p:nvSpPr>
        <p:spPr>
          <a:xfrm>
            <a:off x="338775" y="252950"/>
            <a:ext cx="8443500" cy="801000"/>
          </a:xfrm>
          <a:prstGeom prst="roundRect">
            <a:avLst>
              <a:gd name="adj" fmla="val 16667"/>
            </a:avLst>
          </a:prstGeom>
          <a:solidFill>
            <a:srgbClr val="FFFFFF"/>
          </a:solidFill>
          <a:ln w="38100"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500">
                <a:latin typeface="Architects Daughter"/>
                <a:ea typeface="Architects Daughter"/>
                <a:cs typeface="Architects Daughter"/>
                <a:sym typeface="Architects Daughter"/>
              </a:rPr>
              <a:t>Match the subjects on the right with those on the left</a:t>
            </a:r>
            <a:endParaRPr sz="2500">
              <a:latin typeface="Architects Daughter"/>
              <a:ea typeface="Architects Daughter"/>
              <a:cs typeface="Architects Daughter"/>
              <a:sym typeface="Architects Daughte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p:nvPr/>
        </p:nvSpPr>
        <p:spPr>
          <a:xfrm>
            <a:off x="210800" y="154600"/>
            <a:ext cx="8670900" cy="801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338775" y="234858"/>
            <a:ext cx="8443500" cy="653700"/>
          </a:xfrm>
          <a:prstGeom prst="roundRect">
            <a:avLst>
              <a:gd name="adj" fmla="val 16667"/>
            </a:avLst>
          </a:prstGeom>
          <a:solidFill>
            <a:srgbClr val="FFFFFF"/>
          </a:solidFill>
          <a:ln w="38100" cap="flat" cmpd="sng">
            <a:solidFill>
              <a:srgbClr val="000000"/>
            </a:solidFill>
            <a:prstDash val="lg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200">
                <a:latin typeface="Covered By Your Grace"/>
                <a:ea typeface="Covered By Your Grace"/>
                <a:cs typeface="Covered By Your Grace"/>
                <a:sym typeface="Covered By Your Grace"/>
              </a:rPr>
              <a:t>You must choose one subject from each row to study!</a:t>
            </a:r>
            <a:endParaRPr sz="3200">
              <a:latin typeface="Covered By Your Grace"/>
              <a:ea typeface="Covered By Your Grace"/>
              <a:cs typeface="Covered By Your Grace"/>
              <a:sym typeface="Covered By Your Grace"/>
            </a:endParaRPr>
          </a:p>
        </p:txBody>
      </p:sp>
      <p:sp>
        <p:nvSpPr>
          <p:cNvPr id="74" name="Google Shape;74;p15"/>
          <p:cNvSpPr/>
          <p:nvPr/>
        </p:nvSpPr>
        <p:spPr>
          <a:xfrm>
            <a:off x="218925" y="1138325"/>
            <a:ext cx="8628900" cy="6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200">
                <a:latin typeface="Gloria Hallelujah"/>
                <a:ea typeface="Gloria Hallelujah"/>
                <a:cs typeface="Gloria Hallelujah"/>
                <a:sym typeface="Gloria Hallelujah"/>
              </a:rPr>
              <a:t>Drama		English		Maths		Biology		P.E.</a:t>
            </a:r>
            <a:endParaRPr sz="2200">
              <a:latin typeface="Gloria Hallelujah"/>
              <a:ea typeface="Gloria Hallelujah"/>
              <a:cs typeface="Gloria Hallelujah"/>
              <a:sym typeface="Gloria Hallelujah"/>
            </a:endParaRPr>
          </a:p>
        </p:txBody>
      </p:sp>
      <p:sp>
        <p:nvSpPr>
          <p:cNvPr id="75" name="Google Shape;75;p15"/>
          <p:cNvSpPr/>
          <p:nvPr/>
        </p:nvSpPr>
        <p:spPr>
          <a:xfrm>
            <a:off x="218925" y="1934891"/>
            <a:ext cx="8628900" cy="6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200">
                <a:latin typeface="Gloria Hallelujah"/>
                <a:ea typeface="Gloria Hallelujah"/>
                <a:cs typeface="Gloria Hallelujah"/>
                <a:sym typeface="Gloria Hallelujah"/>
              </a:rPr>
              <a:t>Maths		Physics		Music		Technology	Dance</a:t>
            </a:r>
            <a:endParaRPr sz="2200">
              <a:latin typeface="Gloria Hallelujah"/>
              <a:ea typeface="Gloria Hallelujah"/>
              <a:cs typeface="Gloria Hallelujah"/>
              <a:sym typeface="Gloria Hallelujah"/>
            </a:endParaRPr>
          </a:p>
        </p:txBody>
      </p:sp>
      <p:sp>
        <p:nvSpPr>
          <p:cNvPr id="76" name="Google Shape;76;p15"/>
          <p:cNvSpPr/>
          <p:nvPr/>
        </p:nvSpPr>
        <p:spPr>
          <a:xfrm>
            <a:off x="233200" y="2731457"/>
            <a:ext cx="8628900" cy="6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200">
                <a:latin typeface="Gloria Hallelujah"/>
                <a:ea typeface="Gloria Hallelujah"/>
                <a:cs typeface="Gloria Hallelujah"/>
                <a:sym typeface="Gloria Hallelujah"/>
              </a:rPr>
              <a:t>English		Geography		History	Business	Biology</a:t>
            </a:r>
            <a:endParaRPr sz="2200">
              <a:latin typeface="Gloria Hallelujah"/>
              <a:ea typeface="Gloria Hallelujah"/>
              <a:cs typeface="Gloria Hallelujah"/>
              <a:sym typeface="Gloria Hallelujah"/>
            </a:endParaRPr>
          </a:p>
        </p:txBody>
      </p:sp>
      <p:sp>
        <p:nvSpPr>
          <p:cNvPr id="77" name="Google Shape;77;p15"/>
          <p:cNvSpPr/>
          <p:nvPr/>
        </p:nvSpPr>
        <p:spPr>
          <a:xfrm>
            <a:off x="244675" y="3528023"/>
            <a:ext cx="8628900" cy="6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200">
                <a:latin typeface="Gloria Hallelujah"/>
                <a:ea typeface="Gloria Hallelujah"/>
                <a:cs typeface="Gloria Hallelujah"/>
                <a:sym typeface="Gloria Hallelujah"/>
              </a:rPr>
              <a:t>Music	  Physics		P.E.		French		Art</a:t>
            </a:r>
            <a:endParaRPr sz="2200">
              <a:latin typeface="Gloria Hallelujah"/>
              <a:ea typeface="Gloria Hallelujah"/>
              <a:cs typeface="Gloria Hallelujah"/>
              <a:sym typeface="Gloria Hallelujah"/>
            </a:endParaRPr>
          </a:p>
        </p:txBody>
      </p:sp>
      <p:sp>
        <p:nvSpPr>
          <p:cNvPr id="78" name="Google Shape;78;p15"/>
          <p:cNvSpPr/>
          <p:nvPr/>
        </p:nvSpPr>
        <p:spPr>
          <a:xfrm>
            <a:off x="233200" y="4324598"/>
            <a:ext cx="8628900" cy="6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200">
                <a:latin typeface="Gloria Hallelujah"/>
                <a:ea typeface="Gloria Hallelujah"/>
                <a:cs typeface="Gloria Hallelujah"/>
                <a:sym typeface="Gloria Hallelujah"/>
              </a:rPr>
              <a:t>Technology	English		Drama		Business		Art</a:t>
            </a:r>
            <a:endParaRPr sz="2200">
              <a:latin typeface="Gloria Hallelujah"/>
              <a:ea typeface="Gloria Hallelujah"/>
              <a:cs typeface="Gloria Hallelujah"/>
              <a:sym typeface="Gloria Hallelujah"/>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p:nvPr/>
        </p:nvSpPr>
        <p:spPr>
          <a:xfrm>
            <a:off x="210800" y="154600"/>
            <a:ext cx="8670900" cy="801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6"/>
          <p:cNvSpPr/>
          <p:nvPr/>
        </p:nvSpPr>
        <p:spPr>
          <a:xfrm>
            <a:off x="338775" y="234858"/>
            <a:ext cx="8443500" cy="653700"/>
          </a:xfrm>
          <a:prstGeom prst="roundRect">
            <a:avLst>
              <a:gd name="adj" fmla="val 16667"/>
            </a:avLst>
          </a:prstGeom>
          <a:solidFill>
            <a:srgbClr val="FFFFFF"/>
          </a:solidFill>
          <a:ln w="38100" cap="flat" cmpd="sng">
            <a:solidFill>
              <a:srgbClr val="000000"/>
            </a:solidFill>
            <a:prstDash val="lg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300">
                <a:latin typeface="Architects Daughter"/>
                <a:ea typeface="Architects Daughter"/>
                <a:cs typeface="Architects Daughter"/>
                <a:sym typeface="Architects Daughter"/>
              </a:rPr>
              <a:t>Who will share the most classes?</a:t>
            </a:r>
            <a:endParaRPr sz="3300">
              <a:latin typeface="Architects Daughter"/>
              <a:ea typeface="Architects Daughter"/>
              <a:cs typeface="Architects Daughter"/>
              <a:sym typeface="Architects Daughter"/>
            </a:endParaRPr>
          </a:p>
        </p:txBody>
      </p:sp>
      <p:sp>
        <p:nvSpPr>
          <p:cNvPr id="85" name="Google Shape;85;p16"/>
          <p:cNvSpPr/>
          <p:nvPr/>
        </p:nvSpPr>
        <p:spPr>
          <a:xfrm>
            <a:off x="210800" y="1194525"/>
            <a:ext cx="2337300" cy="1827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700" b="1">
                <a:latin typeface="Lora"/>
                <a:ea typeface="Lora"/>
                <a:cs typeface="Lora"/>
                <a:sym typeface="Lora"/>
              </a:rPr>
              <a:t>Sophie has chosen:</a:t>
            </a:r>
            <a:endParaRPr sz="1700" b="1">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English</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Drama</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P.E.</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Maths</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Biology</a:t>
            </a:r>
            <a:endParaRPr sz="1700">
              <a:latin typeface="Lora"/>
              <a:ea typeface="Lora"/>
              <a:cs typeface="Lora"/>
              <a:sym typeface="Lora"/>
            </a:endParaRPr>
          </a:p>
        </p:txBody>
      </p:sp>
      <p:sp>
        <p:nvSpPr>
          <p:cNvPr id="86" name="Google Shape;86;p16"/>
          <p:cNvSpPr/>
          <p:nvPr/>
        </p:nvSpPr>
        <p:spPr>
          <a:xfrm>
            <a:off x="210800" y="3133850"/>
            <a:ext cx="2337300" cy="1827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700" b="1">
                <a:latin typeface="Lora"/>
                <a:ea typeface="Lora"/>
                <a:cs typeface="Lora"/>
                <a:sym typeface="Lora"/>
              </a:rPr>
              <a:t>Aimee has chosen:</a:t>
            </a:r>
            <a:endParaRPr sz="1700" b="1">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Home Economics</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Technology</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R.M.E.</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Maths</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Spanish</a:t>
            </a:r>
            <a:endParaRPr sz="1700">
              <a:latin typeface="Lora"/>
              <a:ea typeface="Lora"/>
              <a:cs typeface="Lora"/>
              <a:sym typeface="Lora"/>
            </a:endParaRPr>
          </a:p>
        </p:txBody>
      </p:sp>
      <p:sp>
        <p:nvSpPr>
          <p:cNvPr id="87" name="Google Shape;87;p16"/>
          <p:cNvSpPr/>
          <p:nvPr/>
        </p:nvSpPr>
        <p:spPr>
          <a:xfrm>
            <a:off x="2717072" y="1194525"/>
            <a:ext cx="2337300" cy="1827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700" b="1">
                <a:latin typeface="Lora"/>
                <a:ea typeface="Lora"/>
                <a:cs typeface="Lora"/>
                <a:sym typeface="Lora"/>
              </a:rPr>
              <a:t>Lewis has chosen:</a:t>
            </a:r>
            <a:endParaRPr sz="1700" b="1">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Spanish</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P.E.</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Home Economics</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Physics</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Geography</a:t>
            </a:r>
            <a:endParaRPr sz="1700">
              <a:latin typeface="Lora"/>
              <a:ea typeface="Lora"/>
              <a:cs typeface="Lora"/>
              <a:sym typeface="Lora"/>
            </a:endParaRPr>
          </a:p>
        </p:txBody>
      </p:sp>
      <p:sp>
        <p:nvSpPr>
          <p:cNvPr id="88" name="Google Shape;88;p16"/>
          <p:cNvSpPr/>
          <p:nvPr/>
        </p:nvSpPr>
        <p:spPr>
          <a:xfrm>
            <a:off x="2717072" y="3133850"/>
            <a:ext cx="2337300" cy="1827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700" b="1">
                <a:latin typeface="Lora"/>
                <a:ea typeface="Lora"/>
                <a:cs typeface="Lora"/>
                <a:sym typeface="Lora"/>
              </a:rPr>
              <a:t>Reese has chosen:</a:t>
            </a:r>
            <a:endParaRPr sz="1700" b="1">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R.M.E.</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Maths</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Music</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History</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French</a:t>
            </a:r>
            <a:endParaRPr sz="1700">
              <a:latin typeface="Lora"/>
              <a:ea typeface="Lora"/>
              <a:cs typeface="Lora"/>
              <a:sym typeface="Lora"/>
            </a:endParaRPr>
          </a:p>
        </p:txBody>
      </p:sp>
      <p:sp>
        <p:nvSpPr>
          <p:cNvPr id="89" name="Google Shape;89;p16"/>
          <p:cNvSpPr/>
          <p:nvPr/>
        </p:nvSpPr>
        <p:spPr>
          <a:xfrm>
            <a:off x="5223344" y="1194525"/>
            <a:ext cx="2337300" cy="1827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700" b="1">
                <a:latin typeface="Lora"/>
                <a:ea typeface="Lora"/>
                <a:cs typeface="Lora"/>
                <a:sym typeface="Lora"/>
              </a:rPr>
              <a:t>Jack has chosen:</a:t>
            </a:r>
            <a:endParaRPr sz="1700" b="1">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P.E.</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French</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Maths</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Music</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Dance</a:t>
            </a:r>
            <a:endParaRPr sz="1700">
              <a:latin typeface="Lora"/>
              <a:ea typeface="Lora"/>
              <a:cs typeface="Lora"/>
              <a:sym typeface="Lora"/>
            </a:endParaRPr>
          </a:p>
        </p:txBody>
      </p:sp>
      <p:sp>
        <p:nvSpPr>
          <p:cNvPr id="90" name="Google Shape;90;p16"/>
          <p:cNvSpPr/>
          <p:nvPr/>
        </p:nvSpPr>
        <p:spPr>
          <a:xfrm>
            <a:off x="5223344" y="3133850"/>
            <a:ext cx="2337300" cy="1827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700" b="1">
                <a:latin typeface="Lora"/>
                <a:ea typeface="Lora"/>
                <a:cs typeface="Lora"/>
                <a:sym typeface="Lora"/>
              </a:rPr>
              <a:t>Archie has chosen:</a:t>
            </a:r>
            <a:endParaRPr sz="1700" b="1">
              <a:latin typeface="Lora"/>
              <a:ea typeface="Lora"/>
              <a:cs typeface="Lora"/>
              <a:sym typeface="Lora"/>
            </a:endParaRPr>
          </a:p>
          <a:p>
            <a:pPr marL="0" lvl="0" indent="0" algn="ctr" rtl="0">
              <a:spcBef>
                <a:spcPts val="0"/>
              </a:spcBef>
              <a:spcAft>
                <a:spcPts val="0"/>
              </a:spcAft>
              <a:buNone/>
            </a:pPr>
            <a:r>
              <a:rPr lang="en-GB" sz="1700">
                <a:solidFill>
                  <a:schemeClr val="dk1"/>
                </a:solidFill>
                <a:latin typeface="Lora"/>
                <a:ea typeface="Lora"/>
                <a:cs typeface="Lora"/>
                <a:sym typeface="Lora"/>
              </a:rPr>
              <a:t>Chemistry</a:t>
            </a:r>
            <a:endParaRPr sz="1700">
              <a:solidFill>
                <a:schemeClr val="dk1"/>
              </a:solidFill>
              <a:latin typeface="Lora"/>
              <a:ea typeface="Lora"/>
              <a:cs typeface="Lora"/>
              <a:sym typeface="Lora"/>
            </a:endParaRPr>
          </a:p>
          <a:p>
            <a:pPr marL="0" lvl="0" indent="0" algn="ctr" rtl="0">
              <a:spcBef>
                <a:spcPts val="0"/>
              </a:spcBef>
              <a:spcAft>
                <a:spcPts val="0"/>
              </a:spcAft>
              <a:buClr>
                <a:schemeClr val="dk1"/>
              </a:buClr>
              <a:buSzPts val="1100"/>
              <a:buFont typeface="Arial"/>
              <a:buNone/>
            </a:pPr>
            <a:r>
              <a:rPr lang="en-GB" sz="1700">
                <a:solidFill>
                  <a:schemeClr val="dk1"/>
                </a:solidFill>
                <a:latin typeface="Lora"/>
                <a:ea typeface="Lora"/>
                <a:cs typeface="Lora"/>
                <a:sym typeface="Lora"/>
              </a:rPr>
              <a:t>Biology</a:t>
            </a:r>
            <a:endParaRPr sz="1700">
              <a:solidFill>
                <a:schemeClr val="dk1"/>
              </a:solidFill>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English</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P.E.</a:t>
            </a:r>
            <a:endParaRPr sz="1700">
              <a:latin typeface="Lora"/>
              <a:ea typeface="Lora"/>
              <a:cs typeface="Lora"/>
              <a:sym typeface="Lora"/>
            </a:endParaRPr>
          </a:p>
          <a:p>
            <a:pPr marL="0" lvl="0" indent="0" algn="ctr" rtl="0">
              <a:spcBef>
                <a:spcPts val="0"/>
              </a:spcBef>
              <a:spcAft>
                <a:spcPts val="0"/>
              </a:spcAft>
              <a:buNone/>
            </a:pPr>
            <a:r>
              <a:rPr lang="en-GB" sz="1700">
                <a:latin typeface="Lora"/>
                <a:ea typeface="Lora"/>
                <a:cs typeface="Lora"/>
                <a:sym typeface="Lora"/>
              </a:rPr>
              <a:t>Technology</a:t>
            </a:r>
            <a:endParaRPr sz="1700">
              <a:latin typeface="Lora"/>
              <a:ea typeface="Lora"/>
              <a:cs typeface="Lora"/>
              <a:sym typeface="Lora"/>
            </a:endParaRPr>
          </a:p>
        </p:txBody>
      </p:sp>
      <p:sp>
        <p:nvSpPr>
          <p:cNvPr id="91" name="Google Shape;91;p16"/>
          <p:cNvSpPr/>
          <p:nvPr/>
        </p:nvSpPr>
        <p:spPr>
          <a:xfrm>
            <a:off x="7694600" y="1194525"/>
            <a:ext cx="1257300" cy="37662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700" b="1">
                <a:latin typeface="Lora"/>
                <a:ea typeface="Lora"/>
                <a:cs typeface="Lora"/>
                <a:sym typeface="Lora"/>
              </a:rPr>
              <a:t>Your Answer:</a:t>
            </a: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a:p>
            <a:pPr marL="0" lvl="0" indent="0" algn="ctr" rtl="0">
              <a:spcBef>
                <a:spcPts val="0"/>
              </a:spcBef>
              <a:spcAft>
                <a:spcPts val="0"/>
              </a:spcAft>
              <a:buNone/>
            </a:pPr>
            <a:endParaRPr sz="1700" b="1">
              <a:latin typeface="Lora"/>
              <a:ea typeface="Lora"/>
              <a:cs typeface="Lora"/>
              <a:sym typeface="Lor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p:nvPr/>
        </p:nvSpPr>
        <p:spPr>
          <a:xfrm>
            <a:off x="199300" y="121088"/>
            <a:ext cx="8745300" cy="801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7"/>
          <p:cNvSpPr/>
          <p:nvPr/>
        </p:nvSpPr>
        <p:spPr>
          <a:xfrm>
            <a:off x="328375" y="201345"/>
            <a:ext cx="8516100" cy="653700"/>
          </a:xfrm>
          <a:prstGeom prst="roundRect">
            <a:avLst>
              <a:gd name="adj" fmla="val 16667"/>
            </a:avLst>
          </a:prstGeom>
          <a:solidFill>
            <a:srgbClr val="FFFFFF"/>
          </a:solidFill>
          <a:ln w="38100" cap="flat" cmpd="sng">
            <a:solidFill>
              <a:srgbClr val="000000"/>
            </a:solidFill>
            <a:prstDash val="lg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300">
                <a:latin typeface="Covered By Your Grace"/>
                <a:ea typeface="Covered By Your Grace"/>
                <a:cs typeface="Covered By Your Grace"/>
                <a:sym typeface="Covered By Your Grace"/>
              </a:rPr>
              <a:t>Answer the questions about the timetable</a:t>
            </a:r>
            <a:endParaRPr sz="3300">
              <a:latin typeface="Covered By Your Grace"/>
              <a:ea typeface="Covered By Your Grace"/>
              <a:cs typeface="Covered By Your Grace"/>
              <a:sym typeface="Covered By Your Grace"/>
            </a:endParaRPr>
          </a:p>
        </p:txBody>
      </p:sp>
      <p:sp>
        <p:nvSpPr>
          <p:cNvPr id="98" name="Google Shape;98;p17"/>
          <p:cNvSpPr/>
          <p:nvPr/>
        </p:nvSpPr>
        <p:spPr>
          <a:xfrm>
            <a:off x="5867000" y="1009588"/>
            <a:ext cx="3077700" cy="4012800"/>
          </a:xfrm>
          <a:prstGeom prst="rect">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457200" lvl="0" indent="-336550" algn="l" rtl="0">
              <a:spcBef>
                <a:spcPts val="0"/>
              </a:spcBef>
              <a:spcAft>
                <a:spcPts val="0"/>
              </a:spcAft>
              <a:buSzPts val="1700"/>
              <a:buFont typeface="Lora"/>
              <a:buAutoNum type="arabicPeriod"/>
            </a:pPr>
            <a:r>
              <a:rPr lang="en-GB" sz="1700">
                <a:latin typeface="Lora"/>
                <a:ea typeface="Lora"/>
                <a:cs typeface="Lora"/>
                <a:sym typeface="Lora"/>
              </a:rPr>
              <a:t>How many periods of maths do you have this week?</a:t>
            </a:r>
            <a:endParaRPr sz="1700">
              <a:latin typeface="Lora"/>
              <a:ea typeface="Lora"/>
              <a:cs typeface="Lora"/>
              <a:sym typeface="Lora"/>
            </a:endParaRPr>
          </a:p>
          <a:p>
            <a:pPr marL="457200" lvl="0" indent="-336550" algn="l" rtl="0">
              <a:spcBef>
                <a:spcPts val="0"/>
              </a:spcBef>
              <a:spcAft>
                <a:spcPts val="0"/>
              </a:spcAft>
              <a:buSzPts val="1700"/>
              <a:buFont typeface="Lora"/>
              <a:buAutoNum type="arabicPeriod"/>
            </a:pPr>
            <a:r>
              <a:rPr lang="en-GB" sz="1700">
                <a:latin typeface="Lora"/>
                <a:ea typeface="Lora"/>
                <a:cs typeface="Lora"/>
                <a:sym typeface="Lora"/>
              </a:rPr>
              <a:t>Which would be your favourite day and why?</a:t>
            </a:r>
            <a:endParaRPr sz="1700">
              <a:latin typeface="Lora"/>
              <a:ea typeface="Lora"/>
              <a:cs typeface="Lora"/>
              <a:sym typeface="Lora"/>
            </a:endParaRPr>
          </a:p>
          <a:p>
            <a:pPr marL="457200" lvl="0" indent="-336550" algn="l" rtl="0">
              <a:spcBef>
                <a:spcPts val="0"/>
              </a:spcBef>
              <a:spcAft>
                <a:spcPts val="0"/>
              </a:spcAft>
              <a:buSzPts val="1700"/>
              <a:buFont typeface="Lora"/>
              <a:buAutoNum type="arabicPeriod"/>
            </a:pPr>
            <a:r>
              <a:rPr lang="en-GB" sz="1700">
                <a:latin typeface="Lora"/>
                <a:ea typeface="Lora"/>
                <a:cs typeface="Lora"/>
                <a:sym typeface="Lora"/>
              </a:rPr>
              <a:t>How many minutes of P.E. will you do a week?</a:t>
            </a:r>
            <a:endParaRPr sz="1700">
              <a:latin typeface="Lora"/>
              <a:ea typeface="Lora"/>
              <a:cs typeface="Lora"/>
              <a:sym typeface="Lora"/>
            </a:endParaRPr>
          </a:p>
          <a:p>
            <a:pPr marL="457200" lvl="0" indent="-336550" algn="l" rtl="0">
              <a:spcBef>
                <a:spcPts val="0"/>
              </a:spcBef>
              <a:spcAft>
                <a:spcPts val="0"/>
              </a:spcAft>
              <a:buSzPts val="1700"/>
              <a:buFont typeface="Lora"/>
              <a:buAutoNum type="arabicPeriod"/>
            </a:pPr>
            <a:r>
              <a:rPr lang="en-GB" sz="1700">
                <a:latin typeface="Lora"/>
                <a:ea typeface="Lora"/>
                <a:cs typeface="Lora"/>
                <a:sym typeface="Lora"/>
              </a:rPr>
              <a:t>On which days will you study drama?</a:t>
            </a:r>
            <a:endParaRPr sz="1700">
              <a:latin typeface="Lora"/>
              <a:ea typeface="Lora"/>
              <a:cs typeface="Lora"/>
              <a:sym typeface="Lora"/>
            </a:endParaRPr>
          </a:p>
          <a:p>
            <a:pPr marL="457200" lvl="0" indent="-336550" algn="l" rtl="0">
              <a:spcBef>
                <a:spcPts val="0"/>
              </a:spcBef>
              <a:spcAft>
                <a:spcPts val="0"/>
              </a:spcAft>
              <a:buSzPts val="1700"/>
              <a:buFont typeface="Lora"/>
              <a:buAutoNum type="arabicPeriod"/>
            </a:pPr>
            <a:r>
              <a:rPr lang="en-GB" sz="1700">
                <a:latin typeface="Lora"/>
                <a:ea typeface="Lora"/>
                <a:cs typeface="Lora"/>
                <a:sym typeface="Lora"/>
              </a:rPr>
              <a:t>What will you do during the free period?</a:t>
            </a:r>
            <a:endParaRPr sz="1700">
              <a:latin typeface="Lora"/>
              <a:ea typeface="Lora"/>
              <a:cs typeface="Lora"/>
              <a:sym typeface="Lora"/>
            </a:endParaRPr>
          </a:p>
          <a:p>
            <a:pPr marL="457200" lvl="0" indent="-336550" algn="l" rtl="0">
              <a:spcBef>
                <a:spcPts val="0"/>
              </a:spcBef>
              <a:spcAft>
                <a:spcPts val="0"/>
              </a:spcAft>
              <a:buSzPts val="1700"/>
              <a:buFont typeface="Lora"/>
              <a:buAutoNum type="arabicPeriod"/>
            </a:pPr>
            <a:r>
              <a:rPr lang="en-GB" sz="1700">
                <a:latin typeface="Lora"/>
                <a:ea typeface="Lora"/>
                <a:cs typeface="Lora"/>
                <a:sym typeface="Lora"/>
              </a:rPr>
              <a:t>What subjects follow English every day?</a:t>
            </a:r>
            <a:endParaRPr sz="1700">
              <a:latin typeface="Lora"/>
              <a:ea typeface="Lora"/>
              <a:cs typeface="Lora"/>
              <a:sym typeface="Lora"/>
            </a:endParaRPr>
          </a:p>
        </p:txBody>
      </p:sp>
      <p:graphicFrame>
        <p:nvGraphicFramePr>
          <p:cNvPr id="99" name="Google Shape;99;p17"/>
          <p:cNvGraphicFramePr/>
          <p:nvPr/>
        </p:nvGraphicFramePr>
        <p:xfrm>
          <a:off x="199300" y="1009575"/>
          <a:ext cx="3000000" cy="3000000"/>
        </p:xfrm>
        <a:graphic>
          <a:graphicData uri="http://schemas.openxmlformats.org/drawingml/2006/table">
            <a:tbl>
              <a:tblPr>
                <a:noFill/>
                <a:tableStyleId>{02B607F8-206C-49BA-B134-5582E50D0CBD}</a:tableStyleId>
              </a:tblPr>
              <a:tblGrid>
                <a:gridCol w="911100">
                  <a:extLst>
                    <a:ext uri="{9D8B030D-6E8A-4147-A177-3AD203B41FA5}">
                      <a16:colId xmlns:a16="http://schemas.microsoft.com/office/drawing/2014/main" val="20000"/>
                    </a:ext>
                  </a:extLst>
                </a:gridCol>
                <a:gridCol w="911100">
                  <a:extLst>
                    <a:ext uri="{9D8B030D-6E8A-4147-A177-3AD203B41FA5}">
                      <a16:colId xmlns:a16="http://schemas.microsoft.com/office/drawing/2014/main" val="20001"/>
                    </a:ext>
                  </a:extLst>
                </a:gridCol>
                <a:gridCol w="911100">
                  <a:extLst>
                    <a:ext uri="{9D8B030D-6E8A-4147-A177-3AD203B41FA5}">
                      <a16:colId xmlns:a16="http://schemas.microsoft.com/office/drawing/2014/main" val="20002"/>
                    </a:ext>
                  </a:extLst>
                </a:gridCol>
                <a:gridCol w="911100">
                  <a:extLst>
                    <a:ext uri="{9D8B030D-6E8A-4147-A177-3AD203B41FA5}">
                      <a16:colId xmlns:a16="http://schemas.microsoft.com/office/drawing/2014/main" val="20003"/>
                    </a:ext>
                  </a:extLst>
                </a:gridCol>
                <a:gridCol w="911100">
                  <a:extLst>
                    <a:ext uri="{9D8B030D-6E8A-4147-A177-3AD203B41FA5}">
                      <a16:colId xmlns:a16="http://schemas.microsoft.com/office/drawing/2014/main" val="20004"/>
                    </a:ext>
                  </a:extLst>
                </a:gridCol>
                <a:gridCol w="911100">
                  <a:extLst>
                    <a:ext uri="{9D8B030D-6E8A-4147-A177-3AD203B41FA5}">
                      <a16:colId xmlns:a16="http://schemas.microsoft.com/office/drawing/2014/main" val="20005"/>
                    </a:ext>
                  </a:extLst>
                </a:gridCol>
              </a:tblGrid>
              <a:tr h="622075">
                <a:tc>
                  <a:txBody>
                    <a:bodyPr/>
                    <a:lstStyle/>
                    <a:p>
                      <a:pPr marL="0" lvl="0" indent="0" algn="ctr" rtl="0">
                        <a:spcBef>
                          <a:spcPts val="0"/>
                        </a:spcBef>
                        <a:spcAft>
                          <a:spcPts val="0"/>
                        </a:spcAft>
                        <a:buNone/>
                      </a:pPr>
                      <a:r>
                        <a:rPr lang="en-GB" sz="1600" b="1">
                          <a:latin typeface="Lora"/>
                          <a:ea typeface="Lora"/>
                          <a:cs typeface="Lora"/>
                          <a:sym typeface="Lora"/>
                        </a:rPr>
                        <a:t>Time</a:t>
                      </a:r>
                      <a:endParaRPr sz="1600" b="1">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600" b="1">
                          <a:latin typeface="Lora"/>
                          <a:ea typeface="Lora"/>
                          <a:cs typeface="Lora"/>
                          <a:sym typeface="Lora"/>
                        </a:rPr>
                        <a:t>Mon</a:t>
                      </a:r>
                      <a:endParaRPr sz="1600" b="1">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600" b="1">
                          <a:latin typeface="Lora"/>
                          <a:ea typeface="Lora"/>
                          <a:cs typeface="Lora"/>
                          <a:sym typeface="Lora"/>
                        </a:rPr>
                        <a:t>Tues</a:t>
                      </a:r>
                      <a:endParaRPr sz="1600" b="1">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600" b="1">
                          <a:latin typeface="Lora"/>
                          <a:ea typeface="Lora"/>
                          <a:cs typeface="Lora"/>
                          <a:sym typeface="Lora"/>
                        </a:rPr>
                        <a:t>Wed</a:t>
                      </a:r>
                      <a:endParaRPr sz="1600" b="1">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600" b="1">
                          <a:latin typeface="Lora"/>
                          <a:ea typeface="Lora"/>
                          <a:cs typeface="Lora"/>
                          <a:sym typeface="Lora"/>
                        </a:rPr>
                        <a:t>Thurs</a:t>
                      </a:r>
                      <a:endParaRPr sz="1600" b="1">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600" b="1">
                          <a:latin typeface="Lora"/>
                          <a:ea typeface="Lora"/>
                          <a:cs typeface="Lora"/>
                          <a:sym typeface="Lora"/>
                        </a:rPr>
                        <a:t>Fri</a:t>
                      </a:r>
                      <a:endParaRPr sz="1600" b="1">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667475">
                <a:tc>
                  <a:txBody>
                    <a:bodyPr/>
                    <a:lstStyle/>
                    <a:p>
                      <a:pPr marL="0" lvl="0" indent="0" algn="l" rtl="0">
                        <a:spcBef>
                          <a:spcPts val="0"/>
                        </a:spcBef>
                        <a:spcAft>
                          <a:spcPts val="0"/>
                        </a:spcAft>
                        <a:buNone/>
                      </a:pPr>
                      <a:r>
                        <a:rPr lang="en-GB" sz="1600">
                          <a:latin typeface="Lora"/>
                          <a:ea typeface="Lora"/>
                          <a:cs typeface="Lora"/>
                          <a:sym typeface="Lora"/>
                        </a:rPr>
                        <a:t>9.00-</a:t>
                      </a:r>
                      <a:endParaRPr sz="1600">
                        <a:latin typeface="Lora"/>
                        <a:ea typeface="Lora"/>
                        <a:cs typeface="Lora"/>
                        <a:sym typeface="Lora"/>
                      </a:endParaRPr>
                    </a:p>
                    <a:p>
                      <a:pPr marL="0" lvl="0" indent="0" algn="l" rtl="0">
                        <a:spcBef>
                          <a:spcPts val="0"/>
                        </a:spcBef>
                        <a:spcAft>
                          <a:spcPts val="0"/>
                        </a:spcAft>
                        <a:buNone/>
                      </a:pPr>
                      <a:r>
                        <a:rPr lang="en-GB" sz="1600">
                          <a:latin typeface="Lora"/>
                          <a:ea typeface="Lora"/>
                          <a:cs typeface="Lora"/>
                          <a:sym typeface="Lora"/>
                        </a:rPr>
                        <a:t>9.45</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English</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R.M.E.</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Maths</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French</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Maths</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667475">
                <a:tc>
                  <a:txBody>
                    <a:bodyPr/>
                    <a:lstStyle/>
                    <a:p>
                      <a:pPr marL="0" lvl="0" indent="0" algn="l" rtl="0">
                        <a:spcBef>
                          <a:spcPts val="0"/>
                        </a:spcBef>
                        <a:spcAft>
                          <a:spcPts val="0"/>
                        </a:spcAft>
                        <a:buNone/>
                      </a:pPr>
                      <a:r>
                        <a:rPr lang="en-GB" sz="1600">
                          <a:latin typeface="Lora"/>
                          <a:ea typeface="Lora"/>
                          <a:cs typeface="Lora"/>
                          <a:sym typeface="Lora"/>
                        </a:rPr>
                        <a:t>9.50-</a:t>
                      </a:r>
                      <a:endParaRPr sz="1600">
                        <a:latin typeface="Lora"/>
                        <a:ea typeface="Lora"/>
                        <a:cs typeface="Lora"/>
                        <a:sym typeface="Lora"/>
                      </a:endParaRPr>
                    </a:p>
                    <a:p>
                      <a:pPr marL="0" lvl="0" indent="0" algn="l" rtl="0">
                        <a:spcBef>
                          <a:spcPts val="0"/>
                        </a:spcBef>
                        <a:spcAft>
                          <a:spcPts val="0"/>
                        </a:spcAft>
                        <a:buNone/>
                      </a:pPr>
                      <a:r>
                        <a:rPr lang="en-GB" sz="1600">
                          <a:latin typeface="Lora"/>
                          <a:ea typeface="Lora"/>
                          <a:cs typeface="Lora"/>
                          <a:sym typeface="Lora"/>
                        </a:rPr>
                        <a:t>10.30</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P.E.</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English</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Drama</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P.E.</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Free Period</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667475">
                <a:tc>
                  <a:txBody>
                    <a:bodyPr/>
                    <a:lstStyle/>
                    <a:p>
                      <a:pPr marL="0" lvl="0" indent="0" algn="l" rtl="0">
                        <a:spcBef>
                          <a:spcPts val="0"/>
                        </a:spcBef>
                        <a:spcAft>
                          <a:spcPts val="0"/>
                        </a:spcAft>
                        <a:buNone/>
                      </a:pPr>
                      <a:r>
                        <a:rPr lang="en-GB" sz="1600">
                          <a:latin typeface="Lora"/>
                          <a:ea typeface="Lora"/>
                          <a:cs typeface="Lora"/>
                          <a:sym typeface="Lora"/>
                        </a:rPr>
                        <a:t>11.00-</a:t>
                      </a:r>
                      <a:endParaRPr sz="1600">
                        <a:latin typeface="Lora"/>
                        <a:ea typeface="Lora"/>
                        <a:cs typeface="Lora"/>
                        <a:sym typeface="Lora"/>
                      </a:endParaRPr>
                    </a:p>
                    <a:p>
                      <a:pPr marL="0" lvl="0" indent="0" algn="l" rtl="0">
                        <a:spcBef>
                          <a:spcPts val="0"/>
                        </a:spcBef>
                        <a:spcAft>
                          <a:spcPts val="0"/>
                        </a:spcAft>
                        <a:buNone/>
                      </a:pPr>
                      <a:r>
                        <a:rPr lang="en-GB" sz="1600">
                          <a:latin typeface="Lora"/>
                          <a:ea typeface="Lora"/>
                          <a:cs typeface="Lora"/>
                          <a:sym typeface="Lora"/>
                        </a:rPr>
                        <a:t>11.45</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Maths</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Dance</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French</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Maths</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English</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667475">
                <a:tc>
                  <a:txBody>
                    <a:bodyPr/>
                    <a:lstStyle/>
                    <a:p>
                      <a:pPr marL="0" lvl="0" indent="0" algn="l" rtl="0">
                        <a:spcBef>
                          <a:spcPts val="0"/>
                        </a:spcBef>
                        <a:spcAft>
                          <a:spcPts val="0"/>
                        </a:spcAft>
                        <a:buNone/>
                      </a:pPr>
                      <a:r>
                        <a:rPr lang="en-GB" sz="1600">
                          <a:latin typeface="Lora"/>
                          <a:ea typeface="Lora"/>
                          <a:cs typeface="Lora"/>
                          <a:sym typeface="Lora"/>
                        </a:rPr>
                        <a:t>11.50-</a:t>
                      </a:r>
                      <a:endParaRPr sz="1600">
                        <a:latin typeface="Lora"/>
                        <a:ea typeface="Lora"/>
                        <a:cs typeface="Lora"/>
                        <a:sym typeface="Lora"/>
                      </a:endParaRPr>
                    </a:p>
                    <a:p>
                      <a:pPr marL="0" lvl="0" indent="0" algn="l" rtl="0">
                        <a:spcBef>
                          <a:spcPts val="0"/>
                        </a:spcBef>
                        <a:spcAft>
                          <a:spcPts val="0"/>
                        </a:spcAft>
                        <a:buNone/>
                      </a:pPr>
                      <a:r>
                        <a:rPr lang="en-GB" sz="1600">
                          <a:latin typeface="Lora"/>
                          <a:ea typeface="Lora"/>
                          <a:cs typeface="Lora"/>
                          <a:sym typeface="Lora"/>
                        </a:rPr>
                        <a:t>12.30</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Music</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Maths</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History</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English</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Biology</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667475">
                <a:tc>
                  <a:txBody>
                    <a:bodyPr/>
                    <a:lstStyle/>
                    <a:p>
                      <a:pPr marL="0" lvl="0" indent="0" algn="l" rtl="0">
                        <a:spcBef>
                          <a:spcPts val="0"/>
                        </a:spcBef>
                        <a:spcAft>
                          <a:spcPts val="0"/>
                        </a:spcAft>
                        <a:buNone/>
                      </a:pPr>
                      <a:r>
                        <a:rPr lang="en-GB" sz="1600">
                          <a:latin typeface="Lora"/>
                          <a:ea typeface="Lora"/>
                          <a:cs typeface="Lora"/>
                          <a:sym typeface="Lora"/>
                        </a:rPr>
                        <a:t>1.30-</a:t>
                      </a:r>
                      <a:endParaRPr sz="1600">
                        <a:latin typeface="Lora"/>
                        <a:ea typeface="Lora"/>
                        <a:cs typeface="Lora"/>
                        <a:sym typeface="Lora"/>
                      </a:endParaRPr>
                    </a:p>
                    <a:p>
                      <a:pPr marL="0" lvl="0" indent="0" algn="l" rtl="0">
                        <a:spcBef>
                          <a:spcPts val="0"/>
                        </a:spcBef>
                        <a:spcAft>
                          <a:spcPts val="0"/>
                        </a:spcAft>
                        <a:buNone/>
                      </a:pPr>
                      <a:r>
                        <a:rPr lang="en-GB" sz="1600">
                          <a:latin typeface="Lora"/>
                          <a:ea typeface="Lora"/>
                          <a:cs typeface="Lora"/>
                          <a:sym typeface="Lora"/>
                        </a:rPr>
                        <a:t>2.30</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Free Period</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Physics</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P.E.</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Art</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GB" sz="1600">
                          <a:latin typeface="Lora"/>
                          <a:ea typeface="Lora"/>
                          <a:cs typeface="Lora"/>
                          <a:sym typeface="Lora"/>
                        </a:rPr>
                        <a:t>Tech</a:t>
                      </a:r>
                      <a:endParaRPr sz="1600">
                        <a:latin typeface="Lora"/>
                        <a:ea typeface="Lora"/>
                        <a:cs typeface="Lora"/>
                        <a:sym typeface="Lor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p:nvPr/>
        </p:nvSpPr>
        <p:spPr>
          <a:xfrm>
            <a:off x="199300" y="121102"/>
            <a:ext cx="8745300" cy="918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8"/>
          <p:cNvSpPr/>
          <p:nvPr/>
        </p:nvSpPr>
        <p:spPr>
          <a:xfrm>
            <a:off x="328375" y="213168"/>
            <a:ext cx="8516100" cy="750000"/>
          </a:xfrm>
          <a:prstGeom prst="roundRect">
            <a:avLst>
              <a:gd name="adj" fmla="val 16667"/>
            </a:avLst>
          </a:prstGeom>
          <a:solidFill>
            <a:srgbClr val="FFFFFF"/>
          </a:solidFill>
          <a:ln w="38100" cap="flat" cmpd="sng">
            <a:solidFill>
              <a:srgbClr val="000000"/>
            </a:solidFill>
            <a:prstDash val="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700">
                <a:latin typeface="Press Start 2P"/>
                <a:ea typeface="Press Start 2P"/>
                <a:cs typeface="Press Start 2P"/>
                <a:sym typeface="Press Start 2P"/>
              </a:rPr>
              <a:t>Create your locker code!</a:t>
            </a:r>
            <a:endParaRPr sz="2700">
              <a:latin typeface="Press Start 2P"/>
              <a:ea typeface="Press Start 2P"/>
              <a:cs typeface="Press Start 2P"/>
              <a:sym typeface="Press Start 2P"/>
            </a:endParaRPr>
          </a:p>
        </p:txBody>
      </p:sp>
      <p:sp>
        <p:nvSpPr>
          <p:cNvPr id="106" name="Google Shape;106;p18"/>
          <p:cNvSpPr/>
          <p:nvPr/>
        </p:nvSpPr>
        <p:spPr>
          <a:xfrm>
            <a:off x="328375" y="1250750"/>
            <a:ext cx="5082000" cy="3625800"/>
          </a:xfrm>
          <a:prstGeom prst="rect">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a:latin typeface="Architects Daughter"/>
                <a:ea typeface="Architects Daughter"/>
                <a:cs typeface="Architects Daughter"/>
                <a:sym typeface="Architects Daughter"/>
              </a:rPr>
              <a:t>Code Rules:</a:t>
            </a:r>
            <a:endParaRPr sz="1800" b="1">
              <a:latin typeface="Architects Daughter"/>
              <a:ea typeface="Architects Daughter"/>
              <a:cs typeface="Architects Daughter"/>
              <a:sym typeface="Architects Daughter"/>
            </a:endParaRPr>
          </a:p>
          <a:p>
            <a:pPr marL="457200" lvl="0" indent="-342900" algn="l" rtl="0">
              <a:spcBef>
                <a:spcPts val="0"/>
              </a:spcBef>
              <a:spcAft>
                <a:spcPts val="0"/>
              </a:spcAft>
              <a:buSzPts val="1800"/>
              <a:buFont typeface="Architects Daughter"/>
              <a:buAutoNum type="arabicPeriod"/>
            </a:pPr>
            <a:r>
              <a:rPr lang="en-GB" sz="1800">
                <a:latin typeface="Architects Daughter"/>
                <a:ea typeface="Architects Daughter"/>
                <a:cs typeface="Architects Daughter"/>
                <a:sym typeface="Architects Daughter"/>
              </a:rPr>
              <a:t>You must choose 4 numbers.</a:t>
            </a:r>
            <a:endParaRPr sz="1800">
              <a:latin typeface="Architects Daughter"/>
              <a:ea typeface="Architects Daughter"/>
              <a:cs typeface="Architects Daughter"/>
              <a:sym typeface="Architects Daughter"/>
            </a:endParaRPr>
          </a:p>
          <a:p>
            <a:pPr marL="457200" lvl="0" indent="-342900" algn="l" rtl="0">
              <a:spcBef>
                <a:spcPts val="0"/>
              </a:spcBef>
              <a:spcAft>
                <a:spcPts val="0"/>
              </a:spcAft>
              <a:buSzPts val="1800"/>
              <a:buFont typeface="Architects Daughter"/>
              <a:buAutoNum type="arabicPeriod"/>
            </a:pPr>
            <a:r>
              <a:rPr lang="en-GB" sz="1800">
                <a:latin typeface="Architects Daughter"/>
                <a:ea typeface="Architects Daughter"/>
                <a:cs typeface="Architects Daughter"/>
                <a:sym typeface="Architects Daughter"/>
              </a:rPr>
              <a:t>You must have at least one odd number.</a:t>
            </a:r>
            <a:endParaRPr sz="1800">
              <a:latin typeface="Architects Daughter"/>
              <a:ea typeface="Architects Daughter"/>
              <a:cs typeface="Architects Daughter"/>
              <a:sym typeface="Architects Daughter"/>
            </a:endParaRPr>
          </a:p>
          <a:p>
            <a:pPr marL="457200" lvl="0" indent="-342900" algn="l" rtl="0">
              <a:spcBef>
                <a:spcPts val="0"/>
              </a:spcBef>
              <a:spcAft>
                <a:spcPts val="0"/>
              </a:spcAft>
              <a:buSzPts val="1800"/>
              <a:buFont typeface="Architects Daughter"/>
              <a:buAutoNum type="arabicPeriod"/>
            </a:pPr>
            <a:r>
              <a:rPr lang="en-GB" sz="1800">
                <a:latin typeface="Architects Daughter"/>
                <a:ea typeface="Architects Daughter"/>
                <a:cs typeface="Architects Daughter"/>
                <a:sym typeface="Architects Daughter"/>
              </a:rPr>
              <a:t>You can choose any numbers between 0-50</a:t>
            </a:r>
            <a:endParaRPr sz="1800">
              <a:latin typeface="Architects Daughter"/>
              <a:ea typeface="Architects Daughter"/>
              <a:cs typeface="Architects Daughter"/>
              <a:sym typeface="Architects Daughter"/>
            </a:endParaRPr>
          </a:p>
          <a:p>
            <a:pPr marL="457200" lvl="0" indent="-342900" algn="l" rtl="0">
              <a:spcBef>
                <a:spcPts val="0"/>
              </a:spcBef>
              <a:spcAft>
                <a:spcPts val="0"/>
              </a:spcAft>
              <a:buSzPts val="1800"/>
              <a:buFont typeface="Architects Daughter"/>
              <a:buAutoNum type="arabicPeriod"/>
            </a:pPr>
            <a:r>
              <a:rPr lang="en-GB" sz="1800">
                <a:latin typeface="Architects Daughter"/>
                <a:ea typeface="Architects Daughter"/>
                <a:cs typeface="Architects Daughter"/>
                <a:sym typeface="Architects Daughter"/>
              </a:rPr>
              <a:t>You must choose one number where the digits add up to 9</a:t>
            </a:r>
            <a:endParaRPr sz="1800">
              <a:latin typeface="Architects Daughter"/>
              <a:ea typeface="Architects Daughter"/>
              <a:cs typeface="Architects Daughter"/>
              <a:sym typeface="Architects Daughter"/>
            </a:endParaRPr>
          </a:p>
          <a:p>
            <a:pPr marL="457200" lvl="0" indent="-342900" algn="l" rtl="0">
              <a:spcBef>
                <a:spcPts val="0"/>
              </a:spcBef>
              <a:spcAft>
                <a:spcPts val="0"/>
              </a:spcAft>
              <a:buSzPts val="1800"/>
              <a:buFont typeface="Architects Daughter"/>
              <a:buAutoNum type="arabicPeriod"/>
            </a:pPr>
            <a:r>
              <a:rPr lang="en-GB" sz="1800">
                <a:latin typeface="Architects Daughter"/>
                <a:ea typeface="Architects Daughter"/>
                <a:cs typeface="Architects Daughter"/>
                <a:sym typeface="Architects Daughter"/>
              </a:rPr>
              <a:t>You must choose one number where the two digits are consecutive, e.g. 12, 45, 67</a:t>
            </a:r>
            <a:endParaRPr sz="1800">
              <a:latin typeface="Architects Daughter"/>
              <a:ea typeface="Architects Daughter"/>
              <a:cs typeface="Architects Daughter"/>
              <a:sym typeface="Architects Daughter"/>
            </a:endParaRPr>
          </a:p>
          <a:p>
            <a:pPr marL="457200" lvl="0" indent="-342900" algn="l" rtl="0">
              <a:spcBef>
                <a:spcPts val="0"/>
              </a:spcBef>
              <a:spcAft>
                <a:spcPts val="0"/>
              </a:spcAft>
              <a:buSzPts val="1800"/>
              <a:buFont typeface="Architects Daughter"/>
              <a:buAutoNum type="arabicPeriod"/>
            </a:pPr>
            <a:r>
              <a:rPr lang="en-GB" sz="1800">
                <a:latin typeface="Architects Daughter"/>
                <a:ea typeface="Architects Daughter"/>
                <a:cs typeface="Architects Daughter"/>
                <a:sym typeface="Architects Daughter"/>
              </a:rPr>
              <a:t>You cannot repeat a number</a:t>
            </a:r>
            <a:endParaRPr sz="1800">
              <a:latin typeface="Architects Daughter"/>
              <a:ea typeface="Architects Daughter"/>
              <a:cs typeface="Architects Daughter"/>
              <a:sym typeface="Architects Daughter"/>
            </a:endParaRPr>
          </a:p>
          <a:p>
            <a:pPr marL="457200" lvl="0" indent="-342900" algn="l" rtl="0">
              <a:spcBef>
                <a:spcPts val="0"/>
              </a:spcBef>
              <a:spcAft>
                <a:spcPts val="0"/>
              </a:spcAft>
              <a:buSzPts val="1800"/>
              <a:buFont typeface="Architects Daughter"/>
              <a:buAutoNum type="arabicPeriod"/>
            </a:pPr>
            <a:r>
              <a:rPr lang="en-GB" sz="1800">
                <a:latin typeface="Architects Daughter"/>
                <a:ea typeface="Architects Daughter"/>
                <a:cs typeface="Architects Daughter"/>
                <a:sym typeface="Architects Daughter"/>
              </a:rPr>
              <a:t>Make it difficult to crack the code!</a:t>
            </a:r>
            <a:endParaRPr sz="1800">
              <a:latin typeface="Architects Daughter"/>
              <a:ea typeface="Architects Daughter"/>
              <a:cs typeface="Architects Daughter"/>
              <a:sym typeface="Architects Daughter"/>
            </a:endParaRPr>
          </a:p>
        </p:txBody>
      </p:sp>
      <p:sp>
        <p:nvSpPr>
          <p:cNvPr id="107" name="Google Shape;107;p18"/>
          <p:cNvSpPr/>
          <p:nvPr/>
        </p:nvSpPr>
        <p:spPr>
          <a:xfrm>
            <a:off x="5916400" y="2248525"/>
            <a:ext cx="1160400" cy="1184100"/>
          </a:xfrm>
          <a:prstGeom prst="ellipse">
            <a:avLst/>
          </a:prstGeom>
          <a:solidFill>
            <a:srgbClr val="FFFFFF"/>
          </a:solidFill>
          <a:ln w="38100" cap="flat" cmpd="sng">
            <a:solidFill>
              <a:srgbClr val="000000"/>
            </a:solidFill>
            <a:prstDash val="solid"/>
            <a:round/>
            <a:headEnd type="none" w="sm" len="sm"/>
            <a:tailEnd type="none" w="sm" len="sm"/>
          </a:ln>
          <a:effectLst>
            <a:outerShdw blurRad="771525"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8"/>
          <p:cNvSpPr/>
          <p:nvPr/>
        </p:nvSpPr>
        <p:spPr>
          <a:xfrm>
            <a:off x="5916400" y="3537824"/>
            <a:ext cx="1160400" cy="1184100"/>
          </a:xfrm>
          <a:prstGeom prst="ellipse">
            <a:avLst/>
          </a:prstGeom>
          <a:solidFill>
            <a:srgbClr val="FFFFFF"/>
          </a:solidFill>
          <a:ln w="38100" cap="flat" cmpd="sng">
            <a:solidFill>
              <a:srgbClr val="000000"/>
            </a:solidFill>
            <a:prstDash val="solid"/>
            <a:round/>
            <a:headEnd type="none" w="sm" len="sm"/>
            <a:tailEnd type="none" w="sm" len="sm"/>
          </a:ln>
          <a:effectLst>
            <a:outerShdw blurRad="771525"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8"/>
          <p:cNvSpPr/>
          <p:nvPr/>
        </p:nvSpPr>
        <p:spPr>
          <a:xfrm>
            <a:off x="7369822" y="2248525"/>
            <a:ext cx="1160400" cy="1184100"/>
          </a:xfrm>
          <a:prstGeom prst="ellipse">
            <a:avLst/>
          </a:prstGeom>
          <a:solidFill>
            <a:srgbClr val="FFFFFF"/>
          </a:solidFill>
          <a:ln w="38100" cap="flat" cmpd="sng">
            <a:solidFill>
              <a:srgbClr val="000000"/>
            </a:solidFill>
            <a:prstDash val="solid"/>
            <a:round/>
            <a:headEnd type="none" w="sm" len="sm"/>
            <a:tailEnd type="none" w="sm" len="sm"/>
          </a:ln>
          <a:effectLst>
            <a:outerShdw blurRad="771525"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8"/>
          <p:cNvSpPr/>
          <p:nvPr/>
        </p:nvSpPr>
        <p:spPr>
          <a:xfrm>
            <a:off x="7369822" y="3537824"/>
            <a:ext cx="1160400" cy="1184100"/>
          </a:xfrm>
          <a:prstGeom prst="ellipse">
            <a:avLst/>
          </a:prstGeom>
          <a:solidFill>
            <a:srgbClr val="FFFFFF"/>
          </a:solidFill>
          <a:ln w="38100" cap="flat" cmpd="sng">
            <a:solidFill>
              <a:srgbClr val="000000"/>
            </a:solidFill>
            <a:prstDash val="solid"/>
            <a:round/>
            <a:headEnd type="none" w="sm" len="sm"/>
            <a:tailEnd type="none" w="sm" len="sm"/>
          </a:ln>
          <a:effectLst>
            <a:outerShdw blurRad="771525"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8"/>
          <p:cNvSpPr/>
          <p:nvPr/>
        </p:nvSpPr>
        <p:spPr>
          <a:xfrm>
            <a:off x="5832025" y="1259650"/>
            <a:ext cx="2698200" cy="6924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2600">
                <a:latin typeface="Press Start 2P"/>
                <a:ea typeface="Press Start 2P"/>
                <a:cs typeface="Press Start 2P"/>
                <a:sym typeface="Press Start 2P"/>
              </a:rPr>
              <a:t>My code</a:t>
            </a:r>
            <a:endParaRPr sz="2600">
              <a:latin typeface="Press Start 2P"/>
              <a:ea typeface="Press Start 2P"/>
              <a:cs typeface="Press Start 2P"/>
              <a:sym typeface="Press Start 2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p:nvPr/>
        </p:nvSpPr>
        <p:spPr>
          <a:xfrm>
            <a:off x="199300" y="121100"/>
            <a:ext cx="8745300" cy="10032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9"/>
          <p:cNvSpPr/>
          <p:nvPr/>
        </p:nvSpPr>
        <p:spPr>
          <a:xfrm>
            <a:off x="328375" y="221607"/>
            <a:ext cx="8516100" cy="818700"/>
          </a:xfrm>
          <a:prstGeom prst="roundRect">
            <a:avLst>
              <a:gd name="adj" fmla="val 16667"/>
            </a:avLst>
          </a:prstGeom>
          <a:solidFill>
            <a:srgbClr val="FFFFFF"/>
          </a:solidFill>
          <a:ln w="38100" cap="flat" cmpd="sng">
            <a:solidFill>
              <a:srgbClr val="000000"/>
            </a:solidFill>
            <a:prstDash val="lg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400">
                <a:latin typeface="Architects Daughter"/>
                <a:ea typeface="Architects Daughter"/>
                <a:cs typeface="Architects Daughter"/>
                <a:sym typeface="Architects Daughter"/>
              </a:rPr>
              <a:t>Create the correct number sequence</a:t>
            </a:r>
            <a:endParaRPr sz="3400">
              <a:latin typeface="Architects Daughter"/>
              <a:ea typeface="Architects Daughter"/>
              <a:cs typeface="Architects Daughter"/>
              <a:sym typeface="Architects Daughter"/>
            </a:endParaRPr>
          </a:p>
        </p:txBody>
      </p:sp>
      <p:graphicFrame>
        <p:nvGraphicFramePr>
          <p:cNvPr id="118" name="Google Shape;118;p19"/>
          <p:cNvGraphicFramePr/>
          <p:nvPr/>
        </p:nvGraphicFramePr>
        <p:xfrm>
          <a:off x="199300" y="1360050"/>
          <a:ext cx="3000000" cy="3000000"/>
        </p:xfrm>
        <a:graphic>
          <a:graphicData uri="http://schemas.openxmlformats.org/drawingml/2006/table">
            <a:tbl>
              <a:tblPr>
                <a:noFill/>
                <a:tableStyleId>{02B607F8-206C-49BA-B134-5582E50D0CBD}</a:tableStyleId>
              </a:tblPr>
              <a:tblGrid>
                <a:gridCol w="1077375">
                  <a:extLst>
                    <a:ext uri="{9D8B030D-6E8A-4147-A177-3AD203B41FA5}">
                      <a16:colId xmlns:a16="http://schemas.microsoft.com/office/drawing/2014/main" val="20000"/>
                    </a:ext>
                  </a:extLst>
                </a:gridCol>
                <a:gridCol w="1077375">
                  <a:extLst>
                    <a:ext uri="{9D8B030D-6E8A-4147-A177-3AD203B41FA5}">
                      <a16:colId xmlns:a16="http://schemas.microsoft.com/office/drawing/2014/main" val="20001"/>
                    </a:ext>
                  </a:extLst>
                </a:gridCol>
                <a:gridCol w="1077375">
                  <a:extLst>
                    <a:ext uri="{9D8B030D-6E8A-4147-A177-3AD203B41FA5}">
                      <a16:colId xmlns:a16="http://schemas.microsoft.com/office/drawing/2014/main" val="20002"/>
                    </a:ext>
                  </a:extLst>
                </a:gridCol>
                <a:gridCol w="1077375">
                  <a:extLst>
                    <a:ext uri="{9D8B030D-6E8A-4147-A177-3AD203B41FA5}">
                      <a16:colId xmlns:a16="http://schemas.microsoft.com/office/drawing/2014/main" val="20003"/>
                    </a:ext>
                  </a:extLst>
                </a:gridCol>
              </a:tblGrid>
              <a:tr h="878150">
                <a:tc>
                  <a:txBody>
                    <a:bodyPr/>
                    <a:lstStyle/>
                    <a:p>
                      <a:pPr marL="0" lvl="0" indent="0" algn="ctr" rtl="0">
                        <a:spcBef>
                          <a:spcPts val="0"/>
                        </a:spcBef>
                        <a:spcAft>
                          <a:spcPts val="0"/>
                        </a:spcAft>
                        <a:buNone/>
                      </a:pPr>
                      <a:r>
                        <a:rPr lang="en-GB" sz="1700"/>
                        <a:t>Science</a:t>
                      </a:r>
                      <a:endParaRPr sz="1700"/>
                    </a:p>
                    <a:p>
                      <a:pPr marL="0" lvl="0" indent="0" algn="ctr" rtl="0">
                        <a:spcBef>
                          <a:spcPts val="0"/>
                        </a:spcBef>
                        <a:spcAft>
                          <a:spcPts val="0"/>
                        </a:spcAft>
                        <a:buNone/>
                      </a:pPr>
                      <a:r>
                        <a:rPr lang="en-GB" sz="1700"/>
                        <a:t>1</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English</a:t>
                      </a:r>
                      <a:endParaRPr sz="1700"/>
                    </a:p>
                    <a:p>
                      <a:pPr marL="0" lvl="0" indent="0" algn="ctr" rtl="0">
                        <a:spcBef>
                          <a:spcPts val="0"/>
                        </a:spcBef>
                        <a:spcAft>
                          <a:spcPts val="0"/>
                        </a:spcAft>
                        <a:buNone/>
                      </a:pPr>
                      <a:r>
                        <a:rPr lang="en-GB" sz="1700"/>
                        <a:t>2</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Maths</a:t>
                      </a:r>
                      <a:endParaRPr sz="1700"/>
                    </a:p>
                    <a:p>
                      <a:pPr marL="0" lvl="0" indent="0" algn="ctr" rtl="0">
                        <a:spcBef>
                          <a:spcPts val="0"/>
                        </a:spcBef>
                        <a:spcAft>
                          <a:spcPts val="0"/>
                        </a:spcAft>
                        <a:buNone/>
                      </a:pPr>
                      <a:r>
                        <a:rPr lang="en-GB" sz="1700"/>
                        <a:t>3</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Office </a:t>
                      </a:r>
                      <a:endParaRPr sz="1700"/>
                    </a:p>
                    <a:p>
                      <a:pPr marL="0" lvl="0" indent="0" algn="ctr" rtl="0">
                        <a:spcBef>
                          <a:spcPts val="0"/>
                        </a:spcBef>
                        <a:spcAft>
                          <a:spcPts val="0"/>
                        </a:spcAft>
                        <a:buNone/>
                      </a:pPr>
                      <a:r>
                        <a:rPr lang="en-GB" sz="1700"/>
                        <a:t>4</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878150">
                <a:tc>
                  <a:txBody>
                    <a:bodyPr/>
                    <a:lstStyle/>
                    <a:p>
                      <a:pPr marL="0" lvl="0" indent="0" algn="ctr" rtl="0">
                        <a:spcBef>
                          <a:spcPts val="0"/>
                        </a:spcBef>
                        <a:spcAft>
                          <a:spcPts val="0"/>
                        </a:spcAft>
                        <a:buNone/>
                      </a:pPr>
                      <a:r>
                        <a:rPr lang="en-GB" sz="1700"/>
                        <a:t>Stage</a:t>
                      </a:r>
                      <a:endParaRPr sz="1700"/>
                    </a:p>
                    <a:p>
                      <a:pPr marL="0" lvl="0" indent="0" algn="ctr" rtl="0">
                        <a:spcBef>
                          <a:spcPts val="0"/>
                        </a:spcBef>
                        <a:spcAft>
                          <a:spcPts val="0"/>
                        </a:spcAft>
                        <a:buNone/>
                      </a:pPr>
                      <a:r>
                        <a:rPr lang="en-GB" sz="1700"/>
                        <a:t>5</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Music</a:t>
                      </a:r>
                      <a:endParaRPr sz="1700"/>
                    </a:p>
                    <a:p>
                      <a:pPr marL="0" lvl="0" indent="0" algn="ctr" rtl="0">
                        <a:spcBef>
                          <a:spcPts val="0"/>
                        </a:spcBef>
                        <a:spcAft>
                          <a:spcPts val="0"/>
                        </a:spcAft>
                        <a:buNone/>
                      </a:pPr>
                      <a:r>
                        <a:rPr lang="en-GB" sz="1700"/>
                        <a:t>6</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I.C.T. suite</a:t>
                      </a:r>
                      <a:endParaRPr sz="1700"/>
                    </a:p>
                    <a:p>
                      <a:pPr marL="0" lvl="0" indent="0" algn="ctr" rtl="0">
                        <a:spcBef>
                          <a:spcPts val="0"/>
                        </a:spcBef>
                        <a:spcAft>
                          <a:spcPts val="0"/>
                        </a:spcAft>
                        <a:buNone/>
                      </a:pPr>
                      <a:r>
                        <a:rPr lang="en-GB" sz="1700"/>
                        <a:t>7</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Head Teacher</a:t>
                      </a:r>
                      <a:endParaRPr sz="1700"/>
                    </a:p>
                    <a:p>
                      <a:pPr marL="0" lvl="0" indent="0" algn="ctr" rtl="0">
                        <a:spcBef>
                          <a:spcPts val="0"/>
                        </a:spcBef>
                        <a:spcAft>
                          <a:spcPts val="0"/>
                        </a:spcAft>
                        <a:buNone/>
                      </a:pPr>
                      <a:r>
                        <a:rPr lang="en-GB" sz="1700"/>
                        <a:t>8</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878150">
                <a:tc>
                  <a:txBody>
                    <a:bodyPr/>
                    <a:lstStyle/>
                    <a:p>
                      <a:pPr marL="0" lvl="0" indent="0" algn="ctr" rtl="0">
                        <a:spcBef>
                          <a:spcPts val="0"/>
                        </a:spcBef>
                        <a:spcAft>
                          <a:spcPts val="0"/>
                        </a:spcAft>
                        <a:buNone/>
                      </a:pPr>
                      <a:r>
                        <a:rPr lang="en-GB" sz="1700"/>
                        <a:t>Kitchen</a:t>
                      </a:r>
                      <a:endParaRPr sz="1700"/>
                    </a:p>
                    <a:p>
                      <a:pPr marL="0" lvl="0" indent="0" algn="ctr" rtl="0">
                        <a:spcBef>
                          <a:spcPts val="0"/>
                        </a:spcBef>
                        <a:spcAft>
                          <a:spcPts val="0"/>
                        </a:spcAft>
                        <a:buNone/>
                      </a:pPr>
                      <a:r>
                        <a:rPr lang="en-GB" sz="1700"/>
                        <a:t>9</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Canteen</a:t>
                      </a:r>
                      <a:endParaRPr sz="1700"/>
                    </a:p>
                    <a:p>
                      <a:pPr marL="0" lvl="0" indent="0" algn="ctr" rtl="0">
                        <a:spcBef>
                          <a:spcPts val="0"/>
                        </a:spcBef>
                        <a:spcAft>
                          <a:spcPts val="0"/>
                        </a:spcAft>
                        <a:buNone/>
                      </a:pPr>
                      <a:r>
                        <a:rPr lang="en-GB" sz="1700"/>
                        <a:t>10</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French</a:t>
                      </a:r>
                      <a:endParaRPr sz="1700"/>
                    </a:p>
                    <a:p>
                      <a:pPr marL="0" lvl="0" indent="0" algn="ctr" rtl="0">
                        <a:spcBef>
                          <a:spcPts val="0"/>
                        </a:spcBef>
                        <a:spcAft>
                          <a:spcPts val="0"/>
                        </a:spcAft>
                        <a:buNone/>
                      </a:pPr>
                      <a:r>
                        <a:rPr lang="en-GB" sz="1700"/>
                        <a:t>11</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Spanish</a:t>
                      </a:r>
                      <a:endParaRPr sz="1700"/>
                    </a:p>
                    <a:p>
                      <a:pPr marL="0" lvl="0" indent="0" algn="ctr" rtl="0">
                        <a:spcBef>
                          <a:spcPts val="0"/>
                        </a:spcBef>
                        <a:spcAft>
                          <a:spcPts val="0"/>
                        </a:spcAft>
                        <a:buNone/>
                      </a:pPr>
                      <a:r>
                        <a:rPr lang="en-GB" sz="1700"/>
                        <a:t>12</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878150">
                <a:tc>
                  <a:txBody>
                    <a:bodyPr/>
                    <a:lstStyle/>
                    <a:p>
                      <a:pPr marL="0" lvl="0" indent="0" algn="ctr" rtl="0">
                        <a:spcBef>
                          <a:spcPts val="0"/>
                        </a:spcBef>
                        <a:spcAft>
                          <a:spcPts val="0"/>
                        </a:spcAft>
                        <a:buNone/>
                      </a:pPr>
                      <a:r>
                        <a:rPr lang="en-GB" sz="1700"/>
                        <a:t>History</a:t>
                      </a:r>
                      <a:endParaRPr sz="1700"/>
                    </a:p>
                    <a:p>
                      <a:pPr marL="0" lvl="0" indent="0" algn="ctr" rtl="0">
                        <a:spcBef>
                          <a:spcPts val="0"/>
                        </a:spcBef>
                        <a:spcAft>
                          <a:spcPts val="0"/>
                        </a:spcAft>
                        <a:buNone/>
                      </a:pPr>
                      <a:r>
                        <a:rPr lang="en-GB" sz="1700"/>
                        <a:t>13</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Art</a:t>
                      </a:r>
                      <a:endParaRPr sz="1700"/>
                    </a:p>
                    <a:p>
                      <a:pPr marL="0" lvl="0" indent="0" algn="ctr" rtl="0">
                        <a:spcBef>
                          <a:spcPts val="0"/>
                        </a:spcBef>
                        <a:spcAft>
                          <a:spcPts val="0"/>
                        </a:spcAft>
                        <a:buNone/>
                      </a:pPr>
                      <a:r>
                        <a:rPr lang="en-GB" sz="1700"/>
                        <a:t>14</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Gym</a:t>
                      </a:r>
                      <a:endParaRPr sz="1700"/>
                    </a:p>
                    <a:p>
                      <a:pPr marL="0" lvl="0" indent="0" algn="ctr" rtl="0">
                        <a:spcBef>
                          <a:spcPts val="0"/>
                        </a:spcBef>
                        <a:spcAft>
                          <a:spcPts val="0"/>
                        </a:spcAft>
                        <a:buNone/>
                      </a:pPr>
                      <a:r>
                        <a:rPr lang="en-GB" sz="1700"/>
                        <a:t>15</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GB" sz="1700"/>
                        <a:t>R.M.E.</a:t>
                      </a:r>
                      <a:endParaRPr sz="1700"/>
                    </a:p>
                    <a:p>
                      <a:pPr marL="0" lvl="0" indent="0" algn="ctr" rtl="0">
                        <a:spcBef>
                          <a:spcPts val="0"/>
                        </a:spcBef>
                        <a:spcAft>
                          <a:spcPts val="0"/>
                        </a:spcAft>
                        <a:buNone/>
                      </a:pPr>
                      <a:r>
                        <a:rPr lang="en-GB" sz="1700"/>
                        <a:t>16</a:t>
                      </a:r>
                      <a:endParaRPr sz="1700"/>
                    </a:p>
                  </a:txBody>
                  <a:tcPr marL="91425" marR="91425" marT="91425" marB="914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
        <p:nvSpPr>
          <p:cNvPr id="119" name="Google Shape;119;p19"/>
          <p:cNvSpPr/>
          <p:nvPr/>
        </p:nvSpPr>
        <p:spPr>
          <a:xfrm>
            <a:off x="4635025" y="1473438"/>
            <a:ext cx="4309500" cy="1590900"/>
          </a:xfrm>
          <a:prstGeom prst="rect">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900">
                <a:latin typeface="Covered By Your Grace"/>
                <a:ea typeface="Covered By Your Grace"/>
                <a:cs typeface="Covered By Your Grace"/>
                <a:sym typeface="Covered By Your Grace"/>
              </a:rPr>
              <a:t>You have a list of places to go to, put the room numbers in order:</a:t>
            </a:r>
            <a:endParaRPr sz="1900">
              <a:latin typeface="Covered By Your Grace"/>
              <a:ea typeface="Covered By Your Grace"/>
              <a:cs typeface="Covered By Your Grace"/>
              <a:sym typeface="Covered By Your Grace"/>
            </a:endParaRPr>
          </a:p>
          <a:p>
            <a:pPr marL="0" lvl="0" indent="0" algn="ctr" rtl="0">
              <a:spcBef>
                <a:spcPts val="0"/>
              </a:spcBef>
              <a:spcAft>
                <a:spcPts val="0"/>
              </a:spcAft>
              <a:buNone/>
            </a:pPr>
            <a:endParaRPr sz="1900">
              <a:latin typeface="Covered By Your Grace"/>
              <a:ea typeface="Covered By Your Grace"/>
              <a:cs typeface="Covered By Your Grace"/>
              <a:sym typeface="Covered By Your Grace"/>
            </a:endParaRPr>
          </a:p>
          <a:p>
            <a:pPr marL="0" lvl="0" indent="0" algn="ctr" rtl="0">
              <a:spcBef>
                <a:spcPts val="0"/>
              </a:spcBef>
              <a:spcAft>
                <a:spcPts val="0"/>
              </a:spcAft>
              <a:buNone/>
            </a:pPr>
            <a:r>
              <a:rPr lang="en-GB" sz="1900">
                <a:latin typeface="Covered By Your Grace"/>
                <a:ea typeface="Covered By Your Grace"/>
                <a:cs typeface="Covered By Your Grace"/>
                <a:sym typeface="Covered By Your Grace"/>
              </a:rPr>
              <a:t>Music, Spanish, Art, R.M.E., Canteen, History, Science, Office, Gym, English</a:t>
            </a:r>
            <a:endParaRPr sz="1900">
              <a:latin typeface="Covered By Your Grace"/>
              <a:ea typeface="Covered By Your Grace"/>
              <a:cs typeface="Covered By Your Grace"/>
              <a:sym typeface="Covered By Your Grace"/>
            </a:endParaRPr>
          </a:p>
        </p:txBody>
      </p:sp>
      <p:sp>
        <p:nvSpPr>
          <p:cNvPr id="120" name="Google Shape;120;p19"/>
          <p:cNvSpPr/>
          <p:nvPr/>
        </p:nvSpPr>
        <p:spPr>
          <a:xfrm>
            <a:off x="4634950" y="3205013"/>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9"/>
          <p:cNvSpPr/>
          <p:nvPr/>
        </p:nvSpPr>
        <p:spPr>
          <a:xfrm>
            <a:off x="5525462" y="3205013"/>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9"/>
          <p:cNvSpPr/>
          <p:nvPr/>
        </p:nvSpPr>
        <p:spPr>
          <a:xfrm>
            <a:off x="6415974" y="3205013"/>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9"/>
          <p:cNvSpPr/>
          <p:nvPr/>
        </p:nvSpPr>
        <p:spPr>
          <a:xfrm>
            <a:off x="7306486" y="3205013"/>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9"/>
          <p:cNvSpPr/>
          <p:nvPr/>
        </p:nvSpPr>
        <p:spPr>
          <a:xfrm>
            <a:off x="8196998" y="3205013"/>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9"/>
          <p:cNvSpPr/>
          <p:nvPr/>
        </p:nvSpPr>
        <p:spPr>
          <a:xfrm>
            <a:off x="4634950" y="4090588"/>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9"/>
          <p:cNvSpPr/>
          <p:nvPr/>
        </p:nvSpPr>
        <p:spPr>
          <a:xfrm>
            <a:off x="5525462" y="4090588"/>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9"/>
          <p:cNvSpPr/>
          <p:nvPr/>
        </p:nvSpPr>
        <p:spPr>
          <a:xfrm>
            <a:off x="6415974" y="4090588"/>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9"/>
          <p:cNvSpPr/>
          <p:nvPr/>
        </p:nvSpPr>
        <p:spPr>
          <a:xfrm>
            <a:off x="7306486" y="4090588"/>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a:off x="8196998" y="4090588"/>
            <a:ext cx="747600" cy="7449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p:nvPr/>
        </p:nvSpPr>
        <p:spPr>
          <a:xfrm>
            <a:off x="199300" y="121100"/>
            <a:ext cx="8745300" cy="10032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0"/>
          <p:cNvSpPr/>
          <p:nvPr/>
        </p:nvSpPr>
        <p:spPr>
          <a:xfrm>
            <a:off x="328375" y="221607"/>
            <a:ext cx="8516100" cy="818700"/>
          </a:xfrm>
          <a:prstGeom prst="roundRect">
            <a:avLst>
              <a:gd name="adj" fmla="val 16667"/>
            </a:avLst>
          </a:prstGeom>
          <a:solidFill>
            <a:srgbClr val="FFFFFF"/>
          </a:solidFill>
          <a:ln w="38100" cap="flat" cmpd="sng">
            <a:solidFill>
              <a:srgbClr val="000000"/>
            </a:solidFill>
            <a:prstDash val="lgDashDot"/>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3400">
                <a:latin typeface="Architects Daughter"/>
                <a:ea typeface="Architects Daughter"/>
                <a:cs typeface="Architects Daughter"/>
                <a:sym typeface="Architects Daughter"/>
              </a:rPr>
              <a:t>Unscramble These School Subjects</a:t>
            </a:r>
            <a:endParaRPr sz="3400">
              <a:latin typeface="Architects Daughter"/>
              <a:ea typeface="Architects Daughter"/>
              <a:cs typeface="Architects Daughter"/>
              <a:sym typeface="Architects Daughter"/>
            </a:endParaRPr>
          </a:p>
        </p:txBody>
      </p:sp>
      <p:sp>
        <p:nvSpPr>
          <p:cNvPr id="136" name="Google Shape;136;p20"/>
          <p:cNvSpPr/>
          <p:nvPr/>
        </p:nvSpPr>
        <p:spPr>
          <a:xfrm>
            <a:off x="199300" y="1419450"/>
            <a:ext cx="2709600" cy="15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500">
                <a:latin typeface="Roboto Mono"/>
                <a:ea typeface="Roboto Mono"/>
                <a:cs typeface="Roboto Mono"/>
                <a:sym typeface="Roboto Mono"/>
              </a:rPr>
              <a:t>nltycooghe</a:t>
            </a:r>
            <a:endParaRPr sz="2500">
              <a:latin typeface="Roboto Mono"/>
              <a:ea typeface="Roboto Mono"/>
              <a:cs typeface="Roboto Mono"/>
              <a:sym typeface="Roboto Mono"/>
            </a:endParaRPr>
          </a:p>
          <a:p>
            <a:pPr marL="0" lvl="0" indent="0" algn="ctr" rtl="0">
              <a:spcBef>
                <a:spcPts val="0"/>
              </a:spcBef>
              <a:spcAft>
                <a:spcPts val="0"/>
              </a:spcAft>
              <a:buNone/>
            </a:pPr>
            <a:endParaRPr sz="2500">
              <a:latin typeface="Roboto Mono"/>
              <a:ea typeface="Roboto Mono"/>
              <a:cs typeface="Roboto Mono"/>
              <a:sym typeface="Roboto Mono"/>
            </a:endParaRPr>
          </a:p>
          <a:p>
            <a:pPr marL="0" lvl="0" indent="0" algn="l" rtl="0">
              <a:spcBef>
                <a:spcPts val="0"/>
              </a:spcBef>
              <a:spcAft>
                <a:spcPts val="0"/>
              </a:spcAft>
              <a:buNone/>
            </a:pPr>
            <a:r>
              <a:rPr lang="en-GB" sz="2500">
                <a:latin typeface="Roboto Mono"/>
                <a:ea typeface="Roboto Mono"/>
                <a:cs typeface="Roboto Mono"/>
                <a:sym typeface="Roboto Mono"/>
              </a:rPr>
              <a:t>T</a:t>
            </a:r>
            <a:endParaRPr sz="2500">
              <a:latin typeface="Roboto Mono"/>
              <a:ea typeface="Roboto Mono"/>
              <a:cs typeface="Roboto Mono"/>
              <a:sym typeface="Roboto Mono"/>
            </a:endParaRPr>
          </a:p>
        </p:txBody>
      </p:sp>
      <p:sp>
        <p:nvSpPr>
          <p:cNvPr id="137" name="Google Shape;137;p20"/>
          <p:cNvSpPr/>
          <p:nvPr/>
        </p:nvSpPr>
        <p:spPr>
          <a:xfrm>
            <a:off x="199300" y="3274600"/>
            <a:ext cx="2709600" cy="15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300">
                <a:latin typeface="Roboto Mono"/>
                <a:ea typeface="Roboto Mono"/>
                <a:cs typeface="Roboto Mono"/>
                <a:sym typeface="Roboto Mono"/>
              </a:rPr>
              <a:t>ncsmeoocehmio</a:t>
            </a:r>
            <a:endParaRPr sz="2300">
              <a:latin typeface="Roboto Mono"/>
              <a:ea typeface="Roboto Mono"/>
              <a:cs typeface="Roboto Mono"/>
              <a:sym typeface="Roboto Mono"/>
            </a:endParaRPr>
          </a:p>
          <a:p>
            <a:pPr marL="0" lvl="0" indent="0" algn="ctr" rtl="0">
              <a:spcBef>
                <a:spcPts val="0"/>
              </a:spcBef>
              <a:spcAft>
                <a:spcPts val="0"/>
              </a:spcAft>
              <a:buNone/>
            </a:pPr>
            <a:r>
              <a:rPr lang="en-GB" sz="1800">
                <a:solidFill>
                  <a:schemeClr val="dk1"/>
                </a:solidFill>
                <a:latin typeface="Covered By Your Grace"/>
                <a:ea typeface="Covered By Your Grace"/>
                <a:cs typeface="Covered By Your Grace"/>
                <a:sym typeface="Covered By Your Grace"/>
              </a:rPr>
              <a:t>(hint this is 2 words)</a:t>
            </a:r>
            <a:endParaRPr sz="1800">
              <a:solidFill>
                <a:schemeClr val="dk1"/>
              </a:solidFill>
              <a:latin typeface="Covered By Your Grace"/>
              <a:ea typeface="Covered By Your Grace"/>
              <a:cs typeface="Covered By Your Grace"/>
              <a:sym typeface="Covered By Your Grace"/>
            </a:endParaRPr>
          </a:p>
          <a:p>
            <a:pPr marL="0" lvl="0" indent="0" algn="ctr" rtl="0">
              <a:spcBef>
                <a:spcPts val="0"/>
              </a:spcBef>
              <a:spcAft>
                <a:spcPts val="0"/>
              </a:spcAft>
              <a:buNone/>
            </a:pPr>
            <a:endParaRPr sz="1800">
              <a:solidFill>
                <a:schemeClr val="dk1"/>
              </a:solidFill>
              <a:latin typeface="Covered By Your Grace"/>
              <a:ea typeface="Covered By Your Grace"/>
              <a:cs typeface="Covered By Your Grace"/>
              <a:sym typeface="Covered By Your Grace"/>
            </a:endParaRPr>
          </a:p>
          <a:p>
            <a:pPr marL="0" lvl="0" indent="0" algn="l" rtl="0">
              <a:spcBef>
                <a:spcPts val="0"/>
              </a:spcBef>
              <a:spcAft>
                <a:spcPts val="0"/>
              </a:spcAft>
              <a:buClr>
                <a:schemeClr val="dk1"/>
              </a:buClr>
              <a:buSzPts val="1100"/>
              <a:buFont typeface="Arial"/>
              <a:buNone/>
            </a:pPr>
            <a:r>
              <a:rPr lang="en-GB" sz="2500">
                <a:solidFill>
                  <a:schemeClr val="dk1"/>
                </a:solidFill>
                <a:latin typeface="Roboto Mono"/>
                <a:ea typeface="Roboto Mono"/>
                <a:cs typeface="Roboto Mono"/>
                <a:sym typeface="Roboto Mono"/>
              </a:rPr>
              <a:t>H    E</a:t>
            </a:r>
            <a:endParaRPr sz="2500">
              <a:solidFill>
                <a:schemeClr val="dk1"/>
              </a:solidFill>
              <a:latin typeface="Roboto Mono"/>
              <a:ea typeface="Roboto Mono"/>
              <a:cs typeface="Roboto Mono"/>
              <a:sym typeface="Roboto Mono"/>
            </a:endParaRPr>
          </a:p>
          <a:p>
            <a:pPr marL="0" lvl="0" indent="0" algn="ctr" rtl="0">
              <a:spcBef>
                <a:spcPts val="0"/>
              </a:spcBef>
              <a:spcAft>
                <a:spcPts val="0"/>
              </a:spcAft>
              <a:buNone/>
            </a:pPr>
            <a:endParaRPr sz="2300">
              <a:latin typeface="Roboto Mono"/>
              <a:ea typeface="Roboto Mono"/>
              <a:cs typeface="Roboto Mono"/>
              <a:sym typeface="Roboto Mono"/>
            </a:endParaRPr>
          </a:p>
        </p:txBody>
      </p:sp>
      <p:sp>
        <p:nvSpPr>
          <p:cNvPr id="138" name="Google Shape;138;p20"/>
          <p:cNvSpPr/>
          <p:nvPr/>
        </p:nvSpPr>
        <p:spPr>
          <a:xfrm>
            <a:off x="3217200" y="3274600"/>
            <a:ext cx="2709600" cy="15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800">
                <a:latin typeface="Roboto Mono"/>
                <a:ea typeface="Roboto Mono"/>
                <a:cs typeface="Roboto Mono"/>
                <a:sym typeface="Roboto Mono"/>
              </a:rPr>
              <a:t>chyltacnoiiadusep</a:t>
            </a:r>
            <a:endParaRPr sz="1800">
              <a:latin typeface="Roboto Mono"/>
              <a:ea typeface="Roboto Mono"/>
              <a:cs typeface="Roboto Mono"/>
              <a:sym typeface="Roboto Mono"/>
            </a:endParaRPr>
          </a:p>
          <a:p>
            <a:pPr marL="0" lvl="0" indent="0" algn="ctr" rtl="0">
              <a:spcBef>
                <a:spcPts val="0"/>
              </a:spcBef>
              <a:spcAft>
                <a:spcPts val="0"/>
              </a:spcAft>
              <a:buNone/>
            </a:pPr>
            <a:r>
              <a:rPr lang="en-GB" sz="1800">
                <a:latin typeface="Covered By Your Grace"/>
                <a:ea typeface="Covered By Your Grace"/>
                <a:cs typeface="Covered By Your Grace"/>
                <a:sym typeface="Covered By Your Grace"/>
              </a:rPr>
              <a:t>(hint this is 2 words)</a:t>
            </a:r>
            <a:endParaRPr sz="1800">
              <a:latin typeface="Covered By Your Grace"/>
              <a:ea typeface="Covered By Your Grace"/>
              <a:cs typeface="Covered By Your Grace"/>
              <a:sym typeface="Covered By Your Grace"/>
            </a:endParaRPr>
          </a:p>
          <a:p>
            <a:pPr marL="0" lvl="0" indent="0" algn="ctr" rtl="0">
              <a:spcBef>
                <a:spcPts val="0"/>
              </a:spcBef>
              <a:spcAft>
                <a:spcPts val="0"/>
              </a:spcAft>
              <a:buNone/>
            </a:pPr>
            <a:endParaRPr sz="1800">
              <a:latin typeface="Covered By Your Grace"/>
              <a:ea typeface="Covered By Your Grace"/>
              <a:cs typeface="Covered By Your Grace"/>
              <a:sym typeface="Covered By Your Grace"/>
            </a:endParaRPr>
          </a:p>
          <a:p>
            <a:pPr marL="0" lvl="0" indent="0" algn="l" rtl="0">
              <a:spcBef>
                <a:spcPts val="0"/>
              </a:spcBef>
              <a:spcAft>
                <a:spcPts val="0"/>
              </a:spcAft>
              <a:buNone/>
            </a:pPr>
            <a:r>
              <a:rPr lang="en-GB" sz="2500">
                <a:latin typeface="Roboto Mono"/>
                <a:ea typeface="Roboto Mono"/>
                <a:cs typeface="Roboto Mono"/>
                <a:sym typeface="Roboto Mono"/>
              </a:rPr>
              <a:t>P    E</a:t>
            </a:r>
            <a:endParaRPr sz="2500">
              <a:latin typeface="Roboto Mono"/>
              <a:ea typeface="Roboto Mono"/>
              <a:cs typeface="Roboto Mono"/>
              <a:sym typeface="Roboto Mono"/>
            </a:endParaRPr>
          </a:p>
        </p:txBody>
      </p:sp>
      <p:sp>
        <p:nvSpPr>
          <p:cNvPr id="139" name="Google Shape;139;p20"/>
          <p:cNvSpPr/>
          <p:nvPr/>
        </p:nvSpPr>
        <p:spPr>
          <a:xfrm>
            <a:off x="6292675" y="1419450"/>
            <a:ext cx="2709600" cy="15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500">
                <a:latin typeface="Roboto Mono"/>
                <a:ea typeface="Roboto Mono"/>
                <a:cs typeface="Roboto Mono"/>
                <a:sym typeface="Roboto Mono"/>
              </a:rPr>
              <a:t>mehctrysi</a:t>
            </a:r>
            <a:endParaRPr sz="2500">
              <a:latin typeface="Roboto Mono"/>
              <a:ea typeface="Roboto Mono"/>
              <a:cs typeface="Roboto Mono"/>
              <a:sym typeface="Roboto Mono"/>
            </a:endParaRPr>
          </a:p>
          <a:p>
            <a:pPr marL="0" lvl="0" indent="0" algn="ctr" rtl="0">
              <a:spcBef>
                <a:spcPts val="0"/>
              </a:spcBef>
              <a:spcAft>
                <a:spcPts val="0"/>
              </a:spcAft>
              <a:buNone/>
            </a:pPr>
            <a:endParaRPr sz="2500">
              <a:latin typeface="Roboto Mono"/>
              <a:ea typeface="Roboto Mono"/>
              <a:cs typeface="Roboto Mono"/>
              <a:sym typeface="Roboto Mono"/>
            </a:endParaRPr>
          </a:p>
          <a:p>
            <a:pPr marL="0" lvl="0" indent="0" algn="l" rtl="0">
              <a:spcBef>
                <a:spcPts val="0"/>
              </a:spcBef>
              <a:spcAft>
                <a:spcPts val="0"/>
              </a:spcAft>
              <a:buNone/>
            </a:pPr>
            <a:r>
              <a:rPr lang="en-GB" sz="2500">
                <a:latin typeface="Roboto Mono"/>
                <a:ea typeface="Roboto Mono"/>
                <a:cs typeface="Roboto Mono"/>
                <a:sym typeface="Roboto Mono"/>
              </a:rPr>
              <a:t>C     </a:t>
            </a:r>
            <a:endParaRPr sz="2500">
              <a:latin typeface="Roboto Mono"/>
              <a:ea typeface="Roboto Mono"/>
              <a:cs typeface="Roboto Mono"/>
              <a:sym typeface="Roboto Mono"/>
            </a:endParaRPr>
          </a:p>
        </p:txBody>
      </p:sp>
      <p:sp>
        <p:nvSpPr>
          <p:cNvPr id="140" name="Google Shape;140;p20"/>
          <p:cNvSpPr/>
          <p:nvPr/>
        </p:nvSpPr>
        <p:spPr>
          <a:xfrm>
            <a:off x="6292675" y="3274600"/>
            <a:ext cx="2709600" cy="15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500">
                <a:latin typeface="Roboto Mono"/>
                <a:ea typeface="Roboto Mono"/>
                <a:cs typeface="Roboto Mono"/>
                <a:sym typeface="Roboto Mono"/>
              </a:rPr>
              <a:t>meacistamht</a:t>
            </a:r>
            <a:endParaRPr sz="2500">
              <a:latin typeface="Roboto Mono"/>
              <a:ea typeface="Roboto Mono"/>
              <a:cs typeface="Roboto Mono"/>
              <a:sym typeface="Roboto Mono"/>
            </a:endParaRPr>
          </a:p>
          <a:p>
            <a:pPr marL="0" lvl="0" indent="0" algn="ctr" rtl="0">
              <a:spcBef>
                <a:spcPts val="0"/>
              </a:spcBef>
              <a:spcAft>
                <a:spcPts val="0"/>
              </a:spcAft>
              <a:buNone/>
            </a:pPr>
            <a:endParaRPr sz="2500">
              <a:latin typeface="Roboto Mono"/>
              <a:ea typeface="Roboto Mono"/>
              <a:cs typeface="Roboto Mono"/>
              <a:sym typeface="Roboto Mono"/>
            </a:endParaRPr>
          </a:p>
          <a:p>
            <a:pPr marL="0" lvl="0" indent="0" algn="l" rtl="0">
              <a:spcBef>
                <a:spcPts val="0"/>
              </a:spcBef>
              <a:spcAft>
                <a:spcPts val="0"/>
              </a:spcAft>
              <a:buNone/>
            </a:pPr>
            <a:r>
              <a:rPr lang="en-GB" sz="2500">
                <a:latin typeface="Roboto Mono"/>
                <a:ea typeface="Roboto Mono"/>
                <a:cs typeface="Roboto Mono"/>
                <a:sym typeface="Roboto Mono"/>
              </a:rPr>
              <a:t>M</a:t>
            </a:r>
            <a:endParaRPr sz="2500">
              <a:latin typeface="Roboto Mono"/>
              <a:ea typeface="Roboto Mono"/>
              <a:cs typeface="Roboto Mono"/>
              <a:sym typeface="Roboto Mono"/>
            </a:endParaRPr>
          </a:p>
        </p:txBody>
      </p:sp>
      <p:sp>
        <p:nvSpPr>
          <p:cNvPr id="141" name="Google Shape;141;p20"/>
          <p:cNvSpPr/>
          <p:nvPr/>
        </p:nvSpPr>
        <p:spPr>
          <a:xfrm>
            <a:off x="3217200" y="1419450"/>
            <a:ext cx="2709600" cy="1560000"/>
          </a:xfrm>
          <a:prstGeom prst="roundRect">
            <a:avLst>
              <a:gd name="adj" fmla="val 16667"/>
            </a:avLst>
          </a:prstGeom>
          <a:solidFill>
            <a:srgbClr val="FFFFFF"/>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300">
                <a:latin typeface="Roboto Mono"/>
                <a:ea typeface="Roboto Mono"/>
                <a:cs typeface="Roboto Mono"/>
                <a:sym typeface="Roboto Mono"/>
              </a:rPr>
              <a:t>dnsdomriesetu</a:t>
            </a:r>
            <a:endParaRPr sz="2300">
              <a:latin typeface="Roboto Mono"/>
              <a:ea typeface="Roboto Mono"/>
              <a:cs typeface="Roboto Mono"/>
              <a:sym typeface="Roboto Mono"/>
            </a:endParaRPr>
          </a:p>
          <a:p>
            <a:pPr marL="0" lvl="0" indent="0" algn="ctr" rtl="0">
              <a:spcBef>
                <a:spcPts val="0"/>
              </a:spcBef>
              <a:spcAft>
                <a:spcPts val="0"/>
              </a:spcAft>
              <a:buNone/>
            </a:pPr>
            <a:r>
              <a:rPr lang="en-GB" sz="1800">
                <a:solidFill>
                  <a:schemeClr val="dk1"/>
                </a:solidFill>
                <a:latin typeface="Covered By Your Grace"/>
                <a:ea typeface="Covered By Your Grace"/>
                <a:cs typeface="Covered By Your Grace"/>
                <a:sym typeface="Covered By Your Grace"/>
              </a:rPr>
              <a:t>(hint this is 2 words)</a:t>
            </a:r>
            <a:endParaRPr sz="1800">
              <a:solidFill>
                <a:schemeClr val="dk1"/>
              </a:solidFill>
              <a:latin typeface="Covered By Your Grace"/>
              <a:ea typeface="Covered By Your Grace"/>
              <a:cs typeface="Covered By Your Grace"/>
              <a:sym typeface="Covered By Your Grace"/>
            </a:endParaRPr>
          </a:p>
          <a:p>
            <a:pPr marL="0" lvl="0" indent="0" algn="l" rtl="0">
              <a:spcBef>
                <a:spcPts val="0"/>
              </a:spcBef>
              <a:spcAft>
                <a:spcPts val="0"/>
              </a:spcAft>
              <a:buNone/>
            </a:pPr>
            <a:endParaRPr sz="1800">
              <a:solidFill>
                <a:schemeClr val="dk1"/>
              </a:solidFill>
              <a:latin typeface="Covered By Your Grace"/>
              <a:ea typeface="Covered By Your Grace"/>
              <a:cs typeface="Covered By Your Grace"/>
              <a:sym typeface="Covered By Your Grace"/>
            </a:endParaRPr>
          </a:p>
          <a:p>
            <a:pPr marL="0" lvl="0" indent="0" algn="l" rtl="0">
              <a:spcBef>
                <a:spcPts val="0"/>
              </a:spcBef>
              <a:spcAft>
                <a:spcPts val="0"/>
              </a:spcAft>
              <a:buClr>
                <a:schemeClr val="dk1"/>
              </a:buClr>
              <a:buSzPts val="1100"/>
              <a:buFont typeface="Arial"/>
              <a:buNone/>
            </a:pPr>
            <a:r>
              <a:rPr lang="en-GB" sz="2500">
                <a:solidFill>
                  <a:schemeClr val="dk1"/>
                </a:solidFill>
                <a:latin typeface="Roboto Mono"/>
                <a:ea typeface="Roboto Mono"/>
                <a:cs typeface="Roboto Mono"/>
                <a:sym typeface="Roboto Mono"/>
              </a:rPr>
              <a:t>M     S</a:t>
            </a:r>
            <a:r>
              <a:rPr lang="en-GB" sz="1900">
                <a:solidFill>
                  <a:schemeClr val="dk1"/>
                </a:solidFill>
                <a:latin typeface="Roboto Mono"/>
                <a:ea typeface="Roboto Mono"/>
                <a:cs typeface="Roboto Mono"/>
                <a:sym typeface="Roboto Mono"/>
              </a:rPr>
              <a:t> </a:t>
            </a:r>
            <a:r>
              <a:rPr lang="en-GB" sz="1800">
                <a:solidFill>
                  <a:schemeClr val="dk1"/>
                </a:solidFill>
                <a:latin typeface="Roboto Mono"/>
                <a:ea typeface="Roboto Mono"/>
                <a:cs typeface="Roboto Mono"/>
                <a:sym typeface="Roboto Mono"/>
              </a:rPr>
              <a:t>     </a:t>
            </a:r>
            <a:endParaRPr sz="1800">
              <a:solidFill>
                <a:schemeClr val="dk1"/>
              </a:solidFill>
              <a:latin typeface="Roboto Mono"/>
              <a:ea typeface="Roboto Mono"/>
              <a:cs typeface="Roboto Mono"/>
              <a:sym typeface="Roboto Mono"/>
            </a:endParaRPr>
          </a:p>
          <a:p>
            <a:pPr marL="0" lvl="0" indent="0" algn="ctr" rtl="0">
              <a:spcBef>
                <a:spcPts val="0"/>
              </a:spcBef>
              <a:spcAft>
                <a:spcPts val="0"/>
              </a:spcAft>
              <a:buNone/>
            </a:pPr>
            <a:endParaRPr sz="2300">
              <a:latin typeface="Roboto Mono"/>
              <a:ea typeface="Roboto Mono"/>
              <a:cs typeface="Roboto Mono"/>
              <a:sym typeface="Roboto Mon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On-screen Show (16:9)</PresentationFormat>
  <Paragraphs>195</Paragraphs>
  <Slides>9</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Lora</vt:lpstr>
      <vt:lpstr>Press Start 2P</vt:lpstr>
      <vt:lpstr>Architects Daughter</vt:lpstr>
      <vt:lpstr>Roboto Mono</vt:lpstr>
      <vt:lpstr>Permanent Marker</vt:lpstr>
      <vt:lpstr>Gloria Hallelujah</vt:lpstr>
      <vt:lpstr>Bad Script</vt:lpstr>
      <vt:lpstr>Covered By Your Grace</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dc:creator>
  <cp:lastModifiedBy>Pete</cp:lastModifiedBy>
  <cp:revision>1</cp:revision>
  <dcterms:modified xsi:type="dcterms:W3CDTF">2020-05-31T10:08:30Z</dcterms:modified>
</cp:coreProperties>
</file>