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6" r:id="rId5"/>
    <p:sldId id="277" r:id="rId6"/>
    <p:sldId id="278" r:id="rId7"/>
    <p:sldId id="279" r:id="rId8"/>
    <p:sldId id="280" r:id="rId9"/>
    <p:sldId id="302" r:id="rId10"/>
    <p:sldId id="303" r:id="rId11"/>
    <p:sldId id="294" r:id="rId12"/>
    <p:sldId id="304" r:id="rId13"/>
    <p:sldId id="307" r:id="rId14"/>
    <p:sldId id="295" r:id="rId15"/>
    <p:sldId id="282" r:id="rId16"/>
    <p:sldId id="305" r:id="rId17"/>
    <p:sldId id="300" r:id="rId18"/>
    <p:sldId id="308" r:id="rId19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FE11B-CE6F-4EEA-AF3D-407419AD74E6}" v="1" dt="2026-01-07T13:54:44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BF0B33-9085-40C9-93A5-AB92D1B9A222}" type="datetime1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20C7-6FB5-45BA-BDBA-48D2872F91F1}" type="datetime1">
              <a:rPr lang="en-GB" smtClean="0"/>
              <a:pPr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4D62D-E4AF-051B-BA20-DE252E74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0825C-04C0-78F7-97FB-792C78DAF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5F4A1-4853-3967-06B0-6D70A6B7A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6B9AF-1C62-7643-A568-BA1B43202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4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1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3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1D9B-448C-CF8A-A297-169E4BC2F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5348C-3612-B841-5C5F-BBFA28DC6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BDC26-44C4-B02F-43C7-090289DF7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ED3BA-F4DD-845C-0559-07027F3E7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9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83D71-AEB3-CE85-84B6-F4DA8E8CA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B3C8D-44F0-1C65-28F7-EEA4003CB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6F6FA-0F61-D250-4FF9-751074A6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B686C-7F43-AECC-A49D-5280C6FEB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6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4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8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0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4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4340C-4E27-18C6-4E3A-2CDA5EEA9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5982F-D08E-CCB4-BB27-E3330EF80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8B4D4-D6C3-8B3E-8EA7-BD7F2154F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42CB-6E6C-05B1-F358-88020E5A1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5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A124-4F3B-F3DF-1CDB-1F017E60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6963D-6859-EE11-07EA-D9E1CD79E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F0436-8D2C-D372-F202-FA0B73491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2891-B1DD-000E-DCA6-739BEB147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8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A6385DC9-997B-458E-A4CF-AC90B90DF325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BF001-2B80-4AB9-BE59-83C5923EC802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C7B7CC-E160-4FC4-9005-71993151DC0E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B4BC6-4D4C-4A15-A7B9-629A30CF6E83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A31E63-4ED2-4925-A5F4-6846649FFE35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DDAFAF-1776-40DA-8CA0-79036665708D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D3D27-7A6C-4B35-B3FF-F31390EFED29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7C9E9-4515-4D38-A03A-D2F95C1F97CE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4A46F-3E40-4151-8C36-A90EB8A48A85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CA9A9-4A99-433C-A4F0-534775C3FAD7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CC3AD-CC54-43D4-9C5D-6FBF5D207C09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1C4957F-1271-4000-97CB-F74033DE6EE6}" type="datetime1">
              <a:rPr lang="en-GB" noProof="0" smtClean="0"/>
              <a:t>07/01/2026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 rtl="0"/>
              <a:t>‹#›</a:t>
            </a:fld>
            <a:endParaRPr lang="en-GB" noProof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educationinspectorate.gov.scot/find-an-inspection-report/details/?id=2858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https://blogs.glowscotland.org.uk/sl/HallsidePrimary/2021/02/25/handbook-session-20-2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hyperlink" Target="https://blogs.glowscotland.org.uk/sl/HallsidePrimary/2021/02/22/standards-and-quality-report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mailto:gw14hallsidepsoffice@glow.sch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https://www.southlanarkshire.gov.uk/info/200186/primary_school_information/392/enrolling_your_child_for_schoo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E37AB485-E21F-6FA1-2D49-A4FED7A4C973}"/>
              </a:ext>
            </a:extLst>
          </p:cNvPr>
          <p:cNvSpPr/>
          <p:nvPr/>
        </p:nvSpPr>
        <p:spPr>
          <a:xfrm>
            <a:off x="8238705" y="2596945"/>
            <a:ext cx="592845" cy="6257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074A62-D05E-7263-7029-9AB50BE5F08A}"/>
              </a:ext>
            </a:extLst>
          </p:cNvPr>
          <p:cNvSpPr/>
          <p:nvPr/>
        </p:nvSpPr>
        <p:spPr>
          <a:xfrm>
            <a:off x="5193102" y="629728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540769-AA61-E552-EB61-723E036699D8}"/>
              </a:ext>
            </a:extLst>
          </p:cNvPr>
          <p:cNvSpPr/>
          <p:nvPr/>
        </p:nvSpPr>
        <p:spPr>
          <a:xfrm>
            <a:off x="411193" y="255054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6C6E76-893C-6459-9D9B-27446AD3D1A5}"/>
              </a:ext>
            </a:extLst>
          </p:cNvPr>
          <p:cNvSpPr/>
          <p:nvPr/>
        </p:nvSpPr>
        <p:spPr>
          <a:xfrm>
            <a:off x="1784438" y="4770966"/>
            <a:ext cx="417445" cy="4406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B2D55-DDB4-97DF-0FC7-E5A1D6A285FD}"/>
              </a:ext>
            </a:extLst>
          </p:cNvPr>
          <p:cNvSpPr/>
          <p:nvPr/>
        </p:nvSpPr>
        <p:spPr>
          <a:xfrm>
            <a:off x="2662517" y="3042526"/>
            <a:ext cx="9539655" cy="2510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250" y="2862373"/>
            <a:ext cx="7827511" cy="871700"/>
          </a:xfrm>
        </p:spPr>
        <p:txBody>
          <a:bodyPr rtlCol="0" anchor="b">
            <a:noAutofit/>
          </a:bodyPr>
          <a:lstStyle/>
          <a:p>
            <a:pPr algn="l" rtl="0"/>
            <a:r>
              <a:rPr lang="en-GB" sz="3600" b="1" cap="none" dirty="0" err="1">
                <a:solidFill>
                  <a:srgbClr val="FFFFFF"/>
                </a:solidFill>
              </a:rPr>
              <a:t>Hallside</a:t>
            </a:r>
            <a:r>
              <a:rPr lang="en-GB" sz="3600" b="1" cap="none" dirty="0">
                <a:solidFill>
                  <a:srgbClr val="FFFFFF"/>
                </a:solidFill>
              </a:rPr>
              <a:t> Primary </a:t>
            </a:r>
            <a:r>
              <a:rPr lang="en-GB" sz="3600" b="1" cap="none" dirty="0" err="1">
                <a:solidFill>
                  <a:srgbClr val="FFFFFF"/>
                </a:solidFill>
              </a:rPr>
              <a:t>School</a:t>
            </a:r>
            <a:r>
              <a:rPr lang="en-GB" sz="4700" b="1" cap="none" dirty="0" err="1">
                <a:solidFill>
                  <a:srgbClr val="FFFFFF"/>
                </a:solidFill>
              </a:rPr>
              <a:t>:</a:t>
            </a:r>
            <a:r>
              <a:rPr lang="en-GB" sz="3600" b="1" cap="none" dirty="0" err="1">
                <a:solidFill>
                  <a:srgbClr val="FFFFFF"/>
                </a:solidFill>
              </a:rPr>
              <a:t>Pre-Enrolment</a:t>
            </a:r>
            <a:endParaRPr lang="en-GB" sz="3600" b="1" cap="none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7262" y="3556244"/>
            <a:ext cx="7501650" cy="514816"/>
          </a:xfrm>
        </p:spPr>
        <p:txBody>
          <a:bodyPr rtlCol="0" anchor="t">
            <a:noAutofit/>
          </a:bodyPr>
          <a:lstStyle/>
          <a:p>
            <a:pPr rtl="0"/>
            <a:r>
              <a:rPr lang="en-GB" sz="2200" b="1" dirty="0">
                <a:solidFill>
                  <a:srgbClr val="FFFF00"/>
                </a:solidFill>
              </a:rPr>
              <a:t>When We Work Together, Everything Is Within Our REACH </a:t>
            </a:r>
            <a:r>
              <a:rPr lang="en-GB" sz="2800" b="1" dirty="0">
                <a:solidFill>
                  <a:srgbClr val="FFFFFF"/>
                </a:solidFill>
              </a:rPr>
              <a:t>January</a:t>
            </a:r>
            <a:r>
              <a:rPr lang="en-GB" sz="2800" dirty="0">
                <a:solidFill>
                  <a:srgbClr val="FFFFFF"/>
                </a:solidFill>
              </a:rPr>
              <a:t> 2026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4AB30C-B83A-3D20-B490-44B1E995034D}"/>
              </a:ext>
            </a:extLst>
          </p:cNvPr>
          <p:cNvSpPr/>
          <p:nvPr/>
        </p:nvSpPr>
        <p:spPr>
          <a:xfrm>
            <a:off x="5839355" y="122161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8D49C5-C6F7-3AFB-A819-C669E07D0B8F}"/>
              </a:ext>
            </a:extLst>
          </p:cNvPr>
          <p:cNvSpPr/>
          <p:nvPr/>
        </p:nvSpPr>
        <p:spPr>
          <a:xfrm>
            <a:off x="1609537" y="1283851"/>
            <a:ext cx="107648" cy="1136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8BE11A-E328-2B2D-6FE0-B25FAFA17CE3}"/>
              </a:ext>
            </a:extLst>
          </p:cNvPr>
          <p:cNvSpPr/>
          <p:nvPr/>
        </p:nvSpPr>
        <p:spPr>
          <a:xfrm>
            <a:off x="5785907" y="6661061"/>
            <a:ext cx="417445" cy="4406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7AA2645-E74C-1C60-A67B-307A24B3E6F4}"/>
              </a:ext>
            </a:extLst>
          </p:cNvPr>
          <p:cNvSpPr/>
          <p:nvPr/>
        </p:nvSpPr>
        <p:spPr>
          <a:xfrm>
            <a:off x="8932839" y="2390291"/>
            <a:ext cx="225889" cy="238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DC5AB5-F06D-6F05-82BB-498E4268B483}"/>
              </a:ext>
            </a:extLst>
          </p:cNvPr>
          <p:cNvSpPr/>
          <p:nvPr/>
        </p:nvSpPr>
        <p:spPr>
          <a:xfrm>
            <a:off x="9385250" y="28411"/>
            <a:ext cx="107648" cy="113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768D4B63-221D-84B7-CD0E-E118D1C1F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36" y="441327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19541F28-9077-38C0-DBE2-D44BCCCB1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3597829" y="440216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A group of kids in uniform&#10;&#10;Description automatically generated">
            <a:extLst>
              <a:ext uri="{FF2B5EF4-FFF2-40B4-BE49-F238E27FC236}">
                <a16:creationId xmlns:a16="http://schemas.microsoft.com/office/drawing/2014/main" id="{5CB54949-73C2-0912-14F8-8967FAF763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4" t="3946" r="2953" b="12496"/>
          <a:stretch/>
        </p:blipFill>
        <p:spPr bwMode="auto">
          <a:xfrm>
            <a:off x="4443257" y="439994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CE4BD7A-8505-12BD-1705-9651233208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90" y="439994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43C65CBC-E19B-D4CC-6C97-A30592DA14CC}"/>
              </a:ext>
            </a:extLst>
          </p:cNvPr>
          <p:cNvSpPr/>
          <p:nvPr/>
        </p:nvSpPr>
        <p:spPr>
          <a:xfrm>
            <a:off x="6814117" y="258817"/>
            <a:ext cx="310552" cy="3541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child holding a trophy&#10;&#10;Description automatically generated">
            <a:extLst>
              <a:ext uri="{FF2B5EF4-FFF2-40B4-BE49-F238E27FC236}">
                <a16:creationId xmlns:a16="http://schemas.microsoft.com/office/drawing/2014/main" id="{31A6DAAD-559F-F381-9569-22D948478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0048" y="439994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7AA067ED-5304-FA89-8667-A7A1E834AA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33" y="439649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F508A035-D0D5-22B4-F80B-0773715CD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91" y="439649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A blue and red letter h&#10;&#10;Description automatically generated">
            <a:extLst>
              <a:ext uri="{FF2B5EF4-FFF2-40B4-BE49-F238E27FC236}">
                <a16:creationId xmlns:a16="http://schemas.microsoft.com/office/drawing/2014/main" id="{E606B703-F2F7-3C61-E9E1-8761880BD3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297" y="3074930"/>
            <a:ext cx="1309166" cy="1283718"/>
          </a:xfrm>
          <a:prstGeom prst="rect">
            <a:avLst/>
          </a:prstGeom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14CFC9F8-7F4B-0B1A-7E07-352730F45B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877" y="3007041"/>
            <a:ext cx="1405831" cy="1541452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0A6CCAA-A822-77BA-84BD-6602DAF2C0B9}"/>
              </a:ext>
            </a:extLst>
          </p:cNvPr>
          <p:cNvSpPr/>
          <p:nvPr/>
        </p:nvSpPr>
        <p:spPr>
          <a:xfrm>
            <a:off x="10661478" y="2345207"/>
            <a:ext cx="225889" cy="2384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917FF7-02E8-0A04-8FE4-AB964EC3AF4C}"/>
              </a:ext>
            </a:extLst>
          </p:cNvPr>
          <p:cNvSpPr/>
          <p:nvPr/>
        </p:nvSpPr>
        <p:spPr>
          <a:xfrm>
            <a:off x="10227365" y="465826"/>
            <a:ext cx="310553" cy="3278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082A6E5-9DA9-4957-4B6C-0C796E1A28AF}"/>
              </a:ext>
            </a:extLst>
          </p:cNvPr>
          <p:cNvSpPr/>
          <p:nvPr/>
        </p:nvSpPr>
        <p:spPr>
          <a:xfrm>
            <a:off x="7124669" y="2121099"/>
            <a:ext cx="107648" cy="1136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2134D58-6C91-6A68-0ED0-211564617A7E}"/>
              </a:ext>
            </a:extLst>
          </p:cNvPr>
          <p:cNvSpPr/>
          <p:nvPr/>
        </p:nvSpPr>
        <p:spPr>
          <a:xfrm>
            <a:off x="7738597" y="2077674"/>
            <a:ext cx="107648" cy="113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72F26A-83AC-DF70-3089-482118DD653F}"/>
              </a:ext>
            </a:extLst>
          </p:cNvPr>
          <p:cNvSpPr/>
          <p:nvPr/>
        </p:nvSpPr>
        <p:spPr>
          <a:xfrm>
            <a:off x="7461690" y="233347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 descr="A puzzle piece with a drawing of the earth&#10;&#10;Description automatically generated">
            <a:extLst>
              <a:ext uri="{FF2B5EF4-FFF2-40B4-BE49-F238E27FC236}">
                <a16:creationId xmlns:a16="http://schemas.microsoft.com/office/drawing/2014/main" id="{8ED5C084-93E9-266A-4AD3-8F0A509C35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87" y="5598382"/>
            <a:ext cx="1416537" cy="117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A blue circle with white text and a flower&#10;&#10;Description automatically generated">
            <a:extLst>
              <a:ext uri="{FF2B5EF4-FFF2-40B4-BE49-F238E27FC236}">
                <a16:creationId xmlns:a16="http://schemas.microsoft.com/office/drawing/2014/main" id="{C25DB961-A518-7792-1344-64240FA394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9074" y="5571687"/>
            <a:ext cx="1239637" cy="1224132"/>
          </a:xfrm>
          <a:prstGeom prst="rect">
            <a:avLst/>
          </a:prstGeom>
        </p:spPr>
      </p:pic>
      <p:pic>
        <p:nvPicPr>
          <p:cNvPr id="47" name="Picture 46" descr="A blue and orange text with pink dots&#10;&#10;Description automatically generated">
            <a:extLst>
              <a:ext uri="{FF2B5EF4-FFF2-40B4-BE49-F238E27FC236}">
                <a16:creationId xmlns:a16="http://schemas.microsoft.com/office/drawing/2014/main" id="{2A9722D9-5EC8-343E-9930-BF62E7512E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0200" y="5711089"/>
            <a:ext cx="1762586" cy="945328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9D84D674-AF1D-14F1-BA74-C4091A7FBD61}"/>
              </a:ext>
            </a:extLst>
          </p:cNvPr>
          <p:cNvSpPr txBox="1">
            <a:spLocks/>
          </p:cNvSpPr>
          <p:nvPr/>
        </p:nvSpPr>
        <p:spPr>
          <a:xfrm>
            <a:off x="2314875" y="-610438"/>
            <a:ext cx="1784334" cy="1060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F875671-C346-368E-F25B-E521FEE4ECC9}"/>
              </a:ext>
            </a:extLst>
          </p:cNvPr>
          <p:cNvSpPr/>
          <p:nvPr/>
        </p:nvSpPr>
        <p:spPr>
          <a:xfrm>
            <a:off x="7969432" y="1746857"/>
            <a:ext cx="155277" cy="163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Webster's High School - Reading Schools">
            <a:extLst>
              <a:ext uri="{FF2B5EF4-FFF2-40B4-BE49-F238E27FC236}">
                <a16:creationId xmlns:a16="http://schemas.microsoft.com/office/drawing/2014/main" id="{5EF89EEF-1189-EC5D-00A7-64ED6A718A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38" y="5716086"/>
            <a:ext cx="1612800" cy="94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ue and gold logo&#10;&#10;AI-generated content may be incorrect.">
            <a:extLst>
              <a:ext uri="{FF2B5EF4-FFF2-40B4-BE49-F238E27FC236}">
                <a16:creationId xmlns:a16="http://schemas.microsoft.com/office/drawing/2014/main" id="{E297B944-B914-F7B0-408C-EE8D15512D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84" y="5549356"/>
            <a:ext cx="1199126" cy="119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51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CC7E8-95DF-BC3F-76DD-010E78F7E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08A8ACAA-74C6-B3EC-B692-25D2E37458F2}"/>
              </a:ext>
            </a:extLst>
          </p:cNvPr>
          <p:cNvSpPr/>
          <p:nvPr/>
        </p:nvSpPr>
        <p:spPr>
          <a:xfrm>
            <a:off x="11012596" y="3007572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CD4A55-1E43-7991-782C-A51836594E3E}"/>
              </a:ext>
            </a:extLst>
          </p:cNvPr>
          <p:cNvSpPr/>
          <p:nvPr/>
        </p:nvSpPr>
        <p:spPr>
          <a:xfrm>
            <a:off x="108642" y="622036"/>
            <a:ext cx="1148307" cy="12339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54FFAA-39CC-C443-35EF-A54F0BD2D0C9}"/>
              </a:ext>
            </a:extLst>
          </p:cNvPr>
          <p:cNvSpPr/>
          <p:nvPr/>
        </p:nvSpPr>
        <p:spPr>
          <a:xfrm>
            <a:off x="9257227" y="5266987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B81158-2EE8-F22A-41FA-EF9FE75A5FB3}"/>
              </a:ext>
            </a:extLst>
          </p:cNvPr>
          <p:cNvSpPr/>
          <p:nvPr/>
        </p:nvSpPr>
        <p:spPr>
          <a:xfrm>
            <a:off x="11100992" y="2840449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C46057-CCED-02D3-459E-D4869534B216}"/>
              </a:ext>
            </a:extLst>
          </p:cNvPr>
          <p:cNvSpPr/>
          <p:nvPr/>
        </p:nvSpPr>
        <p:spPr>
          <a:xfrm>
            <a:off x="108642" y="149014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7E9C2F-890A-903D-966E-A19040C01B7C}"/>
              </a:ext>
            </a:extLst>
          </p:cNvPr>
          <p:cNvSpPr/>
          <p:nvPr/>
        </p:nvSpPr>
        <p:spPr>
          <a:xfrm>
            <a:off x="11864640" y="588002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0493BEB6-18E1-CFEF-BF64-AB5ABA20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895" y="5367189"/>
            <a:ext cx="36830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EA0000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128F97-0485-5E65-9F24-99B6E95DCAE7}"/>
              </a:ext>
            </a:extLst>
          </p:cNvPr>
          <p:cNvSpPr/>
          <p:nvPr/>
        </p:nvSpPr>
        <p:spPr>
          <a:xfrm>
            <a:off x="1553930" y="6608746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3DB74D-C366-522B-8EBB-7FBEA26323DC}"/>
              </a:ext>
            </a:extLst>
          </p:cNvPr>
          <p:cNvSpPr/>
          <p:nvPr/>
        </p:nvSpPr>
        <p:spPr>
          <a:xfrm>
            <a:off x="9152942" y="5087712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3EE961-CD42-2E26-1924-C2161209BB25}"/>
              </a:ext>
            </a:extLst>
          </p:cNvPr>
          <p:cNvSpPr/>
          <p:nvPr/>
        </p:nvSpPr>
        <p:spPr>
          <a:xfrm>
            <a:off x="1" y="5471843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355E7B8F-0056-2064-7617-EDDF6BBBD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5535587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group of kids in uniform&#10;&#10;Description automatically generated">
            <a:extLst>
              <a:ext uri="{FF2B5EF4-FFF2-40B4-BE49-F238E27FC236}">
                <a16:creationId xmlns:a16="http://schemas.microsoft.com/office/drawing/2014/main" id="{CBEB268D-49F9-9F0C-F078-07EFF2FA1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5533365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877785E2-7808-6EEE-DD3E-290189DE5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5533365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 child holding a trophy&#10;&#10;Description automatically generated">
            <a:extLst>
              <a:ext uri="{FF2B5EF4-FFF2-40B4-BE49-F238E27FC236}">
                <a16:creationId xmlns:a16="http://schemas.microsoft.com/office/drawing/2014/main" id="{C3F87C75-BBC4-DFF0-28D7-8AE2B9035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5533365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F79668C4-0B06-13F4-094A-FA10C312A5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5529916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F093BC73-2F5A-FEE1-BEA7-7E511134BF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5529916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374E35ED-323D-C16F-35EF-4B5D500B4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5412521"/>
            <a:ext cx="1204446" cy="132063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686EAF49-EB60-00EA-A072-E1CC3A0B7363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40AA4D-3999-E342-5D8F-75BD7DBEA07B}"/>
              </a:ext>
            </a:extLst>
          </p:cNvPr>
          <p:cNvSpPr/>
          <p:nvPr/>
        </p:nvSpPr>
        <p:spPr>
          <a:xfrm>
            <a:off x="-392825" y="4887499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12A8C413-E655-E5FA-5A6F-41D5B5A994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5527534"/>
            <a:ext cx="1133073" cy="1111048"/>
          </a:xfrm>
          <a:prstGeom prst="rect">
            <a:avLst/>
          </a:prstGeom>
        </p:spPr>
      </p:pic>
      <p:pic>
        <p:nvPicPr>
          <p:cNvPr id="42" name="Picture 41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2DD549B5-A601-B370-9496-C1321619B0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5546700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94188BF-3C92-16D2-1EB9-578FD1E7A6EF}"/>
              </a:ext>
            </a:extLst>
          </p:cNvPr>
          <p:cNvSpPr txBox="1">
            <a:spLocks/>
          </p:cNvSpPr>
          <p:nvPr/>
        </p:nvSpPr>
        <p:spPr>
          <a:xfrm>
            <a:off x="1024128" y="150795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P1 2026 ADDITIONAL Transition Events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BB3A605-8861-EE23-7C78-8C5FFED0DCF4}"/>
              </a:ext>
            </a:extLst>
          </p:cNvPr>
          <p:cNvSpPr txBox="1">
            <a:spLocks/>
          </p:cNvSpPr>
          <p:nvPr/>
        </p:nvSpPr>
        <p:spPr>
          <a:xfrm>
            <a:off x="1091008" y="2690852"/>
            <a:ext cx="9720073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Wednesday 29</a:t>
            </a:r>
            <a:r>
              <a:rPr lang="en-GB" baseline="30000" dirty="0"/>
              <a:t>th</a:t>
            </a:r>
            <a:r>
              <a:rPr lang="en-GB" dirty="0"/>
              <a:t> April 1.45pm-2.30pm (Additional transition event – all welcome)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Wednesday 27</a:t>
            </a:r>
            <a:r>
              <a:rPr lang="en-GB" baseline="30000" dirty="0"/>
              <a:t>th</a:t>
            </a:r>
            <a:r>
              <a:rPr lang="en-GB" dirty="0"/>
              <a:t> May 1.45pm-2.30pm (Additional transition event – all welcome)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169843-2EFC-64BE-C62E-D3B6788215AA}"/>
              </a:ext>
            </a:extLst>
          </p:cNvPr>
          <p:cNvSpPr txBox="1">
            <a:spLocks/>
          </p:cNvSpPr>
          <p:nvPr/>
        </p:nvSpPr>
        <p:spPr>
          <a:xfrm>
            <a:off x="400351" y="718666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 b="1" cap="none" dirty="0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354781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131155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-209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174650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23839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23617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23617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23617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23272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23272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115328"/>
            <a:ext cx="1204446" cy="13206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6508117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6396596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583150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1382824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-409694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574426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1864640" y="6515815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230341"/>
            <a:ext cx="1133073" cy="1111048"/>
          </a:xfrm>
          <a:prstGeom prst="rect">
            <a:avLst/>
          </a:prstGeom>
        </p:spPr>
      </p:pic>
      <p:pic>
        <p:nvPicPr>
          <p:cNvPr id="7" name="Picture 6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24950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193D9-9B05-F5DA-3A8B-DA2149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07956"/>
            <a:ext cx="9720072" cy="1499616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School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A8E0A-5271-D3A8-B8EA-1A3208F6B1AB}"/>
              </a:ext>
            </a:extLst>
          </p:cNvPr>
          <p:cNvSpPr txBox="1">
            <a:spLocks/>
          </p:cNvSpPr>
          <p:nvPr/>
        </p:nvSpPr>
        <p:spPr>
          <a:xfrm>
            <a:off x="1059699" y="2763401"/>
            <a:ext cx="9720073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5628A0-574D-6242-82C9-D99F7E73A9C8}"/>
              </a:ext>
            </a:extLst>
          </p:cNvPr>
          <p:cNvSpPr txBox="1">
            <a:spLocks/>
          </p:cNvSpPr>
          <p:nvPr/>
        </p:nvSpPr>
        <p:spPr>
          <a:xfrm>
            <a:off x="13057" y="6183594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E883DF3-CC61-8221-2CF2-06C8648B96E8}"/>
              </a:ext>
            </a:extLst>
          </p:cNvPr>
          <p:cNvSpPr txBox="1">
            <a:spLocks/>
          </p:cNvSpPr>
          <p:nvPr/>
        </p:nvSpPr>
        <p:spPr>
          <a:xfrm>
            <a:off x="1091008" y="2690852"/>
            <a:ext cx="9720073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err="1">
                <a:hlinkClick r:id="rId12"/>
              </a:rPr>
              <a:t>Hallside</a:t>
            </a:r>
            <a:r>
              <a:rPr lang="en-GB" dirty="0">
                <a:hlinkClick r:id="rId12"/>
              </a:rPr>
              <a:t> Primary School Handbook Session 25-26</a:t>
            </a: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dirty="0">
                <a:hlinkClick r:id="rId13"/>
              </a:rPr>
              <a:t>Education Scotland Report</a:t>
            </a: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dirty="0">
                <a:hlinkClick r:id="rId14"/>
              </a:rPr>
              <a:t>Standards and Quality Report 2024-2025</a:t>
            </a: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9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131155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-209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07956"/>
            <a:ext cx="9720072" cy="1499616"/>
          </a:xfrm>
        </p:spPr>
        <p:txBody>
          <a:bodyPr rtlCol="0">
            <a:normAutofit/>
          </a:bodyPr>
          <a:lstStyle/>
          <a:p>
            <a:pPr rtl="0"/>
            <a:r>
              <a:rPr lang="en-GB"/>
              <a:t>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E645B-6618-9083-0FB9-888F33B7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48" y="2564406"/>
            <a:ext cx="5347810" cy="2967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Email parent/carer group list</a:t>
            </a:r>
          </a:p>
          <a:p>
            <a:pPr marL="0" indent="0">
              <a:buNone/>
            </a:pPr>
            <a:r>
              <a:rPr lang="en-GB" b="1"/>
              <a:t>Parents Portal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Google Classroom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X/Twitter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174650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23839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23617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23617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23617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23272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23272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115328"/>
            <a:ext cx="1204446" cy="13206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6508117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6396596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583150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1382824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-409694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574426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092454" y="840241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65" y="6072073"/>
            <a:ext cx="801608" cy="786026"/>
          </a:xfrm>
          <a:prstGeom prst="rect">
            <a:avLst/>
          </a:prstGeom>
        </p:spPr>
      </p:pic>
      <p:pic>
        <p:nvPicPr>
          <p:cNvPr id="7" name="Picture 6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24950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B0179C-DE7C-0C1E-2591-0D407788EE21}"/>
              </a:ext>
            </a:extLst>
          </p:cNvPr>
          <p:cNvSpPr txBox="1">
            <a:spLocks/>
          </p:cNvSpPr>
          <p:nvPr/>
        </p:nvSpPr>
        <p:spPr>
          <a:xfrm>
            <a:off x="4855874" y="2864436"/>
            <a:ext cx="7153514" cy="2967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Newsletters, consent forms, updates, information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en-GB" sz="100" b="1" dirty="0">
              <a:solidFill>
                <a:schemeClr val="tx2"/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Teacher to Pupil communication/ homework/ home learning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Emergency Communication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F95B17-0A78-7EB1-95F1-DA648368F071}"/>
              </a:ext>
            </a:extLst>
          </p:cNvPr>
          <p:cNvSpPr txBox="1">
            <a:spLocks/>
          </p:cNvSpPr>
          <p:nvPr/>
        </p:nvSpPr>
        <p:spPr>
          <a:xfrm>
            <a:off x="1425814" y="5756137"/>
            <a:ext cx="10766186" cy="2967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/>
              <a:t>Parental communication should be sent via the school office email address (</a:t>
            </a:r>
            <a:r>
              <a:rPr lang="en-GB">
                <a:hlinkClick r:id="rId12"/>
              </a:rPr>
              <a:t>gw14hallsidepsoffice@glow.sch.uk</a:t>
            </a:r>
            <a:r>
              <a:rPr lang="en-GB"/>
              <a:t>) so that it can be directed to </a:t>
            </a:r>
            <a:r>
              <a:rPr lang="en-GB" b="1"/>
              <a:t>all</a:t>
            </a:r>
            <a:r>
              <a:rPr lang="en-GB"/>
              <a:t> the relevant staff.  Google classroom is for teacher-pupil communication)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53B75E-1F97-690D-9F96-11A725403D56}"/>
              </a:ext>
            </a:extLst>
          </p:cNvPr>
          <p:cNvSpPr txBox="1">
            <a:spLocks/>
          </p:cNvSpPr>
          <p:nvPr/>
        </p:nvSpPr>
        <p:spPr>
          <a:xfrm>
            <a:off x="9670808" y="-253709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118036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1BAD-2346-6C09-A626-BF064040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8C05BB95-CB7B-B740-E3F9-C6EED35945C2}"/>
              </a:ext>
            </a:extLst>
          </p:cNvPr>
          <p:cNvSpPr/>
          <p:nvPr/>
        </p:nvSpPr>
        <p:spPr>
          <a:xfrm>
            <a:off x="10205798" y="1483453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164F2532-ACB1-27AB-DDB7-35E44918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235" y="2123488"/>
            <a:ext cx="1133073" cy="111104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D13BEF1-ADEC-6DA1-8DEC-8C4088B5C35C}"/>
              </a:ext>
            </a:extLst>
          </p:cNvPr>
          <p:cNvSpPr/>
          <p:nvPr/>
        </p:nvSpPr>
        <p:spPr>
          <a:xfrm>
            <a:off x="805619" y="6888871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9ADCF7-AC7D-1E5C-AC32-A05936E9CAF3}"/>
              </a:ext>
            </a:extLst>
          </p:cNvPr>
          <p:cNvSpPr/>
          <p:nvPr/>
        </p:nvSpPr>
        <p:spPr>
          <a:xfrm>
            <a:off x="11860532" y="615130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E8D331-0142-9C71-58C0-B190DC755E74}"/>
              </a:ext>
            </a:extLst>
          </p:cNvPr>
          <p:cNvSpPr/>
          <p:nvPr/>
        </p:nvSpPr>
        <p:spPr>
          <a:xfrm>
            <a:off x="12135526" y="527641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73C24B-F4A5-C21E-479A-255C01B358FA}"/>
              </a:ext>
            </a:extLst>
          </p:cNvPr>
          <p:cNvSpPr/>
          <p:nvPr/>
        </p:nvSpPr>
        <p:spPr>
          <a:xfrm>
            <a:off x="10600742" y="-61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6DBCBD-1E1E-942F-4420-D0DE599CB4D5}"/>
              </a:ext>
            </a:extLst>
          </p:cNvPr>
          <p:cNvSpPr/>
          <p:nvPr/>
        </p:nvSpPr>
        <p:spPr>
          <a:xfrm>
            <a:off x="10945858" y="-148718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FE6CB6-60AF-6B70-2A17-910187FAD3ED}"/>
              </a:ext>
            </a:extLst>
          </p:cNvPr>
          <p:cNvSpPr/>
          <p:nvPr/>
        </p:nvSpPr>
        <p:spPr>
          <a:xfrm>
            <a:off x="10676771" y="-61481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5AE826-2C1B-0409-2220-1DF26A014961}"/>
              </a:ext>
            </a:extLst>
          </p:cNvPr>
          <p:cNvSpPr/>
          <p:nvPr/>
        </p:nvSpPr>
        <p:spPr>
          <a:xfrm>
            <a:off x="9994639" y="2563394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0101F9-8CCD-F5A0-03C9-1140776B6E03}"/>
              </a:ext>
            </a:extLst>
          </p:cNvPr>
          <p:cNvSpPr/>
          <p:nvPr/>
        </p:nvSpPr>
        <p:spPr>
          <a:xfrm>
            <a:off x="9055557" y="2705082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AFD001-6865-6298-C241-4B6880E3B52A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99EC9-55D3-A5D9-CFE9-E6D192164509}"/>
              </a:ext>
            </a:extLst>
          </p:cNvPr>
          <p:cNvSpPr/>
          <p:nvPr/>
        </p:nvSpPr>
        <p:spPr>
          <a:xfrm>
            <a:off x="692209" y="756830"/>
            <a:ext cx="113410" cy="108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40D9295-270B-5C75-532B-2F31D0D69C8F}"/>
              </a:ext>
            </a:extLst>
          </p:cNvPr>
          <p:cNvSpPr txBox="1">
            <a:spLocks/>
          </p:cNvSpPr>
          <p:nvPr/>
        </p:nvSpPr>
        <p:spPr>
          <a:xfrm>
            <a:off x="1864304" y="142953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Any questions?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43887E-967A-05B0-6EC6-4FDAA32D00DC}"/>
              </a:ext>
            </a:extLst>
          </p:cNvPr>
          <p:cNvSpPr txBox="1">
            <a:spLocks/>
          </p:cNvSpPr>
          <p:nvPr/>
        </p:nvSpPr>
        <p:spPr>
          <a:xfrm>
            <a:off x="1956988" y="2764828"/>
            <a:ext cx="9846670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C21C2-DD71-511A-DD0A-02D9FF486804}"/>
              </a:ext>
            </a:extLst>
          </p:cNvPr>
          <p:cNvSpPr/>
          <p:nvPr/>
        </p:nvSpPr>
        <p:spPr>
          <a:xfrm>
            <a:off x="145437" y="-61481"/>
            <a:ext cx="1040455" cy="6909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19A22B56-B83C-AAC2-CE44-1AEE8C150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91014" y="2053352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8946E87F-6946-1CC8-D13D-92C1A6258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" y="174652"/>
            <a:ext cx="814070" cy="610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child holding a trophy&#10;&#10;Description automatically generated">
            <a:extLst>
              <a:ext uri="{FF2B5EF4-FFF2-40B4-BE49-F238E27FC236}">
                <a16:creationId xmlns:a16="http://schemas.microsoft.com/office/drawing/2014/main" id="{ED1D7BAD-54DE-101F-9183-5A7F72A21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9" y="3205279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B3CDEA2-14A9-5855-2091-9E4FED1ED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9" y="4382734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5F1CD59D-1A5B-B8DC-16F3-46922EC52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6" y="5546137"/>
            <a:ext cx="1204446" cy="1320639"/>
          </a:xfrm>
          <a:prstGeom prst="rect">
            <a:avLst/>
          </a:prstGeom>
        </p:spPr>
      </p:pic>
      <p:pic>
        <p:nvPicPr>
          <p:cNvPr id="15" name="Picture 14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3145DA87-949E-5DCD-36C3-E33F6F9A7A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538" y="878893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9FF656-E916-4A87-23E6-E195D8168DD8}"/>
              </a:ext>
            </a:extLst>
          </p:cNvPr>
          <p:cNvSpPr txBox="1">
            <a:spLocks/>
          </p:cNvSpPr>
          <p:nvPr/>
        </p:nvSpPr>
        <p:spPr>
          <a:xfrm>
            <a:off x="10365999" y="1128430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270584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9541388" y="4708037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825" y="5348072"/>
            <a:ext cx="1133073" cy="111104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805619" y="6888871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931825" y="6161226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206819" y="6073737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27965" y="5484615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17151" y="5397378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0676771" y="-61481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9330229" y="5787978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8391147" y="592966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1151545" y="-183544"/>
            <a:ext cx="1040455" cy="6909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11297122" y="1931289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66" y="52589"/>
            <a:ext cx="814070" cy="610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057" y="3083216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57" y="4260671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8914" y="5424074"/>
            <a:ext cx="1204446" cy="132063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6646" y="756830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7837EA-EDD0-C788-51B5-8C97E2ACEBE3}"/>
              </a:ext>
            </a:extLst>
          </p:cNvPr>
          <p:cNvSpPr/>
          <p:nvPr/>
        </p:nvSpPr>
        <p:spPr>
          <a:xfrm>
            <a:off x="692209" y="756830"/>
            <a:ext cx="113410" cy="108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EEDD4F-FB11-5528-0AA3-89CD98533FCC}"/>
              </a:ext>
            </a:extLst>
          </p:cNvPr>
          <p:cNvSpPr txBox="1">
            <a:spLocks/>
          </p:cNvSpPr>
          <p:nvPr/>
        </p:nvSpPr>
        <p:spPr>
          <a:xfrm>
            <a:off x="1024128" y="150795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Tour of the School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999F4C-33C6-77E6-4D35-DE92C3B95960}"/>
              </a:ext>
            </a:extLst>
          </p:cNvPr>
          <p:cNvSpPr txBox="1">
            <a:spLocks/>
          </p:cNvSpPr>
          <p:nvPr/>
        </p:nvSpPr>
        <p:spPr>
          <a:xfrm>
            <a:off x="8773544" y="6192956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232526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D8D6-FEAD-261D-B215-3D1EB43A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F25E0-B7AA-78F8-4986-B16042242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B2F7021-38D0-8557-785D-1AC50C1E2BBF}"/>
              </a:ext>
            </a:extLst>
          </p:cNvPr>
          <p:cNvSpPr/>
          <p:nvPr/>
        </p:nvSpPr>
        <p:spPr>
          <a:xfrm>
            <a:off x="8238705" y="2596945"/>
            <a:ext cx="592845" cy="6257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EE125C-C73E-D274-1A17-6D022BC193A8}"/>
              </a:ext>
            </a:extLst>
          </p:cNvPr>
          <p:cNvSpPr/>
          <p:nvPr/>
        </p:nvSpPr>
        <p:spPr>
          <a:xfrm>
            <a:off x="5193102" y="629728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109AF8-EE58-6CE6-0A5E-882EB5123F23}"/>
              </a:ext>
            </a:extLst>
          </p:cNvPr>
          <p:cNvSpPr/>
          <p:nvPr/>
        </p:nvSpPr>
        <p:spPr>
          <a:xfrm>
            <a:off x="411193" y="255054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584813-1D01-3B5B-2250-E93485907BBB}"/>
              </a:ext>
            </a:extLst>
          </p:cNvPr>
          <p:cNvSpPr/>
          <p:nvPr/>
        </p:nvSpPr>
        <p:spPr>
          <a:xfrm>
            <a:off x="1784438" y="4770966"/>
            <a:ext cx="417445" cy="4406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14F56-AD66-25D2-F040-25F0985B94EB}"/>
              </a:ext>
            </a:extLst>
          </p:cNvPr>
          <p:cNvSpPr/>
          <p:nvPr/>
        </p:nvSpPr>
        <p:spPr>
          <a:xfrm>
            <a:off x="2662517" y="3042526"/>
            <a:ext cx="9539655" cy="2510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2949D-4724-234D-A64A-A91E32C6A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250" y="2862373"/>
            <a:ext cx="7827511" cy="871700"/>
          </a:xfrm>
        </p:spPr>
        <p:txBody>
          <a:bodyPr rtlCol="0" anchor="b">
            <a:noAutofit/>
          </a:bodyPr>
          <a:lstStyle/>
          <a:p>
            <a:pPr algn="l" rtl="0"/>
            <a:r>
              <a:rPr lang="en-GB" sz="3600" b="1" cap="none" dirty="0" err="1">
                <a:solidFill>
                  <a:srgbClr val="FFFFFF"/>
                </a:solidFill>
              </a:rPr>
              <a:t>Hallside</a:t>
            </a:r>
            <a:r>
              <a:rPr lang="en-GB" sz="3600" b="1" cap="none" dirty="0">
                <a:solidFill>
                  <a:srgbClr val="FFFFFF"/>
                </a:solidFill>
              </a:rPr>
              <a:t> Primary </a:t>
            </a:r>
            <a:r>
              <a:rPr lang="en-GB" sz="3600" b="1" cap="none" dirty="0" err="1">
                <a:solidFill>
                  <a:srgbClr val="FFFFFF"/>
                </a:solidFill>
              </a:rPr>
              <a:t>School</a:t>
            </a:r>
            <a:r>
              <a:rPr lang="en-GB" sz="4700" b="1" cap="none" dirty="0" err="1">
                <a:solidFill>
                  <a:srgbClr val="FFFFFF"/>
                </a:solidFill>
              </a:rPr>
              <a:t>:</a:t>
            </a:r>
            <a:r>
              <a:rPr lang="en-GB" sz="3600" b="1" cap="none" dirty="0" err="1">
                <a:solidFill>
                  <a:srgbClr val="FFFFFF"/>
                </a:solidFill>
              </a:rPr>
              <a:t>Pre-Enrolment</a:t>
            </a:r>
            <a:endParaRPr lang="en-GB" sz="3600" b="1" cap="none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478CD-CEC8-C27F-0E0E-FA4FFD93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7262" y="3556244"/>
            <a:ext cx="7501650" cy="514816"/>
          </a:xfrm>
        </p:spPr>
        <p:txBody>
          <a:bodyPr rtlCol="0" anchor="t">
            <a:noAutofit/>
          </a:bodyPr>
          <a:lstStyle/>
          <a:p>
            <a:pPr rtl="0"/>
            <a:r>
              <a:rPr lang="en-GB" sz="2200" b="1" dirty="0">
                <a:solidFill>
                  <a:srgbClr val="FFFF00"/>
                </a:solidFill>
              </a:rPr>
              <a:t>When We Work Together, Everything Is Within Our REACH </a:t>
            </a:r>
            <a:r>
              <a:rPr lang="en-GB" sz="2800" b="1" dirty="0">
                <a:solidFill>
                  <a:srgbClr val="FFFFFF"/>
                </a:solidFill>
              </a:rPr>
              <a:t>January</a:t>
            </a:r>
            <a:r>
              <a:rPr lang="en-GB" sz="2800" dirty="0">
                <a:solidFill>
                  <a:srgbClr val="FFFFFF"/>
                </a:solidFill>
              </a:rPr>
              <a:t> 2026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9FEF2B-2791-B4BF-BFBD-DB370712ABFD}"/>
              </a:ext>
            </a:extLst>
          </p:cNvPr>
          <p:cNvSpPr/>
          <p:nvPr/>
        </p:nvSpPr>
        <p:spPr>
          <a:xfrm>
            <a:off x="5839355" y="122161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F3C63D-C68E-86CE-B432-F85FE07D457B}"/>
              </a:ext>
            </a:extLst>
          </p:cNvPr>
          <p:cNvSpPr/>
          <p:nvPr/>
        </p:nvSpPr>
        <p:spPr>
          <a:xfrm>
            <a:off x="1609537" y="1283851"/>
            <a:ext cx="107648" cy="1136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17DE42-40B5-714C-D6AE-F32967E5D2ED}"/>
              </a:ext>
            </a:extLst>
          </p:cNvPr>
          <p:cNvSpPr/>
          <p:nvPr/>
        </p:nvSpPr>
        <p:spPr>
          <a:xfrm>
            <a:off x="5785907" y="6661061"/>
            <a:ext cx="417445" cy="4406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885B59-D6DD-B64A-FDF6-06EB990D3AF6}"/>
              </a:ext>
            </a:extLst>
          </p:cNvPr>
          <p:cNvSpPr/>
          <p:nvPr/>
        </p:nvSpPr>
        <p:spPr>
          <a:xfrm>
            <a:off x="8932839" y="2390291"/>
            <a:ext cx="225889" cy="238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56389A-4542-5BAC-7EBB-2DD7E0669B65}"/>
              </a:ext>
            </a:extLst>
          </p:cNvPr>
          <p:cNvSpPr/>
          <p:nvPr/>
        </p:nvSpPr>
        <p:spPr>
          <a:xfrm>
            <a:off x="9385250" y="28411"/>
            <a:ext cx="107648" cy="113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EFF1837-FAEF-AC9D-3BE9-0AB0DB081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36" y="441327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BD3229E-57B3-33FE-941F-CDD65D0286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3597829" y="440216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A group of kids in uniform&#10;&#10;Description automatically generated">
            <a:extLst>
              <a:ext uri="{FF2B5EF4-FFF2-40B4-BE49-F238E27FC236}">
                <a16:creationId xmlns:a16="http://schemas.microsoft.com/office/drawing/2014/main" id="{376F1635-A7E3-8424-D2B4-4B4D8C94CC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4" t="3946" r="2953" b="12496"/>
          <a:stretch/>
        </p:blipFill>
        <p:spPr bwMode="auto">
          <a:xfrm>
            <a:off x="4443257" y="439994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5BC5A182-187F-FA0C-953D-7F580766DC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90" y="439994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21053C6-E277-B85E-0515-43C59DD4C875}"/>
              </a:ext>
            </a:extLst>
          </p:cNvPr>
          <p:cNvSpPr/>
          <p:nvPr/>
        </p:nvSpPr>
        <p:spPr>
          <a:xfrm>
            <a:off x="6814117" y="258817"/>
            <a:ext cx="310552" cy="3541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child holding a trophy&#10;&#10;Description automatically generated">
            <a:extLst>
              <a:ext uri="{FF2B5EF4-FFF2-40B4-BE49-F238E27FC236}">
                <a16:creationId xmlns:a16="http://schemas.microsoft.com/office/drawing/2014/main" id="{3FA587E6-6B34-5472-49C4-B154D033B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0048" y="439994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68C80ADC-5A80-8563-229C-A9E85DCEF1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33" y="439649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AABC63A1-C63B-9E19-545C-17264FAEA6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91" y="439649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A blue and red letter h&#10;&#10;Description automatically generated">
            <a:extLst>
              <a:ext uri="{FF2B5EF4-FFF2-40B4-BE49-F238E27FC236}">
                <a16:creationId xmlns:a16="http://schemas.microsoft.com/office/drawing/2014/main" id="{111DF251-0BD3-AAE3-E1BB-AFDC3AC21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297" y="3074930"/>
            <a:ext cx="1309166" cy="1283718"/>
          </a:xfrm>
          <a:prstGeom prst="rect">
            <a:avLst/>
          </a:prstGeom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1C6C122C-F31E-AEBC-D4E5-347B467127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877" y="3007041"/>
            <a:ext cx="1405831" cy="1541452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CC396E5-58B1-F781-4A76-59189B5DD0AC}"/>
              </a:ext>
            </a:extLst>
          </p:cNvPr>
          <p:cNvSpPr/>
          <p:nvPr/>
        </p:nvSpPr>
        <p:spPr>
          <a:xfrm>
            <a:off x="10661478" y="2345207"/>
            <a:ext cx="225889" cy="2384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1A63FF-C0E1-6DBF-C1A9-F31618CE6C03}"/>
              </a:ext>
            </a:extLst>
          </p:cNvPr>
          <p:cNvSpPr/>
          <p:nvPr/>
        </p:nvSpPr>
        <p:spPr>
          <a:xfrm>
            <a:off x="10227365" y="465826"/>
            <a:ext cx="310553" cy="3278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248402-DFEA-7204-C220-62B7FC879E77}"/>
              </a:ext>
            </a:extLst>
          </p:cNvPr>
          <p:cNvSpPr/>
          <p:nvPr/>
        </p:nvSpPr>
        <p:spPr>
          <a:xfrm>
            <a:off x="7124669" y="2121099"/>
            <a:ext cx="107648" cy="1136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88DB65-3CFC-862D-41C5-3A5EE5404249}"/>
              </a:ext>
            </a:extLst>
          </p:cNvPr>
          <p:cNvSpPr/>
          <p:nvPr/>
        </p:nvSpPr>
        <p:spPr>
          <a:xfrm>
            <a:off x="7738597" y="2077674"/>
            <a:ext cx="107648" cy="113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831E63-9FB1-1D5B-C985-DF4D191719F0}"/>
              </a:ext>
            </a:extLst>
          </p:cNvPr>
          <p:cNvSpPr/>
          <p:nvPr/>
        </p:nvSpPr>
        <p:spPr>
          <a:xfrm>
            <a:off x="7461690" y="233347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 descr="A puzzle piece with a drawing of the earth&#10;&#10;Description automatically generated">
            <a:extLst>
              <a:ext uri="{FF2B5EF4-FFF2-40B4-BE49-F238E27FC236}">
                <a16:creationId xmlns:a16="http://schemas.microsoft.com/office/drawing/2014/main" id="{EB35E7A4-9F72-5894-6BB2-850D8705F4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87" y="5598382"/>
            <a:ext cx="1416537" cy="117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A blue circle with white text and a flower&#10;&#10;Description automatically generated">
            <a:extLst>
              <a:ext uri="{FF2B5EF4-FFF2-40B4-BE49-F238E27FC236}">
                <a16:creationId xmlns:a16="http://schemas.microsoft.com/office/drawing/2014/main" id="{B54F62D4-4887-3CCA-F828-173DE44E1E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9074" y="5571687"/>
            <a:ext cx="1239637" cy="1224132"/>
          </a:xfrm>
          <a:prstGeom prst="rect">
            <a:avLst/>
          </a:prstGeom>
        </p:spPr>
      </p:pic>
      <p:pic>
        <p:nvPicPr>
          <p:cNvPr id="47" name="Picture 46" descr="A blue and orange text with pink dots&#10;&#10;Description automatically generated">
            <a:extLst>
              <a:ext uri="{FF2B5EF4-FFF2-40B4-BE49-F238E27FC236}">
                <a16:creationId xmlns:a16="http://schemas.microsoft.com/office/drawing/2014/main" id="{6F194993-0A97-EF06-960F-2CB03FCF52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0200" y="5711089"/>
            <a:ext cx="1762586" cy="945328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5217B722-FF78-7289-11FC-910156A6B398}"/>
              </a:ext>
            </a:extLst>
          </p:cNvPr>
          <p:cNvSpPr txBox="1">
            <a:spLocks/>
          </p:cNvSpPr>
          <p:nvPr/>
        </p:nvSpPr>
        <p:spPr>
          <a:xfrm>
            <a:off x="2314875" y="-610438"/>
            <a:ext cx="1784334" cy="1060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8ADC532-1FAB-6547-8A55-438C1AA565CE}"/>
              </a:ext>
            </a:extLst>
          </p:cNvPr>
          <p:cNvSpPr/>
          <p:nvPr/>
        </p:nvSpPr>
        <p:spPr>
          <a:xfrm>
            <a:off x="7969432" y="1746857"/>
            <a:ext cx="155277" cy="163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Webster's High School - Reading Schools">
            <a:extLst>
              <a:ext uri="{FF2B5EF4-FFF2-40B4-BE49-F238E27FC236}">
                <a16:creationId xmlns:a16="http://schemas.microsoft.com/office/drawing/2014/main" id="{897E022E-479E-9F2F-C376-30BB9049F3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38" y="5716086"/>
            <a:ext cx="1612800" cy="94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ue and gold logo&#10;&#10;AI-generated content may be incorrect.">
            <a:extLst>
              <a:ext uri="{FF2B5EF4-FFF2-40B4-BE49-F238E27FC236}">
                <a16:creationId xmlns:a16="http://schemas.microsoft.com/office/drawing/2014/main" id="{2D15452A-15DC-5938-D88D-9ECF3D2647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84" y="5549356"/>
            <a:ext cx="1199126" cy="119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70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131155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-209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62" y="1226576"/>
            <a:ext cx="9720072" cy="1499616"/>
          </a:xfrm>
        </p:spPr>
        <p:txBody>
          <a:bodyPr rtlCol="0">
            <a:normAutofit/>
          </a:bodyPr>
          <a:lstStyle/>
          <a:p>
            <a:pPr rtl="0"/>
            <a:r>
              <a:rPr lang="en-GB" cap="none" dirty="0"/>
              <a:t>Introductions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174650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23839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23617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23617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23617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23272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23272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115328"/>
            <a:ext cx="1204446" cy="13206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6508117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6396596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583150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1382824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-409694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574426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1864640" y="6515815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230341"/>
            <a:ext cx="1133073" cy="1111048"/>
          </a:xfrm>
          <a:prstGeom prst="rect">
            <a:avLst/>
          </a:prstGeom>
        </p:spPr>
      </p:pic>
      <p:pic>
        <p:nvPicPr>
          <p:cNvPr id="7" name="Picture 6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24950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6A4DEE-AC02-12CE-6EE0-71F140ECA8F9}"/>
              </a:ext>
            </a:extLst>
          </p:cNvPr>
          <p:cNvSpPr txBox="1">
            <a:spLocks/>
          </p:cNvSpPr>
          <p:nvPr/>
        </p:nvSpPr>
        <p:spPr>
          <a:xfrm>
            <a:off x="11707010" y="875991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CC752A9-5570-F01A-6AB1-D22C561038D3}"/>
              </a:ext>
            </a:extLst>
          </p:cNvPr>
          <p:cNvSpPr txBox="1">
            <a:spLocks/>
          </p:cNvSpPr>
          <p:nvPr/>
        </p:nvSpPr>
        <p:spPr>
          <a:xfrm>
            <a:off x="1276722" y="5947681"/>
            <a:ext cx="2929768" cy="84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cap="none" dirty="0"/>
              <a:t>Depute Head</a:t>
            </a:r>
            <a:endParaRPr lang="en-GB" sz="35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6A79B19-D992-A5B2-5F31-D3C306B28078}"/>
              </a:ext>
            </a:extLst>
          </p:cNvPr>
          <p:cNvSpPr txBox="1">
            <a:spLocks/>
          </p:cNvSpPr>
          <p:nvPr/>
        </p:nvSpPr>
        <p:spPr>
          <a:xfrm>
            <a:off x="4857030" y="4984948"/>
            <a:ext cx="2956252" cy="84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cap="none" dirty="0"/>
              <a:t>Head Teacher</a:t>
            </a:r>
            <a:endParaRPr lang="en-GB" sz="35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CDED36A-26E7-B978-1D69-95D790547D47}"/>
              </a:ext>
            </a:extLst>
          </p:cNvPr>
          <p:cNvSpPr txBox="1">
            <a:spLocks/>
          </p:cNvSpPr>
          <p:nvPr/>
        </p:nvSpPr>
        <p:spPr>
          <a:xfrm>
            <a:off x="8529095" y="5964822"/>
            <a:ext cx="2912202" cy="84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cap="none" dirty="0"/>
              <a:t>Principal Teacher</a:t>
            </a:r>
            <a:endParaRPr lang="en-GB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7C2C1-38D4-929F-09A6-D619810120D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353"/>
          <a:stretch>
            <a:fillRect/>
          </a:stretch>
        </p:blipFill>
        <p:spPr>
          <a:xfrm>
            <a:off x="8027168" y="2746837"/>
            <a:ext cx="3904206" cy="3360655"/>
          </a:xfrm>
          <a:prstGeom prst="hexagon">
            <a:avLst>
              <a:gd name="adj" fmla="val 29191"/>
              <a:gd name="vf" fmla="val 115470"/>
            </a:avLst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D57E73-F7FE-AC7E-7DF2-45AEB9ED9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519"/>
          <a:stretch>
            <a:fillRect/>
          </a:stretch>
        </p:blipFill>
        <p:spPr>
          <a:xfrm>
            <a:off x="4320883" y="1635753"/>
            <a:ext cx="4028547" cy="3475405"/>
          </a:xfrm>
          <a:prstGeom prst="hexagon">
            <a:avLst>
              <a:gd name="adj" fmla="val 28383"/>
              <a:gd name="vf" fmla="val 115470"/>
            </a:avLst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1A49D4-FAE8-D493-8891-708FD42F65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649" y="2726192"/>
            <a:ext cx="3922496" cy="3345881"/>
          </a:xfrm>
          <a:prstGeom prst="hexagon">
            <a:avLst>
              <a:gd name="adj" fmla="val 29135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131155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-209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07956"/>
            <a:ext cx="9720072" cy="1499616"/>
          </a:xfrm>
        </p:spPr>
        <p:txBody>
          <a:bodyPr rtlCol="0">
            <a:normAutofit/>
          </a:bodyPr>
          <a:lstStyle/>
          <a:p>
            <a:pPr rtl="0"/>
            <a:r>
              <a:rPr lang="en-GB" cap="none"/>
              <a:t>School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E645B-6618-9083-0FB9-888F33B7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699640"/>
            <a:ext cx="9720073" cy="2609719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174650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23839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23617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23617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23617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23272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23272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115328"/>
            <a:ext cx="1204446" cy="13206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6508117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6396596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583150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1382824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-409694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574426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1864640" y="6515815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230341"/>
            <a:ext cx="1133073" cy="1111048"/>
          </a:xfrm>
          <a:prstGeom prst="rect">
            <a:avLst/>
          </a:prstGeom>
        </p:spPr>
      </p:pic>
      <p:pic>
        <p:nvPicPr>
          <p:cNvPr id="7" name="Picture 6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24950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EE2E2ADA-AC78-322F-D85E-41A3C6ABAD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221" y="904550"/>
            <a:ext cx="5835524" cy="639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89BDFD-0579-AB3B-408C-28602F296A27}"/>
              </a:ext>
            </a:extLst>
          </p:cNvPr>
          <p:cNvSpPr txBox="1">
            <a:spLocks/>
          </p:cNvSpPr>
          <p:nvPr/>
        </p:nvSpPr>
        <p:spPr>
          <a:xfrm>
            <a:off x="8722765" y="2754598"/>
            <a:ext cx="287952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/>
              <a:t>School Vision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4814D-E0E9-AD3F-4AB1-424C87CC50F7}"/>
              </a:ext>
            </a:extLst>
          </p:cNvPr>
          <p:cNvSpPr txBox="1">
            <a:spLocks/>
          </p:cNvSpPr>
          <p:nvPr/>
        </p:nvSpPr>
        <p:spPr>
          <a:xfrm>
            <a:off x="8722764" y="3801158"/>
            <a:ext cx="3286623" cy="277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none">
                <a:solidFill>
                  <a:schemeClr val="tx2"/>
                </a:solidFill>
              </a:rPr>
              <a:t>When We Work Together, Everything Is Within Our REACH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F8CDADE-5DB1-CA32-483B-9C69C7B02C58}"/>
              </a:ext>
            </a:extLst>
          </p:cNvPr>
          <p:cNvSpPr txBox="1">
            <a:spLocks/>
          </p:cNvSpPr>
          <p:nvPr/>
        </p:nvSpPr>
        <p:spPr>
          <a:xfrm>
            <a:off x="44906" y="5909246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1117193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ree Protection metallic shield clipart design illustration 9304890 PNG  with Transparent Background">
            <a:extLst>
              <a:ext uri="{FF2B5EF4-FFF2-40B4-BE49-F238E27FC236}">
                <a16:creationId xmlns:a16="http://schemas.microsoft.com/office/drawing/2014/main" id="{2BA939FF-057E-DD7B-88F2-235786D7F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715739"/>
            <a:ext cx="3359150" cy="415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07956"/>
            <a:ext cx="9720072" cy="1499616"/>
          </a:xfrm>
        </p:spPr>
        <p:txBody>
          <a:bodyPr rtlCol="0">
            <a:normAutofit/>
          </a:bodyPr>
          <a:lstStyle/>
          <a:p>
            <a:pPr rtl="0"/>
            <a:r>
              <a:rPr lang="en-GB" cap="none"/>
              <a:t>School Ethos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E645B-6618-9083-0FB9-888F33B7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699640"/>
            <a:ext cx="9720073" cy="2609719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580304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468783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-96307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-183544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1864640" y="588002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DA5E2F8F-9D7C-8121-15CE-F87139E5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895" y="5367189"/>
            <a:ext cx="36830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EA0000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6608746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5087712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5471843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5535587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" t="3946" r="2953" b="12496"/>
          <a:stretch/>
        </p:blipFill>
        <p:spPr bwMode="auto">
          <a:xfrm>
            <a:off x="3123465" y="5533365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5533365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0256" y="5533365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5529916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5529916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4942" y="5412521"/>
            <a:ext cx="1204446" cy="132063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4887499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612" y="5527534"/>
            <a:ext cx="1133073" cy="1111048"/>
          </a:xfrm>
          <a:prstGeom prst="rect">
            <a:avLst/>
          </a:prstGeom>
        </p:spPr>
      </p:pic>
      <p:pic>
        <p:nvPicPr>
          <p:cNvPr id="42" name="Picture 41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144" y="5546700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FDDCE0F1-271D-3BDA-5F4C-DBC250D89DC7}"/>
              </a:ext>
            </a:extLst>
          </p:cNvPr>
          <p:cNvSpPr txBox="1"/>
          <p:nvPr/>
        </p:nvSpPr>
        <p:spPr>
          <a:xfrm>
            <a:off x="4581207" y="1318996"/>
            <a:ext cx="3093720" cy="23063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100" b="1">
                <a:ln w="9525" cap="flat" cmpd="sng" algn="ctr">
                  <a:solidFill>
                    <a:srgbClr val="44546A"/>
                  </a:solidFill>
                  <a:prstDash val="solid"/>
                  <a:round/>
                </a:ln>
                <a:solidFill>
                  <a:srgbClr val="9CC2E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a Hallsider, Always a Hallsider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00457F1-7C87-6E88-6093-000B3F184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47" y="3098266"/>
            <a:ext cx="979170" cy="11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87C4D9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E89E31E-CED9-5C8A-88EE-9E2207C4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282" y="3337026"/>
            <a:ext cx="389890" cy="5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EA0000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E2EAFAF-6C9F-DA1C-5CA8-700AAE72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282" y="3704691"/>
            <a:ext cx="36830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EA0000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779E3FD-0903-87DB-1686-0458A5F353E5}"/>
              </a:ext>
            </a:extLst>
          </p:cNvPr>
          <p:cNvSpPr txBox="1"/>
          <p:nvPr/>
        </p:nvSpPr>
        <p:spPr>
          <a:xfrm rot="988412">
            <a:off x="5936297" y="885291"/>
            <a:ext cx="1876425" cy="498475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1752972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>
                <a:ln w="9525" cap="flat" cmpd="sng" algn="ctr">
                  <a:solidFill>
                    <a:srgbClr val="44546A"/>
                  </a:solidFill>
                  <a:prstDash val="solid"/>
                  <a:round/>
                </a:ln>
                <a:solidFill>
                  <a:srgbClr val="9CC2E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Confident Individuals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8B133C53-ADF8-29A7-6282-C8D4A2692466}"/>
              </a:ext>
            </a:extLst>
          </p:cNvPr>
          <p:cNvSpPr txBox="1"/>
          <p:nvPr/>
        </p:nvSpPr>
        <p:spPr>
          <a:xfrm rot="20664053">
            <a:off x="4372927" y="873226"/>
            <a:ext cx="1876425" cy="498475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1752972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>
                <a:ln w="9525" cap="flat" cmpd="sng" algn="ctr">
                  <a:solidFill>
                    <a:srgbClr val="44546A"/>
                  </a:solidFill>
                  <a:prstDash val="solid"/>
                  <a:round/>
                </a:ln>
                <a:solidFill>
                  <a:srgbClr val="9CC2E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Learners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5B5DFB7-BB73-3F4B-8A5D-87C358112109}"/>
              </a:ext>
            </a:extLst>
          </p:cNvPr>
          <p:cNvSpPr txBox="1"/>
          <p:nvPr/>
        </p:nvSpPr>
        <p:spPr>
          <a:xfrm rot="4061889">
            <a:off x="4025582" y="3076676"/>
            <a:ext cx="2044065" cy="434975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924910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>
                <a:ln w="9525" cap="flat" cmpd="sng" algn="ctr">
                  <a:solidFill>
                    <a:srgbClr val="44546A"/>
                  </a:solidFill>
                  <a:prstDash val="solid"/>
                  <a:round/>
                </a:ln>
                <a:solidFill>
                  <a:srgbClr val="9CC2E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Citizens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A6D79D89-CF2D-42A8-C201-4EB07E52BE50}"/>
              </a:ext>
            </a:extLst>
          </p:cNvPr>
          <p:cNvSpPr txBox="1"/>
          <p:nvPr/>
        </p:nvSpPr>
        <p:spPr>
          <a:xfrm rot="17467813">
            <a:off x="6122352" y="3086201"/>
            <a:ext cx="2044065" cy="434975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924910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b="1">
                <a:ln w="9525" cap="flat" cmpd="sng" algn="ctr">
                  <a:solidFill>
                    <a:srgbClr val="44546A"/>
                  </a:solidFill>
                  <a:prstDash val="solid"/>
                  <a:round/>
                </a:ln>
                <a:solidFill>
                  <a:srgbClr val="9CC2E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Contributors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851BE01-346D-8652-592B-F8142F85EF29}"/>
              </a:ext>
            </a:extLst>
          </p:cNvPr>
          <p:cNvSpPr txBox="1">
            <a:spLocks/>
          </p:cNvSpPr>
          <p:nvPr/>
        </p:nvSpPr>
        <p:spPr>
          <a:xfrm>
            <a:off x="5766895" y="3865203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247926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131155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-209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42185"/>
            <a:ext cx="9720072" cy="5606669"/>
          </a:xfrm>
        </p:spPr>
        <p:txBody>
          <a:bodyPr rtlCol="0">
            <a:normAutofit/>
          </a:bodyPr>
          <a:lstStyle/>
          <a:p>
            <a:pPr rtl="0"/>
            <a:r>
              <a:rPr lang="en-GB" cap="none"/>
              <a:t>Our Collective </a:t>
            </a:r>
            <a:br>
              <a:rPr lang="en-GB" cap="none"/>
            </a:br>
            <a:r>
              <a:rPr lang="en-GB" cap="none"/>
              <a:t>Responsibility</a:t>
            </a:r>
            <a:br>
              <a:rPr lang="en-GB" cap="none"/>
            </a:br>
            <a:r>
              <a:rPr lang="en-GB" cap="none"/>
              <a:t>or </a:t>
            </a:r>
            <a:br>
              <a:rPr lang="en-GB" cap="none"/>
            </a:br>
            <a:r>
              <a:rPr lang="en-GB" cap="none"/>
              <a:t>Our School Rules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174650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23839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23617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23617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23617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23272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23272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115328"/>
            <a:ext cx="1204446" cy="13206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6508117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6396596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583150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1382824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-409694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574426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1864640" y="6515815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230341"/>
            <a:ext cx="1133073" cy="1111048"/>
          </a:xfrm>
          <a:prstGeom prst="rect">
            <a:avLst/>
          </a:prstGeom>
        </p:spPr>
      </p:pic>
      <p:pic>
        <p:nvPicPr>
          <p:cNvPr id="7" name="Picture 6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24950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Hill Map Symbols - Free vector graphic on Pixabay">
            <a:extLst>
              <a:ext uri="{FF2B5EF4-FFF2-40B4-BE49-F238E27FC236}">
                <a16:creationId xmlns:a16="http://schemas.microsoft.com/office/drawing/2014/main" id="{38F30CAC-B98D-625A-4A71-8C6E1AD16F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01" y="3233780"/>
            <a:ext cx="7084126" cy="354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5473B-C367-8B3E-B38E-9970C57431E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67" y="1132383"/>
            <a:ext cx="3609599" cy="3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DFA5AD-265B-B580-8648-291C2A530155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3" y="2711108"/>
            <a:ext cx="2173405" cy="39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6DF1E-D59A-FF02-90AE-91FA66D934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01" y="4329111"/>
            <a:ext cx="4146126" cy="4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B29AFB-BBA6-E0F7-93C6-F292AB922E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09" y="4843674"/>
            <a:ext cx="1863555" cy="6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B9AA16-B849-EEC7-9B56-D81EE16FD1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72" y="5125651"/>
            <a:ext cx="1759204" cy="60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B30B5E-5118-9184-9B30-3D2DD6C7B4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95" y="5733958"/>
            <a:ext cx="2905959" cy="6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2509B8-02B8-4B43-D0B9-263122793B04}"/>
              </a:ext>
            </a:extLst>
          </p:cNvPr>
          <p:cNvSpPr txBox="1">
            <a:spLocks/>
          </p:cNvSpPr>
          <p:nvPr/>
        </p:nvSpPr>
        <p:spPr>
          <a:xfrm>
            <a:off x="7857186" y="1932413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91812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10205798" y="1483453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235" y="2123488"/>
            <a:ext cx="1133073" cy="111104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805619" y="6888871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11860532" y="615130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2135526" y="527641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10600742" y="-61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10945858" y="-148718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0676771" y="-61481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9994639" y="2563394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055557" y="2705082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7837EA-EDD0-C788-51B5-8C97E2ACEBE3}"/>
              </a:ext>
            </a:extLst>
          </p:cNvPr>
          <p:cNvSpPr/>
          <p:nvPr/>
        </p:nvSpPr>
        <p:spPr>
          <a:xfrm>
            <a:off x="692209" y="756830"/>
            <a:ext cx="113410" cy="108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34B6F9C-B269-F5CD-8C63-74CFBFBFE71C}"/>
              </a:ext>
            </a:extLst>
          </p:cNvPr>
          <p:cNvSpPr txBox="1">
            <a:spLocks/>
          </p:cNvSpPr>
          <p:nvPr/>
        </p:nvSpPr>
        <p:spPr>
          <a:xfrm>
            <a:off x="1956988" y="2764828"/>
            <a:ext cx="9846670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45437" y="-61481"/>
            <a:ext cx="1040455" cy="6909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91014" y="2053352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" y="174652"/>
            <a:ext cx="814070" cy="610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9" y="3205279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9" y="4382734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6" y="5546137"/>
            <a:ext cx="1204446" cy="1320639"/>
          </a:xfrm>
          <a:prstGeom prst="rect">
            <a:avLst/>
          </a:prstGeom>
        </p:spPr>
      </p:pic>
      <p:pic>
        <p:nvPicPr>
          <p:cNvPr id="15" name="Picture 14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538" y="878893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5B82D70-2B43-59F0-6BF4-C7CCE512DD11}"/>
              </a:ext>
            </a:extLst>
          </p:cNvPr>
          <p:cNvSpPr txBox="1">
            <a:spLocks/>
          </p:cNvSpPr>
          <p:nvPr/>
        </p:nvSpPr>
        <p:spPr>
          <a:xfrm>
            <a:off x="10365999" y="1128430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36" y="1507956"/>
            <a:ext cx="8630964" cy="1499616"/>
          </a:xfrm>
        </p:spPr>
        <p:txBody>
          <a:bodyPr rtlCol="0">
            <a:normAutofit/>
          </a:bodyPr>
          <a:lstStyle/>
          <a:p>
            <a:pPr rtl="0"/>
            <a:r>
              <a:rPr lang="en-GB" cap="none" dirty="0"/>
              <a:t>P1 Enrolment 2026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225FF-2C09-1FE5-7E38-03AABAAFB3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4255" y="2634157"/>
            <a:ext cx="6841996" cy="36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6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13481-C325-A0AB-8695-6AA8DD53A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89B1B24D-CA65-D784-C259-D55CB6176003}"/>
              </a:ext>
            </a:extLst>
          </p:cNvPr>
          <p:cNvSpPr/>
          <p:nvPr/>
        </p:nvSpPr>
        <p:spPr>
          <a:xfrm>
            <a:off x="1553930" y="131155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5EC995-0904-2451-ABDB-6D938D675BE4}"/>
              </a:ext>
            </a:extLst>
          </p:cNvPr>
          <p:cNvSpPr/>
          <p:nvPr/>
        </p:nvSpPr>
        <p:spPr>
          <a:xfrm>
            <a:off x="9152942" y="-209481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6DFEEA-9F91-8BD2-47B9-6FF188DC36B9}"/>
              </a:ext>
            </a:extLst>
          </p:cNvPr>
          <p:cNvSpPr/>
          <p:nvPr/>
        </p:nvSpPr>
        <p:spPr>
          <a:xfrm>
            <a:off x="749148" y="130794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C8266-2EE0-B3CD-6713-8FE2BAA6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36" y="1507956"/>
            <a:ext cx="8630964" cy="1499616"/>
          </a:xfrm>
        </p:spPr>
        <p:txBody>
          <a:bodyPr rtlCol="0">
            <a:normAutofit/>
          </a:bodyPr>
          <a:lstStyle/>
          <a:p>
            <a:pPr rtl="0"/>
            <a:r>
              <a:rPr lang="en-GB" cap="none" dirty="0"/>
              <a:t>P1 Enrolment 2026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B7CFF-43AF-9443-736D-97B3E05837FB}"/>
              </a:ext>
            </a:extLst>
          </p:cNvPr>
          <p:cNvSpPr/>
          <p:nvPr/>
        </p:nvSpPr>
        <p:spPr>
          <a:xfrm>
            <a:off x="1" y="174650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6D764914-FA0E-8913-7EAD-3BEC8E8A2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238394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kids in uniform&#10;&#10;Description automatically generated">
            <a:extLst>
              <a:ext uri="{FF2B5EF4-FFF2-40B4-BE49-F238E27FC236}">
                <a16:creationId xmlns:a16="http://schemas.microsoft.com/office/drawing/2014/main" id="{02ADAE9E-5D1A-2574-4418-14DE0CF8F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236172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6CA91455-6200-7268-F5AF-AE221F7EE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236172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child holding a trophy&#10;&#10;Description automatically generated">
            <a:extLst>
              <a:ext uri="{FF2B5EF4-FFF2-40B4-BE49-F238E27FC236}">
                <a16:creationId xmlns:a16="http://schemas.microsoft.com/office/drawing/2014/main" id="{C47DC5A9-BC85-6774-E128-22FF0EB6B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236172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39A49900-2B98-AF34-BCFB-3E66AB39B4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232723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8F69EB4F-25FC-455D-981F-791CC4C361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232723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2D45BAC-BC0B-E8DF-FCB4-B699D6FD7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115328"/>
            <a:ext cx="1204446" cy="13206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119B093-A937-9252-D204-E9AB202D7559}"/>
              </a:ext>
            </a:extLst>
          </p:cNvPr>
          <p:cNvSpPr/>
          <p:nvPr/>
        </p:nvSpPr>
        <p:spPr>
          <a:xfrm>
            <a:off x="875354" y="6508117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2BFF7-74B1-027A-EAF1-5D1DA43F0A09}"/>
              </a:ext>
            </a:extLst>
          </p:cNvPr>
          <p:cNvSpPr/>
          <p:nvPr/>
        </p:nvSpPr>
        <p:spPr>
          <a:xfrm>
            <a:off x="1150348" y="6396596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19B2FF-3A47-AC92-03E9-6A1132D507F8}"/>
              </a:ext>
            </a:extLst>
          </p:cNvPr>
          <p:cNvSpPr/>
          <p:nvPr/>
        </p:nvSpPr>
        <p:spPr>
          <a:xfrm>
            <a:off x="-384436" y="5831506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EF8FA3-BBC3-1854-0041-2E5D096FB8C3}"/>
              </a:ext>
            </a:extLst>
          </p:cNvPr>
          <p:cNvSpPr/>
          <p:nvPr/>
        </p:nvSpPr>
        <p:spPr>
          <a:xfrm>
            <a:off x="11864640" y="1382824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CAA471-5A95-F4A4-F3AD-826E03E20EB6}"/>
              </a:ext>
            </a:extLst>
          </p:cNvPr>
          <p:cNvSpPr/>
          <p:nvPr/>
        </p:nvSpPr>
        <p:spPr>
          <a:xfrm>
            <a:off x="-392825" y="-409694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8EC6FC-E97D-DA7D-EB3A-52BD4E2D9124}"/>
              </a:ext>
            </a:extLst>
          </p:cNvPr>
          <p:cNvSpPr/>
          <p:nvPr/>
        </p:nvSpPr>
        <p:spPr>
          <a:xfrm>
            <a:off x="-39320" y="5744269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F5A20F-D125-7445-1621-4A975E80D4F6}"/>
              </a:ext>
            </a:extLst>
          </p:cNvPr>
          <p:cNvSpPr/>
          <p:nvPr/>
        </p:nvSpPr>
        <p:spPr>
          <a:xfrm>
            <a:off x="11864640" y="6515815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ue and red letter h&#10;&#10;Description automatically generated">
            <a:extLst>
              <a:ext uri="{FF2B5EF4-FFF2-40B4-BE49-F238E27FC236}">
                <a16:creationId xmlns:a16="http://schemas.microsoft.com/office/drawing/2014/main" id="{7704BC66-CA4D-FBA7-4E00-CFF10AEE1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230341"/>
            <a:ext cx="1133073" cy="1111048"/>
          </a:xfrm>
          <a:prstGeom prst="rect">
            <a:avLst/>
          </a:prstGeom>
        </p:spPr>
      </p:pic>
      <p:pic>
        <p:nvPicPr>
          <p:cNvPr id="7" name="Picture 6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F5F9DFCA-A80D-2A6D-FE45-1EA69DE6EE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249507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ED9C03-8E3A-6807-3F2C-30CCF6672A35}"/>
              </a:ext>
            </a:extLst>
          </p:cNvPr>
          <p:cNvSpPr txBox="1">
            <a:spLocks/>
          </p:cNvSpPr>
          <p:nvPr/>
        </p:nvSpPr>
        <p:spPr>
          <a:xfrm>
            <a:off x="11707010" y="875991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4E203-6C88-055E-52F1-17B983685C93}"/>
              </a:ext>
            </a:extLst>
          </p:cNvPr>
          <p:cNvSpPr txBox="1"/>
          <p:nvPr/>
        </p:nvSpPr>
        <p:spPr>
          <a:xfrm>
            <a:off x="1384973" y="2645900"/>
            <a:ext cx="9529822" cy="345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Parents/carers of children who are 5 between 1st March 2026 and the end of February 2027 are required to register their child for school during Infant Enrolment Week.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Infant Enrolment commences this week.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latin typeface="Trebuchet MS" panose="020B0603020202020204"/>
                <a:hlinkClick r:id="rId12"/>
              </a:rPr>
              <a:t>Enrolling your child for school – South Lanarkshire Council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4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0BF47DB6-486C-104D-82B2-E705C902DD2C}"/>
              </a:ext>
            </a:extLst>
          </p:cNvPr>
          <p:cNvSpPr/>
          <p:nvPr/>
        </p:nvSpPr>
        <p:spPr>
          <a:xfrm>
            <a:off x="633287" y="141933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C889B1-DD1D-60E5-1908-A87B44615623}"/>
              </a:ext>
            </a:extLst>
          </p:cNvPr>
          <p:cNvSpPr/>
          <p:nvPr/>
        </p:nvSpPr>
        <p:spPr>
          <a:xfrm>
            <a:off x="875354" y="580304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D7B44-365D-B23F-0A43-44A8307C097F}"/>
              </a:ext>
            </a:extLst>
          </p:cNvPr>
          <p:cNvSpPr/>
          <p:nvPr/>
        </p:nvSpPr>
        <p:spPr>
          <a:xfrm>
            <a:off x="1150348" y="468783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9DD114-DBA9-89DC-6526-D11D8B2843FD}"/>
              </a:ext>
            </a:extLst>
          </p:cNvPr>
          <p:cNvSpPr/>
          <p:nvPr/>
        </p:nvSpPr>
        <p:spPr>
          <a:xfrm>
            <a:off x="-384436" y="-96307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7862F-2F98-F05E-FF9B-80751DE19633}"/>
              </a:ext>
            </a:extLst>
          </p:cNvPr>
          <p:cNvSpPr/>
          <p:nvPr/>
        </p:nvSpPr>
        <p:spPr>
          <a:xfrm>
            <a:off x="-39320" y="-183544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4E1DC3-4C7B-6F54-1E90-3C3A77C04A86}"/>
              </a:ext>
            </a:extLst>
          </p:cNvPr>
          <p:cNvSpPr/>
          <p:nvPr/>
        </p:nvSpPr>
        <p:spPr>
          <a:xfrm>
            <a:off x="11864640" y="588002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DA5E2F8F-9D7C-8121-15CE-F87139E5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895" y="5367189"/>
            <a:ext cx="36830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EA0000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134187-634B-5E5F-0708-3F2001857CC3}"/>
              </a:ext>
            </a:extLst>
          </p:cNvPr>
          <p:cNvSpPr/>
          <p:nvPr/>
        </p:nvSpPr>
        <p:spPr>
          <a:xfrm>
            <a:off x="1553930" y="6608746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086D40-43FF-2A62-B00F-89E7248FC68D}"/>
              </a:ext>
            </a:extLst>
          </p:cNvPr>
          <p:cNvSpPr/>
          <p:nvPr/>
        </p:nvSpPr>
        <p:spPr>
          <a:xfrm>
            <a:off x="9152942" y="5087712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EF3B98-3C7C-0CA5-C7C4-94865F074106}"/>
              </a:ext>
            </a:extLst>
          </p:cNvPr>
          <p:cNvSpPr/>
          <p:nvPr/>
        </p:nvSpPr>
        <p:spPr>
          <a:xfrm>
            <a:off x="1" y="5471843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A380F2B3-F04D-7C2B-6784-E97D9FB6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5535587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group of kids in uniform&#10;&#10;Description automatically generated">
            <a:extLst>
              <a:ext uri="{FF2B5EF4-FFF2-40B4-BE49-F238E27FC236}">
                <a16:creationId xmlns:a16="http://schemas.microsoft.com/office/drawing/2014/main" id="{56703D64-9327-9342-CE61-E28CAF29D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5533365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D3E471F-AE83-6EF1-F2EB-EF3B7A05A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5533365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 child holding a trophy&#10;&#10;Description automatically generated">
            <a:extLst>
              <a:ext uri="{FF2B5EF4-FFF2-40B4-BE49-F238E27FC236}">
                <a16:creationId xmlns:a16="http://schemas.microsoft.com/office/drawing/2014/main" id="{E81C7C44-A2E7-DA64-6CBC-7250EA41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5533365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5950EBCC-A437-987E-A544-B31600EC4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5529916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13138542-95BD-B693-D230-FAAB3B3C3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5529916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FF0FD9A3-5749-60E8-5B45-FD33F9FF9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5412521"/>
            <a:ext cx="1204446" cy="132063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AE39516-61B8-98F8-6988-D17D5A267E01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33A639-3658-84D5-6206-38B20D0E1037}"/>
              </a:ext>
            </a:extLst>
          </p:cNvPr>
          <p:cNvSpPr/>
          <p:nvPr/>
        </p:nvSpPr>
        <p:spPr>
          <a:xfrm>
            <a:off x="-392825" y="4887499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FAAFFC85-D46A-4162-F955-3C0564079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5527534"/>
            <a:ext cx="1133073" cy="1111048"/>
          </a:xfrm>
          <a:prstGeom prst="rect">
            <a:avLst/>
          </a:prstGeom>
        </p:spPr>
      </p:pic>
      <p:pic>
        <p:nvPicPr>
          <p:cNvPr id="42" name="Picture 41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CBD6EFBF-7237-5F5F-28D2-C5F99B8570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5546700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 txBox="1">
            <a:spLocks/>
          </p:cNvSpPr>
          <p:nvPr/>
        </p:nvSpPr>
        <p:spPr>
          <a:xfrm>
            <a:off x="1024128" y="150795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P1 2026 What happens next?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5D77BD5-79BC-8C0C-9DD4-025890E5F663}"/>
              </a:ext>
            </a:extLst>
          </p:cNvPr>
          <p:cNvSpPr txBox="1">
            <a:spLocks/>
          </p:cNvSpPr>
          <p:nvPr/>
        </p:nvSpPr>
        <p:spPr>
          <a:xfrm>
            <a:off x="1091008" y="2690852"/>
            <a:ext cx="9720073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Week beginning 12</a:t>
            </a:r>
            <a:r>
              <a:rPr lang="en-GB" b="1" baseline="30000" dirty="0"/>
              <a:t>th</a:t>
            </a:r>
            <a:r>
              <a:rPr lang="en-GB" b="1" dirty="0"/>
              <a:t> January </a:t>
            </a:r>
            <a:r>
              <a:rPr lang="en-GB" dirty="0"/>
              <a:t>We will contact all families to confirm receipt of enrolment documentation and invite families for a one-to-one visit with a member of the Senior Leadership Team.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b="1" dirty="0"/>
              <a:t>February-March</a:t>
            </a:r>
            <a:r>
              <a:rPr lang="en-GB" dirty="0"/>
              <a:t> A member of the staff team will visit your child in their nursery setting.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BB8A0F-23C4-E331-7BF7-351F9AE32A7D}"/>
              </a:ext>
            </a:extLst>
          </p:cNvPr>
          <p:cNvSpPr txBox="1">
            <a:spLocks/>
          </p:cNvSpPr>
          <p:nvPr/>
        </p:nvSpPr>
        <p:spPr>
          <a:xfrm>
            <a:off x="11811929" y="527517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" b="1" cap="none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3746805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A8022-4BEE-269D-33E0-F28B78896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30B70981-7FC6-37DD-E7A6-21E666934BCC}"/>
              </a:ext>
            </a:extLst>
          </p:cNvPr>
          <p:cNvSpPr/>
          <p:nvPr/>
        </p:nvSpPr>
        <p:spPr>
          <a:xfrm>
            <a:off x="11012596" y="3007572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AF56E1-FAAB-64E9-0FD1-6F3B443E39AA}"/>
              </a:ext>
            </a:extLst>
          </p:cNvPr>
          <p:cNvSpPr/>
          <p:nvPr/>
        </p:nvSpPr>
        <p:spPr>
          <a:xfrm>
            <a:off x="108642" y="622036"/>
            <a:ext cx="1148307" cy="12339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2E3B24-8E00-45B5-DEC6-73DC7E545739}"/>
              </a:ext>
            </a:extLst>
          </p:cNvPr>
          <p:cNvSpPr/>
          <p:nvPr/>
        </p:nvSpPr>
        <p:spPr>
          <a:xfrm>
            <a:off x="9257227" y="5266987"/>
            <a:ext cx="112945" cy="1192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EC8138-042A-818A-D96A-530A99B3D983}"/>
              </a:ext>
            </a:extLst>
          </p:cNvPr>
          <p:cNvSpPr/>
          <p:nvPr/>
        </p:nvSpPr>
        <p:spPr>
          <a:xfrm>
            <a:off x="11100992" y="2840449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3342E1-EE2F-F1C6-4192-1AD51B4CB3F2}"/>
              </a:ext>
            </a:extLst>
          </p:cNvPr>
          <p:cNvSpPr/>
          <p:nvPr/>
        </p:nvSpPr>
        <p:spPr>
          <a:xfrm>
            <a:off x="108642" y="1490143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1240D3-060D-FAFB-E1A0-BBBB441B61BB}"/>
              </a:ext>
            </a:extLst>
          </p:cNvPr>
          <p:cNvSpPr/>
          <p:nvPr/>
        </p:nvSpPr>
        <p:spPr>
          <a:xfrm>
            <a:off x="11864640" y="588002"/>
            <a:ext cx="662935" cy="699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226199A5-7192-6555-8B57-BAD6312D4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895" y="5367189"/>
            <a:ext cx="36830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>
                <a:ln w="9525" cap="rnd" cmpd="sng" algn="ctr">
                  <a:solidFill>
                    <a:srgbClr val="44546A"/>
                  </a:solidFill>
                  <a:prstDash val="solid"/>
                  <a:bevel/>
                </a:ln>
                <a:solidFill>
                  <a:srgbClr val="EA0000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2C4860-FA38-D338-B127-7895905B000F}"/>
              </a:ext>
            </a:extLst>
          </p:cNvPr>
          <p:cNvSpPr/>
          <p:nvPr/>
        </p:nvSpPr>
        <p:spPr>
          <a:xfrm>
            <a:off x="1553930" y="6608746"/>
            <a:ext cx="310551" cy="3278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E77A9A-DB50-5793-AE80-BE8617C192A7}"/>
              </a:ext>
            </a:extLst>
          </p:cNvPr>
          <p:cNvSpPr/>
          <p:nvPr/>
        </p:nvSpPr>
        <p:spPr>
          <a:xfrm>
            <a:off x="9152942" y="5087712"/>
            <a:ext cx="1591258" cy="159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31E65D-A56A-3971-97F3-50AC011C39C7}"/>
              </a:ext>
            </a:extLst>
          </p:cNvPr>
          <p:cNvSpPr/>
          <p:nvPr/>
        </p:nvSpPr>
        <p:spPr>
          <a:xfrm>
            <a:off x="1" y="5471843"/>
            <a:ext cx="12192000" cy="125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group of children playing with colorful blocks&#10;&#10;Description automatically generated">
            <a:extLst>
              <a:ext uri="{FF2B5EF4-FFF2-40B4-BE49-F238E27FC236}">
                <a16:creationId xmlns:a16="http://schemas.microsoft.com/office/drawing/2014/main" id="{44FE2E98-6A10-63C5-969F-9B480D44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447" r="2930"/>
          <a:stretch/>
        </p:blipFill>
        <p:spPr bwMode="auto">
          <a:xfrm>
            <a:off x="2278037" y="5535587"/>
            <a:ext cx="807720" cy="110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group of kids in uniform&#10;&#10;Description automatically generated">
            <a:extLst>
              <a:ext uri="{FF2B5EF4-FFF2-40B4-BE49-F238E27FC236}">
                <a16:creationId xmlns:a16="http://schemas.microsoft.com/office/drawing/2014/main" id="{7575D84C-B1E0-F67A-0CD7-6523CC2F5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3946" r="2953" b="12496"/>
          <a:stretch/>
        </p:blipFill>
        <p:spPr bwMode="auto">
          <a:xfrm>
            <a:off x="3123465" y="5533365"/>
            <a:ext cx="296418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group of children drawing on paper&#10;&#10;Description automatically generated">
            <a:extLst>
              <a:ext uri="{FF2B5EF4-FFF2-40B4-BE49-F238E27FC236}">
                <a16:creationId xmlns:a16="http://schemas.microsoft.com/office/drawing/2014/main" id="{B0AB892D-532A-774F-4636-43720E63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8" y="5533365"/>
            <a:ext cx="145796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 child holding a trophy&#10;&#10;Description automatically generated">
            <a:extLst>
              <a:ext uri="{FF2B5EF4-FFF2-40B4-BE49-F238E27FC236}">
                <a16:creationId xmlns:a16="http://schemas.microsoft.com/office/drawing/2014/main" id="{7888A805-A2D6-9C11-771E-03C8DF112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256" y="5533365"/>
            <a:ext cx="831850" cy="109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A group of girls playing instruments&#10;&#10;Description automatically generated">
            <a:extLst>
              <a:ext uri="{FF2B5EF4-FFF2-40B4-BE49-F238E27FC236}">
                <a16:creationId xmlns:a16="http://schemas.microsoft.com/office/drawing/2014/main" id="{323CFE25-3A30-E788-F6D7-8665608EE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41" y="5529916"/>
            <a:ext cx="1459230" cy="109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A child sitting at a desk playing with a pen&#10;&#10;Description automatically generated">
            <a:extLst>
              <a:ext uri="{FF2B5EF4-FFF2-40B4-BE49-F238E27FC236}">
                <a16:creationId xmlns:a16="http://schemas.microsoft.com/office/drawing/2014/main" id="{AE59E095-00BE-585D-9374-7C26D9D2F2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99" y="5529916"/>
            <a:ext cx="81407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A blue hand with writing on it&#10;&#10;Description automatically generated">
            <a:extLst>
              <a:ext uri="{FF2B5EF4-FFF2-40B4-BE49-F238E27FC236}">
                <a16:creationId xmlns:a16="http://schemas.microsoft.com/office/drawing/2014/main" id="{7FB1F568-9BA1-C62A-0206-00FC9A8FE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942" y="5412521"/>
            <a:ext cx="1204446" cy="132063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D9AFF08-A1FF-D80C-0F3D-0ED79E246BBE}"/>
              </a:ext>
            </a:extLst>
          </p:cNvPr>
          <p:cNvSpPr/>
          <p:nvPr/>
        </p:nvSpPr>
        <p:spPr>
          <a:xfrm>
            <a:off x="11864640" y="6680017"/>
            <a:ext cx="107648" cy="113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B283D53-DCC2-3F46-57E0-3017A2E99DB2}"/>
              </a:ext>
            </a:extLst>
          </p:cNvPr>
          <p:cNvSpPr/>
          <p:nvPr/>
        </p:nvSpPr>
        <p:spPr>
          <a:xfrm>
            <a:off x="-392825" y="4887499"/>
            <a:ext cx="2267816" cy="2393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blue and red letter h&#10;&#10;Description automatically generated">
            <a:extLst>
              <a:ext uri="{FF2B5EF4-FFF2-40B4-BE49-F238E27FC236}">
                <a16:creationId xmlns:a16="http://schemas.microsoft.com/office/drawing/2014/main" id="{951B3F26-E727-0C9A-38A0-E6000105C9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12" y="5527534"/>
            <a:ext cx="1133073" cy="1111048"/>
          </a:xfrm>
          <a:prstGeom prst="rect">
            <a:avLst/>
          </a:prstGeom>
        </p:spPr>
      </p:pic>
      <p:pic>
        <p:nvPicPr>
          <p:cNvPr id="42" name="Picture 41" descr="A child wearing a safety vest and riding a bike&#10;&#10;Description automatically generated">
            <a:extLst>
              <a:ext uri="{FF2B5EF4-FFF2-40B4-BE49-F238E27FC236}">
                <a16:creationId xmlns:a16="http://schemas.microsoft.com/office/drawing/2014/main" id="{48ACAFB8-73C2-8077-8EF0-1B16F8476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44" y="5546700"/>
            <a:ext cx="806450" cy="108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A302833-8289-190E-F1DE-EFEB834C619C}"/>
              </a:ext>
            </a:extLst>
          </p:cNvPr>
          <p:cNvSpPr txBox="1">
            <a:spLocks/>
          </p:cNvSpPr>
          <p:nvPr/>
        </p:nvSpPr>
        <p:spPr>
          <a:xfrm>
            <a:off x="1024128" y="150795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P1 2026 induction days – Save the Dates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C3D1BAE-3ADC-D291-7003-2D8BFF28B9F7}"/>
              </a:ext>
            </a:extLst>
          </p:cNvPr>
          <p:cNvSpPr txBox="1">
            <a:spLocks/>
          </p:cNvSpPr>
          <p:nvPr/>
        </p:nvSpPr>
        <p:spPr>
          <a:xfrm>
            <a:off x="1091008" y="2690852"/>
            <a:ext cx="9720073" cy="26097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Tuesday 9</a:t>
            </a:r>
            <a:r>
              <a:rPr lang="en-GB" baseline="30000" dirty="0"/>
              <a:t>th</a:t>
            </a:r>
            <a:r>
              <a:rPr lang="en-GB" dirty="0"/>
              <a:t> June 1.30pm-2.45pm (Induction Day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Wednesday 10</a:t>
            </a:r>
            <a:r>
              <a:rPr lang="en-GB" baseline="30000" dirty="0"/>
              <a:t>th</a:t>
            </a:r>
            <a:r>
              <a:rPr lang="en-GB" dirty="0"/>
              <a:t> June 1.00pm – 2.45pm (Induction Day 2)</a:t>
            </a:r>
          </a:p>
          <a:p>
            <a:pPr marL="0" indent="0">
              <a:buNone/>
            </a:pPr>
            <a:r>
              <a:rPr lang="en-GB" dirty="0"/>
              <a:t>(Children and parent/carer should attend both sessions.)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8DCFE2-2529-7ADE-1042-89294D5CD21D}"/>
              </a:ext>
            </a:extLst>
          </p:cNvPr>
          <p:cNvSpPr txBox="1">
            <a:spLocks/>
          </p:cNvSpPr>
          <p:nvPr/>
        </p:nvSpPr>
        <p:spPr>
          <a:xfrm>
            <a:off x="400351" y="718666"/>
            <a:ext cx="1014793" cy="499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00" b="1" cap="none" dirty="0">
                <a:solidFill>
                  <a:schemeClr val="tx2"/>
                </a:solidFill>
                <a:latin typeface="Georgia" panose="02040502050405020303" pitchFamily="18" charset="0"/>
              </a:rPr>
              <a:t>1881</a:t>
            </a:r>
          </a:p>
        </p:txBody>
      </p:sp>
    </p:spTree>
    <p:extLst>
      <p:ext uri="{BB962C8B-B14F-4D97-AF65-F5344CB8AC3E}">
        <p14:creationId xmlns:p14="http://schemas.microsoft.com/office/powerpoint/2010/main" val="469162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643_TF22378848.potx" id="{6BBE7CC7-35DD-4A68-AF50-43E942A5F51F}" vid="{D3513AAA-9640-405D-ACB4-14E37EB01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40b36-8f5f-451c-993e-9fc0f4722119" xsi:nil="true"/>
    <lcf76f155ced4ddcb4097134ff3c332f xmlns="1d117dc5-2d4c-4621-b220-68ddd7c7bff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1C4A80A897F41B4A8ECBB2DAD813D" ma:contentTypeVersion="15" ma:contentTypeDescription="Create a new document." ma:contentTypeScope="" ma:versionID="d9cf2de0e99d8ea9c94ac58af48ec13f">
  <xsd:schema xmlns:xsd="http://www.w3.org/2001/XMLSchema" xmlns:xs="http://www.w3.org/2001/XMLSchema" xmlns:p="http://schemas.microsoft.com/office/2006/metadata/properties" xmlns:ns2="1d117dc5-2d4c-4621-b220-68ddd7c7bffb" xmlns:ns3="9c240b36-8f5f-451c-993e-9fc0f4722119" targetNamespace="http://schemas.microsoft.com/office/2006/metadata/properties" ma:root="true" ma:fieldsID="484cbdb8ead986b083d63e77b6b35700" ns2:_="" ns3:_="">
    <xsd:import namespace="1d117dc5-2d4c-4621-b220-68ddd7c7bffb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17dc5-2d4c-4621-b220-68ddd7c7b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26aaa450-1c5e-4da5-b8c6-e6b193dc13d0"/>
    <ds:schemaRef ds:uri="71af3243-3dd4-4a8d-8c0d-dd76da1f02a5"/>
    <ds:schemaRef ds:uri="9c240b36-8f5f-451c-993e-9fc0f4722119"/>
    <ds:schemaRef ds:uri="http://schemas.microsoft.com/office/2006/metadata/properties"/>
    <ds:schemaRef ds:uri="http://schemas.microsoft.com/office/infopath/2007/PartnerControls"/>
    <ds:schemaRef ds:uri="1d117dc5-2d4c-4621-b220-68ddd7c7bffb"/>
  </ds:schemaRefs>
</ds:datastoreItem>
</file>

<file path=customXml/itemProps2.xml><?xml version="1.0" encoding="utf-8"?>
<ds:datastoreItem xmlns:ds="http://schemas.openxmlformats.org/officeDocument/2006/customXml" ds:itemID="{90129829-F389-4194-BACE-4533577CE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17dc5-2d4c-4621-b220-68ddd7c7bffb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179</TotalTime>
  <Words>388</Words>
  <Application>Microsoft Office PowerPoint</Application>
  <PresentationFormat>Widescreen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Georgia</vt:lpstr>
      <vt:lpstr>Lucida Bright</vt:lpstr>
      <vt:lpstr>Trebuchet MS</vt:lpstr>
      <vt:lpstr>Tw Cen MT</vt:lpstr>
      <vt:lpstr>Tw Cen MT Condensed</vt:lpstr>
      <vt:lpstr>Wingdings 3</vt:lpstr>
      <vt:lpstr>Integral</vt:lpstr>
      <vt:lpstr>Hallside Primary School:Pre-Enrolment</vt:lpstr>
      <vt:lpstr>Introductions</vt:lpstr>
      <vt:lpstr>School Values</vt:lpstr>
      <vt:lpstr>School Ethos</vt:lpstr>
      <vt:lpstr>Our Collective  Responsibility or  Our School Rules</vt:lpstr>
      <vt:lpstr>P1 Enrolment 2026</vt:lpstr>
      <vt:lpstr>P1 Enrolment 2026</vt:lpstr>
      <vt:lpstr>PowerPoint Presentation</vt:lpstr>
      <vt:lpstr>PowerPoint Presentation</vt:lpstr>
      <vt:lpstr>PowerPoint Presentation</vt:lpstr>
      <vt:lpstr>School Information</vt:lpstr>
      <vt:lpstr>Communication</vt:lpstr>
      <vt:lpstr>PowerPoint Presentation</vt:lpstr>
      <vt:lpstr>PowerPoint Presentation</vt:lpstr>
      <vt:lpstr>Hallside Primary School:Pre-Enrolment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Hallside Primary: Doors Open</dc:title>
  <dc:creator>Mr Bamford</dc:creator>
  <cp:lastModifiedBy>Mrs Sandilands</cp:lastModifiedBy>
  <cp:revision>28</cp:revision>
  <dcterms:created xsi:type="dcterms:W3CDTF">2024-08-22T09:06:45Z</dcterms:created>
  <dcterms:modified xsi:type="dcterms:W3CDTF">2026-01-07T13:54:44Z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0x0101007501C4A80A897F41B4A8ECBB2DAD813D</vt:lpwstr>
  </property>
  <property fmtid="{D5CDD505-2E9C-101B-9397-08002B2CF9AE}" pid="3" name="MediaServiceImageTags">
    <vt:lpwstr/>
  </property>
</Properties>
</file>