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77" r:id="rId6"/>
    <p:sldId id="306" r:id="rId7"/>
    <p:sldId id="307" r:id="rId8"/>
    <p:sldId id="308" r:id="rId9"/>
    <p:sldId id="300" r:id="rId10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9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9BF0B33-9085-40C9-93A5-AB92D1B9A222}" type="datetime1">
              <a:rPr lang="en-GB" smtClean="0"/>
              <a:t>10/06/2025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B53ADFC-ABB8-401A-BB24-33FDAFEDC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249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5720C7-6FB5-45BA-BDBA-48D2872F91F1}" type="datetime1">
              <a:rPr lang="en-GB" smtClean="0"/>
              <a:pPr/>
              <a:t>10/06/2025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725628-3A68-42F4-BA86-981817953149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4925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845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E07B3-7368-5F6F-8CEA-41DEC6691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100608-CBFA-0ECF-1F61-5E5A40583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2043E4-7FB0-2493-DA54-2B8E796A31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506D3-EE18-A712-2F0E-ED516AFF4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13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5B530-92A1-D1D5-6AB0-55A5EF982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2333C-1E17-0BEB-1EEC-CBC5DCF3D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90CFFF-F1E4-F877-0799-A0E14D1924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9A960-637B-CA56-3677-2C5F4F3ACE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68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2EC2B-4B47-C713-1CAE-072DFA551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64D60-B14A-5A1C-E946-9085D4D793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5D8BFD-DD28-A516-0FB8-E3935B080A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997D8D-C9EE-A307-700A-2C304BF839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788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682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A6385DC9-997B-458E-A4CF-AC90B90DF325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4BF001-2B80-4AB9-BE59-83C5923EC802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C7B7CC-E160-4FC4-9005-71993151DC0E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96B4BC6-4D4C-4A15-A7B9-629A30CF6E83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9A31E63-4ED2-4925-A5F4-6846649FFE35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DDAFAF-1776-40DA-8CA0-79036665708D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0D3D27-7A6C-4B35-B3FF-F31390EFED29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27C9E9-4515-4D38-A03A-D2F95C1F97CE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A4A46F-3E40-4151-8C36-A90EB8A48A85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52CA9A9-4A99-433C-A4F0-534775C3FAD7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GB" noProof="0" smtClean="0"/>
              <a:t>‹#›</a:t>
            </a:fld>
            <a:endParaRPr lang="en-GB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CCC3AD-CC54-43D4-9C5D-6FBF5D207C09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67E5644-1E61-4311-A31E-84CB9C7AA8A9}" type="slidenum">
              <a:rPr lang="en-GB" noProof="0" smtClean="0"/>
              <a:t>‹#›</a:t>
            </a:fld>
            <a:endParaRPr lang="en-GB" noProof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51C4957F-1271-4000-97CB-F74033DE6EE6}" type="datetime1">
              <a:rPr lang="en-GB" noProof="0" smtClean="0"/>
              <a:t>10/06/2025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en-GB" noProof="0" smtClean="0"/>
              <a:pPr rtl="0"/>
              <a:t>‹#›</a:t>
            </a:fld>
            <a:endParaRPr lang="en-GB" noProof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7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BD1B1-AA22-48F1-B3ED-579CD2846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E37AB485-E21F-6FA1-2D49-A4FED7A4C973}"/>
              </a:ext>
            </a:extLst>
          </p:cNvPr>
          <p:cNvSpPr/>
          <p:nvPr/>
        </p:nvSpPr>
        <p:spPr>
          <a:xfrm>
            <a:off x="8238705" y="2596945"/>
            <a:ext cx="592845" cy="625781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20074A62-D05E-7263-7029-9AB50BE5F08A}"/>
              </a:ext>
            </a:extLst>
          </p:cNvPr>
          <p:cNvSpPr/>
          <p:nvPr/>
        </p:nvSpPr>
        <p:spPr>
          <a:xfrm>
            <a:off x="5193102" y="629728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8540769-AA61-E552-EB61-723E036699D8}"/>
              </a:ext>
            </a:extLst>
          </p:cNvPr>
          <p:cNvSpPr/>
          <p:nvPr/>
        </p:nvSpPr>
        <p:spPr>
          <a:xfrm>
            <a:off x="411193" y="2550543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56C6E76-893C-6459-9D9B-27446AD3D1A5}"/>
              </a:ext>
            </a:extLst>
          </p:cNvPr>
          <p:cNvSpPr/>
          <p:nvPr/>
        </p:nvSpPr>
        <p:spPr>
          <a:xfrm>
            <a:off x="1784438" y="4770966"/>
            <a:ext cx="417445" cy="4406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B2D55-DDB4-97DF-0FC7-E5A1D6A285FD}"/>
              </a:ext>
            </a:extLst>
          </p:cNvPr>
          <p:cNvSpPr/>
          <p:nvPr/>
        </p:nvSpPr>
        <p:spPr>
          <a:xfrm>
            <a:off x="2662517" y="3042526"/>
            <a:ext cx="9539655" cy="25109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8283" y="2902708"/>
            <a:ext cx="7501650" cy="1057582"/>
          </a:xfrm>
        </p:spPr>
        <p:txBody>
          <a:bodyPr rtlCol="0" anchor="b">
            <a:noAutofit/>
          </a:bodyPr>
          <a:lstStyle/>
          <a:p>
            <a:pPr algn="l" rtl="0"/>
            <a:r>
              <a:rPr lang="en-GB" sz="4700" b="1" cap="none" dirty="0">
                <a:solidFill>
                  <a:srgbClr val="FFFFFF"/>
                </a:solidFill>
              </a:rPr>
              <a:t>Hallside Primary: </a:t>
            </a:r>
            <a:r>
              <a:rPr lang="en-GB" sz="3600" b="1" cap="none" dirty="0">
                <a:solidFill>
                  <a:srgbClr val="FFFFFF"/>
                </a:solidFill>
              </a:rPr>
              <a:t>P1 Induction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13094" y="3811768"/>
            <a:ext cx="7501650" cy="514816"/>
          </a:xfrm>
        </p:spPr>
        <p:txBody>
          <a:bodyPr rtlCol="0" anchor="t">
            <a:normAutofit/>
          </a:bodyPr>
          <a:lstStyle/>
          <a:p>
            <a:pPr rtl="0"/>
            <a:r>
              <a:rPr lang="en-GB" dirty="0">
                <a:solidFill>
                  <a:srgbClr val="FFFFFF"/>
                </a:solidFill>
              </a:rPr>
              <a:t>Day 1 10</a:t>
            </a:r>
            <a:r>
              <a:rPr lang="en-GB" baseline="30000" dirty="0">
                <a:solidFill>
                  <a:srgbClr val="FFFFFF"/>
                </a:solidFill>
              </a:rPr>
              <a:t>th</a:t>
            </a:r>
            <a:r>
              <a:rPr lang="en-GB" dirty="0">
                <a:solidFill>
                  <a:srgbClr val="FFFFFF"/>
                </a:solidFill>
              </a:rPr>
              <a:t> June 2025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4AB30C-B83A-3D20-B490-44B1E995034D}"/>
              </a:ext>
            </a:extLst>
          </p:cNvPr>
          <p:cNvSpPr/>
          <p:nvPr/>
        </p:nvSpPr>
        <p:spPr>
          <a:xfrm>
            <a:off x="5839355" y="122161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8D49C5-C6F7-3AFB-A819-C669E07D0B8F}"/>
              </a:ext>
            </a:extLst>
          </p:cNvPr>
          <p:cNvSpPr/>
          <p:nvPr/>
        </p:nvSpPr>
        <p:spPr>
          <a:xfrm>
            <a:off x="1609537" y="1283851"/>
            <a:ext cx="107648" cy="1136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8BE11A-E328-2B2D-6FE0-B25FAFA17CE3}"/>
              </a:ext>
            </a:extLst>
          </p:cNvPr>
          <p:cNvSpPr/>
          <p:nvPr/>
        </p:nvSpPr>
        <p:spPr>
          <a:xfrm>
            <a:off x="5785907" y="6661061"/>
            <a:ext cx="417445" cy="44063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7AA2645-E74C-1C60-A67B-307A24B3E6F4}"/>
              </a:ext>
            </a:extLst>
          </p:cNvPr>
          <p:cNvSpPr/>
          <p:nvPr/>
        </p:nvSpPr>
        <p:spPr>
          <a:xfrm>
            <a:off x="8932839" y="2390291"/>
            <a:ext cx="225889" cy="23843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DC5AB5-F06D-6F05-82BB-498E4268B483}"/>
              </a:ext>
            </a:extLst>
          </p:cNvPr>
          <p:cNvSpPr/>
          <p:nvPr/>
        </p:nvSpPr>
        <p:spPr>
          <a:xfrm>
            <a:off x="9385250" y="28411"/>
            <a:ext cx="107648" cy="1136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 descr="A child wearing a safety vest and riding a bike&#10;&#10;Description automatically generated">
            <a:extLst>
              <a:ext uri="{FF2B5EF4-FFF2-40B4-BE49-F238E27FC236}">
                <a16:creationId xmlns:a16="http://schemas.microsoft.com/office/drawing/2014/main" id="{768D4B63-221D-84B7-CD0E-E118D1C1F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936" y="4413277"/>
            <a:ext cx="806450" cy="1080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 descr="A group of children playing with colorful blocks&#10;&#10;Description automatically generated">
            <a:extLst>
              <a:ext uri="{FF2B5EF4-FFF2-40B4-BE49-F238E27FC236}">
                <a16:creationId xmlns:a16="http://schemas.microsoft.com/office/drawing/2014/main" id="{19541F28-9077-38C0-DBE2-D44BCCCB1E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13447" r="2930"/>
          <a:stretch/>
        </p:blipFill>
        <p:spPr bwMode="auto">
          <a:xfrm>
            <a:off x="3597829" y="4402164"/>
            <a:ext cx="807720" cy="110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A group of kids in uniform&#10;&#10;Description automatically generated">
            <a:extLst>
              <a:ext uri="{FF2B5EF4-FFF2-40B4-BE49-F238E27FC236}">
                <a16:creationId xmlns:a16="http://schemas.microsoft.com/office/drawing/2014/main" id="{5CB54949-73C2-0912-14F8-8967FAF763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74" t="3946" r="2953" b="12496"/>
          <a:stretch/>
        </p:blipFill>
        <p:spPr bwMode="auto">
          <a:xfrm>
            <a:off x="4443257" y="4399942"/>
            <a:ext cx="296418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A group of children drawing on paper&#10;&#10;Description automatically generated">
            <a:extLst>
              <a:ext uri="{FF2B5EF4-FFF2-40B4-BE49-F238E27FC236}">
                <a16:creationId xmlns:a16="http://schemas.microsoft.com/office/drawing/2014/main" id="{BCE4BD7A-8505-12BD-1705-965123320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90" y="4399942"/>
            <a:ext cx="145796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43C65CBC-E19B-D4CC-6C97-A30592DA14CC}"/>
              </a:ext>
            </a:extLst>
          </p:cNvPr>
          <p:cNvSpPr/>
          <p:nvPr/>
        </p:nvSpPr>
        <p:spPr>
          <a:xfrm>
            <a:off x="6814117" y="258817"/>
            <a:ext cx="310552" cy="35415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 descr="A child holding a trophy&#10;&#10;Description automatically generated">
            <a:extLst>
              <a:ext uri="{FF2B5EF4-FFF2-40B4-BE49-F238E27FC236}">
                <a16:creationId xmlns:a16="http://schemas.microsoft.com/office/drawing/2014/main" id="{31A6DAAD-559F-F381-9569-22D9484786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0048" y="4399942"/>
            <a:ext cx="83185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Picture 32" descr="A group of girls playing instruments&#10;&#10;Description automatically generated">
            <a:extLst>
              <a:ext uri="{FF2B5EF4-FFF2-40B4-BE49-F238E27FC236}">
                <a16:creationId xmlns:a16="http://schemas.microsoft.com/office/drawing/2014/main" id="{7AA067ED-5304-FA89-8667-A7A1E834AA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33" y="4396493"/>
            <a:ext cx="145923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Picture 33" descr="A child sitting at a desk playing with a pen&#10;&#10;Description automatically generated">
            <a:extLst>
              <a:ext uri="{FF2B5EF4-FFF2-40B4-BE49-F238E27FC236}">
                <a16:creationId xmlns:a16="http://schemas.microsoft.com/office/drawing/2014/main" id="{F508A035-D0D5-22B4-F80B-0773715CD3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7191" y="4396493"/>
            <a:ext cx="814070" cy="108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Picture 35" descr="A blue and red letter h&#10;&#10;Description automatically generated">
            <a:extLst>
              <a:ext uri="{FF2B5EF4-FFF2-40B4-BE49-F238E27FC236}">
                <a16:creationId xmlns:a16="http://schemas.microsoft.com/office/drawing/2014/main" id="{E606B703-F2F7-3C61-E9E1-8761880BD3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4936" y="3074930"/>
            <a:ext cx="1309166" cy="1283718"/>
          </a:xfrm>
          <a:prstGeom prst="rect">
            <a:avLst/>
          </a:prstGeom>
        </p:spPr>
      </p:pic>
      <p:pic>
        <p:nvPicPr>
          <p:cNvPr id="38" name="Picture 37" descr="A blue hand with writing on it&#10;&#10;Description automatically generated">
            <a:extLst>
              <a:ext uri="{FF2B5EF4-FFF2-40B4-BE49-F238E27FC236}">
                <a16:creationId xmlns:a16="http://schemas.microsoft.com/office/drawing/2014/main" id="{14CFC9F8-7F4B-0B1A-7E07-352730F45B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7367" y="2952806"/>
            <a:ext cx="1405831" cy="1541452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40A6CCAA-A822-77BA-84BD-6602DAF2C0B9}"/>
              </a:ext>
            </a:extLst>
          </p:cNvPr>
          <p:cNvSpPr/>
          <p:nvPr/>
        </p:nvSpPr>
        <p:spPr>
          <a:xfrm>
            <a:off x="10661478" y="2345207"/>
            <a:ext cx="225889" cy="23843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B917FF7-02E8-0A04-8FE4-AB964EC3AF4C}"/>
              </a:ext>
            </a:extLst>
          </p:cNvPr>
          <p:cNvSpPr/>
          <p:nvPr/>
        </p:nvSpPr>
        <p:spPr>
          <a:xfrm>
            <a:off x="10227365" y="465826"/>
            <a:ext cx="310553" cy="32780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082A6E5-9DA9-4957-4B6C-0C796E1A28AF}"/>
              </a:ext>
            </a:extLst>
          </p:cNvPr>
          <p:cNvSpPr/>
          <p:nvPr/>
        </p:nvSpPr>
        <p:spPr>
          <a:xfrm>
            <a:off x="7124669" y="2121099"/>
            <a:ext cx="107648" cy="113628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2134D58-6C91-6A68-0ED0-211564617A7E}"/>
              </a:ext>
            </a:extLst>
          </p:cNvPr>
          <p:cNvSpPr/>
          <p:nvPr/>
        </p:nvSpPr>
        <p:spPr>
          <a:xfrm>
            <a:off x="7738597" y="2077674"/>
            <a:ext cx="107648" cy="1136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D72F26A-83AC-DF70-3089-482118DD653F}"/>
              </a:ext>
            </a:extLst>
          </p:cNvPr>
          <p:cNvSpPr/>
          <p:nvPr/>
        </p:nvSpPr>
        <p:spPr>
          <a:xfrm>
            <a:off x="7461690" y="2333477"/>
            <a:ext cx="107648" cy="1136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5" name="Picture 44" descr="A puzzle piece with a drawing of the earth&#10;&#10;Description automatically generated">
            <a:extLst>
              <a:ext uri="{FF2B5EF4-FFF2-40B4-BE49-F238E27FC236}">
                <a16:creationId xmlns:a16="http://schemas.microsoft.com/office/drawing/2014/main" id="{8ED5C084-93E9-266A-4AD3-8F0A509C35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71" y="5938822"/>
            <a:ext cx="1050290" cy="86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 descr="A blue circle with white text and a flower&#10;&#10;Description automatically generated">
            <a:extLst>
              <a:ext uri="{FF2B5EF4-FFF2-40B4-BE49-F238E27FC236}">
                <a16:creationId xmlns:a16="http://schemas.microsoft.com/office/drawing/2014/main" id="{C25DB961-A518-7792-1344-64240FA394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37759" y="5873734"/>
            <a:ext cx="964565" cy="952500"/>
          </a:xfrm>
          <a:prstGeom prst="rect">
            <a:avLst/>
          </a:prstGeom>
        </p:spPr>
      </p:pic>
      <p:pic>
        <p:nvPicPr>
          <p:cNvPr id="47" name="Picture 46" descr="A blue and orange text with pink dots&#10;&#10;Description automatically generated">
            <a:extLst>
              <a:ext uri="{FF2B5EF4-FFF2-40B4-BE49-F238E27FC236}">
                <a16:creationId xmlns:a16="http://schemas.microsoft.com/office/drawing/2014/main" id="{2A9722D9-5EC8-343E-9930-BF62E7512E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12832" y="6142540"/>
            <a:ext cx="1214755" cy="651510"/>
          </a:xfrm>
          <a:prstGeom prst="rect">
            <a:avLst/>
          </a:prstGeom>
        </p:spPr>
      </p:pic>
      <p:pic>
        <p:nvPicPr>
          <p:cNvPr id="48" name="Picture 47" descr="Silver Reading Schools Award | Our Lady of Peace Primary School">
            <a:extLst>
              <a:ext uri="{FF2B5EF4-FFF2-40B4-BE49-F238E27FC236}">
                <a16:creationId xmlns:a16="http://schemas.microsoft.com/office/drawing/2014/main" id="{9CD7986A-1FB9-5F70-1D6E-45F8A25B67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255" y="6100418"/>
            <a:ext cx="1168400" cy="682625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9D84D674-AF1D-14F1-BA74-C4091A7FBD61}"/>
              </a:ext>
            </a:extLst>
          </p:cNvPr>
          <p:cNvSpPr txBox="1">
            <a:spLocks/>
          </p:cNvSpPr>
          <p:nvPr/>
        </p:nvSpPr>
        <p:spPr>
          <a:xfrm>
            <a:off x="2314875" y="-610438"/>
            <a:ext cx="1784334" cy="10604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cap="none">
                <a:solidFill>
                  <a:schemeClr val="tx2"/>
                </a:solidFill>
                <a:latin typeface="Georgia" panose="02040502050405020303" pitchFamily="18" charset="0"/>
              </a:rPr>
              <a:t>1881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F875671-C346-368E-F25B-E521FEE4ECC9}"/>
              </a:ext>
            </a:extLst>
          </p:cNvPr>
          <p:cNvSpPr/>
          <p:nvPr/>
        </p:nvSpPr>
        <p:spPr>
          <a:xfrm>
            <a:off x="7969432" y="1746857"/>
            <a:ext cx="155277" cy="16390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F2623A0-D9D0-24A4-4C0C-932DEC9733F9}"/>
              </a:ext>
            </a:extLst>
          </p:cNvPr>
          <p:cNvSpPr txBox="1">
            <a:spLocks/>
          </p:cNvSpPr>
          <p:nvPr/>
        </p:nvSpPr>
        <p:spPr>
          <a:xfrm>
            <a:off x="4013094" y="4055912"/>
            <a:ext cx="7501650" cy="5148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E8134187-634B-5E5F-0708-3F2001857CC3}"/>
              </a:ext>
            </a:extLst>
          </p:cNvPr>
          <p:cNvSpPr/>
          <p:nvPr/>
        </p:nvSpPr>
        <p:spPr>
          <a:xfrm>
            <a:off x="1553930" y="1311553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C086D40-43FF-2A62-B00F-89E7248FC68D}"/>
              </a:ext>
            </a:extLst>
          </p:cNvPr>
          <p:cNvSpPr/>
          <p:nvPr/>
        </p:nvSpPr>
        <p:spPr>
          <a:xfrm>
            <a:off x="9152942" y="-209481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BF47DB6-486C-104D-82B2-E705C902DD2C}"/>
              </a:ext>
            </a:extLst>
          </p:cNvPr>
          <p:cNvSpPr/>
          <p:nvPr/>
        </p:nvSpPr>
        <p:spPr>
          <a:xfrm>
            <a:off x="749148" y="1307949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525" y="963894"/>
            <a:ext cx="9720072" cy="1499616"/>
          </a:xfrm>
        </p:spPr>
        <p:txBody>
          <a:bodyPr rtlCol="0">
            <a:normAutofit/>
          </a:bodyPr>
          <a:lstStyle/>
          <a:p>
            <a:pPr rtl="0"/>
            <a:r>
              <a:rPr lang="en-GB" cap="none" dirty="0"/>
              <a:t>Introductions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EF3B98-3C7C-0CA5-C7C4-94865F074106}"/>
              </a:ext>
            </a:extLst>
          </p:cNvPr>
          <p:cNvSpPr/>
          <p:nvPr/>
        </p:nvSpPr>
        <p:spPr>
          <a:xfrm>
            <a:off x="1" y="174650"/>
            <a:ext cx="12192000" cy="12539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oup of children playing with colorful blocks&#10;&#10;Description automatically generated">
            <a:extLst>
              <a:ext uri="{FF2B5EF4-FFF2-40B4-BE49-F238E27FC236}">
                <a16:creationId xmlns:a16="http://schemas.microsoft.com/office/drawing/2014/main" id="{A380F2B3-F04D-7C2B-6784-E97D9FB6BA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13447" r="2930"/>
          <a:stretch/>
        </p:blipFill>
        <p:spPr bwMode="auto">
          <a:xfrm>
            <a:off x="2278037" y="238394"/>
            <a:ext cx="807720" cy="110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group of kids in uniform&#10;&#10;Description automatically generated">
            <a:extLst>
              <a:ext uri="{FF2B5EF4-FFF2-40B4-BE49-F238E27FC236}">
                <a16:creationId xmlns:a16="http://schemas.microsoft.com/office/drawing/2014/main" id="{56703D64-9327-9342-CE61-E28CAF29D7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4" t="3946" r="2953" b="12496"/>
          <a:stretch/>
        </p:blipFill>
        <p:spPr bwMode="auto">
          <a:xfrm>
            <a:off x="3123465" y="236172"/>
            <a:ext cx="296418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group of children drawing on paper&#10;&#10;Description automatically generated">
            <a:extLst>
              <a:ext uri="{FF2B5EF4-FFF2-40B4-BE49-F238E27FC236}">
                <a16:creationId xmlns:a16="http://schemas.microsoft.com/office/drawing/2014/main" id="{BD3E471F-AE83-6EF1-F2EB-EF3B7A05A9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98" y="236172"/>
            <a:ext cx="145796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child holding a trophy&#10;&#10;Description automatically generated">
            <a:extLst>
              <a:ext uri="{FF2B5EF4-FFF2-40B4-BE49-F238E27FC236}">
                <a16:creationId xmlns:a16="http://schemas.microsoft.com/office/drawing/2014/main" id="{E81C7C44-A2E7-DA64-6CBC-7250EA41C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256" y="236172"/>
            <a:ext cx="83185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group of girls playing instruments&#10;&#10;Description automatically generated">
            <a:extLst>
              <a:ext uri="{FF2B5EF4-FFF2-40B4-BE49-F238E27FC236}">
                <a16:creationId xmlns:a16="http://schemas.microsoft.com/office/drawing/2014/main" id="{5950EBCC-A437-987E-A544-B31600EC4A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41" y="232723"/>
            <a:ext cx="145923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child sitting at a desk playing with a pen&#10;&#10;Description automatically generated">
            <a:extLst>
              <a:ext uri="{FF2B5EF4-FFF2-40B4-BE49-F238E27FC236}">
                <a16:creationId xmlns:a16="http://schemas.microsoft.com/office/drawing/2014/main" id="{13138542-95BD-B693-D230-FAAB3B3C33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99" y="232723"/>
            <a:ext cx="814070" cy="108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blue hand with writing on it&#10;&#10;Description automatically generated">
            <a:extLst>
              <a:ext uri="{FF2B5EF4-FFF2-40B4-BE49-F238E27FC236}">
                <a16:creationId xmlns:a16="http://schemas.microsoft.com/office/drawing/2014/main" id="{FF0FD9A3-5749-60E8-5B45-FD33F9FF9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4942" y="115328"/>
            <a:ext cx="1204446" cy="13206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CC889B1-DD1D-60E5-1908-A87B44615623}"/>
              </a:ext>
            </a:extLst>
          </p:cNvPr>
          <p:cNvSpPr/>
          <p:nvPr/>
        </p:nvSpPr>
        <p:spPr>
          <a:xfrm>
            <a:off x="875354" y="6508117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9D7B44-365D-B23F-0A43-44A8307C097F}"/>
              </a:ext>
            </a:extLst>
          </p:cNvPr>
          <p:cNvSpPr/>
          <p:nvPr/>
        </p:nvSpPr>
        <p:spPr>
          <a:xfrm>
            <a:off x="1150348" y="6396596"/>
            <a:ext cx="112945" cy="11921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9DD114-DBA9-89DC-6526-D11D8B2843FD}"/>
              </a:ext>
            </a:extLst>
          </p:cNvPr>
          <p:cNvSpPr/>
          <p:nvPr/>
        </p:nvSpPr>
        <p:spPr>
          <a:xfrm>
            <a:off x="-384436" y="5831506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AE39516-61B8-98F8-6988-D17D5A267E01}"/>
              </a:ext>
            </a:extLst>
          </p:cNvPr>
          <p:cNvSpPr/>
          <p:nvPr/>
        </p:nvSpPr>
        <p:spPr>
          <a:xfrm>
            <a:off x="11864640" y="1382824"/>
            <a:ext cx="107648" cy="1136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33A639-3658-84D5-6206-38B20D0E1037}"/>
              </a:ext>
            </a:extLst>
          </p:cNvPr>
          <p:cNvSpPr/>
          <p:nvPr/>
        </p:nvSpPr>
        <p:spPr>
          <a:xfrm>
            <a:off x="-392825" y="-409694"/>
            <a:ext cx="2267816" cy="239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7862F-2F98-F05E-FF9B-80751DE19633}"/>
              </a:ext>
            </a:extLst>
          </p:cNvPr>
          <p:cNvSpPr/>
          <p:nvPr/>
        </p:nvSpPr>
        <p:spPr>
          <a:xfrm>
            <a:off x="-39320" y="5744269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F4E1DC3-4C7B-6F54-1E90-3C3A77C04A86}"/>
              </a:ext>
            </a:extLst>
          </p:cNvPr>
          <p:cNvSpPr/>
          <p:nvPr/>
        </p:nvSpPr>
        <p:spPr>
          <a:xfrm>
            <a:off x="11864640" y="6515815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blue and red letter h&#10;&#10;Description automatically generated">
            <a:extLst>
              <a:ext uri="{FF2B5EF4-FFF2-40B4-BE49-F238E27FC236}">
                <a16:creationId xmlns:a16="http://schemas.microsoft.com/office/drawing/2014/main" id="{FAAFFC85-D46A-4162-F955-3C05640797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612" y="230341"/>
            <a:ext cx="1133073" cy="1111048"/>
          </a:xfrm>
          <a:prstGeom prst="rect">
            <a:avLst/>
          </a:prstGeom>
        </p:spPr>
      </p:pic>
      <p:pic>
        <p:nvPicPr>
          <p:cNvPr id="7" name="Picture 6" descr="A child wearing a safety vest and riding a bike&#10;&#10;Description automatically generated">
            <a:extLst>
              <a:ext uri="{FF2B5EF4-FFF2-40B4-BE49-F238E27FC236}">
                <a16:creationId xmlns:a16="http://schemas.microsoft.com/office/drawing/2014/main" id="{CBD6EFBF-7237-5F5F-28D2-C5F99B8570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5144" y="249507"/>
            <a:ext cx="806450" cy="1080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26A4DEE-AC02-12CE-6EE0-71F140ECA8F9}"/>
              </a:ext>
            </a:extLst>
          </p:cNvPr>
          <p:cNvSpPr txBox="1">
            <a:spLocks/>
          </p:cNvSpPr>
          <p:nvPr/>
        </p:nvSpPr>
        <p:spPr>
          <a:xfrm>
            <a:off x="11707010" y="875991"/>
            <a:ext cx="1014793" cy="499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800" b="1" cap="none">
                <a:solidFill>
                  <a:schemeClr val="tx2"/>
                </a:solidFill>
                <a:latin typeface="Georgia" panose="02040502050405020303" pitchFamily="18" charset="0"/>
              </a:rPr>
              <a:t>1881</a:t>
            </a:r>
          </a:p>
        </p:txBody>
      </p:sp>
      <p:pic>
        <p:nvPicPr>
          <p:cNvPr id="26" name="Picture 25" descr="A person wearing a black shirt and glasses&#10;&#10;Description automatically generated">
            <a:extLst>
              <a:ext uri="{FF2B5EF4-FFF2-40B4-BE49-F238E27FC236}">
                <a16:creationId xmlns:a16="http://schemas.microsoft.com/office/drawing/2014/main" id="{669557E2-7BB9-7C07-49EC-1021D1BA21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5760" y="2006337"/>
            <a:ext cx="2899504" cy="4101155"/>
          </a:xfrm>
          <a:prstGeom prst="rect">
            <a:avLst/>
          </a:prstGeom>
        </p:spPr>
      </p:pic>
      <p:pic>
        <p:nvPicPr>
          <p:cNvPr id="28" name="Picture 27" descr="A person in a suit with his arms crossed&#10;&#10;Description automatically generated">
            <a:extLst>
              <a:ext uri="{FF2B5EF4-FFF2-40B4-BE49-F238E27FC236}">
                <a16:creationId xmlns:a16="http://schemas.microsoft.com/office/drawing/2014/main" id="{A296037C-22ED-0583-A38D-5425ECD58D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2203" y="2006337"/>
            <a:ext cx="2899504" cy="4101155"/>
          </a:xfrm>
          <a:prstGeom prst="rect">
            <a:avLst/>
          </a:prstGeom>
        </p:spPr>
      </p:pic>
      <p:pic>
        <p:nvPicPr>
          <p:cNvPr id="30" name="Picture 29" descr="A person in purple jacket&#10;&#10;Description automatically generated">
            <a:extLst>
              <a:ext uri="{FF2B5EF4-FFF2-40B4-BE49-F238E27FC236}">
                <a16:creationId xmlns:a16="http://schemas.microsoft.com/office/drawing/2014/main" id="{2B130A88-64E8-0938-3B6F-5B53DE8D65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0852" y="1525593"/>
            <a:ext cx="2899504" cy="4101155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id="{ECC752A9-5570-F01A-6AB1-D22C561038D3}"/>
              </a:ext>
            </a:extLst>
          </p:cNvPr>
          <p:cNvSpPr txBox="1">
            <a:spLocks/>
          </p:cNvSpPr>
          <p:nvPr/>
        </p:nvSpPr>
        <p:spPr>
          <a:xfrm>
            <a:off x="1560992" y="5964822"/>
            <a:ext cx="2929768" cy="846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500" cap="none" dirty="0"/>
              <a:t>Depute Head</a:t>
            </a:r>
            <a:endParaRPr lang="en-GB" sz="3500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6A79B19-D992-A5B2-5F31-D3C306B28078}"/>
              </a:ext>
            </a:extLst>
          </p:cNvPr>
          <p:cNvSpPr txBox="1">
            <a:spLocks/>
          </p:cNvSpPr>
          <p:nvPr/>
        </p:nvSpPr>
        <p:spPr>
          <a:xfrm>
            <a:off x="4923157" y="5572262"/>
            <a:ext cx="2956252" cy="846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500" cap="none" dirty="0"/>
              <a:t>Head Teacher</a:t>
            </a:r>
            <a:endParaRPr lang="en-GB" sz="350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CDED36A-26E7-B978-1D69-95D790547D47}"/>
              </a:ext>
            </a:extLst>
          </p:cNvPr>
          <p:cNvSpPr txBox="1">
            <a:spLocks/>
          </p:cNvSpPr>
          <p:nvPr/>
        </p:nvSpPr>
        <p:spPr>
          <a:xfrm>
            <a:off x="8529095" y="5964822"/>
            <a:ext cx="2912202" cy="846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500" cap="none" dirty="0"/>
              <a:t>Principal Teacher</a:t>
            </a:r>
            <a:endParaRPr lang="en-GB" sz="3500" dirty="0"/>
          </a:p>
        </p:txBody>
      </p:sp>
    </p:spTree>
    <p:extLst>
      <p:ext uri="{BB962C8B-B14F-4D97-AF65-F5344CB8AC3E}">
        <p14:creationId xmlns:p14="http://schemas.microsoft.com/office/powerpoint/2010/main" val="1401741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5265C4-E036-9E9D-D38E-817617723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0B0BD9E9-2D0C-C3BB-EC66-53F29786B6F0}"/>
              </a:ext>
            </a:extLst>
          </p:cNvPr>
          <p:cNvSpPr/>
          <p:nvPr/>
        </p:nvSpPr>
        <p:spPr>
          <a:xfrm>
            <a:off x="1553930" y="1311553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3845F79-4E3E-A50A-6BFE-4628B4A3FF13}"/>
              </a:ext>
            </a:extLst>
          </p:cNvPr>
          <p:cNvSpPr/>
          <p:nvPr/>
        </p:nvSpPr>
        <p:spPr>
          <a:xfrm>
            <a:off x="9152942" y="-209481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04BAA2-A26D-532F-CFE0-A4DE5F7FA5FD}"/>
              </a:ext>
            </a:extLst>
          </p:cNvPr>
          <p:cNvSpPr/>
          <p:nvPr/>
        </p:nvSpPr>
        <p:spPr>
          <a:xfrm>
            <a:off x="749148" y="1307949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EF6C4E-5099-8A20-C8DE-CA2BE7F96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525" y="963894"/>
            <a:ext cx="9720072" cy="1499616"/>
          </a:xfrm>
        </p:spPr>
        <p:txBody>
          <a:bodyPr rtlCol="0">
            <a:normAutofit/>
          </a:bodyPr>
          <a:lstStyle/>
          <a:p>
            <a:pPr rtl="0"/>
            <a:r>
              <a:rPr lang="en-GB" cap="none" dirty="0"/>
              <a:t>Introductions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4585D8-67DB-6028-B00E-F9511D242FF2}"/>
              </a:ext>
            </a:extLst>
          </p:cNvPr>
          <p:cNvSpPr/>
          <p:nvPr/>
        </p:nvSpPr>
        <p:spPr>
          <a:xfrm>
            <a:off x="1" y="174650"/>
            <a:ext cx="12192000" cy="12539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oup of children playing with colorful blocks&#10;&#10;Description automatically generated">
            <a:extLst>
              <a:ext uri="{FF2B5EF4-FFF2-40B4-BE49-F238E27FC236}">
                <a16:creationId xmlns:a16="http://schemas.microsoft.com/office/drawing/2014/main" id="{8DE641FA-AFD0-F451-917E-74B08C48E2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13447" r="2930"/>
          <a:stretch/>
        </p:blipFill>
        <p:spPr bwMode="auto">
          <a:xfrm>
            <a:off x="2278037" y="238394"/>
            <a:ext cx="807720" cy="110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group of kids in uniform&#10;&#10;Description automatically generated">
            <a:extLst>
              <a:ext uri="{FF2B5EF4-FFF2-40B4-BE49-F238E27FC236}">
                <a16:creationId xmlns:a16="http://schemas.microsoft.com/office/drawing/2014/main" id="{644A9802-A1D7-FE97-E068-FC5C26B705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4" t="3946" r="2953" b="12496"/>
          <a:stretch/>
        </p:blipFill>
        <p:spPr bwMode="auto">
          <a:xfrm>
            <a:off x="3123465" y="236172"/>
            <a:ext cx="296418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group of children drawing on paper&#10;&#10;Description automatically generated">
            <a:extLst>
              <a:ext uri="{FF2B5EF4-FFF2-40B4-BE49-F238E27FC236}">
                <a16:creationId xmlns:a16="http://schemas.microsoft.com/office/drawing/2014/main" id="{B5D3A629-0DA8-748F-9557-AA503992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98" y="236172"/>
            <a:ext cx="145796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child holding a trophy&#10;&#10;Description automatically generated">
            <a:extLst>
              <a:ext uri="{FF2B5EF4-FFF2-40B4-BE49-F238E27FC236}">
                <a16:creationId xmlns:a16="http://schemas.microsoft.com/office/drawing/2014/main" id="{C8B51D50-7F34-AF0F-217C-70C9E9C14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256" y="236172"/>
            <a:ext cx="83185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group of girls playing instruments&#10;&#10;Description automatically generated">
            <a:extLst>
              <a:ext uri="{FF2B5EF4-FFF2-40B4-BE49-F238E27FC236}">
                <a16:creationId xmlns:a16="http://schemas.microsoft.com/office/drawing/2014/main" id="{CC5B9E19-B4BE-A66E-56BD-46AE115D47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41" y="232723"/>
            <a:ext cx="145923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child sitting at a desk playing with a pen&#10;&#10;Description automatically generated">
            <a:extLst>
              <a:ext uri="{FF2B5EF4-FFF2-40B4-BE49-F238E27FC236}">
                <a16:creationId xmlns:a16="http://schemas.microsoft.com/office/drawing/2014/main" id="{FB9B84C7-9B68-0C77-D56F-5B5B8C3793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99" y="232723"/>
            <a:ext cx="814070" cy="108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blue hand with writing on it&#10;&#10;Description automatically generated">
            <a:extLst>
              <a:ext uri="{FF2B5EF4-FFF2-40B4-BE49-F238E27FC236}">
                <a16:creationId xmlns:a16="http://schemas.microsoft.com/office/drawing/2014/main" id="{DAA0048C-74E6-798E-2115-9DAD8794DD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4942" y="115328"/>
            <a:ext cx="1204446" cy="13206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DD32BF89-D34D-CC78-6A4F-9388D3DC40D3}"/>
              </a:ext>
            </a:extLst>
          </p:cNvPr>
          <p:cNvSpPr/>
          <p:nvPr/>
        </p:nvSpPr>
        <p:spPr>
          <a:xfrm>
            <a:off x="875354" y="6508117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0849A0-4260-6A88-E723-9FA65CA0DBF3}"/>
              </a:ext>
            </a:extLst>
          </p:cNvPr>
          <p:cNvSpPr/>
          <p:nvPr/>
        </p:nvSpPr>
        <p:spPr>
          <a:xfrm>
            <a:off x="1150348" y="6396596"/>
            <a:ext cx="112945" cy="11921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C0D8B3-E682-F5BD-F4D5-A77EFE8F9591}"/>
              </a:ext>
            </a:extLst>
          </p:cNvPr>
          <p:cNvSpPr/>
          <p:nvPr/>
        </p:nvSpPr>
        <p:spPr>
          <a:xfrm>
            <a:off x="-384436" y="5831506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696DE15-C472-B423-2939-E64AF89DC0EE}"/>
              </a:ext>
            </a:extLst>
          </p:cNvPr>
          <p:cNvSpPr/>
          <p:nvPr/>
        </p:nvSpPr>
        <p:spPr>
          <a:xfrm>
            <a:off x="11864640" y="1382824"/>
            <a:ext cx="107648" cy="1136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E11CDCB-3FE4-D952-4906-B5B6296EB2C2}"/>
              </a:ext>
            </a:extLst>
          </p:cNvPr>
          <p:cNvSpPr/>
          <p:nvPr/>
        </p:nvSpPr>
        <p:spPr>
          <a:xfrm>
            <a:off x="-392825" y="-409694"/>
            <a:ext cx="2267816" cy="239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293BDB1-F8ED-5880-510A-97707955C082}"/>
              </a:ext>
            </a:extLst>
          </p:cNvPr>
          <p:cNvSpPr/>
          <p:nvPr/>
        </p:nvSpPr>
        <p:spPr>
          <a:xfrm>
            <a:off x="-39320" y="5744269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E3A4B9-64B7-C42B-40B3-05391BF4F1D2}"/>
              </a:ext>
            </a:extLst>
          </p:cNvPr>
          <p:cNvSpPr/>
          <p:nvPr/>
        </p:nvSpPr>
        <p:spPr>
          <a:xfrm>
            <a:off x="11864640" y="6515815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blue and red letter h&#10;&#10;Description automatically generated">
            <a:extLst>
              <a:ext uri="{FF2B5EF4-FFF2-40B4-BE49-F238E27FC236}">
                <a16:creationId xmlns:a16="http://schemas.microsoft.com/office/drawing/2014/main" id="{C0221186-AA3B-9DA3-A793-350CB862D6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612" y="230341"/>
            <a:ext cx="1133073" cy="1111048"/>
          </a:xfrm>
          <a:prstGeom prst="rect">
            <a:avLst/>
          </a:prstGeom>
        </p:spPr>
      </p:pic>
      <p:pic>
        <p:nvPicPr>
          <p:cNvPr id="7" name="Picture 6" descr="A child wearing a safety vest and riding a bike&#10;&#10;Description automatically generated">
            <a:extLst>
              <a:ext uri="{FF2B5EF4-FFF2-40B4-BE49-F238E27FC236}">
                <a16:creationId xmlns:a16="http://schemas.microsoft.com/office/drawing/2014/main" id="{07F7C3B8-45B6-0C6B-A6CD-0F11559485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5144" y="249507"/>
            <a:ext cx="806450" cy="1080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A2735E-7054-57AE-B4CA-7FC79DE6D3B4}"/>
              </a:ext>
            </a:extLst>
          </p:cNvPr>
          <p:cNvSpPr txBox="1">
            <a:spLocks/>
          </p:cNvSpPr>
          <p:nvPr/>
        </p:nvSpPr>
        <p:spPr>
          <a:xfrm>
            <a:off x="11707010" y="875991"/>
            <a:ext cx="1014793" cy="499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800" b="1" cap="none">
                <a:solidFill>
                  <a:schemeClr val="tx2"/>
                </a:solidFill>
                <a:latin typeface="Georgia" panose="02040502050405020303" pitchFamily="18" charset="0"/>
              </a:rPr>
              <a:t>1881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B5C451-0E8C-EF07-5088-6D3C29BA88A0}"/>
              </a:ext>
            </a:extLst>
          </p:cNvPr>
          <p:cNvSpPr txBox="1"/>
          <p:nvPr/>
        </p:nvSpPr>
        <p:spPr>
          <a:xfrm>
            <a:off x="2278037" y="2463510"/>
            <a:ext cx="59607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rebuchet MS" panose="020B0603020202020204" pitchFamily="34" charset="0"/>
              </a:rPr>
              <a:t>P1 Team 2025-2026</a:t>
            </a:r>
          </a:p>
          <a:p>
            <a:endParaRPr lang="en-GB" sz="2800" dirty="0">
              <a:latin typeface="Trebuchet MS" panose="020B0603020202020204" pitchFamily="34" charset="0"/>
            </a:endParaRPr>
          </a:p>
          <a:p>
            <a:r>
              <a:rPr lang="en-GB" sz="2800" dirty="0">
                <a:latin typeface="Trebuchet MS" panose="020B0603020202020204" pitchFamily="34" charset="0"/>
              </a:rPr>
              <a:t>Mrs Macdonald Class Teacher</a:t>
            </a:r>
          </a:p>
          <a:p>
            <a:r>
              <a:rPr lang="en-GB" sz="2800" dirty="0">
                <a:latin typeface="Trebuchet MS" panose="020B0603020202020204" pitchFamily="34" charset="0"/>
              </a:rPr>
              <a:t>Mrs Byrne Class Teacher</a:t>
            </a:r>
          </a:p>
          <a:p>
            <a:r>
              <a:rPr lang="en-GB" sz="2800" dirty="0">
                <a:latin typeface="Trebuchet MS" panose="020B0603020202020204" pitchFamily="34" charset="0"/>
              </a:rPr>
              <a:t>Mr Bryans Class Teacher</a:t>
            </a:r>
          </a:p>
          <a:p>
            <a:endParaRPr lang="en-GB" sz="28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Trebuchet MS" panose="020B0603020202020204" pitchFamily="34" charset="0"/>
              </a:rPr>
              <a:t>Groups with teachers. </a:t>
            </a:r>
          </a:p>
        </p:txBody>
      </p:sp>
    </p:spTree>
    <p:extLst>
      <p:ext uri="{BB962C8B-B14F-4D97-AF65-F5344CB8AC3E}">
        <p14:creationId xmlns:p14="http://schemas.microsoft.com/office/powerpoint/2010/main" val="2035142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217150-FBED-9895-4EEC-8A8B73F76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A8FA7542-FE79-1E64-D0E6-836532EA674E}"/>
              </a:ext>
            </a:extLst>
          </p:cNvPr>
          <p:cNvSpPr/>
          <p:nvPr/>
        </p:nvSpPr>
        <p:spPr>
          <a:xfrm>
            <a:off x="1553930" y="1311553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A141FAA-AC9E-B9EA-28D4-8515BE99F6F2}"/>
              </a:ext>
            </a:extLst>
          </p:cNvPr>
          <p:cNvSpPr/>
          <p:nvPr/>
        </p:nvSpPr>
        <p:spPr>
          <a:xfrm>
            <a:off x="9152942" y="-209481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99CC03-8568-B326-95FD-9782F672000F}"/>
              </a:ext>
            </a:extLst>
          </p:cNvPr>
          <p:cNvSpPr/>
          <p:nvPr/>
        </p:nvSpPr>
        <p:spPr>
          <a:xfrm>
            <a:off x="749148" y="1307949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708B3-212E-050A-0932-A444C65A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525" y="963894"/>
            <a:ext cx="9720072" cy="1499616"/>
          </a:xfrm>
        </p:spPr>
        <p:txBody>
          <a:bodyPr rtlCol="0">
            <a:normAutofit/>
          </a:bodyPr>
          <a:lstStyle/>
          <a:p>
            <a:pPr rtl="0"/>
            <a:r>
              <a:rPr lang="en-GB" cap="none" dirty="0"/>
              <a:t>Induction Day 1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5003E4-A315-BAC8-350B-8966A931FD56}"/>
              </a:ext>
            </a:extLst>
          </p:cNvPr>
          <p:cNvSpPr/>
          <p:nvPr/>
        </p:nvSpPr>
        <p:spPr>
          <a:xfrm>
            <a:off x="1" y="174650"/>
            <a:ext cx="12192000" cy="12539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oup of children playing with colorful blocks&#10;&#10;Description automatically generated">
            <a:extLst>
              <a:ext uri="{FF2B5EF4-FFF2-40B4-BE49-F238E27FC236}">
                <a16:creationId xmlns:a16="http://schemas.microsoft.com/office/drawing/2014/main" id="{5F0F4CA6-DF83-CB39-93F4-46EBB8512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13447" r="2930"/>
          <a:stretch/>
        </p:blipFill>
        <p:spPr bwMode="auto">
          <a:xfrm>
            <a:off x="2278037" y="238394"/>
            <a:ext cx="807720" cy="110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group of kids in uniform&#10;&#10;Description automatically generated">
            <a:extLst>
              <a:ext uri="{FF2B5EF4-FFF2-40B4-BE49-F238E27FC236}">
                <a16:creationId xmlns:a16="http://schemas.microsoft.com/office/drawing/2014/main" id="{D10897DD-EC00-ADF3-4D2F-C4171B3B0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4" t="3946" r="2953" b="12496"/>
          <a:stretch/>
        </p:blipFill>
        <p:spPr bwMode="auto">
          <a:xfrm>
            <a:off x="3123465" y="236172"/>
            <a:ext cx="296418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group of children drawing on paper&#10;&#10;Description automatically generated">
            <a:extLst>
              <a:ext uri="{FF2B5EF4-FFF2-40B4-BE49-F238E27FC236}">
                <a16:creationId xmlns:a16="http://schemas.microsoft.com/office/drawing/2014/main" id="{A65FFC60-7A90-292B-A337-98695F89DC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98" y="236172"/>
            <a:ext cx="145796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child holding a trophy&#10;&#10;Description automatically generated">
            <a:extLst>
              <a:ext uri="{FF2B5EF4-FFF2-40B4-BE49-F238E27FC236}">
                <a16:creationId xmlns:a16="http://schemas.microsoft.com/office/drawing/2014/main" id="{34C67942-EC53-D303-21D3-F06A99BFAD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256" y="236172"/>
            <a:ext cx="83185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group of girls playing instruments&#10;&#10;Description automatically generated">
            <a:extLst>
              <a:ext uri="{FF2B5EF4-FFF2-40B4-BE49-F238E27FC236}">
                <a16:creationId xmlns:a16="http://schemas.microsoft.com/office/drawing/2014/main" id="{4B1475DD-3FD9-A682-D24D-952273F3DC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41" y="232723"/>
            <a:ext cx="145923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child sitting at a desk playing with a pen&#10;&#10;Description automatically generated">
            <a:extLst>
              <a:ext uri="{FF2B5EF4-FFF2-40B4-BE49-F238E27FC236}">
                <a16:creationId xmlns:a16="http://schemas.microsoft.com/office/drawing/2014/main" id="{B21A2A51-ABB5-FA68-CAFB-8FABBBD98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99" y="232723"/>
            <a:ext cx="814070" cy="108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blue hand with writing on it&#10;&#10;Description automatically generated">
            <a:extLst>
              <a:ext uri="{FF2B5EF4-FFF2-40B4-BE49-F238E27FC236}">
                <a16:creationId xmlns:a16="http://schemas.microsoft.com/office/drawing/2014/main" id="{6339FC82-410A-1686-7DAD-BCCD3062A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4942" y="115328"/>
            <a:ext cx="1204446" cy="13206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F36CC0C-EC5C-CB7C-CD6F-0A31EC5E7ACE}"/>
              </a:ext>
            </a:extLst>
          </p:cNvPr>
          <p:cNvSpPr/>
          <p:nvPr/>
        </p:nvSpPr>
        <p:spPr>
          <a:xfrm>
            <a:off x="875354" y="6508117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682CB3-FD67-7B7F-BC3A-60517ED4362A}"/>
              </a:ext>
            </a:extLst>
          </p:cNvPr>
          <p:cNvSpPr/>
          <p:nvPr/>
        </p:nvSpPr>
        <p:spPr>
          <a:xfrm>
            <a:off x="1150348" y="6396596"/>
            <a:ext cx="112945" cy="11921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F48DBFD-712A-9769-7EEB-D5ADFEEBBAD5}"/>
              </a:ext>
            </a:extLst>
          </p:cNvPr>
          <p:cNvSpPr/>
          <p:nvPr/>
        </p:nvSpPr>
        <p:spPr>
          <a:xfrm>
            <a:off x="-384436" y="5831506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5331B6B-8BFE-BAF2-EB9F-3E9EC08544A3}"/>
              </a:ext>
            </a:extLst>
          </p:cNvPr>
          <p:cNvSpPr/>
          <p:nvPr/>
        </p:nvSpPr>
        <p:spPr>
          <a:xfrm>
            <a:off x="11864640" y="1382824"/>
            <a:ext cx="107648" cy="1136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ECAFD02-B103-D2AF-89D4-C605499EF5A6}"/>
              </a:ext>
            </a:extLst>
          </p:cNvPr>
          <p:cNvSpPr/>
          <p:nvPr/>
        </p:nvSpPr>
        <p:spPr>
          <a:xfrm>
            <a:off x="-392825" y="-409694"/>
            <a:ext cx="2267816" cy="239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FF27D3-D055-E3ED-9A81-D1856782217B}"/>
              </a:ext>
            </a:extLst>
          </p:cNvPr>
          <p:cNvSpPr/>
          <p:nvPr/>
        </p:nvSpPr>
        <p:spPr>
          <a:xfrm>
            <a:off x="-39320" y="5744269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6AFDC28-017B-2C19-2EBB-0A0EAAFDCF8D}"/>
              </a:ext>
            </a:extLst>
          </p:cNvPr>
          <p:cNvSpPr/>
          <p:nvPr/>
        </p:nvSpPr>
        <p:spPr>
          <a:xfrm>
            <a:off x="11864640" y="6515815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blue and red letter h&#10;&#10;Description automatically generated">
            <a:extLst>
              <a:ext uri="{FF2B5EF4-FFF2-40B4-BE49-F238E27FC236}">
                <a16:creationId xmlns:a16="http://schemas.microsoft.com/office/drawing/2014/main" id="{B16A957B-CA81-8BC0-1139-224F4C2B55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612" y="230341"/>
            <a:ext cx="1133073" cy="1111048"/>
          </a:xfrm>
          <a:prstGeom prst="rect">
            <a:avLst/>
          </a:prstGeom>
        </p:spPr>
      </p:pic>
      <p:pic>
        <p:nvPicPr>
          <p:cNvPr id="7" name="Picture 6" descr="A child wearing a safety vest and riding a bike&#10;&#10;Description automatically generated">
            <a:extLst>
              <a:ext uri="{FF2B5EF4-FFF2-40B4-BE49-F238E27FC236}">
                <a16:creationId xmlns:a16="http://schemas.microsoft.com/office/drawing/2014/main" id="{E86B20A9-CB7F-7E6C-4011-4E90429A8F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5144" y="249507"/>
            <a:ext cx="806450" cy="1080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38669E0-E01B-1A00-CEDA-AE8AC381F9F4}"/>
              </a:ext>
            </a:extLst>
          </p:cNvPr>
          <p:cNvSpPr txBox="1">
            <a:spLocks/>
          </p:cNvSpPr>
          <p:nvPr/>
        </p:nvSpPr>
        <p:spPr>
          <a:xfrm>
            <a:off x="11707010" y="875991"/>
            <a:ext cx="1014793" cy="499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800" b="1" cap="none">
                <a:solidFill>
                  <a:schemeClr val="tx2"/>
                </a:solidFill>
                <a:latin typeface="Georgia" panose="02040502050405020303" pitchFamily="18" charset="0"/>
              </a:rPr>
              <a:t>1881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CD0CB8-B634-B7C0-75D4-3944C2E13A91}"/>
              </a:ext>
            </a:extLst>
          </p:cNvPr>
          <p:cNvSpPr txBox="1"/>
          <p:nvPr/>
        </p:nvSpPr>
        <p:spPr>
          <a:xfrm>
            <a:off x="2278037" y="2463510"/>
            <a:ext cx="59607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rebuchet MS" panose="020B0603020202020204" pitchFamily="34" charset="0"/>
              </a:rPr>
              <a:t>Two Sessions this afternoon.</a:t>
            </a:r>
          </a:p>
          <a:p>
            <a:r>
              <a:rPr lang="en-GB" sz="2000" b="1" u="sng" dirty="0">
                <a:latin typeface="Trebuchet MS" panose="020B0603020202020204" pitchFamily="34" charset="0"/>
              </a:rPr>
              <a:t>Session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latin typeface="Trebuchet MS" panose="020B0603020202020204" pitchFamily="34" charset="0"/>
              </a:rPr>
              <a:t>Children visiting classes with class teachers planned activities. Meet buddies. Parents/carers in gym hall to hear from some of our senior pupils and view information stalls. (30 mins) </a:t>
            </a:r>
          </a:p>
          <a:p>
            <a:r>
              <a:rPr lang="en-GB" sz="2000" b="1" u="sng" dirty="0">
                <a:latin typeface="Trebuchet MS" panose="020B0603020202020204" pitchFamily="34" charset="0"/>
              </a:rPr>
              <a:t>Session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rebuchet MS" panose="020B0603020202020204" pitchFamily="34" charset="0"/>
              </a:rPr>
              <a:t>Family Learning session in dining hall for parents/carers and children. (30 mins)</a:t>
            </a:r>
          </a:p>
        </p:txBody>
      </p:sp>
    </p:spTree>
    <p:extLst>
      <p:ext uri="{BB962C8B-B14F-4D97-AF65-F5344CB8AC3E}">
        <p14:creationId xmlns:p14="http://schemas.microsoft.com/office/powerpoint/2010/main" val="4106030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BAD7B-83E7-3AD8-3D5A-2B47952A4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953B3AE9-7DFB-1DC5-9D4C-4225F5E80C94}"/>
              </a:ext>
            </a:extLst>
          </p:cNvPr>
          <p:cNvSpPr/>
          <p:nvPr/>
        </p:nvSpPr>
        <p:spPr>
          <a:xfrm>
            <a:off x="1553930" y="1311553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166A4C-16C4-6DB9-2D12-27419FD1BF4C}"/>
              </a:ext>
            </a:extLst>
          </p:cNvPr>
          <p:cNvSpPr/>
          <p:nvPr/>
        </p:nvSpPr>
        <p:spPr>
          <a:xfrm>
            <a:off x="9152942" y="-209481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02F9B6-2FF9-CB27-4953-71C162510A8C}"/>
              </a:ext>
            </a:extLst>
          </p:cNvPr>
          <p:cNvSpPr/>
          <p:nvPr/>
        </p:nvSpPr>
        <p:spPr>
          <a:xfrm>
            <a:off x="749148" y="1307949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F4B216-8C6D-2FAE-38F5-70DB8557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525" y="963894"/>
            <a:ext cx="9720072" cy="1499616"/>
          </a:xfrm>
        </p:spPr>
        <p:txBody>
          <a:bodyPr rtlCol="0">
            <a:normAutofit/>
          </a:bodyPr>
          <a:lstStyle/>
          <a:p>
            <a:pPr rtl="0"/>
            <a:r>
              <a:rPr lang="en-GB" cap="none" dirty="0"/>
              <a:t>Induction Day 2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7F2C62-7935-9A84-3868-012969A3C350}"/>
              </a:ext>
            </a:extLst>
          </p:cNvPr>
          <p:cNvSpPr/>
          <p:nvPr/>
        </p:nvSpPr>
        <p:spPr>
          <a:xfrm>
            <a:off x="1" y="174650"/>
            <a:ext cx="12192000" cy="12539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group of children playing with colorful blocks&#10;&#10;Description automatically generated">
            <a:extLst>
              <a:ext uri="{FF2B5EF4-FFF2-40B4-BE49-F238E27FC236}">
                <a16:creationId xmlns:a16="http://schemas.microsoft.com/office/drawing/2014/main" id="{18C31E3B-26F5-6CAC-8792-B616419751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13447" r="2930"/>
          <a:stretch/>
        </p:blipFill>
        <p:spPr bwMode="auto">
          <a:xfrm>
            <a:off x="2278037" y="238394"/>
            <a:ext cx="807720" cy="110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group of kids in uniform&#10;&#10;Description automatically generated">
            <a:extLst>
              <a:ext uri="{FF2B5EF4-FFF2-40B4-BE49-F238E27FC236}">
                <a16:creationId xmlns:a16="http://schemas.microsoft.com/office/drawing/2014/main" id="{E8D8537F-9F82-2AD5-DC11-DCA59C0D3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4" t="3946" r="2953" b="12496"/>
          <a:stretch/>
        </p:blipFill>
        <p:spPr bwMode="auto">
          <a:xfrm>
            <a:off x="3123465" y="236172"/>
            <a:ext cx="296418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group of children drawing on paper&#10;&#10;Description automatically generated">
            <a:extLst>
              <a:ext uri="{FF2B5EF4-FFF2-40B4-BE49-F238E27FC236}">
                <a16:creationId xmlns:a16="http://schemas.microsoft.com/office/drawing/2014/main" id="{4BAA3AF9-26D6-F1E0-746F-A3EFEE08A0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98" y="236172"/>
            <a:ext cx="145796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 descr="A child holding a trophy&#10;&#10;Description automatically generated">
            <a:extLst>
              <a:ext uri="{FF2B5EF4-FFF2-40B4-BE49-F238E27FC236}">
                <a16:creationId xmlns:a16="http://schemas.microsoft.com/office/drawing/2014/main" id="{9BA8251E-BC83-FF64-ECD9-03D6B6E2A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0256" y="236172"/>
            <a:ext cx="83185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group of girls playing instruments&#10;&#10;Description automatically generated">
            <a:extLst>
              <a:ext uri="{FF2B5EF4-FFF2-40B4-BE49-F238E27FC236}">
                <a16:creationId xmlns:a16="http://schemas.microsoft.com/office/drawing/2014/main" id="{72693289-0C99-8664-CB35-216A947D4A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41" y="232723"/>
            <a:ext cx="1459230" cy="109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child sitting at a desk playing with a pen&#10;&#10;Description automatically generated">
            <a:extLst>
              <a:ext uri="{FF2B5EF4-FFF2-40B4-BE49-F238E27FC236}">
                <a16:creationId xmlns:a16="http://schemas.microsoft.com/office/drawing/2014/main" id="{B6342B4B-1919-1EE7-5789-6FF1A86115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399" y="232723"/>
            <a:ext cx="814070" cy="108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A blue hand with writing on it&#10;&#10;Description automatically generated">
            <a:extLst>
              <a:ext uri="{FF2B5EF4-FFF2-40B4-BE49-F238E27FC236}">
                <a16:creationId xmlns:a16="http://schemas.microsoft.com/office/drawing/2014/main" id="{8B41BF68-514E-BEF1-627B-081915B07D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04942" y="115328"/>
            <a:ext cx="1204446" cy="1320639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AD3C1897-04C7-149C-C07E-6E5EE3C70A82}"/>
              </a:ext>
            </a:extLst>
          </p:cNvPr>
          <p:cNvSpPr/>
          <p:nvPr/>
        </p:nvSpPr>
        <p:spPr>
          <a:xfrm>
            <a:off x="875354" y="6508117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3C1913A-D51C-DE5D-5376-FF027182A257}"/>
              </a:ext>
            </a:extLst>
          </p:cNvPr>
          <p:cNvSpPr/>
          <p:nvPr/>
        </p:nvSpPr>
        <p:spPr>
          <a:xfrm>
            <a:off x="1150348" y="6396596"/>
            <a:ext cx="112945" cy="11921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73FE53A-2D48-EC65-A3BE-3764C3EDC3FB}"/>
              </a:ext>
            </a:extLst>
          </p:cNvPr>
          <p:cNvSpPr/>
          <p:nvPr/>
        </p:nvSpPr>
        <p:spPr>
          <a:xfrm>
            <a:off x="-384436" y="5831506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BF4BC9A-C549-D2FF-D04E-41E5627BCEFD}"/>
              </a:ext>
            </a:extLst>
          </p:cNvPr>
          <p:cNvSpPr/>
          <p:nvPr/>
        </p:nvSpPr>
        <p:spPr>
          <a:xfrm>
            <a:off x="11864640" y="1382824"/>
            <a:ext cx="107648" cy="1136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C04B93E-F918-06D7-361D-48AF39B9096D}"/>
              </a:ext>
            </a:extLst>
          </p:cNvPr>
          <p:cNvSpPr/>
          <p:nvPr/>
        </p:nvSpPr>
        <p:spPr>
          <a:xfrm>
            <a:off x="-392825" y="-409694"/>
            <a:ext cx="2267816" cy="239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5494FD-D1DC-A854-4C18-C38556CD46FD}"/>
              </a:ext>
            </a:extLst>
          </p:cNvPr>
          <p:cNvSpPr/>
          <p:nvPr/>
        </p:nvSpPr>
        <p:spPr>
          <a:xfrm>
            <a:off x="-39320" y="5744269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3CDA24-F9B1-F4C5-FDCB-AD671E7E0CF6}"/>
              </a:ext>
            </a:extLst>
          </p:cNvPr>
          <p:cNvSpPr/>
          <p:nvPr/>
        </p:nvSpPr>
        <p:spPr>
          <a:xfrm>
            <a:off x="11864640" y="6515815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blue and red letter h&#10;&#10;Description automatically generated">
            <a:extLst>
              <a:ext uri="{FF2B5EF4-FFF2-40B4-BE49-F238E27FC236}">
                <a16:creationId xmlns:a16="http://schemas.microsoft.com/office/drawing/2014/main" id="{254C57DF-9C5C-5F96-DFB0-D4139EDC8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612" y="230341"/>
            <a:ext cx="1133073" cy="1111048"/>
          </a:xfrm>
          <a:prstGeom prst="rect">
            <a:avLst/>
          </a:prstGeom>
        </p:spPr>
      </p:pic>
      <p:pic>
        <p:nvPicPr>
          <p:cNvPr id="7" name="Picture 6" descr="A child wearing a safety vest and riding a bike&#10;&#10;Description automatically generated">
            <a:extLst>
              <a:ext uri="{FF2B5EF4-FFF2-40B4-BE49-F238E27FC236}">
                <a16:creationId xmlns:a16="http://schemas.microsoft.com/office/drawing/2014/main" id="{CA1617A0-3D57-51B3-FE5A-3991F7047D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5144" y="249507"/>
            <a:ext cx="806450" cy="1080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C4560B-A551-B8C2-09EF-A1D53CA3F09E}"/>
              </a:ext>
            </a:extLst>
          </p:cNvPr>
          <p:cNvSpPr txBox="1">
            <a:spLocks/>
          </p:cNvSpPr>
          <p:nvPr/>
        </p:nvSpPr>
        <p:spPr>
          <a:xfrm>
            <a:off x="11707010" y="875991"/>
            <a:ext cx="1014793" cy="499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800" b="1" cap="none">
                <a:solidFill>
                  <a:schemeClr val="tx2"/>
                </a:solidFill>
                <a:latin typeface="Georgia" panose="02040502050405020303" pitchFamily="18" charset="0"/>
              </a:rPr>
              <a:t>1881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55292-F285-0538-8E4B-88B72357CCE4}"/>
              </a:ext>
            </a:extLst>
          </p:cNvPr>
          <p:cNvSpPr txBox="1"/>
          <p:nvPr/>
        </p:nvSpPr>
        <p:spPr>
          <a:xfrm>
            <a:off x="2105474" y="2104372"/>
            <a:ext cx="59607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latin typeface="Trebuchet MS" panose="020B0603020202020204" pitchFamily="34" charset="0"/>
              </a:rPr>
              <a:t>Family Lunch</a:t>
            </a:r>
            <a:r>
              <a:rPr lang="en-GB" sz="2000" dirty="0">
                <a:latin typeface="Trebuchet MS" panose="020B0603020202020204" pitchFamily="34" charset="0"/>
              </a:rPr>
              <a:t>: 1 adult and 1 child lunch. </a:t>
            </a:r>
            <a:r>
              <a:rPr lang="en-GB" sz="2000" b="1" dirty="0">
                <a:latin typeface="Trebuchet MS" panose="020B0603020202020204" pitchFamily="34" charset="0"/>
              </a:rPr>
              <a:t>Lunch order must be completed today</a:t>
            </a:r>
            <a:r>
              <a:rPr lang="en-GB" sz="2000" dirty="0">
                <a:latin typeface="Trebuchet MS" panose="020B0603020202020204" pitchFamily="34" charset="0"/>
              </a:rPr>
              <a:t> so that catering team can prepare. Thank you. 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	</a:t>
            </a:r>
            <a:r>
              <a:rPr lang="en-GB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Red Group </a:t>
            </a:r>
            <a:r>
              <a:rPr lang="en-GB" sz="2000" dirty="0">
                <a:latin typeface="Trebuchet MS" panose="020B0603020202020204" pitchFamily="34" charset="0"/>
              </a:rPr>
              <a:t>12.30pm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	</a:t>
            </a:r>
            <a:r>
              <a:rPr lang="en-GB" sz="2000" dirty="0">
                <a:solidFill>
                  <a:srgbClr val="00B050"/>
                </a:solidFill>
                <a:latin typeface="Trebuchet MS" panose="020B0603020202020204" pitchFamily="34" charset="0"/>
              </a:rPr>
              <a:t>Green Group </a:t>
            </a:r>
            <a:r>
              <a:rPr lang="en-GB" sz="2000" dirty="0">
                <a:latin typeface="Trebuchet MS" panose="020B0603020202020204" pitchFamily="34" charset="0"/>
              </a:rPr>
              <a:t>12.35pm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	</a:t>
            </a:r>
            <a:r>
              <a:rPr lang="en-GB" sz="2000" dirty="0">
                <a:solidFill>
                  <a:srgbClr val="00B0F0"/>
                </a:solidFill>
                <a:latin typeface="Trebuchet MS" panose="020B0603020202020204" pitchFamily="34" charset="0"/>
              </a:rPr>
              <a:t>Blue Group </a:t>
            </a:r>
            <a:r>
              <a:rPr lang="en-GB" sz="2000" dirty="0">
                <a:latin typeface="Trebuchet MS" panose="020B0603020202020204" pitchFamily="34" charset="0"/>
              </a:rPr>
              <a:t>12.40pm</a:t>
            </a:r>
          </a:p>
          <a:p>
            <a:r>
              <a:rPr lang="en-GB" sz="2000" dirty="0">
                <a:latin typeface="Trebuchet MS" panose="020B0603020202020204" pitchFamily="34" charset="0"/>
              </a:rPr>
              <a:t>	</a:t>
            </a:r>
            <a:r>
              <a:rPr lang="en-GB" sz="2000" dirty="0">
                <a:solidFill>
                  <a:srgbClr val="7030A0"/>
                </a:solidFill>
                <a:latin typeface="Trebuchet MS" panose="020B0603020202020204" pitchFamily="34" charset="0"/>
              </a:rPr>
              <a:t>Purple Group </a:t>
            </a:r>
            <a:r>
              <a:rPr lang="en-GB" sz="2000" dirty="0">
                <a:latin typeface="Trebuchet MS" panose="020B0603020202020204" pitchFamily="34" charset="0"/>
              </a:rPr>
              <a:t>12.45pm</a:t>
            </a:r>
          </a:p>
          <a:p>
            <a:endParaRPr lang="en-GB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rebuchet MS" panose="020B0603020202020204" pitchFamily="34" charset="0"/>
              </a:rPr>
              <a:t>1.00pm-1.30pm Children taken to classes by parents/carers after lunch.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rebuchet MS" panose="020B0603020202020204" pitchFamily="34" charset="0"/>
              </a:rPr>
              <a:t>1.00pm-1.30pm Parents/carers assemble in gym hall.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rebuchet MS" panose="020B0603020202020204" pitchFamily="34" charset="0"/>
              </a:rPr>
              <a:t>1.30pm-2.30pm Presentations from Parent Council and School Staff. </a:t>
            </a:r>
          </a:p>
        </p:txBody>
      </p:sp>
    </p:spTree>
    <p:extLst>
      <p:ext uri="{BB962C8B-B14F-4D97-AF65-F5344CB8AC3E}">
        <p14:creationId xmlns:p14="http://schemas.microsoft.com/office/powerpoint/2010/main" val="2455231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39">
            <a:extLst>
              <a:ext uri="{FF2B5EF4-FFF2-40B4-BE49-F238E27FC236}">
                <a16:creationId xmlns:a16="http://schemas.microsoft.com/office/drawing/2014/main" id="{4F33A639-3658-84D5-6206-38B20D0E1037}"/>
              </a:ext>
            </a:extLst>
          </p:cNvPr>
          <p:cNvSpPr/>
          <p:nvPr/>
        </p:nvSpPr>
        <p:spPr>
          <a:xfrm>
            <a:off x="9541388" y="4708037"/>
            <a:ext cx="2267816" cy="239379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1" name="Picture 40" descr="A blue and red letter h&#10;&#10;Description automatically generated">
            <a:extLst>
              <a:ext uri="{FF2B5EF4-FFF2-40B4-BE49-F238E27FC236}">
                <a16:creationId xmlns:a16="http://schemas.microsoft.com/office/drawing/2014/main" id="{FAAFFC85-D46A-4162-F955-3C0564079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825" y="5348072"/>
            <a:ext cx="1133073" cy="1111048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BF47DB6-486C-104D-82B2-E705C902DD2C}"/>
              </a:ext>
            </a:extLst>
          </p:cNvPr>
          <p:cNvSpPr/>
          <p:nvPr/>
        </p:nvSpPr>
        <p:spPr>
          <a:xfrm>
            <a:off x="805619" y="6888871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C889B1-DD1D-60E5-1908-A87B44615623}"/>
              </a:ext>
            </a:extLst>
          </p:cNvPr>
          <p:cNvSpPr/>
          <p:nvPr/>
        </p:nvSpPr>
        <p:spPr>
          <a:xfrm>
            <a:off x="931825" y="6161226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29D7B44-365D-B23F-0A43-44A8307C097F}"/>
              </a:ext>
            </a:extLst>
          </p:cNvPr>
          <p:cNvSpPr/>
          <p:nvPr/>
        </p:nvSpPr>
        <p:spPr>
          <a:xfrm>
            <a:off x="1206819" y="6073737"/>
            <a:ext cx="112945" cy="119219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D9DD114-DBA9-89DC-6526-D11D8B2843FD}"/>
              </a:ext>
            </a:extLst>
          </p:cNvPr>
          <p:cNvSpPr/>
          <p:nvPr/>
        </p:nvSpPr>
        <p:spPr>
          <a:xfrm>
            <a:off x="-327965" y="5484615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7862F-2F98-F05E-FF9B-80751DE19633}"/>
              </a:ext>
            </a:extLst>
          </p:cNvPr>
          <p:cNvSpPr/>
          <p:nvPr/>
        </p:nvSpPr>
        <p:spPr>
          <a:xfrm>
            <a:off x="17151" y="5397378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F4E1DC3-4C7B-6F54-1E90-3C3A77C04A86}"/>
              </a:ext>
            </a:extLst>
          </p:cNvPr>
          <p:cNvSpPr/>
          <p:nvPr/>
        </p:nvSpPr>
        <p:spPr>
          <a:xfrm>
            <a:off x="10676771" y="-61481"/>
            <a:ext cx="662935" cy="69976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8134187-634B-5E5F-0708-3F2001857CC3}"/>
              </a:ext>
            </a:extLst>
          </p:cNvPr>
          <p:cNvSpPr/>
          <p:nvPr/>
        </p:nvSpPr>
        <p:spPr>
          <a:xfrm>
            <a:off x="9330229" y="5787978"/>
            <a:ext cx="310551" cy="3278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C086D40-43FF-2A62-B00F-89E7248FC68D}"/>
              </a:ext>
            </a:extLst>
          </p:cNvPr>
          <p:cNvSpPr/>
          <p:nvPr/>
        </p:nvSpPr>
        <p:spPr>
          <a:xfrm>
            <a:off x="8391147" y="5929666"/>
            <a:ext cx="1591258" cy="159230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EF3B98-3C7C-0CA5-C7C4-94865F074106}"/>
              </a:ext>
            </a:extLst>
          </p:cNvPr>
          <p:cNvSpPr/>
          <p:nvPr/>
        </p:nvSpPr>
        <p:spPr>
          <a:xfrm>
            <a:off x="11151545" y="-183544"/>
            <a:ext cx="1040455" cy="69093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2" name="Picture 31" descr="A group of children playing with colorful blocks&#10;&#10;Description automatically generated">
            <a:extLst>
              <a:ext uri="{FF2B5EF4-FFF2-40B4-BE49-F238E27FC236}">
                <a16:creationId xmlns:a16="http://schemas.microsoft.com/office/drawing/2014/main" id="{A380F2B3-F04D-7C2B-6784-E97D9FB6BA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6" t="13447" r="2930"/>
          <a:stretch/>
        </p:blipFill>
        <p:spPr bwMode="auto">
          <a:xfrm>
            <a:off x="11297122" y="1931289"/>
            <a:ext cx="807720" cy="110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 descr="A group of children drawing on paper&#10;&#10;Description automatically generated">
            <a:extLst>
              <a:ext uri="{FF2B5EF4-FFF2-40B4-BE49-F238E27FC236}">
                <a16:creationId xmlns:a16="http://schemas.microsoft.com/office/drawing/2014/main" id="{BD3E471F-AE83-6EF1-F2EB-EF3B7A05A9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066" y="52589"/>
            <a:ext cx="814070" cy="610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34" descr="A child holding a trophy&#10;&#10;Description automatically generated">
            <a:extLst>
              <a:ext uri="{FF2B5EF4-FFF2-40B4-BE49-F238E27FC236}">
                <a16:creationId xmlns:a16="http://schemas.microsoft.com/office/drawing/2014/main" id="{E81C7C44-A2E7-DA64-6CBC-7250EA41C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057" y="3083216"/>
            <a:ext cx="831850" cy="10934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36" descr="A child sitting at a desk playing with a pen&#10;&#10;Description automatically generated">
            <a:extLst>
              <a:ext uri="{FF2B5EF4-FFF2-40B4-BE49-F238E27FC236}">
                <a16:creationId xmlns:a16="http://schemas.microsoft.com/office/drawing/2014/main" id="{13138542-95BD-B693-D230-FAAB3B3C33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057" y="4260671"/>
            <a:ext cx="814070" cy="108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 descr="A blue hand with writing on it&#10;&#10;Description automatically generated">
            <a:extLst>
              <a:ext uri="{FF2B5EF4-FFF2-40B4-BE49-F238E27FC236}">
                <a16:creationId xmlns:a16="http://schemas.microsoft.com/office/drawing/2014/main" id="{FF0FD9A3-5749-60E8-5B45-FD33F9FF99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8914" y="5424074"/>
            <a:ext cx="1204446" cy="1320639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AE39516-61B8-98F8-6988-D17D5A267E01}"/>
              </a:ext>
            </a:extLst>
          </p:cNvPr>
          <p:cNvSpPr/>
          <p:nvPr/>
        </p:nvSpPr>
        <p:spPr>
          <a:xfrm>
            <a:off x="11864640" y="6680017"/>
            <a:ext cx="107648" cy="11362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 descr="A child wearing a safety vest and riding a bike&#10;&#10;Description automatically generated">
            <a:extLst>
              <a:ext uri="{FF2B5EF4-FFF2-40B4-BE49-F238E27FC236}">
                <a16:creationId xmlns:a16="http://schemas.microsoft.com/office/drawing/2014/main" id="{CBD6EFBF-7237-5F5F-28D2-C5F99B8570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16646" y="756830"/>
            <a:ext cx="806450" cy="10807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7837EA-EDD0-C788-51B5-8C97E2ACEBE3}"/>
              </a:ext>
            </a:extLst>
          </p:cNvPr>
          <p:cNvSpPr/>
          <p:nvPr/>
        </p:nvSpPr>
        <p:spPr>
          <a:xfrm>
            <a:off x="692209" y="756830"/>
            <a:ext cx="113410" cy="1080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EEDD4F-FB11-5528-0AA3-89CD98533FCC}"/>
              </a:ext>
            </a:extLst>
          </p:cNvPr>
          <p:cNvSpPr txBox="1">
            <a:spLocks/>
          </p:cNvSpPr>
          <p:nvPr/>
        </p:nvSpPr>
        <p:spPr>
          <a:xfrm>
            <a:off x="1024128" y="150795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Pupil Presentation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999F4C-33C6-77E6-4D35-DE92C3B95960}"/>
              </a:ext>
            </a:extLst>
          </p:cNvPr>
          <p:cNvSpPr txBox="1">
            <a:spLocks/>
          </p:cNvSpPr>
          <p:nvPr/>
        </p:nvSpPr>
        <p:spPr>
          <a:xfrm>
            <a:off x="8773544" y="6192956"/>
            <a:ext cx="1014793" cy="499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400" b="1" cap="none">
                <a:solidFill>
                  <a:schemeClr val="tx2"/>
                </a:solidFill>
                <a:latin typeface="Georgia" panose="02040502050405020303" pitchFamily="18" charset="0"/>
              </a:rPr>
              <a:t>1881</a:t>
            </a:r>
          </a:p>
        </p:txBody>
      </p:sp>
    </p:spTree>
    <p:extLst>
      <p:ext uri="{BB962C8B-B14F-4D97-AF65-F5344CB8AC3E}">
        <p14:creationId xmlns:p14="http://schemas.microsoft.com/office/powerpoint/2010/main" val="2325268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643_TF22378848.potx" id="{6BBE7CC7-35DD-4A68-AF50-43E942A5F51F}" vid="{D3513AAA-9640-405D-ACB4-14E37EB01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240b36-8f5f-451c-993e-9fc0f4722119" xsi:nil="true"/>
    <lcf76f155ced4ddcb4097134ff3c332f xmlns="5ac9ed9b-6d97-45f1-899e-fdd73f1fb74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81DB7FE6027C4AB86C4098D265F56D" ma:contentTypeVersion="11" ma:contentTypeDescription="Create a new document." ma:contentTypeScope="" ma:versionID="2d9bc4b3a60059f512f9d8d6f4da58d6">
  <xsd:schema xmlns:xsd="http://www.w3.org/2001/XMLSchema" xmlns:xs="http://www.w3.org/2001/XMLSchema" xmlns:p="http://schemas.microsoft.com/office/2006/metadata/properties" xmlns:ns2="5ac9ed9b-6d97-45f1-899e-fdd73f1fb746" xmlns:ns3="9c240b36-8f5f-451c-993e-9fc0f4722119" targetNamespace="http://schemas.microsoft.com/office/2006/metadata/properties" ma:root="true" ma:fieldsID="f855a7856518001926d2684975e03e61" ns2:_="" ns3:_="">
    <xsd:import namespace="5ac9ed9b-6d97-45f1-899e-fdd73f1fb746"/>
    <xsd:import namespace="9c240b36-8f5f-451c-993e-9fc0f47221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c9ed9b-6d97-45f1-899e-fdd73f1fb7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cde0904c-6cf9-4c06-a364-281e7e1215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40b36-8f5f-451c-993e-9fc0f472211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d782af3-b242-4a90-b4b1-fded58317dee}" ma:internalName="TaxCatchAll" ma:showField="CatchAllData" ma:web="9c240b36-8f5f-451c-993e-9fc0f47221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88A2F88-55C5-4ED1-9541-807C65424763}">
  <ds:schemaRefs>
    <ds:schemaRef ds:uri="26aaa450-1c5e-4da5-b8c6-e6b193dc13d0"/>
    <ds:schemaRef ds:uri="71af3243-3dd4-4a8d-8c0d-dd76da1f02a5"/>
    <ds:schemaRef ds:uri="9c240b36-8f5f-451c-993e-9fc0f4722119"/>
    <ds:schemaRef ds:uri="http://schemas.microsoft.com/office/2006/metadata/properties"/>
    <ds:schemaRef ds:uri="http://schemas.microsoft.com/office/infopath/2007/PartnerControls"/>
    <ds:schemaRef ds:uri="1d117dc5-2d4c-4621-b220-68ddd7c7bffb"/>
  </ds:schemaRefs>
</ds:datastoreItem>
</file>

<file path=customXml/itemProps3.xml><?xml version="1.0" encoding="utf-8"?>
<ds:datastoreItem xmlns:ds="http://schemas.openxmlformats.org/officeDocument/2006/customXml" ds:itemID="{AC86E424-C6FC-4501-B6C9-74FE1A4CB70C}"/>
</file>

<file path=docProps/app.xml><?xml version="1.0" encoding="utf-8"?>
<Properties xmlns="http://schemas.openxmlformats.org/officeDocument/2006/extended-properties" xmlns:vt="http://schemas.openxmlformats.org/officeDocument/2006/docPropsVTypes">
  <Template>Integral design</Template>
  <TotalTime>72</TotalTime>
  <Words>190</Words>
  <Application>Microsoft Office PowerPoint</Application>
  <PresentationFormat>Widescreen</PresentationFormat>
  <Paragraphs>43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Georgia</vt:lpstr>
      <vt:lpstr>Trebuchet MS</vt:lpstr>
      <vt:lpstr>Tw Cen MT</vt:lpstr>
      <vt:lpstr>Tw Cen MT Condensed</vt:lpstr>
      <vt:lpstr>Wingdings 3</vt:lpstr>
      <vt:lpstr>Integral</vt:lpstr>
      <vt:lpstr>Hallside Primary: P1 Induction </vt:lpstr>
      <vt:lpstr>Introductions</vt:lpstr>
      <vt:lpstr>Introductions</vt:lpstr>
      <vt:lpstr>Induction Day 1</vt:lpstr>
      <vt:lpstr>Induction Day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Hallside Primary: Doors Open</dc:title>
  <dc:creator>Mr Bamford</dc:creator>
  <cp:lastModifiedBy>Mrs Sandilands</cp:lastModifiedBy>
  <cp:revision>27</cp:revision>
  <dcterms:created xsi:type="dcterms:W3CDTF">2024-08-22T09:06:45Z</dcterms:created>
  <dcterms:modified xsi:type="dcterms:W3CDTF">2025-06-10T14:08:33Z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0x0101000881DB7FE6027C4AB86C4098D265F56D</vt:lpwstr>
  </property>
  <property fmtid="{D5CDD505-2E9C-101B-9397-08002B2CF9AE}" pid="3" name="MediaServiceImageTags">
    <vt:lpwstr/>
  </property>
</Properties>
</file>