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65" r:id="rId2"/>
    <p:sldId id="256" r:id="rId3"/>
    <p:sldId id="269" r:id="rId4"/>
    <p:sldId id="257" r:id="rId5"/>
    <p:sldId id="258" r:id="rId6"/>
    <p:sldId id="268" r:id="rId7"/>
    <p:sldId id="267" r:id="rId8"/>
    <p:sldId id="270" r:id="rId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318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8DE982-BADB-410F-AF69-431D09B40218}" type="datetimeFigureOut">
              <a:rPr lang="en-GB" smtClean="0"/>
              <a:t>03/07/2026</a:t>
            </a:fld>
            <a:endParaRPr lang="en-GB" dirty="0"/>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144900-C886-494E-828D-D04572A04881}" type="slidenum">
              <a:rPr lang="en-GB" smtClean="0"/>
              <a:t>‹#›</a:t>
            </a:fld>
            <a:endParaRPr lang="en-GB" dirty="0"/>
          </a:p>
        </p:txBody>
      </p:sp>
    </p:spTree>
    <p:extLst>
      <p:ext uri="{BB962C8B-B14F-4D97-AF65-F5344CB8AC3E}">
        <p14:creationId xmlns:p14="http://schemas.microsoft.com/office/powerpoint/2010/main" val="4274097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34EAB6F9-1927-CE32-6240-5865E276376B}"/>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C8E2FBE8-9FBD-2891-1479-41EF69563A67}"/>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dirty="0"/>
          </a:p>
        </p:txBody>
      </p:sp>
      <p:sp>
        <p:nvSpPr>
          <p:cNvPr id="52" name="Google Shape;52;p:notes">
            <a:extLst>
              <a:ext uri="{FF2B5EF4-FFF2-40B4-BE49-F238E27FC236}">
                <a16:creationId xmlns:a16="http://schemas.microsoft.com/office/drawing/2014/main" id="{20C164A3-D3DE-F13D-E575-CA1EEA92BF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44091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GB" dirty="0"/>
          </a:p>
        </p:txBody>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2777468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330788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133086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47367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2704546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3657232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166089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326917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2525375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3402627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dirty="0"/>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88C8309C-79F2-407D-A636-C0DF5A61335E}" type="datetimeFigureOut">
              <a:rPr lang="en-GB" smtClean="0"/>
              <a:t>03/07/2026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F1F7162-6528-48F0-A41D-67499D29D844}" type="slidenum">
              <a:rPr lang="en-GB" smtClean="0"/>
              <a:t>‹#›</a:t>
            </a:fld>
            <a:endParaRPr lang="en-GB" dirty="0"/>
          </a:p>
        </p:txBody>
      </p:sp>
    </p:spTree>
    <p:extLst>
      <p:ext uri="{BB962C8B-B14F-4D97-AF65-F5344CB8AC3E}">
        <p14:creationId xmlns:p14="http://schemas.microsoft.com/office/powerpoint/2010/main" val="3159450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88C8309C-79F2-407D-A636-C0DF5A61335E}" type="datetimeFigureOut">
              <a:rPr lang="en-GB" smtClean="0"/>
              <a:t>03/07/2026</a:t>
            </a:fld>
            <a:endParaRPr lang="en-GB" dirty="0"/>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lang="en-GB" dirty="0"/>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5F1F7162-6528-48F0-A41D-67499D29D844}" type="slidenum">
              <a:rPr lang="en-GB" smtClean="0"/>
              <a:t>‹#›</a:t>
            </a:fld>
            <a:endParaRPr lang="en-GB" dirty="0"/>
          </a:p>
        </p:txBody>
      </p:sp>
    </p:spTree>
    <p:extLst>
      <p:ext uri="{BB962C8B-B14F-4D97-AF65-F5344CB8AC3E}">
        <p14:creationId xmlns:p14="http://schemas.microsoft.com/office/powerpoint/2010/main" val="3356039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18" Type="http://schemas.openxmlformats.org/officeDocument/2006/relationships/image" Target="../media/image24.jpeg"/><Relationship Id="rId3" Type="http://schemas.openxmlformats.org/officeDocument/2006/relationships/image" Target="../media/image9.jpeg"/><Relationship Id="rId21" Type="http://schemas.openxmlformats.org/officeDocument/2006/relationships/image" Target="../media/image27.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jpeg"/><Relationship Id="rId2" Type="http://schemas.openxmlformats.org/officeDocument/2006/relationships/image" Target="../media/image8.jpeg"/><Relationship Id="rId16" Type="http://schemas.openxmlformats.org/officeDocument/2006/relationships/image" Target="../media/image22.jpeg"/><Relationship Id="rId20"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jpeg"/><Relationship Id="rId19" Type="http://schemas.openxmlformats.org/officeDocument/2006/relationships/image" Target="../media/image25.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3" Type="http://schemas.openxmlformats.org/officeDocument/2006/relationships/image" Target="../media/image30.jpeg"/><Relationship Id="rId7" Type="http://schemas.openxmlformats.org/officeDocument/2006/relationships/image" Target="../media/image34.jpeg"/><Relationship Id="rId12" Type="http://schemas.openxmlformats.org/officeDocument/2006/relationships/image" Target="../media/image3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3.jpeg"/><Relationship Id="rId11" Type="http://schemas.openxmlformats.org/officeDocument/2006/relationships/image" Target="../media/image38.jpeg"/><Relationship Id="rId5" Type="http://schemas.openxmlformats.org/officeDocument/2006/relationships/image" Target="../media/image32.jpeg"/><Relationship Id="rId10" Type="http://schemas.openxmlformats.org/officeDocument/2006/relationships/image" Target="../media/image37.jpeg"/><Relationship Id="rId4" Type="http://schemas.openxmlformats.org/officeDocument/2006/relationships/image" Target="../media/image31.jpeg"/><Relationship Id="rId9" Type="http://schemas.openxmlformats.org/officeDocument/2006/relationships/image" Target="../media/image36.jpeg"/><Relationship Id="rId14" Type="http://schemas.openxmlformats.org/officeDocument/2006/relationships/image" Target="../media/image41.jpeg"/></Relationships>
</file>

<file path=ppt/slides/_rels/slide7.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2.jpeg"/><Relationship Id="rId18" Type="http://schemas.openxmlformats.org/officeDocument/2006/relationships/image" Target="../media/image57.jpeg"/><Relationship Id="rId3" Type="http://schemas.openxmlformats.org/officeDocument/2006/relationships/image" Target="../media/image42.jpeg"/><Relationship Id="rId7" Type="http://schemas.openxmlformats.org/officeDocument/2006/relationships/image" Target="../media/image46.jpeg"/><Relationship Id="rId12" Type="http://schemas.openxmlformats.org/officeDocument/2006/relationships/image" Target="../media/image51.jpeg"/><Relationship Id="rId17" Type="http://schemas.openxmlformats.org/officeDocument/2006/relationships/image" Target="../media/image56.jpeg"/><Relationship Id="rId2" Type="http://schemas.openxmlformats.org/officeDocument/2006/relationships/notesSlide" Target="../notesSlides/notesSlide2.xml"/><Relationship Id="rId16" Type="http://schemas.openxmlformats.org/officeDocument/2006/relationships/image" Target="../media/image55.jpeg"/><Relationship Id="rId20" Type="http://schemas.openxmlformats.org/officeDocument/2006/relationships/image" Target="../media/image59.jpeg"/><Relationship Id="rId1" Type="http://schemas.openxmlformats.org/officeDocument/2006/relationships/slideLayout" Target="../slideLayouts/slideLayout1.xml"/><Relationship Id="rId6" Type="http://schemas.openxmlformats.org/officeDocument/2006/relationships/image" Target="../media/image45.jpeg"/><Relationship Id="rId11" Type="http://schemas.openxmlformats.org/officeDocument/2006/relationships/image" Target="../media/image50.jpeg"/><Relationship Id="rId5" Type="http://schemas.openxmlformats.org/officeDocument/2006/relationships/image" Target="../media/image44.jpeg"/><Relationship Id="rId15" Type="http://schemas.openxmlformats.org/officeDocument/2006/relationships/image" Target="../media/image54.jpeg"/><Relationship Id="rId10" Type="http://schemas.openxmlformats.org/officeDocument/2006/relationships/image" Target="../media/image49.jpeg"/><Relationship Id="rId19" Type="http://schemas.openxmlformats.org/officeDocument/2006/relationships/image" Target="../media/image58.jpeg"/><Relationship Id="rId4" Type="http://schemas.openxmlformats.org/officeDocument/2006/relationships/image" Target="../media/image43.jpeg"/><Relationship Id="rId9" Type="http://schemas.openxmlformats.org/officeDocument/2006/relationships/image" Target="../media/image48.jpeg"/><Relationship Id="rId14" Type="http://schemas.openxmlformats.org/officeDocument/2006/relationships/image" Target="../media/image5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a:extLst>
              <a:ext uri="{FF2B5EF4-FFF2-40B4-BE49-F238E27FC236}">
                <a16:creationId xmlns:a16="http://schemas.microsoft.com/office/drawing/2014/main" id="{4A34BFF4-CEB0-05E3-0F09-B7CE4B3C3984}"/>
              </a:ext>
            </a:extLst>
          </p:cNvPr>
          <p:cNvSpPr txBox="1">
            <a:spLocks noChangeArrowheads="1"/>
          </p:cNvSpPr>
          <p:nvPr/>
        </p:nvSpPr>
        <p:spPr bwMode="auto">
          <a:xfrm>
            <a:off x="948860" y="5788431"/>
            <a:ext cx="1695865" cy="155490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endParaRPr lang="en-GB" dirty="0"/>
          </a:p>
        </p:txBody>
      </p:sp>
      <p:pic>
        <p:nvPicPr>
          <p:cNvPr id="4" name="Picture 3">
            <a:extLst>
              <a:ext uri="{FF2B5EF4-FFF2-40B4-BE49-F238E27FC236}">
                <a16:creationId xmlns:a16="http://schemas.microsoft.com/office/drawing/2014/main" id="{8EC1A6D6-7340-9A25-E8F8-F3EDB0DD51BA}"/>
              </a:ext>
            </a:extLst>
          </p:cNvPr>
          <p:cNvPicPr>
            <a:picLocks noChangeAspect="1"/>
          </p:cNvPicPr>
          <p:nvPr/>
        </p:nvPicPr>
        <p:blipFill>
          <a:blip r:embed="rId2"/>
          <a:stretch>
            <a:fillRect/>
          </a:stretch>
        </p:blipFill>
        <p:spPr>
          <a:xfrm>
            <a:off x="5898249" y="275727"/>
            <a:ext cx="1352739" cy="1352739"/>
          </a:xfrm>
          <a:prstGeom prst="rect">
            <a:avLst/>
          </a:prstGeom>
        </p:spPr>
      </p:pic>
      <p:sp>
        <p:nvSpPr>
          <p:cNvPr id="13" name="TextBox 12">
            <a:extLst>
              <a:ext uri="{FF2B5EF4-FFF2-40B4-BE49-F238E27FC236}">
                <a16:creationId xmlns:a16="http://schemas.microsoft.com/office/drawing/2014/main" id="{B75C141D-925C-0186-8673-31B5FD38AF00}"/>
              </a:ext>
            </a:extLst>
          </p:cNvPr>
          <p:cNvSpPr txBox="1"/>
          <p:nvPr/>
        </p:nvSpPr>
        <p:spPr>
          <a:xfrm>
            <a:off x="436098" y="2039815"/>
            <a:ext cx="6814890" cy="6909584"/>
          </a:xfrm>
          <a:prstGeom prst="rect">
            <a:avLst/>
          </a:prstGeom>
          <a:noFill/>
        </p:spPr>
        <p:txBody>
          <a:bodyPr wrap="square" rtlCol="0">
            <a:spAutoFit/>
          </a:bodyPr>
          <a:lstStyle/>
          <a:p>
            <a:pPr algn="just"/>
            <a:r>
              <a:rPr lang="en-GB" sz="1300" dirty="0">
                <a:latin typeface="Comic Sans MS" panose="030F0702030302020204" pitchFamily="66" charset="0"/>
              </a:rPr>
              <a:t>Welcome to our final newsletter of this school year. </a:t>
            </a:r>
          </a:p>
          <a:p>
            <a:pPr algn="just"/>
            <a:endParaRPr lang="en-GB" sz="1300" dirty="0">
              <a:latin typeface="Comic Sans MS" panose="030F0702030302020204" pitchFamily="66" charset="0"/>
            </a:endParaRPr>
          </a:p>
          <a:p>
            <a:pPr algn="just"/>
            <a:r>
              <a:rPr lang="en-GB" sz="1300" dirty="0">
                <a:latin typeface="Comic Sans MS" panose="030F0702030302020204" pitchFamily="66" charset="0"/>
              </a:rPr>
              <a:t>It has been such a busy term but also a term filled with fun and great learning opportunities! There have been many highlights, some of which are showcased on the following pages. </a:t>
            </a:r>
          </a:p>
          <a:p>
            <a:pPr algn="just"/>
            <a:endParaRPr lang="en-GB" sz="1300" dirty="0">
              <a:latin typeface="Comic Sans MS" panose="030F0702030302020204" pitchFamily="66" charset="0"/>
            </a:endParaRPr>
          </a:p>
          <a:p>
            <a:pPr algn="just"/>
            <a:r>
              <a:rPr lang="en-GB" sz="1300" dirty="0">
                <a:latin typeface="Comic Sans MS" panose="030F0702030302020204" pitchFamily="66" charset="0"/>
              </a:rPr>
              <a:t>The last week has been very bittersweet with lots of ‘lasts’ as we held our Leavers’ Assembly for the P7s leaving us and heading for the Anderson High School, and today we held the Nursery Graduation for those moving on from Nursery to Primary 1. Across the week we have been saying a final farewell to Mrs Paul, who will be leaving us as art teacher, Mr Kirkness who has been successful in securing a new post as PT for Expressive Arts in Brae High School and to Miss Saunders who is leaving after 10 years serving Tingwall School and moving on to pastures new in Scalloway and Lunnasting Primaries. Although we will miss them all very much, we wish them all every success in their new ventures after the summer.</a:t>
            </a:r>
          </a:p>
          <a:p>
            <a:pPr algn="just"/>
            <a:endParaRPr lang="en-GB" sz="1300" dirty="0">
              <a:latin typeface="Comic Sans MS" panose="030F0702030302020204" pitchFamily="66" charset="0"/>
            </a:endParaRPr>
          </a:p>
          <a:p>
            <a:pPr algn="just"/>
            <a:r>
              <a:rPr lang="en-GB" sz="1300" dirty="0">
                <a:latin typeface="Comic Sans MS" panose="030F0702030302020204" pitchFamily="66" charset="0"/>
              </a:rPr>
              <a:t>This will also be my last newsletter with you all and I want to take this opportunity to say a huge thank you to you all – parents, families and the wider community, wir fabulous bairns and wir amazing staff.  It has been such a privilege to have been your Head Teacher across the last 18 months and I will hold this peerie school and everything it stands for in my heart forever. Thank you all for your support across my tenure, it has been a very special time. Also, thank you so much for the generous and thoughtful gifts you have presented me with, I feel so very lucky and am deeply grateful.</a:t>
            </a:r>
          </a:p>
          <a:p>
            <a:pPr algn="just"/>
            <a:endParaRPr lang="en-GB" sz="1300" dirty="0">
              <a:latin typeface="Comic Sans MS" panose="030F0702030302020204" pitchFamily="66" charset="0"/>
            </a:endParaRPr>
          </a:p>
          <a:p>
            <a:pPr algn="just"/>
            <a:r>
              <a:rPr lang="en-GB" sz="1300" dirty="0">
                <a:latin typeface="Comic Sans MS" panose="030F0702030302020204" pitchFamily="66" charset="0"/>
              </a:rPr>
              <a:t>We hope you all enjoy a wonderful summer holiday and have some lovely time together with your families and friends. Let’s hope the sun does finally start to shine!</a:t>
            </a:r>
          </a:p>
          <a:p>
            <a:pPr algn="just"/>
            <a:endParaRPr lang="en-GB" sz="1300" dirty="0">
              <a:latin typeface="Comic Sans MS" panose="030F0702030302020204" pitchFamily="66" charset="0"/>
            </a:endParaRPr>
          </a:p>
          <a:p>
            <a:pPr algn="just"/>
            <a:r>
              <a:rPr lang="en-GB" sz="1300" dirty="0">
                <a:latin typeface="Comic Sans MS" panose="030F0702030302020204" pitchFamily="66" charset="0"/>
              </a:rPr>
              <a:t>The team looks forward to welcoming all wir bairns back to school on Wednesday 19</a:t>
            </a:r>
            <a:r>
              <a:rPr lang="en-GB" sz="1300" baseline="30000" dirty="0">
                <a:latin typeface="Comic Sans MS" panose="030F0702030302020204" pitchFamily="66" charset="0"/>
              </a:rPr>
              <a:t>th</a:t>
            </a:r>
            <a:r>
              <a:rPr lang="en-GB" sz="1300" dirty="0">
                <a:latin typeface="Comic Sans MS" panose="030F0702030302020204" pitchFamily="66" charset="0"/>
              </a:rPr>
              <a:t> August for the beginning of our next academic year.</a:t>
            </a:r>
          </a:p>
          <a:p>
            <a:pPr algn="just"/>
            <a:endParaRPr lang="en-GB" sz="1300" dirty="0">
              <a:latin typeface="Comic Sans MS" panose="030F0702030302020204" pitchFamily="66" charset="0"/>
            </a:endParaRPr>
          </a:p>
          <a:p>
            <a:pPr algn="ctr"/>
            <a:r>
              <a:rPr lang="en-GB" sz="1300" dirty="0">
                <a:latin typeface="Comic Sans MS" panose="030F0702030302020204" pitchFamily="66" charset="0"/>
              </a:rPr>
              <a:t>With love and best wishes,</a:t>
            </a:r>
          </a:p>
          <a:p>
            <a:pPr algn="ctr"/>
            <a:r>
              <a:rPr lang="en-GB" sz="1300" dirty="0">
                <a:latin typeface="Comic Sans MS" panose="030F0702030302020204" pitchFamily="66" charset="0"/>
              </a:rPr>
              <a:t>Lesley</a:t>
            </a:r>
          </a:p>
        </p:txBody>
      </p:sp>
      <p:sp>
        <p:nvSpPr>
          <p:cNvPr id="8" name="Rectangle: Rounded Corners 7">
            <a:extLst>
              <a:ext uri="{FF2B5EF4-FFF2-40B4-BE49-F238E27FC236}">
                <a16:creationId xmlns:a16="http://schemas.microsoft.com/office/drawing/2014/main" id="{E9C88137-76DD-38F3-4D86-58F753804F03}"/>
              </a:ext>
            </a:extLst>
          </p:cNvPr>
          <p:cNvSpPr/>
          <p:nvPr/>
        </p:nvSpPr>
        <p:spPr>
          <a:xfrm>
            <a:off x="1307075" y="307343"/>
            <a:ext cx="4467225" cy="1400175"/>
          </a:xfrm>
          <a:prstGeom prst="roundRect">
            <a:avLst/>
          </a:prstGeom>
          <a:solidFill>
            <a:schemeClr val="tx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buNone/>
            </a:pPr>
            <a:r>
              <a:rPr lang="en-GB" sz="2400" b="1" kern="100" dirty="0">
                <a:effectLst/>
                <a:latin typeface="Cavolini" panose="03000502040302020204" pitchFamily="66" charset="0"/>
                <a:ea typeface="Aptos" panose="020B0004020202020204" pitchFamily="34" charset="0"/>
                <a:cs typeface="Times New Roman" panose="02020603050405020304" pitchFamily="18" charset="0"/>
              </a:rPr>
              <a:t>Tingwall Primary School Term 4 Newsletter 2026</a:t>
            </a:r>
            <a:endParaRPr lang="en-GB" sz="1100" kern="100" dirty="0">
              <a:effectLst/>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009029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DB571BA-566D-14B7-7B8E-1471B88160A1}"/>
              </a:ext>
            </a:extLst>
          </p:cNvPr>
          <p:cNvSpPr/>
          <p:nvPr/>
        </p:nvSpPr>
        <p:spPr>
          <a:xfrm>
            <a:off x="327977" y="0"/>
            <a:ext cx="6903720" cy="5796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en-GB" sz="2400" b="1" dirty="0">
                <a:solidFill>
                  <a:srgbClr val="92D050"/>
                </a:solidFill>
                <a:latin typeface="Comic Sans MS" panose="030F0702030302020204" pitchFamily="66" charset="0"/>
              </a:rPr>
              <a:t>P123 – Term 4 </a:t>
            </a:r>
            <a:endParaRPr lang="en-GB" sz="3200" b="1" dirty="0">
              <a:solidFill>
                <a:srgbClr val="92D050"/>
              </a:solidFill>
              <a:latin typeface="Comic Sans MS" panose="030F0702030302020204" pitchFamily="66" charset="0"/>
            </a:endParaRPr>
          </a:p>
          <a:p>
            <a:pPr algn="ctr"/>
            <a:r>
              <a:rPr lang="en-GB" sz="1300" b="1" i="1" dirty="0">
                <a:solidFill>
                  <a:srgbClr val="92D050"/>
                </a:solidFill>
                <a:latin typeface="Comic Sans MS" panose="030F0702030302020204" pitchFamily="66" charset="0"/>
              </a:rPr>
              <a:t>We have been so busy in our learning…what an amazing term we’ve had! </a:t>
            </a:r>
          </a:p>
          <a:p>
            <a:pPr marL="285750"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have been growing plants from seed, starting them in propagators and moving them to the polycrub. We have learned about all the stages of a plant’s growth , from germination to fully grown. We’ve even learned about how a plant disperses its seed for the next generation. </a:t>
            </a:r>
          </a:p>
          <a:p>
            <a:pPr marL="285750"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made ‘Germination Stations’ with bean seeds, which we were able to watch. We were able to see how a seed germinates and produces roots and shoots! </a:t>
            </a:r>
          </a:p>
          <a:p>
            <a:pPr marL="285750"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designed experiments to see what a plant needs to grow and discovered that they won’t grow for long in dark, cold places or without water. </a:t>
            </a:r>
          </a:p>
          <a:p>
            <a:pPr marL="285750"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prepared our plants for our ‘Plant Sale’ and some of us took part in selling them. </a:t>
            </a:r>
          </a:p>
          <a:p>
            <a:pPr marL="285750"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have been doing ‘Food Fridays’ where we have been trying new and different foods. We have been eating some of our food from the polycrub. We have also been developing our food technology skills, like chopping and spreading.</a:t>
            </a:r>
          </a:p>
          <a:p>
            <a:pPr marL="285750"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have been learning about where our food comes from, in lots of different ways, such as: </a:t>
            </a:r>
          </a:p>
          <a:p>
            <a:pPr marL="742950" lvl="1"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have had parents in to tell us about their jobs in the seafood industry </a:t>
            </a:r>
          </a:p>
          <a:p>
            <a:pPr marL="742950" lvl="1"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have learned about farms and food producers in Shetland. </a:t>
            </a:r>
          </a:p>
          <a:p>
            <a:pPr marL="742950" lvl="1"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have investigated food packaging and found out which countries they have come from. We have found these places on a map…some have travelled a long way and have a lot of food miles! </a:t>
            </a:r>
          </a:p>
          <a:p>
            <a:pPr marL="285750"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have been learning about the ‘Eatwell Plate’, which tells us about all the different food groups and what a balanced meal looks like. </a:t>
            </a:r>
          </a:p>
          <a:p>
            <a:pPr marL="285750"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have been looking at some Shetland food and recipes, including seeing a big chunk of ‘Reestit Mutton!’ </a:t>
            </a:r>
          </a:p>
          <a:p>
            <a:pPr marL="285750" indent="-285750">
              <a:buBlip>
                <a:blip>
                  <a:extLst>
                    <a:ext uri="{96DAC541-7B7A-43D3-8B79-37D633B846F1}">
                      <asvg:svgBlip xmlns:asvg="http://schemas.microsoft.com/office/drawing/2016/SVG/main" r:embed="rId3"/>
                    </a:ext>
                  </a:extLst>
                </a:blip>
              </a:buBlip>
            </a:pPr>
            <a:r>
              <a:rPr lang="en-GB" sz="1200" dirty="0">
                <a:solidFill>
                  <a:srgbClr val="92D050"/>
                </a:solidFill>
                <a:latin typeface="Comic Sans MS" panose="030F0702030302020204" pitchFamily="66" charset="0"/>
              </a:rPr>
              <a:t>We have really been developing our writing, and Miss Saunders has been astounded by the stories we have been writing, especially the one about the mysterious keys we found! </a:t>
            </a:r>
          </a:p>
        </p:txBody>
      </p:sp>
      <p:pic>
        <p:nvPicPr>
          <p:cNvPr id="4" name="Picture 3">
            <a:extLst>
              <a:ext uri="{FF2B5EF4-FFF2-40B4-BE49-F238E27FC236}">
                <a16:creationId xmlns:a16="http://schemas.microsoft.com/office/drawing/2014/main" id="{0A314630-0D0C-B95C-CFB7-9FC91EFBE6E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976" y="5938374"/>
            <a:ext cx="3169919" cy="2377439"/>
          </a:xfrm>
          <a:prstGeom prst="rect">
            <a:avLst/>
          </a:prstGeom>
        </p:spPr>
      </p:pic>
      <p:pic>
        <p:nvPicPr>
          <p:cNvPr id="6" name="Picture 5">
            <a:extLst>
              <a:ext uri="{FF2B5EF4-FFF2-40B4-BE49-F238E27FC236}">
                <a16:creationId xmlns:a16="http://schemas.microsoft.com/office/drawing/2014/main" id="{BD5E20CB-897E-84B2-6FE2-630FB0813B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61780" y="5939813"/>
            <a:ext cx="3168000" cy="2376000"/>
          </a:xfrm>
          <a:prstGeom prst="rect">
            <a:avLst/>
          </a:prstGeom>
        </p:spPr>
      </p:pic>
      <p:pic>
        <p:nvPicPr>
          <p:cNvPr id="10" name="Picture 9">
            <a:extLst>
              <a:ext uri="{FF2B5EF4-FFF2-40B4-BE49-F238E27FC236}">
                <a16:creationId xmlns:a16="http://schemas.microsoft.com/office/drawing/2014/main" id="{99DB74FC-D0E1-57FA-3301-CFD8025BE13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9896" y="8315813"/>
            <a:ext cx="3168000" cy="2376000"/>
          </a:xfrm>
          <a:prstGeom prst="rect">
            <a:avLst/>
          </a:prstGeom>
        </p:spPr>
      </p:pic>
      <p:pic>
        <p:nvPicPr>
          <p:cNvPr id="12" name="Picture 11">
            <a:extLst>
              <a:ext uri="{FF2B5EF4-FFF2-40B4-BE49-F238E27FC236}">
                <a16:creationId xmlns:a16="http://schemas.microsoft.com/office/drawing/2014/main" id="{E4B1D18A-DE68-D47B-6AE0-BFFE51E283C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61780" y="8315813"/>
            <a:ext cx="3168000" cy="2376000"/>
          </a:xfrm>
          <a:prstGeom prst="rect">
            <a:avLst/>
          </a:prstGeom>
        </p:spPr>
      </p:pic>
    </p:spTree>
    <p:extLst>
      <p:ext uri="{BB962C8B-B14F-4D97-AF65-F5344CB8AC3E}">
        <p14:creationId xmlns:p14="http://schemas.microsoft.com/office/powerpoint/2010/main" val="3009493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a:extLst>
            <a:ext uri="{FF2B5EF4-FFF2-40B4-BE49-F238E27FC236}">
              <a16:creationId xmlns:a16="http://schemas.microsoft.com/office/drawing/2014/main" id="{F5F2B5B5-AB9B-0CCA-2298-1ACE382C1EF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FDDCF2C-0DA1-4589-12CE-35E8F12944B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620000" cy="2160000"/>
          </a:xfrm>
          <a:prstGeom prst="rect">
            <a:avLst/>
          </a:prstGeom>
        </p:spPr>
      </p:pic>
      <p:pic>
        <p:nvPicPr>
          <p:cNvPr id="5" name="Picture 4">
            <a:extLst>
              <a:ext uri="{FF2B5EF4-FFF2-40B4-BE49-F238E27FC236}">
                <a16:creationId xmlns:a16="http://schemas.microsoft.com/office/drawing/2014/main" id="{8CBEF459-668C-0CDE-49BB-7FC424AF87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4293229"/>
            <a:ext cx="1620000" cy="2160000"/>
          </a:xfrm>
          <a:prstGeom prst="rect">
            <a:avLst/>
          </a:prstGeom>
        </p:spPr>
      </p:pic>
      <p:pic>
        <p:nvPicPr>
          <p:cNvPr id="7" name="Picture 6">
            <a:extLst>
              <a:ext uri="{FF2B5EF4-FFF2-40B4-BE49-F238E27FC236}">
                <a16:creationId xmlns:a16="http://schemas.microsoft.com/office/drawing/2014/main" id="{667BAA31-41F6-8D5D-C7CA-ED55D50210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2172123"/>
            <a:ext cx="1620000" cy="2160000"/>
          </a:xfrm>
          <a:prstGeom prst="rect">
            <a:avLst/>
          </a:prstGeom>
        </p:spPr>
      </p:pic>
      <p:pic>
        <p:nvPicPr>
          <p:cNvPr id="9" name="Picture 8">
            <a:extLst>
              <a:ext uri="{FF2B5EF4-FFF2-40B4-BE49-F238E27FC236}">
                <a16:creationId xmlns:a16="http://schemas.microsoft.com/office/drawing/2014/main" id="{70AE0FFC-E7AA-E863-90FA-E87E3B88C4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8531813"/>
            <a:ext cx="1620000" cy="2160000"/>
          </a:xfrm>
          <a:prstGeom prst="rect">
            <a:avLst/>
          </a:prstGeom>
        </p:spPr>
      </p:pic>
      <p:pic>
        <p:nvPicPr>
          <p:cNvPr id="11" name="Picture 10">
            <a:extLst>
              <a:ext uri="{FF2B5EF4-FFF2-40B4-BE49-F238E27FC236}">
                <a16:creationId xmlns:a16="http://schemas.microsoft.com/office/drawing/2014/main" id="{A9AC70B1-81FA-3439-5C07-D14EC8C666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6453229"/>
            <a:ext cx="1620000" cy="2160000"/>
          </a:xfrm>
          <a:prstGeom prst="rect">
            <a:avLst/>
          </a:prstGeom>
        </p:spPr>
      </p:pic>
      <p:pic>
        <p:nvPicPr>
          <p:cNvPr id="15" name="Picture 14">
            <a:extLst>
              <a:ext uri="{FF2B5EF4-FFF2-40B4-BE49-F238E27FC236}">
                <a16:creationId xmlns:a16="http://schemas.microsoft.com/office/drawing/2014/main" id="{C975B0BB-879F-DBFF-E3CF-1FBA0566D7B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39675" y="4332123"/>
            <a:ext cx="1620000" cy="2160000"/>
          </a:xfrm>
          <a:prstGeom prst="rect">
            <a:avLst/>
          </a:prstGeom>
        </p:spPr>
      </p:pic>
      <p:pic>
        <p:nvPicPr>
          <p:cNvPr id="19" name="Picture 18">
            <a:extLst>
              <a:ext uri="{FF2B5EF4-FFF2-40B4-BE49-F238E27FC236}">
                <a16:creationId xmlns:a16="http://schemas.microsoft.com/office/drawing/2014/main" id="{AAC3764B-0892-2898-99F0-72ADA4B50B3C}"/>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939675" y="6390026"/>
            <a:ext cx="1620000" cy="2160000"/>
          </a:xfrm>
          <a:prstGeom prst="rect">
            <a:avLst/>
          </a:prstGeom>
        </p:spPr>
      </p:pic>
      <p:pic>
        <p:nvPicPr>
          <p:cNvPr id="21" name="Picture 20">
            <a:extLst>
              <a:ext uri="{FF2B5EF4-FFF2-40B4-BE49-F238E27FC236}">
                <a16:creationId xmlns:a16="http://schemas.microsoft.com/office/drawing/2014/main" id="{F7E85B66-7072-058D-4F12-861189601A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939675" y="8531813"/>
            <a:ext cx="1620000" cy="2160000"/>
          </a:xfrm>
          <a:prstGeom prst="rect">
            <a:avLst/>
          </a:prstGeom>
        </p:spPr>
      </p:pic>
      <p:pic>
        <p:nvPicPr>
          <p:cNvPr id="23" name="Picture 22">
            <a:extLst>
              <a:ext uri="{FF2B5EF4-FFF2-40B4-BE49-F238E27FC236}">
                <a16:creationId xmlns:a16="http://schemas.microsoft.com/office/drawing/2014/main" id="{7C6FBBD2-D4AB-794A-F915-2EAFE181F9D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955280" y="4332123"/>
            <a:ext cx="1620000" cy="2160000"/>
          </a:xfrm>
          <a:prstGeom prst="rect">
            <a:avLst/>
          </a:prstGeom>
        </p:spPr>
      </p:pic>
      <p:pic>
        <p:nvPicPr>
          <p:cNvPr id="25" name="Picture 24">
            <a:extLst>
              <a:ext uri="{FF2B5EF4-FFF2-40B4-BE49-F238E27FC236}">
                <a16:creationId xmlns:a16="http://schemas.microsoft.com/office/drawing/2014/main" id="{B130FD0D-E4D0-AA21-0780-5ACD8FE3AD9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955280" y="6492123"/>
            <a:ext cx="1620000" cy="2160000"/>
          </a:xfrm>
          <a:prstGeom prst="rect">
            <a:avLst/>
          </a:prstGeom>
        </p:spPr>
      </p:pic>
      <p:pic>
        <p:nvPicPr>
          <p:cNvPr id="27" name="Picture 26">
            <a:extLst>
              <a:ext uri="{FF2B5EF4-FFF2-40B4-BE49-F238E27FC236}">
                <a16:creationId xmlns:a16="http://schemas.microsoft.com/office/drawing/2014/main" id="{841C697C-5853-1BFC-DE09-49156ABBF67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92197" y="8531813"/>
            <a:ext cx="1620000" cy="2160000"/>
          </a:xfrm>
          <a:prstGeom prst="rect">
            <a:avLst/>
          </a:prstGeom>
        </p:spPr>
      </p:pic>
      <p:pic>
        <p:nvPicPr>
          <p:cNvPr id="29" name="Picture 28">
            <a:extLst>
              <a:ext uri="{FF2B5EF4-FFF2-40B4-BE49-F238E27FC236}">
                <a16:creationId xmlns:a16="http://schemas.microsoft.com/office/drawing/2014/main" id="{12D0BBF3-8DC7-A8BA-C82C-35340E408BD8}"/>
              </a:ext>
            </a:extLst>
          </p:cNvPr>
          <p:cNvPicPr>
            <a:picLocks noChangeAspect="1"/>
          </p:cNvPicPr>
          <p:nvPr/>
        </p:nvPicPr>
        <p:blipFill>
          <a:blip r:embed="rId13" cstate="screen">
            <a:extLst>
              <a:ext uri="{28A0092B-C50C-407E-A947-70E740481C1C}">
                <a14:useLocalDpi xmlns:a14="http://schemas.microsoft.com/office/drawing/2010/main"/>
              </a:ext>
            </a:extLst>
          </a:blip>
          <a:srcRect/>
          <a:stretch>
            <a:fillRect/>
          </a:stretch>
        </p:blipFill>
        <p:spPr>
          <a:xfrm>
            <a:off x="5939675" y="2172123"/>
            <a:ext cx="1620000" cy="2160000"/>
          </a:xfrm>
          <a:prstGeom prst="rect">
            <a:avLst/>
          </a:prstGeom>
        </p:spPr>
      </p:pic>
      <p:pic>
        <p:nvPicPr>
          <p:cNvPr id="31" name="Picture 30">
            <a:extLst>
              <a:ext uri="{FF2B5EF4-FFF2-40B4-BE49-F238E27FC236}">
                <a16:creationId xmlns:a16="http://schemas.microsoft.com/office/drawing/2014/main" id="{327D50D6-454E-D560-584A-BEBCB97B9F60}"/>
              </a:ext>
            </a:extLst>
          </p:cNvPr>
          <p:cNvPicPr>
            <a:picLocks noChangeAspect="1"/>
          </p:cNvPicPr>
          <p:nvPr/>
        </p:nvPicPr>
        <p:blipFill>
          <a:blip r:embed="rId14" cstate="screen">
            <a:extLst>
              <a:ext uri="{28A0092B-C50C-407E-A947-70E740481C1C}">
                <a14:useLocalDpi xmlns:a14="http://schemas.microsoft.com/office/drawing/2010/main"/>
              </a:ext>
            </a:extLst>
          </a:blip>
          <a:srcRect r="-1"/>
          <a:stretch>
            <a:fillRect/>
          </a:stretch>
        </p:blipFill>
        <p:spPr>
          <a:xfrm>
            <a:off x="5939675" y="12123"/>
            <a:ext cx="1620000" cy="2160000"/>
          </a:xfrm>
          <a:prstGeom prst="rect">
            <a:avLst/>
          </a:prstGeom>
        </p:spPr>
      </p:pic>
      <p:pic>
        <p:nvPicPr>
          <p:cNvPr id="33" name="Picture 32">
            <a:extLst>
              <a:ext uri="{FF2B5EF4-FFF2-40B4-BE49-F238E27FC236}">
                <a16:creationId xmlns:a16="http://schemas.microsoft.com/office/drawing/2014/main" id="{F145E735-0812-DC01-82B3-F9C8F8BB730B}"/>
              </a:ext>
            </a:extLst>
          </p:cNvPr>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a:xfrm>
            <a:off x="1955280" y="2172123"/>
            <a:ext cx="1619999" cy="2160000"/>
          </a:xfrm>
          <a:prstGeom prst="rect">
            <a:avLst/>
          </a:prstGeom>
        </p:spPr>
      </p:pic>
      <p:pic>
        <p:nvPicPr>
          <p:cNvPr id="35" name="Picture 34">
            <a:extLst>
              <a:ext uri="{FF2B5EF4-FFF2-40B4-BE49-F238E27FC236}">
                <a16:creationId xmlns:a16="http://schemas.microsoft.com/office/drawing/2014/main" id="{0712DD6E-BE4B-6E25-7603-CEA47E4E2F3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955279" y="12123"/>
            <a:ext cx="1620000" cy="2160000"/>
          </a:xfrm>
          <a:prstGeom prst="rect">
            <a:avLst/>
          </a:prstGeom>
        </p:spPr>
      </p:pic>
      <p:pic>
        <p:nvPicPr>
          <p:cNvPr id="37" name="Picture 36">
            <a:extLst>
              <a:ext uri="{FF2B5EF4-FFF2-40B4-BE49-F238E27FC236}">
                <a16:creationId xmlns:a16="http://schemas.microsoft.com/office/drawing/2014/main" id="{1C4F32BD-688B-3342-3365-A6832A524CF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3984396" y="0"/>
            <a:ext cx="1620000" cy="2160000"/>
          </a:xfrm>
          <a:prstGeom prst="rect">
            <a:avLst/>
          </a:prstGeom>
        </p:spPr>
      </p:pic>
      <p:pic>
        <p:nvPicPr>
          <p:cNvPr id="39" name="Picture 38">
            <a:extLst>
              <a:ext uri="{FF2B5EF4-FFF2-40B4-BE49-F238E27FC236}">
                <a16:creationId xmlns:a16="http://schemas.microsoft.com/office/drawing/2014/main" id="{B010B3BB-9780-8166-2A6F-34F1E27F63C3}"/>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3984396" y="8531813"/>
            <a:ext cx="1620000" cy="2160000"/>
          </a:xfrm>
          <a:prstGeom prst="rect">
            <a:avLst/>
          </a:prstGeom>
        </p:spPr>
      </p:pic>
      <p:pic>
        <p:nvPicPr>
          <p:cNvPr id="41" name="Picture 40">
            <a:extLst>
              <a:ext uri="{FF2B5EF4-FFF2-40B4-BE49-F238E27FC236}">
                <a16:creationId xmlns:a16="http://schemas.microsoft.com/office/drawing/2014/main" id="{BCC831FC-FF57-B26C-DC0F-865139C79920}"/>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984395" y="2172123"/>
            <a:ext cx="1620000" cy="2160000"/>
          </a:xfrm>
          <a:prstGeom prst="rect">
            <a:avLst/>
          </a:prstGeom>
        </p:spPr>
      </p:pic>
      <p:pic>
        <p:nvPicPr>
          <p:cNvPr id="43" name="Picture 42">
            <a:extLst>
              <a:ext uri="{FF2B5EF4-FFF2-40B4-BE49-F238E27FC236}">
                <a16:creationId xmlns:a16="http://schemas.microsoft.com/office/drawing/2014/main" id="{0FF40F52-C725-28E8-DE64-95C48653151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3984395" y="4332123"/>
            <a:ext cx="1620000" cy="2160000"/>
          </a:xfrm>
          <a:prstGeom prst="rect">
            <a:avLst/>
          </a:prstGeom>
        </p:spPr>
      </p:pic>
      <p:pic>
        <p:nvPicPr>
          <p:cNvPr id="45" name="Picture 44">
            <a:extLst>
              <a:ext uri="{FF2B5EF4-FFF2-40B4-BE49-F238E27FC236}">
                <a16:creationId xmlns:a16="http://schemas.microsoft.com/office/drawing/2014/main" id="{028643ED-3D7F-E257-2D92-1C26D2F81127}"/>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3984394" y="6492123"/>
            <a:ext cx="1620000" cy="2160000"/>
          </a:xfrm>
          <a:prstGeom prst="rect">
            <a:avLst/>
          </a:prstGeom>
        </p:spPr>
      </p:pic>
    </p:spTree>
    <p:extLst>
      <p:ext uri="{BB962C8B-B14F-4D97-AF65-F5344CB8AC3E}">
        <p14:creationId xmlns:p14="http://schemas.microsoft.com/office/powerpoint/2010/main" val="3558654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A1BBAA-963B-C969-FB24-EDBF23DE6E71}"/>
              </a:ext>
            </a:extLst>
          </p:cNvPr>
          <p:cNvSpPr>
            <a:spLocks noGrp="1"/>
          </p:cNvSpPr>
          <p:nvPr>
            <p:ph idx="1"/>
          </p:nvPr>
        </p:nvSpPr>
        <p:spPr>
          <a:xfrm>
            <a:off x="519728" y="575733"/>
            <a:ext cx="6520220" cy="9540345"/>
          </a:xfrm>
        </p:spPr>
        <p:txBody>
          <a:bodyPr/>
          <a:lstStyle/>
          <a:p>
            <a:endParaRPr lang="en-GB" dirty="0"/>
          </a:p>
        </p:txBody>
      </p:sp>
      <p:pic>
        <p:nvPicPr>
          <p:cNvPr id="5" name="Picture 4">
            <a:extLst>
              <a:ext uri="{FF2B5EF4-FFF2-40B4-BE49-F238E27FC236}">
                <a16:creationId xmlns:a16="http://schemas.microsoft.com/office/drawing/2014/main" id="{A67D6549-4E3E-EA0A-96C2-A21A7D315046}"/>
              </a:ext>
            </a:extLst>
          </p:cNvPr>
          <p:cNvPicPr>
            <a:picLocks noChangeAspect="1"/>
          </p:cNvPicPr>
          <p:nvPr/>
        </p:nvPicPr>
        <p:blipFill>
          <a:blip r:embed="rId2"/>
          <a:stretch>
            <a:fillRect/>
          </a:stretch>
        </p:blipFill>
        <p:spPr>
          <a:xfrm>
            <a:off x="553401" y="575734"/>
            <a:ext cx="6033666" cy="8773231"/>
          </a:xfrm>
          <a:prstGeom prst="rect">
            <a:avLst/>
          </a:prstGeom>
        </p:spPr>
      </p:pic>
    </p:spTree>
    <p:extLst>
      <p:ext uri="{BB962C8B-B14F-4D97-AF65-F5344CB8AC3E}">
        <p14:creationId xmlns:p14="http://schemas.microsoft.com/office/powerpoint/2010/main" val="52140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B0618-C5C3-BD55-6D33-E64A4DE822AD}"/>
            </a:ext>
          </a:extLst>
        </p:cNvPr>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083A118-16C7-A7C0-F4B3-876FC457E4D7}"/>
              </a:ext>
            </a:extLst>
          </p:cNvPr>
          <p:cNvPicPr>
            <a:picLocks noGrp="1" noChangeAspect="1"/>
          </p:cNvPicPr>
          <p:nvPr>
            <p:ph idx="1"/>
          </p:nvPr>
        </p:nvPicPr>
        <p:blipFill>
          <a:blip r:embed="rId2"/>
          <a:stretch>
            <a:fillRect/>
          </a:stretch>
        </p:blipFill>
        <p:spPr>
          <a:xfrm>
            <a:off x="440267" y="404078"/>
            <a:ext cx="6505755" cy="10173429"/>
          </a:xfrm>
          <a:prstGeom prst="rect">
            <a:avLst/>
          </a:prstGeom>
        </p:spPr>
      </p:pic>
    </p:spTree>
    <p:extLst>
      <p:ext uri="{BB962C8B-B14F-4D97-AF65-F5344CB8AC3E}">
        <p14:creationId xmlns:p14="http://schemas.microsoft.com/office/powerpoint/2010/main" val="1008145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
          <a:extLst>
            <a:ext uri="{FF2B5EF4-FFF2-40B4-BE49-F238E27FC236}">
              <a16:creationId xmlns:a16="http://schemas.microsoft.com/office/drawing/2014/main" id="{33B8F8B3-8AE1-02C5-B600-B61F22DA62B9}"/>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ADD157A5-3A64-B234-64BA-B9871B1EB78C}"/>
              </a:ext>
            </a:extLst>
          </p:cNvPr>
          <p:cNvSpPr/>
          <p:nvPr/>
        </p:nvSpPr>
        <p:spPr>
          <a:xfrm>
            <a:off x="208050" y="170700"/>
            <a:ext cx="7143900" cy="103506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5" name="Google Shape;55;p13">
            <a:extLst>
              <a:ext uri="{FF2B5EF4-FFF2-40B4-BE49-F238E27FC236}">
                <a16:creationId xmlns:a16="http://schemas.microsoft.com/office/drawing/2014/main" id="{48DED01A-3DEE-76BF-2AD7-D89E18781CBC}"/>
              </a:ext>
            </a:extLst>
          </p:cNvPr>
          <p:cNvSpPr/>
          <p:nvPr/>
        </p:nvSpPr>
        <p:spPr>
          <a:xfrm>
            <a:off x="360450" y="323100"/>
            <a:ext cx="6825600" cy="10043700"/>
          </a:xfrm>
          <a:prstGeom prst="rect">
            <a:avLst/>
          </a:prstGeom>
          <a:noFill/>
          <a:ln w="28575" cap="flat" cmpd="sng">
            <a:solidFill>
              <a:schemeClr val="dk1"/>
            </a:solidFill>
            <a:prstDash val="dash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6" name="Google Shape;56;p13">
            <a:extLst>
              <a:ext uri="{FF2B5EF4-FFF2-40B4-BE49-F238E27FC236}">
                <a16:creationId xmlns:a16="http://schemas.microsoft.com/office/drawing/2014/main" id="{CE4DBB0E-E3D8-F0D0-D193-05FB98576CF9}"/>
              </a:ext>
            </a:extLst>
          </p:cNvPr>
          <p:cNvSpPr txBox="1"/>
          <p:nvPr/>
        </p:nvSpPr>
        <p:spPr>
          <a:xfrm>
            <a:off x="476250" y="279029"/>
            <a:ext cx="6483654" cy="3744463"/>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100" b="1" u="sng" dirty="0">
                <a:solidFill>
                  <a:schemeClr val="dk1"/>
                </a:solidFill>
                <a:latin typeface="Comic Sans MS" panose="030F0702030302020204" pitchFamily="66" charset="0"/>
                <a:ea typeface="Comic Sans MS"/>
                <a:cs typeface="Comic Sans MS"/>
                <a:sym typeface="Comic Sans MS"/>
              </a:rPr>
              <a:t>Primary 6/ 7 - Term 4 </a:t>
            </a:r>
          </a:p>
          <a:p>
            <a:pPr fontAlgn="t">
              <a:lnSpc>
                <a:spcPts val="1500"/>
              </a:lnSpc>
              <a:buNone/>
            </a:pPr>
            <a:r>
              <a:rPr lang="en-GB" sz="1100" dirty="0">
                <a:latin typeface="Comic Sans MS" panose="030F0702030302020204" pitchFamily="66" charset="0"/>
              </a:rPr>
              <a:t>What a term we have had! It has been an amazing way to finish the year, full of fun and memorable experiences. We had a fantastic Sports Day, where Califf came out on top! The Voar Redd Up was a huge success, with the P7s working incredibly hard to help clean up all the rubbish.</a:t>
            </a:r>
          </a:p>
          <a:p>
            <a:pPr fontAlgn="t">
              <a:lnSpc>
                <a:spcPts val="1500"/>
              </a:lnSpc>
              <a:buNone/>
            </a:pPr>
            <a:r>
              <a:rPr lang="en-GB" sz="1100" dirty="0">
                <a:latin typeface="Comic Sans MS" panose="030F0702030302020204" pitchFamily="66" charset="0"/>
              </a:rPr>
              <a:t>We also held our own political party campaign, where pupils were organised into groups to create school-based manifestos and campaigns. We then held an election and voted at our very own “polling station.” Congratulations to the National Tingwall Party for their winning manifesto and the Shetland Islands Party for their leadership success.</a:t>
            </a:r>
          </a:p>
          <a:p>
            <a:pPr fontAlgn="t">
              <a:lnSpc>
                <a:spcPts val="1500"/>
              </a:lnSpc>
            </a:pPr>
            <a:r>
              <a:rPr lang="en-GB" sz="1100" dirty="0">
                <a:latin typeface="Comic Sans MS" panose="030F0702030302020204" pitchFamily="66" charset="0"/>
              </a:rPr>
              <a:t>There have been many transition activities for our P7s, as well as brilliant visits from Anderson High School staff to help prepare them for the move. Pupils completed amazing personal projects, presenting on topics of their choice. The bairns did a fantastic job presenting, and we even enjoyed food tastings, quizzes and a lovely visit from Custard Cream the caddy lamb! As part of our learning about relationships and wellbeing, pupils also took home eggs to practise the responsibilities of parenthood and develop an understanding of the role and commitment involved.</a:t>
            </a:r>
          </a:p>
          <a:p>
            <a:pPr fontAlgn="t">
              <a:lnSpc>
                <a:spcPts val="1500"/>
              </a:lnSpc>
              <a:buNone/>
            </a:pPr>
            <a:r>
              <a:rPr lang="en-GB" sz="1100" dirty="0">
                <a:latin typeface="Comic Sans MS" panose="030F0702030302020204" pitchFamily="66" charset="0"/>
              </a:rPr>
              <a:t>The P7s had a brilliant time on their school trip to Voxter, making lifelong memories. We shared comic strips and letters with buddies, which they loved. Finally, we held a wonderful leavers’ assembly, which was a fantastic tribute to our P7s as they finish their time at primary school.</a:t>
            </a:r>
          </a:p>
          <a:p>
            <a:pPr marL="0" lvl="0" indent="0" algn="ctr" rtl="0">
              <a:spcBef>
                <a:spcPts val="0"/>
              </a:spcBef>
              <a:spcAft>
                <a:spcPts val="0"/>
              </a:spcAft>
              <a:buNone/>
            </a:pPr>
            <a:endParaRPr sz="1100" dirty="0">
              <a:solidFill>
                <a:schemeClr val="dk1"/>
              </a:solidFill>
              <a:latin typeface="Comic Sans MS" panose="030F0702030302020204" pitchFamily="66" charset="0"/>
              <a:ea typeface="Comic Sans MS"/>
              <a:cs typeface="Comic Sans MS"/>
              <a:sym typeface="Comic Sans MS"/>
            </a:endParaRPr>
          </a:p>
        </p:txBody>
      </p:sp>
      <p:pic>
        <p:nvPicPr>
          <p:cNvPr id="4" name="Picture 3">
            <a:extLst>
              <a:ext uri="{FF2B5EF4-FFF2-40B4-BE49-F238E27FC236}">
                <a16:creationId xmlns:a16="http://schemas.microsoft.com/office/drawing/2014/main" id="{AB61E809-39C6-B335-1813-F5712A1281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034" y="4023493"/>
            <a:ext cx="2014281" cy="1510711"/>
          </a:xfrm>
          <a:prstGeom prst="rect">
            <a:avLst/>
          </a:prstGeom>
        </p:spPr>
      </p:pic>
      <p:pic>
        <p:nvPicPr>
          <p:cNvPr id="6" name="Picture 5">
            <a:extLst>
              <a:ext uri="{FF2B5EF4-FFF2-40B4-BE49-F238E27FC236}">
                <a16:creationId xmlns:a16="http://schemas.microsoft.com/office/drawing/2014/main" id="{3A88B35B-587A-BE76-ACE6-7C932AD7A8F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2559541" y="4224667"/>
            <a:ext cx="1609383" cy="1207037"/>
          </a:xfrm>
          <a:prstGeom prst="rect">
            <a:avLst/>
          </a:prstGeom>
        </p:spPr>
      </p:pic>
      <p:pic>
        <p:nvPicPr>
          <p:cNvPr id="8" name="Picture 7">
            <a:extLst>
              <a:ext uri="{FF2B5EF4-FFF2-40B4-BE49-F238E27FC236}">
                <a16:creationId xmlns:a16="http://schemas.microsoft.com/office/drawing/2014/main" id="{6B2E2540-FE19-50BF-B787-1968967660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18435" y="4023493"/>
            <a:ext cx="2488710" cy="1575656"/>
          </a:xfrm>
          <a:prstGeom prst="rect">
            <a:avLst/>
          </a:prstGeom>
        </p:spPr>
      </p:pic>
      <p:pic>
        <p:nvPicPr>
          <p:cNvPr id="10" name="Picture 9">
            <a:extLst>
              <a:ext uri="{FF2B5EF4-FFF2-40B4-BE49-F238E27FC236}">
                <a16:creationId xmlns:a16="http://schemas.microsoft.com/office/drawing/2014/main" id="{CAE70EB5-32D3-3F25-19D6-C25E5267B7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95749" y="5610404"/>
            <a:ext cx="2014281" cy="1510710"/>
          </a:xfrm>
          <a:prstGeom prst="rect">
            <a:avLst/>
          </a:prstGeom>
        </p:spPr>
      </p:pic>
      <p:pic>
        <p:nvPicPr>
          <p:cNvPr id="12" name="Picture 11">
            <a:extLst>
              <a:ext uri="{FF2B5EF4-FFF2-40B4-BE49-F238E27FC236}">
                <a16:creationId xmlns:a16="http://schemas.microsoft.com/office/drawing/2014/main" id="{2758067A-FEA8-2E7A-9F47-3E583C6B8E8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88698" y="5675349"/>
            <a:ext cx="1988080" cy="1491060"/>
          </a:xfrm>
          <a:prstGeom prst="rect">
            <a:avLst/>
          </a:prstGeom>
        </p:spPr>
      </p:pic>
      <p:pic>
        <p:nvPicPr>
          <p:cNvPr id="14" name="Picture 13">
            <a:extLst>
              <a:ext uri="{FF2B5EF4-FFF2-40B4-BE49-F238E27FC236}">
                <a16:creationId xmlns:a16="http://schemas.microsoft.com/office/drawing/2014/main" id="{377EA443-C1C3-F177-0745-D89A6DF732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71121" y="7197314"/>
            <a:ext cx="2014282" cy="1510711"/>
          </a:xfrm>
          <a:prstGeom prst="rect">
            <a:avLst/>
          </a:prstGeom>
        </p:spPr>
      </p:pic>
      <p:pic>
        <p:nvPicPr>
          <p:cNvPr id="16" name="Picture 15">
            <a:extLst>
              <a:ext uri="{FF2B5EF4-FFF2-40B4-BE49-F238E27FC236}">
                <a16:creationId xmlns:a16="http://schemas.microsoft.com/office/drawing/2014/main" id="{D7E55BD5-06FA-F960-5691-CF2B89193A1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788697" y="7260430"/>
            <a:ext cx="2014283" cy="1510712"/>
          </a:xfrm>
          <a:prstGeom prst="rect">
            <a:avLst/>
          </a:prstGeom>
        </p:spPr>
      </p:pic>
      <p:pic>
        <p:nvPicPr>
          <p:cNvPr id="18" name="Picture 17">
            <a:extLst>
              <a:ext uri="{FF2B5EF4-FFF2-40B4-BE49-F238E27FC236}">
                <a16:creationId xmlns:a16="http://schemas.microsoft.com/office/drawing/2014/main" id="{BDC3DE89-D4F3-371F-7002-95FB3430A72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95749" y="8782057"/>
            <a:ext cx="2014281" cy="1510711"/>
          </a:xfrm>
          <a:prstGeom prst="rect">
            <a:avLst/>
          </a:prstGeom>
        </p:spPr>
      </p:pic>
      <p:pic>
        <p:nvPicPr>
          <p:cNvPr id="20" name="Picture 19">
            <a:extLst>
              <a:ext uri="{FF2B5EF4-FFF2-40B4-BE49-F238E27FC236}">
                <a16:creationId xmlns:a16="http://schemas.microsoft.com/office/drawing/2014/main" id="{5BBE0CAF-C3E6-8F82-7C86-4AC0300D4534}"/>
              </a:ext>
            </a:extLst>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a:xfrm>
            <a:off x="4974273" y="5675349"/>
            <a:ext cx="1617446" cy="1373785"/>
          </a:xfrm>
          <a:prstGeom prst="rect">
            <a:avLst/>
          </a:prstGeom>
        </p:spPr>
      </p:pic>
      <p:pic>
        <p:nvPicPr>
          <p:cNvPr id="22" name="Picture 21">
            <a:extLst>
              <a:ext uri="{FF2B5EF4-FFF2-40B4-BE49-F238E27FC236}">
                <a16:creationId xmlns:a16="http://schemas.microsoft.com/office/drawing/2014/main" id="{F2DA84E2-A18D-3D4B-A04C-BD7C64DB75B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974273" y="7138177"/>
            <a:ext cx="2014281" cy="1510711"/>
          </a:xfrm>
          <a:prstGeom prst="rect">
            <a:avLst/>
          </a:prstGeom>
        </p:spPr>
      </p:pic>
      <p:pic>
        <p:nvPicPr>
          <p:cNvPr id="24" name="Picture 23">
            <a:extLst>
              <a:ext uri="{FF2B5EF4-FFF2-40B4-BE49-F238E27FC236}">
                <a16:creationId xmlns:a16="http://schemas.microsoft.com/office/drawing/2014/main" id="{45EEE74D-B837-1FC0-47D6-7E0BCDDAED2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788697" y="8813615"/>
            <a:ext cx="2014283" cy="1510712"/>
          </a:xfrm>
          <a:prstGeom prst="rect">
            <a:avLst/>
          </a:prstGeom>
        </p:spPr>
      </p:pic>
      <p:pic>
        <p:nvPicPr>
          <p:cNvPr id="26" name="Picture 25">
            <a:extLst>
              <a:ext uri="{FF2B5EF4-FFF2-40B4-BE49-F238E27FC236}">
                <a16:creationId xmlns:a16="http://schemas.microsoft.com/office/drawing/2014/main" id="{8A910181-8414-124A-B0D9-1B196593438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981647" y="8752488"/>
            <a:ext cx="2014283" cy="1510712"/>
          </a:xfrm>
          <a:prstGeom prst="rect">
            <a:avLst/>
          </a:prstGeom>
        </p:spPr>
      </p:pic>
    </p:spTree>
    <p:extLst>
      <p:ext uri="{BB962C8B-B14F-4D97-AF65-F5344CB8AC3E}">
        <p14:creationId xmlns:p14="http://schemas.microsoft.com/office/powerpoint/2010/main" val="4183847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a:off x="208050" y="170700"/>
            <a:ext cx="7143900" cy="10350600"/>
          </a:xfrm>
          <a:prstGeom prst="rect">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5" name="Google Shape;55;p13"/>
          <p:cNvSpPr/>
          <p:nvPr/>
        </p:nvSpPr>
        <p:spPr>
          <a:xfrm>
            <a:off x="360450" y="323100"/>
            <a:ext cx="6825600" cy="10043700"/>
          </a:xfrm>
          <a:prstGeom prst="rect">
            <a:avLst/>
          </a:prstGeom>
          <a:noFill/>
          <a:ln w="28575" cap="flat" cmpd="sng">
            <a:solidFill>
              <a:schemeClr val="dk1"/>
            </a:solidFill>
            <a:prstDash val="dashDot"/>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56" name="Google Shape;56;p13"/>
          <p:cNvSpPr txBox="1"/>
          <p:nvPr/>
        </p:nvSpPr>
        <p:spPr>
          <a:xfrm>
            <a:off x="524575" y="510750"/>
            <a:ext cx="6460500" cy="49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1800" dirty="0">
                <a:solidFill>
                  <a:schemeClr val="dk1"/>
                </a:solidFill>
                <a:latin typeface="Comic Sans MS"/>
                <a:ea typeface="Comic Sans MS"/>
                <a:cs typeface="Comic Sans MS"/>
                <a:sym typeface="Comic Sans MS"/>
              </a:rPr>
              <a:t>Primary 6/ 7 - Term 4 </a:t>
            </a:r>
            <a:endParaRPr sz="1800" dirty="0">
              <a:solidFill>
                <a:schemeClr val="dk1"/>
              </a:solidFill>
              <a:latin typeface="Comic Sans MS"/>
              <a:ea typeface="Comic Sans MS"/>
              <a:cs typeface="Comic Sans MS"/>
              <a:sym typeface="Comic Sans MS"/>
            </a:endParaRPr>
          </a:p>
        </p:txBody>
      </p:sp>
      <p:pic>
        <p:nvPicPr>
          <p:cNvPr id="57" name="Google Shape;57;p1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449786" y="8476423"/>
            <a:ext cx="2298501" cy="1723876"/>
          </a:xfrm>
          <a:prstGeom prst="rect">
            <a:avLst/>
          </a:prstGeom>
          <a:noFill/>
          <a:ln>
            <a:noFill/>
          </a:ln>
        </p:spPr>
      </p:pic>
      <p:pic>
        <p:nvPicPr>
          <p:cNvPr id="58" name="Google Shape;58;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655248" y="952276"/>
            <a:ext cx="3379852" cy="1292226"/>
          </a:xfrm>
          <a:prstGeom prst="rect">
            <a:avLst/>
          </a:prstGeom>
          <a:noFill/>
          <a:ln>
            <a:noFill/>
          </a:ln>
        </p:spPr>
      </p:pic>
      <p:pic>
        <p:nvPicPr>
          <p:cNvPr id="59" name="Google Shape;59;p1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4576" y="2515301"/>
            <a:ext cx="2476036" cy="1514604"/>
          </a:xfrm>
          <a:prstGeom prst="rect">
            <a:avLst/>
          </a:prstGeom>
          <a:noFill/>
          <a:ln>
            <a:noFill/>
          </a:ln>
        </p:spPr>
      </p:pic>
      <p:pic>
        <p:nvPicPr>
          <p:cNvPr id="60" name="Google Shape;60;p1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22443" y="2266525"/>
            <a:ext cx="2498875" cy="1236652"/>
          </a:xfrm>
          <a:prstGeom prst="rect">
            <a:avLst/>
          </a:prstGeom>
          <a:noFill/>
          <a:ln>
            <a:noFill/>
          </a:ln>
        </p:spPr>
      </p:pic>
      <p:pic>
        <p:nvPicPr>
          <p:cNvPr id="61" name="Google Shape;61;p1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539112" y="4592787"/>
            <a:ext cx="2432328" cy="1317327"/>
          </a:xfrm>
          <a:prstGeom prst="rect">
            <a:avLst/>
          </a:prstGeom>
          <a:noFill/>
          <a:ln>
            <a:noFill/>
          </a:ln>
        </p:spPr>
      </p:pic>
      <p:pic>
        <p:nvPicPr>
          <p:cNvPr id="62" name="Google Shape;62;p13"/>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533127" y="954961"/>
            <a:ext cx="3019551" cy="1514603"/>
          </a:xfrm>
          <a:prstGeom prst="rect">
            <a:avLst/>
          </a:prstGeom>
          <a:noFill/>
          <a:ln>
            <a:noFill/>
          </a:ln>
        </p:spPr>
      </p:pic>
      <p:pic>
        <p:nvPicPr>
          <p:cNvPr id="63" name="Google Shape;63;p13"/>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524575" y="7691775"/>
            <a:ext cx="1882826" cy="2508525"/>
          </a:xfrm>
          <a:prstGeom prst="rect">
            <a:avLst/>
          </a:prstGeom>
          <a:noFill/>
          <a:ln>
            <a:noFill/>
          </a:ln>
        </p:spPr>
      </p:pic>
      <p:pic>
        <p:nvPicPr>
          <p:cNvPr id="64" name="Google Shape;64;p13"/>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3058609" y="3828519"/>
            <a:ext cx="1450429" cy="1947454"/>
          </a:xfrm>
          <a:prstGeom prst="rect">
            <a:avLst/>
          </a:prstGeom>
          <a:noFill/>
          <a:ln>
            <a:noFill/>
          </a:ln>
        </p:spPr>
      </p:pic>
      <p:pic>
        <p:nvPicPr>
          <p:cNvPr id="65" name="Google Shape;65;p13"/>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1875401" y="5955851"/>
            <a:ext cx="1183208" cy="1707031"/>
          </a:xfrm>
          <a:prstGeom prst="rect">
            <a:avLst/>
          </a:prstGeom>
          <a:noFill/>
          <a:ln>
            <a:noFill/>
          </a:ln>
        </p:spPr>
      </p:pic>
      <p:pic>
        <p:nvPicPr>
          <p:cNvPr id="66" name="Google Shape;66;p13"/>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533128" y="5939006"/>
            <a:ext cx="1293889" cy="1723876"/>
          </a:xfrm>
          <a:prstGeom prst="rect">
            <a:avLst/>
          </a:prstGeom>
          <a:noFill/>
          <a:ln>
            <a:noFill/>
          </a:ln>
        </p:spPr>
      </p:pic>
      <p:pic>
        <p:nvPicPr>
          <p:cNvPr id="67" name="Google Shape;67;p13"/>
          <p:cNvPicPr preferRelativeResize="0"/>
          <p:nvPr/>
        </p:nvPicPr>
        <p:blipFill>
          <a:blip r:embed="rId13" cstate="screen">
            <a:alphaModFix/>
            <a:extLst>
              <a:ext uri="{28A0092B-C50C-407E-A947-70E740481C1C}">
                <a14:useLocalDpi xmlns:a14="http://schemas.microsoft.com/office/drawing/2010/main"/>
              </a:ext>
            </a:extLst>
          </a:blip>
          <a:srcRect/>
          <a:stretch>
            <a:fillRect/>
          </a:stretch>
        </p:blipFill>
        <p:spPr>
          <a:xfrm>
            <a:off x="3093536" y="2545056"/>
            <a:ext cx="1372601" cy="1231216"/>
          </a:xfrm>
          <a:prstGeom prst="rect">
            <a:avLst/>
          </a:prstGeom>
          <a:noFill/>
          <a:ln>
            <a:noFill/>
          </a:ln>
        </p:spPr>
      </p:pic>
      <p:pic>
        <p:nvPicPr>
          <p:cNvPr id="68" name="Google Shape;68;p13"/>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4539112" y="3546622"/>
            <a:ext cx="2445963" cy="1029748"/>
          </a:xfrm>
          <a:prstGeom prst="rect">
            <a:avLst/>
          </a:prstGeom>
          <a:noFill/>
          <a:ln>
            <a:noFill/>
          </a:ln>
        </p:spPr>
      </p:pic>
      <p:pic>
        <p:nvPicPr>
          <p:cNvPr id="3" name="Picture 2">
            <a:extLst>
              <a:ext uri="{FF2B5EF4-FFF2-40B4-BE49-F238E27FC236}">
                <a16:creationId xmlns:a16="http://schemas.microsoft.com/office/drawing/2014/main" id="{D422D528-4DC0-EB8E-0CE9-4331F3D9298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24575" y="4075642"/>
            <a:ext cx="2445963" cy="1834472"/>
          </a:xfrm>
          <a:prstGeom prst="rect">
            <a:avLst/>
          </a:prstGeom>
        </p:spPr>
      </p:pic>
      <p:pic>
        <p:nvPicPr>
          <p:cNvPr id="5" name="Picture 4">
            <a:extLst>
              <a:ext uri="{FF2B5EF4-FFF2-40B4-BE49-F238E27FC236}">
                <a16:creationId xmlns:a16="http://schemas.microsoft.com/office/drawing/2014/main" id="{8C96570E-22B9-3FD1-4E8C-D47AEE2E749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822646" y="8551296"/>
            <a:ext cx="2198672" cy="1649003"/>
          </a:xfrm>
          <a:prstGeom prst="rect">
            <a:avLst/>
          </a:prstGeom>
        </p:spPr>
      </p:pic>
      <p:pic>
        <p:nvPicPr>
          <p:cNvPr id="7" name="Picture 6">
            <a:extLst>
              <a:ext uri="{FF2B5EF4-FFF2-40B4-BE49-F238E27FC236}">
                <a16:creationId xmlns:a16="http://schemas.microsoft.com/office/drawing/2014/main" id="{F36D1EA9-7650-7CB9-2DC1-02EA6C7F72DE}"/>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563994" y="5981098"/>
            <a:ext cx="2396197" cy="1797148"/>
          </a:xfrm>
          <a:prstGeom prst="rect">
            <a:avLst/>
          </a:prstGeom>
        </p:spPr>
      </p:pic>
      <p:pic>
        <p:nvPicPr>
          <p:cNvPr id="11" name="Picture 10">
            <a:extLst>
              <a:ext uri="{FF2B5EF4-FFF2-40B4-BE49-F238E27FC236}">
                <a16:creationId xmlns:a16="http://schemas.microsoft.com/office/drawing/2014/main" id="{2918DFCB-9129-F257-68C5-CE9265E46683}"/>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rot="5400000">
            <a:off x="2245872" y="7713067"/>
            <a:ext cx="1292227" cy="969170"/>
          </a:xfrm>
          <a:prstGeom prst="rect">
            <a:avLst/>
          </a:prstGeom>
        </p:spPr>
      </p:pic>
      <p:pic>
        <p:nvPicPr>
          <p:cNvPr id="13" name="Picture 12">
            <a:extLst>
              <a:ext uri="{FF2B5EF4-FFF2-40B4-BE49-F238E27FC236}">
                <a16:creationId xmlns:a16="http://schemas.microsoft.com/office/drawing/2014/main" id="{C5D8034D-793F-9A93-6F40-3253A6C9378C}"/>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122589" y="5954231"/>
            <a:ext cx="1386449" cy="1039837"/>
          </a:xfrm>
          <a:prstGeom prst="rect">
            <a:avLst/>
          </a:prstGeom>
        </p:spPr>
      </p:pic>
      <p:pic>
        <p:nvPicPr>
          <p:cNvPr id="17" name="Picture 16">
            <a:extLst>
              <a:ext uri="{FF2B5EF4-FFF2-40B4-BE49-F238E27FC236}">
                <a16:creationId xmlns:a16="http://schemas.microsoft.com/office/drawing/2014/main" id="{1A63BCFB-702B-77DF-B8A4-AA025A7F0833}"/>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rot="5400000">
            <a:off x="3169825" y="7271798"/>
            <a:ext cx="1653965" cy="124047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49FC-99B1-1DB3-C018-0396DED2DCBB}"/>
              </a:ext>
            </a:extLst>
          </p:cNvPr>
          <p:cNvSpPr>
            <a:spLocks noGrp="1"/>
          </p:cNvSpPr>
          <p:nvPr>
            <p:ph type="title"/>
          </p:nvPr>
        </p:nvSpPr>
        <p:spPr>
          <a:xfrm>
            <a:off x="519728" y="569242"/>
            <a:ext cx="6520220" cy="1716758"/>
          </a:xfrm>
        </p:spPr>
        <p:txBody>
          <a:bodyPr>
            <a:noAutofit/>
          </a:bodyPr>
          <a:lstStyle/>
          <a:p>
            <a:pPr algn="ctr"/>
            <a:r>
              <a:rPr lang="en-GB" sz="4800" b="1" u="sng" dirty="0">
                <a:latin typeface="Ink Free" panose="03080402000500000000" pitchFamily="66" charset="0"/>
              </a:rPr>
              <a:t>Dates for your Diary for 2026/2027</a:t>
            </a:r>
            <a:endParaRPr lang="en-GB" sz="4800" dirty="0"/>
          </a:p>
        </p:txBody>
      </p:sp>
      <p:sp>
        <p:nvSpPr>
          <p:cNvPr id="9" name="TextBox 8">
            <a:extLst>
              <a:ext uri="{FF2B5EF4-FFF2-40B4-BE49-F238E27FC236}">
                <a16:creationId xmlns:a16="http://schemas.microsoft.com/office/drawing/2014/main" id="{9C6C13AD-4350-B225-5349-B5AFD1D6509C}"/>
              </a:ext>
            </a:extLst>
          </p:cNvPr>
          <p:cNvSpPr txBox="1"/>
          <p:nvPr/>
        </p:nvSpPr>
        <p:spPr>
          <a:xfrm>
            <a:off x="595927" y="2286000"/>
            <a:ext cx="6520220" cy="7140416"/>
          </a:xfrm>
          <a:prstGeom prst="rect">
            <a:avLst/>
          </a:prstGeom>
          <a:noFill/>
          <a:ln w="57150" cmpd="dbl">
            <a:solidFill>
              <a:schemeClr val="accent4">
                <a:shade val="15000"/>
              </a:schemeClr>
            </a:solidFill>
          </a:ln>
        </p:spPr>
        <p:txBody>
          <a:bodyPr wrap="square" rtlCol="0">
            <a:spAutoFit/>
          </a:bodyPr>
          <a:lstStyle/>
          <a:p>
            <a:endParaRPr lang="en-GB" sz="1000" b="1" dirty="0">
              <a:latin typeface="Ink Free" panose="03080402000500000000" pitchFamily="66" charset="0"/>
            </a:endParaRPr>
          </a:p>
          <a:p>
            <a:r>
              <a:rPr lang="en-GB" sz="1600" b="1" dirty="0">
                <a:latin typeface="Ink Free" panose="03080402000500000000" pitchFamily="66" charset="0"/>
              </a:rPr>
              <a:t>Monday 17</a:t>
            </a:r>
            <a:r>
              <a:rPr lang="en-GB" sz="1600" b="1" baseline="30000" dirty="0">
                <a:latin typeface="Ink Free" panose="03080402000500000000" pitchFamily="66" charset="0"/>
              </a:rPr>
              <a:t>th</a:t>
            </a:r>
            <a:r>
              <a:rPr lang="en-GB" sz="1600" b="1" dirty="0">
                <a:latin typeface="Ink Free" panose="03080402000500000000" pitchFamily="66" charset="0"/>
              </a:rPr>
              <a:t> August – In-service Day. ELC/School open to staff only.</a:t>
            </a:r>
          </a:p>
          <a:p>
            <a:endParaRPr lang="en-GB" sz="1600" b="1" dirty="0">
              <a:latin typeface="Ink Free" panose="03080402000500000000" pitchFamily="66" charset="0"/>
            </a:endParaRPr>
          </a:p>
          <a:p>
            <a:r>
              <a:rPr lang="en-GB" sz="1600" b="1" dirty="0">
                <a:latin typeface="Ink Free" panose="03080402000500000000" pitchFamily="66" charset="0"/>
              </a:rPr>
              <a:t>Tuesday 18</a:t>
            </a:r>
            <a:r>
              <a:rPr lang="en-GB" sz="1600" b="1" baseline="30000" dirty="0">
                <a:latin typeface="Ink Free" panose="03080402000500000000" pitchFamily="66" charset="0"/>
              </a:rPr>
              <a:t>th</a:t>
            </a:r>
            <a:r>
              <a:rPr lang="en-GB" sz="1600" b="1" dirty="0">
                <a:latin typeface="Ink Free" panose="03080402000500000000" pitchFamily="66" charset="0"/>
              </a:rPr>
              <a:t> August - In-service Day. ELC/School open to staff only.</a:t>
            </a:r>
          </a:p>
          <a:p>
            <a:endParaRPr lang="en-GB" sz="1600" b="1" dirty="0">
              <a:latin typeface="Ink Free" panose="03080402000500000000" pitchFamily="66" charset="0"/>
            </a:endParaRPr>
          </a:p>
          <a:p>
            <a:r>
              <a:rPr lang="en-GB" sz="1600" b="1" dirty="0">
                <a:latin typeface="Ink Free" panose="03080402000500000000" pitchFamily="66" charset="0"/>
              </a:rPr>
              <a:t>Wednesday 19</a:t>
            </a:r>
            <a:r>
              <a:rPr lang="en-GB" sz="1600" b="1" baseline="30000" dirty="0">
                <a:latin typeface="Ink Free" panose="03080402000500000000" pitchFamily="66" charset="0"/>
              </a:rPr>
              <a:t>th</a:t>
            </a:r>
            <a:r>
              <a:rPr lang="en-GB" sz="1600" b="1" dirty="0">
                <a:latin typeface="Ink Free" panose="03080402000500000000" pitchFamily="66" charset="0"/>
              </a:rPr>
              <a:t> August - Return to ELC and School</a:t>
            </a:r>
          </a:p>
          <a:p>
            <a:endParaRPr lang="en-GB" sz="1600" b="1" dirty="0">
              <a:latin typeface="Ink Free" panose="03080402000500000000" pitchFamily="66" charset="0"/>
            </a:endParaRPr>
          </a:p>
          <a:p>
            <a:r>
              <a:rPr lang="en-GB" sz="1600" b="1" dirty="0">
                <a:latin typeface="Ink Free" panose="03080402000500000000" pitchFamily="66" charset="0"/>
              </a:rPr>
              <a:t>Monday 31</a:t>
            </a:r>
            <a:r>
              <a:rPr lang="en-GB" sz="1600" b="1" baseline="30000" dirty="0">
                <a:latin typeface="Ink Free" panose="03080402000500000000" pitchFamily="66" charset="0"/>
              </a:rPr>
              <a:t>st</a:t>
            </a:r>
            <a:r>
              <a:rPr lang="en-GB" sz="1600" b="1" dirty="0">
                <a:latin typeface="Ink Free" panose="03080402000500000000" pitchFamily="66" charset="0"/>
              </a:rPr>
              <a:t> August - Parent Council AGM and meeting at 6.30pm</a:t>
            </a:r>
          </a:p>
          <a:p>
            <a:endParaRPr lang="en-GB" sz="1600" b="1" dirty="0">
              <a:latin typeface="Ink Free" panose="03080402000500000000" pitchFamily="66" charset="0"/>
            </a:endParaRPr>
          </a:p>
          <a:p>
            <a:r>
              <a:rPr lang="en-GB" sz="1600" b="1" dirty="0">
                <a:latin typeface="Ink Free" panose="03080402000500000000" pitchFamily="66" charset="0"/>
              </a:rPr>
              <a:t>Friday 9</a:t>
            </a:r>
            <a:r>
              <a:rPr lang="en-GB" sz="1600" b="1" baseline="30000" dirty="0">
                <a:latin typeface="Ink Free" panose="03080402000500000000" pitchFamily="66" charset="0"/>
              </a:rPr>
              <a:t>th</a:t>
            </a:r>
            <a:r>
              <a:rPr lang="en-GB" sz="1600" b="1" dirty="0">
                <a:latin typeface="Ink Free" panose="03080402000500000000" pitchFamily="66" charset="0"/>
              </a:rPr>
              <a:t> October – Last day of term 1</a:t>
            </a:r>
          </a:p>
          <a:p>
            <a:endParaRPr lang="en-GB" sz="1600" b="1" dirty="0">
              <a:latin typeface="Ink Free" panose="03080402000500000000" pitchFamily="66" charset="0"/>
            </a:endParaRPr>
          </a:p>
          <a:p>
            <a:r>
              <a:rPr lang="en-GB" sz="1600" b="1" dirty="0">
                <a:latin typeface="Ink Free" panose="03080402000500000000" pitchFamily="66" charset="0"/>
              </a:rPr>
              <a:t>Monday 11</a:t>
            </a:r>
            <a:r>
              <a:rPr lang="en-GB" sz="1600" b="1" baseline="30000" dirty="0">
                <a:latin typeface="Ink Free" panose="03080402000500000000" pitchFamily="66" charset="0"/>
              </a:rPr>
              <a:t>th</a:t>
            </a:r>
            <a:r>
              <a:rPr lang="en-GB" sz="1600" b="1" dirty="0">
                <a:latin typeface="Ink Free" panose="03080402000500000000" pitchFamily="66" charset="0"/>
              </a:rPr>
              <a:t> – Friday 23</a:t>
            </a:r>
            <a:r>
              <a:rPr lang="en-GB" sz="1600" b="1" baseline="30000" dirty="0">
                <a:latin typeface="Ink Free" panose="03080402000500000000" pitchFamily="66" charset="0"/>
              </a:rPr>
              <a:t>rd</a:t>
            </a:r>
            <a:r>
              <a:rPr lang="en-GB" sz="1600" b="1" dirty="0">
                <a:latin typeface="Ink Free" panose="03080402000500000000" pitchFamily="66" charset="0"/>
              </a:rPr>
              <a:t> October – October Holidays</a:t>
            </a:r>
          </a:p>
          <a:p>
            <a:endParaRPr lang="en-GB" sz="1600" b="1" dirty="0">
              <a:latin typeface="Ink Free" panose="03080402000500000000" pitchFamily="66" charset="0"/>
            </a:endParaRPr>
          </a:p>
          <a:p>
            <a:r>
              <a:rPr lang="en-GB" sz="1600" b="1" dirty="0">
                <a:latin typeface="Ink Free" panose="03080402000500000000" pitchFamily="66" charset="0"/>
              </a:rPr>
              <a:t>Monday 26</a:t>
            </a:r>
            <a:r>
              <a:rPr lang="en-GB" sz="1600" b="1" baseline="30000" dirty="0">
                <a:latin typeface="Ink Free" panose="03080402000500000000" pitchFamily="66" charset="0"/>
              </a:rPr>
              <a:t>th</a:t>
            </a:r>
            <a:r>
              <a:rPr lang="en-GB" sz="1600" b="1" dirty="0">
                <a:latin typeface="Ink Free" panose="03080402000500000000" pitchFamily="66" charset="0"/>
              </a:rPr>
              <a:t> October - In-service Day. ELC/School open to staff only</a:t>
            </a:r>
          </a:p>
          <a:p>
            <a:endParaRPr lang="en-GB" sz="1600" b="1" dirty="0">
              <a:latin typeface="Ink Free" panose="03080402000500000000" pitchFamily="66" charset="0"/>
            </a:endParaRPr>
          </a:p>
          <a:p>
            <a:r>
              <a:rPr lang="en-GB" sz="1600" b="1" dirty="0">
                <a:latin typeface="Ink Free" panose="03080402000500000000" pitchFamily="66" charset="0"/>
              </a:rPr>
              <a:t>Tuesday 27</a:t>
            </a:r>
            <a:r>
              <a:rPr lang="en-GB" sz="1600" b="1" baseline="30000" dirty="0">
                <a:latin typeface="Ink Free" panose="03080402000500000000" pitchFamily="66" charset="0"/>
              </a:rPr>
              <a:t>th</a:t>
            </a:r>
            <a:r>
              <a:rPr lang="en-GB" sz="1600" b="1" dirty="0">
                <a:latin typeface="Ink Free" panose="03080402000500000000" pitchFamily="66" charset="0"/>
              </a:rPr>
              <a:t> October - In-service Day. ELC/School open to staff only</a:t>
            </a:r>
          </a:p>
          <a:p>
            <a:endParaRPr lang="en-GB" sz="1600" b="1" dirty="0">
              <a:latin typeface="Ink Free" panose="03080402000500000000" pitchFamily="66" charset="0"/>
            </a:endParaRPr>
          </a:p>
          <a:p>
            <a:r>
              <a:rPr lang="en-GB" sz="1600" b="1" dirty="0">
                <a:latin typeface="Ink Free" panose="03080402000500000000" pitchFamily="66" charset="0"/>
              </a:rPr>
              <a:t>Wednesday 28</a:t>
            </a:r>
            <a:r>
              <a:rPr lang="en-GB" sz="1600" b="1" baseline="30000" dirty="0">
                <a:latin typeface="Ink Free" panose="03080402000500000000" pitchFamily="66" charset="0"/>
              </a:rPr>
              <a:t>th</a:t>
            </a:r>
            <a:r>
              <a:rPr lang="en-GB" sz="1600" b="1" dirty="0">
                <a:latin typeface="Ink Free" panose="03080402000500000000" pitchFamily="66" charset="0"/>
              </a:rPr>
              <a:t> October – Return to ELC and School</a:t>
            </a:r>
          </a:p>
          <a:p>
            <a:endParaRPr lang="en-GB" sz="1600" b="1" dirty="0">
              <a:latin typeface="Ink Free" panose="03080402000500000000" pitchFamily="66" charset="0"/>
            </a:endParaRPr>
          </a:p>
          <a:p>
            <a:r>
              <a:rPr lang="en-GB" sz="1600" b="1" dirty="0">
                <a:latin typeface="Ink Free" panose="03080402000500000000" pitchFamily="66" charset="0"/>
              </a:rPr>
              <a:t>Monday 2</a:t>
            </a:r>
            <a:r>
              <a:rPr lang="en-GB" sz="1600" b="1" baseline="30000" dirty="0">
                <a:latin typeface="Ink Free" panose="03080402000500000000" pitchFamily="66" charset="0"/>
              </a:rPr>
              <a:t>nd</a:t>
            </a:r>
            <a:r>
              <a:rPr lang="en-GB" sz="1600" b="1" dirty="0">
                <a:latin typeface="Ink Free" panose="03080402000500000000" pitchFamily="66" charset="0"/>
              </a:rPr>
              <a:t> November - Parent Council meeting at 6.30pm</a:t>
            </a:r>
          </a:p>
          <a:p>
            <a:endParaRPr lang="en-GB" sz="1600" b="1" dirty="0">
              <a:latin typeface="Ink Free" panose="03080402000500000000" pitchFamily="66" charset="0"/>
            </a:endParaRPr>
          </a:p>
          <a:p>
            <a:r>
              <a:rPr lang="en-GB" sz="1600" b="1" dirty="0">
                <a:latin typeface="Ink Free" panose="03080402000500000000" pitchFamily="66" charset="0"/>
              </a:rPr>
              <a:t>Friday 18</a:t>
            </a:r>
            <a:r>
              <a:rPr lang="en-GB" sz="1600" b="1" baseline="30000" dirty="0">
                <a:latin typeface="Ink Free" panose="03080402000500000000" pitchFamily="66" charset="0"/>
              </a:rPr>
              <a:t>th</a:t>
            </a:r>
            <a:r>
              <a:rPr lang="en-GB" sz="1600" b="1" dirty="0">
                <a:latin typeface="Ink Free" panose="03080402000500000000" pitchFamily="66" charset="0"/>
              </a:rPr>
              <a:t> December – Last day of term</a:t>
            </a:r>
          </a:p>
          <a:p>
            <a:endParaRPr lang="en-GB" sz="1600" b="1" dirty="0">
              <a:latin typeface="Ink Free" panose="03080402000500000000" pitchFamily="66" charset="0"/>
            </a:endParaRPr>
          </a:p>
          <a:p>
            <a:r>
              <a:rPr lang="en-GB" sz="1600" b="1" dirty="0">
                <a:latin typeface="Ink Free" panose="03080402000500000000" pitchFamily="66" charset="0"/>
              </a:rPr>
              <a:t>Monday 21st December 26 – Tues. 5</a:t>
            </a:r>
            <a:r>
              <a:rPr lang="en-GB" sz="1600" b="1" baseline="30000" dirty="0">
                <a:latin typeface="Ink Free" panose="03080402000500000000" pitchFamily="66" charset="0"/>
              </a:rPr>
              <a:t>th</a:t>
            </a:r>
            <a:r>
              <a:rPr lang="en-GB" sz="1600" b="1" dirty="0">
                <a:latin typeface="Ink Free" panose="03080402000500000000" pitchFamily="66" charset="0"/>
              </a:rPr>
              <a:t> January 27 – Christmas Holidays</a:t>
            </a:r>
          </a:p>
          <a:p>
            <a:endParaRPr lang="en-GB" sz="1600" b="1" dirty="0">
              <a:latin typeface="Ink Free" panose="03080402000500000000" pitchFamily="66" charset="0"/>
            </a:endParaRPr>
          </a:p>
          <a:p>
            <a:r>
              <a:rPr lang="en-GB" sz="1600" b="1" dirty="0">
                <a:latin typeface="Ink Free" panose="03080402000500000000" pitchFamily="66" charset="0"/>
              </a:rPr>
              <a:t>Tuesday 5</a:t>
            </a:r>
            <a:r>
              <a:rPr lang="en-GB" sz="1600" b="1" baseline="30000" dirty="0">
                <a:latin typeface="Ink Free" panose="03080402000500000000" pitchFamily="66" charset="0"/>
              </a:rPr>
              <a:t>th</a:t>
            </a:r>
            <a:r>
              <a:rPr lang="en-GB" sz="1600" b="1" dirty="0">
                <a:latin typeface="Ink Free" panose="03080402000500000000" pitchFamily="66" charset="0"/>
              </a:rPr>
              <a:t> January 2027 – Return to ELC/ School for staff and pupils</a:t>
            </a:r>
          </a:p>
          <a:p>
            <a:endParaRPr lang="en-GB" sz="1600" b="1" dirty="0">
              <a:latin typeface="Ink Free" panose="03080402000500000000" pitchFamily="66" charset="0"/>
            </a:endParaRPr>
          </a:p>
          <a:p>
            <a:pPr algn="ctr"/>
            <a:r>
              <a:rPr lang="en-GB" sz="1600" b="1" dirty="0">
                <a:latin typeface="Ink Free" panose="03080402000500000000" pitchFamily="66" charset="0"/>
              </a:rPr>
              <a:t>Further dates will be communicated once Mr Healy is in post.</a:t>
            </a:r>
          </a:p>
          <a:p>
            <a:pPr algn="ctr"/>
            <a:endParaRPr lang="en-GB" sz="1600" b="1" dirty="0">
              <a:latin typeface="Ink Free" panose="03080402000500000000" pitchFamily="66" charset="0"/>
            </a:endParaRPr>
          </a:p>
        </p:txBody>
      </p:sp>
    </p:spTree>
    <p:extLst>
      <p:ext uri="{BB962C8B-B14F-4D97-AF65-F5344CB8AC3E}">
        <p14:creationId xmlns:p14="http://schemas.microsoft.com/office/powerpoint/2010/main" val="26863237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235</TotalTime>
  <Words>1197</Words>
  <Application>Microsoft Office PowerPoint</Application>
  <PresentationFormat>Custom</PresentationFormat>
  <Paragraphs>64</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Cavolini</vt:lpstr>
      <vt:lpstr>Comic Sans MS</vt:lpstr>
      <vt:lpstr>Ink Free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Dates for your Diary for 2026/2027</vt:lpstr>
    </vt:vector>
  </TitlesOfParts>
  <Company>Shetland Islands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Miss Williamson</dc:creator>
  <cp:lastModifiedBy>Jessica Sales@Tingwall Primary School</cp:lastModifiedBy>
  <cp:revision>12</cp:revision>
  <dcterms:created xsi:type="dcterms:W3CDTF">2025-12-12T08:51:48Z</dcterms:created>
  <dcterms:modified xsi:type="dcterms:W3CDTF">2026-07-03T09:17:51Z</dcterms:modified>
</cp:coreProperties>
</file>