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14"/>
  </p:notesMasterIdLst>
  <p:handoutMasterIdLst>
    <p:handoutMasterId r:id="rId15"/>
  </p:handoutMasterIdLst>
  <p:sldIdLst>
    <p:sldId id="256" r:id="rId6"/>
    <p:sldId id="292" r:id="rId7"/>
    <p:sldId id="279" r:id="rId8"/>
    <p:sldId id="295" r:id="rId9"/>
    <p:sldId id="293" r:id="rId10"/>
    <p:sldId id="285" r:id="rId11"/>
    <p:sldId id="297" r:id="rId12"/>
    <p:sldId id="272" r:id="rId1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63666A"/>
    <a:srgbClr val="00A3E0"/>
    <a:srgbClr val="009999"/>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FA0CA-5B9F-4902-B8A2-5473ED0E7676}" v="9" dt="2021-09-14T19:03:09.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5770" autoAdjust="0"/>
  </p:normalViewPr>
  <p:slideViewPr>
    <p:cSldViewPr snapToGrid="0" showGuides="1">
      <p:cViewPr varScale="1">
        <p:scale>
          <a:sx n="86" d="100"/>
          <a:sy n="86" d="100"/>
        </p:scale>
        <p:origin x="456" y="53"/>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Godfrey" userId="7a59adb1-b25c-4aec-b376-8c80d54bf102" providerId="ADAL" clId="{B03FA0CA-5B9F-4902-B8A2-5473ED0E7676}"/>
    <pc:docChg chg="undo redo custSel modSld">
      <pc:chgData name="Alex Godfrey" userId="7a59adb1-b25c-4aec-b376-8c80d54bf102" providerId="ADAL" clId="{B03FA0CA-5B9F-4902-B8A2-5473ED0E7676}" dt="2021-09-14T19:03:09.273" v="254" actId="1038"/>
      <pc:docMkLst>
        <pc:docMk/>
      </pc:docMkLst>
      <pc:sldChg chg="modSp mod">
        <pc:chgData name="Alex Godfrey" userId="7a59adb1-b25c-4aec-b376-8c80d54bf102" providerId="ADAL" clId="{B03FA0CA-5B9F-4902-B8A2-5473ED0E7676}" dt="2021-09-14T19:01:56.939" v="219" actId="14100"/>
        <pc:sldMkLst>
          <pc:docMk/>
          <pc:sldMk cId="792064753" sldId="285"/>
        </pc:sldMkLst>
        <pc:spChg chg="mod">
          <ac:chgData name="Alex Godfrey" userId="7a59adb1-b25c-4aec-b376-8c80d54bf102" providerId="ADAL" clId="{B03FA0CA-5B9F-4902-B8A2-5473ED0E7676}" dt="2021-09-14T19:01:56.939" v="219" actId="14100"/>
          <ac:spMkLst>
            <pc:docMk/>
            <pc:sldMk cId="792064753" sldId="285"/>
            <ac:spMk id="2" creationId="{1E25E79F-3AF7-4393-97E3-139E9D92B573}"/>
          </ac:spMkLst>
        </pc:spChg>
      </pc:sldChg>
      <pc:sldChg chg="modSp mod">
        <pc:chgData name="Alex Godfrey" userId="7a59adb1-b25c-4aec-b376-8c80d54bf102" providerId="ADAL" clId="{B03FA0CA-5B9F-4902-B8A2-5473ED0E7676}" dt="2021-09-14T19:03:09.273" v="254" actId="1038"/>
        <pc:sldMkLst>
          <pc:docMk/>
          <pc:sldMk cId="3598419330" sldId="292"/>
        </pc:sldMkLst>
        <pc:spChg chg="mod">
          <ac:chgData name="Alex Godfrey" userId="7a59adb1-b25c-4aec-b376-8c80d54bf102" providerId="ADAL" clId="{B03FA0CA-5B9F-4902-B8A2-5473ED0E7676}" dt="2021-09-14T19:02:59.176" v="232" actId="20577"/>
          <ac:spMkLst>
            <pc:docMk/>
            <pc:sldMk cId="3598419330" sldId="292"/>
            <ac:spMk id="2" creationId="{7175FA9E-D62B-4548-92CA-8AA7BD248663}"/>
          </ac:spMkLst>
        </pc:spChg>
        <pc:picChg chg="mod">
          <ac:chgData name="Alex Godfrey" userId="7a59adb1-b25c-4aec-b376-8c80d54bf102" providerId="ADAL" clId="{B03FA0CA-5B9F-4902-B8A2-5473ED0E7676}" dt="2021-09-14T19:03:09.273" v="254" actId="1038"/>
          <ac:picMkLst>
            <pc:docMk/>
            <pc:sldMk cId="3598419330" sldId="292"/>
            <ac:picMk id="11" creationId="{499178C3-500C-43F8-BA00-1C3FA6EC7137}"/>
          </ac:picMkLst>
        </pc:picChg>
        <pc:picChg chg="mod">
          <ac:chgData name="Alex Godfrey" userId="7a59adb1-b25c-4aec-b376-8c80d54bf102" providerId="ADAL" clId="{B03FA0CA-5B9F-4902-B8A2-5473ED0E7676}" dt="2021-09-14T19:03:04.258" v="237" actId="1036"/>
          <ac:picMkLst>
            <pc:docMk/>
            <pc:sldMk cId="3598419330" sldId="292"/>
            <ac:picMk id="14" creationId="{95A8B994-00CF-46D2-A55C-0FC71D8B6104}"/>
          </ac:picMkLst>
        </pc:picChg>
        <pc:picChg chg="mod">
          <ac:chgData name="Alex Godfrey" userId="7a59adb1-b25c-4aec-b376-8c80d54bf102" providerId="ADAL" clId="{B03FA0CA-5B9F-4902-B8A2-5473ED0E7676}" dt="2021-09-14T19:03:07.554" v="245" actId="1037"/>
          <ac:picMkLst>
            <pc:docMk/>
            <pc:sldMk cId="3598419330" sldId="292"/>
            <ac:picMk id="17" creationId="{1DE93DE5-C682-4EE9-A2F8-4FADA816C9F8}"/>
          </ac:picMkLst>
        </pc:picChg>
      </pc:sldChg>
      <pc:sldChg chg="modSp mod">
        <pc:chgData name="Alex Godfrey" userId="7a59adb1-b25c-4aec-b376-8c80d54bf102" providerId="ADAL" clId="{B03FA0CA-5B9F-4902-B8A2-5473ED0E7676}" dt="2021-09-14T19:00:42.924" v="159" actId="20577"/>
        <pc:sldMkLst>
          <pc:docMk/>
          <pc:sldMk cId="2154792819" sldId="293"/>
        </pc:sldMkLst>
        <pc:spChg chg="mod">
          <ac:chgData name="Alex Godfrey" userId="7a59adb1-b25c-4aec-b376-8c80d54bf102" providerId="ADAL" clId="{B03FA0CA-5B9F-4902-B8A2-5473ED0E7676}" dt="2021-09-14T19:00:42.924" v="159" actId="20577"/>
          <ac:spMkLst>
            <pc:docMk/>
            <pc:sldMk cId="2154792819" sldId="293"/>
            <ac:spMk id="12" creationId="{97203450-D951-429F-9E99-3581FA71EDA0}"/>
          </ac:spMkLst>
        </pc:spChg>
      </pc:sldChg>
      <pc:sldChg chg="modSp mod">
        <pc:chgData name="Alex Godfrey" userId="7a59adb1-b25c-4aec-b376-8c80d54bf102" providerId="ADAL" clId="{B03FA0CA-5B9F-4902-B8A2-5473ED0E7676}" dt="2021-09-14T18:59:54.306" v="125" actId="404"/>
        <pc:sldMkLst>
          <pc:docMk/>
          <pc:sldMk cId="4290026410" sldId="295"/>
        </pc:sldMkLst>
        <pc:spChg chg="mod">
          <ac:chgData name="Alex Godfrey" userId="7a59adb1-b25c-4aec-b376-8c80d54bf102" providerId="ADAL" clId="{B03FA0CA-5B9F-4902-B8A2-5473ED0E7676}" dt="2021-09-14T18:59:54.306" v="125" actId="404"/>
          <ac:spMkLst>
            <pc:docMk/>
            <pc:sldMk cId="4290026410" sldId="295"/>
            <ac:spMk id="4" creationId="{215D4103-02AD-4BEF-A83D-68ABC5134FF6}"/>
          </ac:spMkLst>
        </pc:spChg>
      </pc:sldChg>
      <pc:sldChg chg="modSp mod">
        <pc:chgData name="Alex Godfrey" userId="7a59adb1-b25c-4aec-b376-8c80d54bf102" providerId="ADAL" clId="{B03FA0CA-5B9F-4902-B8A2-5473ED0E7676}" dt="2021-09-14T19:02:14.425" v="231" actId="14100"/>
        <pc:sldMkLst>
          <pc:docMk/>
          <pc:sldMk cId="1623454395" sldId="297"/>
        </pc:sldMkLst>
        <pc:spChg chg="mod">
          <ac:chgData name="Alex Godfrey" userId="7a59adb1-b25c-4aec-b376-8c80d54bf102" providerId="ADAL" clId="{B03FA0CA-5B9F-4902-B8A2-5473ED0E7676}" dt="2021-09-14T19:02:14.425" v="231" actId="14100"/>
          <ac:spMkLst>
            <pc:docMk/>
            <pc:sldMk cId="1623454395" sldId="297"/>
            <ac:spMk id="2" creationId="{1E25E79F-3AF7-4393-97E3-139E9D92B573}"/>
          </ac:spMkLst>
        </pc:spChg>
        <pc:graphicFrameChg chg="mod">
          <ac:chgData name="Alex Godfrey" userId="7a59adb1-b25c-4aec-b376-8c80d54bf102" providerId="ADAL" clId="{B03FA0CA-5B9F-4902-B8A2-5473ED0E7676}" dt="2021-09-14T19:01:16.905" v="167" actId="1035"/>
          <ac:graphicFrameMkLst>
            <pc:docMk/>
            <pc:sldMk cId="1623454395" sldId="297"/>
            <ac:graphicFrameMk id="7" creationId="{7B21C183-6094-488F-A36D-0A47C61AC8B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E71B0925-D018-4694-8BD2-B89F172BCC04}" type="datetimeFigureOut">
              <a:rPr lang="en-US" smtClean="0"/>
              <a:t>9/14/2021</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F8F5D99-016A-414A-B5D0-2B391DB0FAA8}" type="datetimeFigureOut">
              <a:rPr lang="en-US" smtClean="0"/>
              <a:t>9/14/2021</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F6C"/>
        </a:solidFill>
        <a:effectLst/>
      </p:bgPr>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0" y="3084382"/>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PRESENTATION SUBTITLE</a:t>
            </a:r>
          </a:p>
        </p:txBody>
      </p:sp>
      <p:sp>
        <p:nvSpPr>
          <p:cNvPr id="27" name="Text Placeholder 24"/>
          <p:cNvSpPr>
            <a:spLocks noGrp="1"/>
          </p:cNvSpPr>
          <p:nvPr>
            <p:ph type="body" sz="quarter" idx="12" hasCustomPrompt="1"/>
          </p:nvPr>
        </p:nvSpPr>
        <p:spPr>
          <a:xfrm>
            <a:off x="755110" y="3981389"/>
            <a:ext cx="10684021" cy="612333"/>
          </a:xfrm>
          <a:prstGeom prst="rect">
            <a:avLst/>
          </a:prstGeom>
        </p:spPr>
        <p:txBody>
          <a:bodyPr/>
          <a:lstStyle>
            <a:lvl1pPr marL="0" indent="0" algn="ctr">
              <a:buNone/>
              <a:defRPr sz="1600" b="0" baseline="0">
                <a:solidFill>
                  <a:schemeClr val="bg1"/>
                </a:solidFill>
                <a:latin typeface="+mn-lt"/>
              </a:defRPr>
            </a:lvl1pPr>
          </a:lstStyle>
          <a:p>
            <a:pPr lvl="0"/>
            <a:r>
              <a:rPr lang="en-US" dirty="0"/>
              <a:t>Presenter</a:t>
            </a:r>
          </a:p>
        </p:txBody>
      </p:sp>
      <p:sp>
        <p:nvSpPr>
          <p:cNvPr id="28" name="Text Placeholder 24"/>
          <p:cNvSpPr>
            <a:spLocks noGrp="1"/>
          </p:cNvSpPr>
          <p:nvPr>
            <p:ph type="body" sz="quarter" idx="13" hasCustomPrompt="1"/>
          </p:nvPr>
        </p:nvSpPr>
        <p:spPr>
          <a:xfrm>
            <a:off x="755110" y="4232439"/>
            <a:ext cx="10684021" cy="612333"/>
          </a:xfrm>
          <a:prstGeom prst="rect">
            <a:avLst/>
          </a:prstGeom>
        </p:spPr>
        <p:txBody>
          <a:bodyPr/>
          <a:lstStyle>
            <a:lvl1pPr marL="0" indent="0" algn="ctr">
              <a:buNone/>
              <a:defRPr sz="1600" b="0" baseline="0">
                <a:solidFill>
                  <a:schemeClr val="bg1"/>
                </a:solidFill>
                <a:latin typeface="+mn-lt"/>
              </a:defRPr>
            </a:lvl1pPr>
          </a:lstStyle>
          <a:p>
            <a:pPr lvl="0"/>
            <a:r>
              <a:rPr lang="en-US" dirty="0"/>
              <a:t>Job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9159" y="5014795"/>
            <a:ext cx="4948480" cy="1195882"/>
          </a:xfrm>
          <a:prstGeom prst="rect">
            <a:avLst/>
          </a:prstGeom>
        </p:spPr>
      </p:pic>
      <p:sp>
        <p:nvSpPr>
          <p:cNvPr id="25" name="Text Placeholder 24"/>
          <p:cNvSpPr>
            <a:spLocks noGrp="1"/>
          </p:cNvSpPr>
          <p:nvPr>
            <p:ph type="body" sz="quarter" idx="10" hasCustomPrompt="1"/>
          </p:nvPr>
        </p:nvSpPr>
        <p:spPr>
          <a:xfrm>
            <a:off x="755111" y="2221008"/>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PRESENTATION TITLE</a:t>
            </a:r>
          </a:p>
        </p:txBody>
      </p:sp>
      <p:sp>
        <p:nvSpPr>
          <p:cNvPr id="10"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272230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7"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9" name="Text Placeholder 8"/>
          <p:cNvSpPr>
            <a:spLocks noGrp="1"/>
          </p:cNvSpPr>
          <p:nvPr>
            <p:ph type="body" sz="quarter" idx="11"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6"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3390" y="2397012"/>
            <a:ext cx="8125218" cy="1963594"/>
          </a:xfrm>
          <a:prstGeom prst="rect">
            <a:avLst/>
          </a:prstGeom>
        </p:spPr>
      </p:pic>
    </p:spTree>
    <p:extLst>
      <p:ext uri="{BB962C8B-B14F-4D97-AF65-F5344CB8AC3E}">
        <p14:creationId xmlns:p14="http://schemas.microsoft.com/office/powerpoint/2010/main" val="323541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chemeClr val="accent1"/>
                </a:solidFill>
                <a:latin typeface="Arial" panose="020B0604020202020204" pitchFamily="34" charset="0"/>
                <a:cs typeface="Arial" panose="020B0604020202020204" pitchFamily="34" charset="0"/>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chemeClr val="accent1"/>
                </a:solidFill>
                <a:latin typeface="Arial" panose="020B0604020202020204" pitchFamily="34" charset="0"/>
                <a:cs typeface="Arial" panose="020B0604020202020204" pitchFamily="34" charset="0"/>
              </a:defRPr>
            </a:lvl1pPr>
          </a:lstStyle>
          <a:p>
            <a:pPr lvl="0"/>
            <a:r>
              <a:rPr lang="en-US" dirty="0"/>
              <a:t>Location/Date</a:t>
            </a:r>
          </a:p>
        </p:txBody>
      </p:sp>
      <p:sp>
        <p:nvSpPr>
          <p:cNvPr id="10" name="Text Placeholder 2"/>
          <p:cNvSpPr txBox="1">
            <a:spLocks/>
          </p:cNvSpPr>
          <p:nvPr userDrawn="1"/>
        </p:nvSpPr>
        <p:spPr>
          <a:xfrm>
            <a:off x="4363742"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dirty="0">
                <a:solidFill>
                  <a:schemeClr val="bg1"/>
                </a:solidFill>
              </a:rPr>
              <a:t>LOCKHEED MARTIN PROPRIETARY INFORMATION</a:t>
            </a:r>
          </a:p>
        </p:txBody>
      </p:sp>
      <p:sp>
        <p:nvSpPr>
          <p:cNvPr id="2" name="Title 1">
            <a:extLst>
              <a:ext uri="{FF2B5EF4-FFF2-40B4-BE49-F238E27FC236}">
                <a16:creationId xmlns:a16="http://schemas.microsoft.com/office/drawing/2014/main" id="{37B74125-F2D3-4455-9B62-BF3D58EFF6A5}"/>
              </a:ext>
            </a:extLst>
          </p:cNvPr>
          <p:cNvSpPr>
            <a:spLocks noGrp="1"/>
          </p:cNvSpPr>
          <p:nvPr>
            <p:ph type="title" hasCustomPrompt="1"/>
          </p:nvPr>
        </p:nvSpPr>
        <p:spPr>
          <a:xfrm>
            <a:off x="761388" y="2121732"/>
            <a:ext cx="10676622" cy="872779"/>
          </a:xfrm>
          <a:prstGeom prst="rect">
            <a:avLst/>
          </a:prstGeom>
        </p:spPr>
        <p:txBody>
          <a:bodyPr/>
          <a:lstStyle>
            <a:lvl1pPr algn="ct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none" baseline="0">
                <a:solidFill>
                  <a:schemeClr val="accent1"/>
                </a:solidFill>
                <a:latin typeface="Arial" panose="020B0604020202020204" pitchFamily="34" charset="0"/>
                <a:cs typeface="Arial" panose="020B0604020202020204" pitchFamily="34" charset="0"/>
              </a:defRPr>
            </a:lvl1pPr>
          </a:lstStyle>
          <a:p>
            <a:pPr lvl="0"/>
            <a:r>
              <a:rPr lang="en-US" dirty="0"/>
              <a:t>Presentation Subtitle</a:t>
            </a:r>
          </a:p>
        </p:txBody>
      </p:sp>
      <p:pic>
        <p:nvPicPr>
          <p:cNvPr id="9" name="Picture 8">
            <a:extLst>
              <a:ext uri="{FF2B5EF4-FFF2-40B4-BE49-F238E27FC236}">
                <a16:creationId xmlns:a16="http://schemas.microsoft.com/office/drawing/2014/main" id="{1C2CC0F0-C68B-443D-BE18-37591CD85483}"/>
              </a:ext>
            </a:extLst>
          </p:cNvPr>
          <p:cNvPicPr>
            <a:picLocks noChangeAspect="1"/>
          </p:cNvPicPr>
          <p:nvPr userDrawn="1"/>
        </p:nvPicPr>
        <p:blipFill>
          <a:blip r:embed="rId2"/>
          <a:stretch>
            <a:fillRect/>
          </a:stretch>
        </p:blipFill>
        <p:spPr>
          <a:xfrm>
            <a:off x="3629159" y="5014796"/>
            <a:ext cx="4948480" cy="1185573"/>
          </a:xfrm>
          <a:prstGeom prst="rect">
            <a:avLst/>
          </a:prstGeom>
        </p:spPr>
      </p:pic>
    </p:spTree>
    <p:extLst>
      <p:ext uri="{BB962C8B-B14F-4D97-AF65-F5344CB8AC3E}">
        <p14:creationId xmlns:p14="http://schemas.microsoft.com/office/powerpoint/2010/main" val="29861410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2" name="Title 1">
            <a:extLst>
              <a:ext uri="{FF2B5EF4-FFF2-40B4-BE49-F238E27FC236}">
                <a16:creationId xmlns:a16="http://schemas.microsoft.com/office/drawing/2014/main" id="{D65AC895-F598-4168-89AA-53841B232F60}"/>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6940393"/>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r>
              <a:rPr lang="en-US"/>
              <a:t>Click icon to add picture</a:t>
            </a:r>
            <a:endParaRPr lang="en-US" dirty="0"/>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6" name="Title 1">
            <a:extLst>
              <a:ext uri="{FF2B5EF4-FFF2-40B4-BE49-F238E27FC236}">
                <a16:creationId xmlns:a16="http://schemas.microsoft.com/office/drawing/2014/main" id="{4C4D9D76-C4B5-4BFC-A241-E8BBCEBD3E5A}"/>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82549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5" name="Title 1">
            <a:extLst>
              <a:ext uri="{FF2B5EF4-FFF2-40B4-BE49-F238E27FC236}">
                <a16:creationId xmlns:a16="http://schemas.microsoft.com/office/drawing/2014/main" id="{2B7B9B10-69FC-4D84-91FF-482B2BAA18DF}"/>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062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5" name="Title 1">
            <a:extLst>
              <a:ext uri="{FF2B5EF4-FFF2-40B4-BE49-F238E27FC236}">
                <a16:creationId xmlns:a16="http://schemas.microsoft.com/office/drawing/2014/main" id="{BB2E6B9B-6591-4690-89CA-026764B58C4D}"/>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541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endParaRPr lang="en-US" dirty="0"/>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Tree>
    <p:extLst>
      <p:ext uri="{BB962C8B-B14F-4D97-AF65-F5344CB8AC3E}">
        <p14:creationId xmlns:p14="http://schemas.microsoft.com/office/powerpoint/2010/main" val="74357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755109" y="2454765"/>
            <a:ext cx="10684021" cy="1081902"/>
          </a:xfrm>
          <a:prstGeom prst="rect">
            <a:avLst/>
          </a:prstGeom>
        </p:spPr>
        <p:txBody>
          <a:bodyPr/>
          <a:lstStyle>
            <a:lvl1pPr algn="ct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none" baseline="0">
                <a:solidFill>
                  <a:srgbClr val="002F6C"/>
                </a:solidFill>
                <a:latin typeface="Arial" panose="020B0604020202020204" pitchFamily="34" charset="0"/>
                <a:cs typeface="Arial" panose="020B0604020202020204" pitchFamily="34" charset="0"/>
              </a:defRPr>
            </a:lvl1pPr>
          </a:lstStyle>
          <a:p>
            <a:pPr lvl="0"/>
            <a:r>
              <a:rPr lang="en-US" dirty="0"/>
              <a:t>Transition Subtitle</a:t>
            </a:r>
          </a:p>
        </p:txBody>
      </p:sp>
    </p:spTree>
    <p:extLst>
      <p:ext uri="{BB962C8B-B14F-4D97-AF65-F5344CB8AC3E}">
        <p14:creationId xmlns:p14="http://schemas.microsoft.com/office/powerpoint/2010/main" val="314322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chemeClr val="tx1"/>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
        <p:nvSpPr>
          <p:cNvPr id="6" name="Title 1">
            <a:extLst>
              <a:ext uri="{FF2B5EF4-FFF2-40B4-BE49-F238E27FC236}">
                <a16:creationId xmlns:a16="http://schemas.microsoft.com/office/drawing/2014/main" id="{111F7DA8-4E21-4515-BBB6-4BB7DA314989}"/>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9191446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4" name="Text Placeholder 8"/>
          <p:cNvSpPr>
            <a:spLocks noGrp="1"/>
          </p:cNvSpPr>
          <p:nvPr>
            <p:ph type="body" sz="quarter" idx="12"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0"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1545313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119063" indent="-119063">
              <a:buFont typeface="Arial" panose="020B0604020202020204" pitchFamily="34" charset="0"/>
              <a:buChar char="•"/>
              <a:defRPr sz="1800" baseline="0">
                <a:solidFill>
                  <a:schemeClr val="tx1"/>
                </a:solidFill>
                <a:latin typeface="+mn-lt"/>
                <a:cs typeface="Arial" panose="020B0604020202020204" pitchFamily="34" charset="0"/>
              </a:defRPr>
            </a:lvl1pPr>
            <a:lvl2pPr marL="576263" indent="-119063">
              <a:buFont typeface="Arial" panose="020B0604020202020204" pitchFamily="34" charset="0"/>
              <a:buChar char="•"/>
              <a:defRPr sz="1600">
                <a:solidFill>
                  <a:schemeClr val="tx1"/>
                </a:solidFill>
                <a:latin typeface="+mn-lt"/>
              </a:defRPr>
            </a:lvl2pPr>
            <a:lvl3pPr marL="1033463" indent="-119063">
              <a:buFont typeface="Symbol" panose="05050102010706020507" pitchFamily="18" charset="2"/>
              <a:buChar char="-"/>
              <a:defRPr sz="1400">
                <a:solidFill>
                  <a:schemeClr val="tx1"/>
                </a:solidFill>
                <a:latin typeface="+mn-lt"/>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lvl8pPr>
            <a:lvl9pPr marL="3657600" indent="0">
              <a:buNone/>
              <a:defRPr/>
            </a:lvl9pPr>
          </a:lstStyle>
          <a:p>
            <a:pPr lvl="0"/>
            <a:r>
              <a:rPr lang="en-US" dirty="0"/>
              <a:t>Click to enter bulleted text</a:t>
            </a:r>
          </a:p>
          <a:p>
            <a:pPr lvl="1"/>
            <a:r>
              <a:rPr lang="en-US" dirty="0"/>
              <a:t>Sub bullet</a:t>
            </a:r>
          </a:p>
          <a:p>
            <a:pPr lvl="2"/>
            <a:r>
              <a:rPr lang="en-US" dirty="0"/>
              <a:t>Sub bullet</a:t>
            </a:r>
          </a:p>
        </p:txBody>
      </p:sp>
      <p:sp>
        <p:nvSpPr>
          <p:cNvPr id="6" name="Title 1">
            <a:extLst>
              <a:ext uri="{FF2B5EF4-FFF2-40B4-BE49-F238E27FC236}">
                <a16:creationId xmlns:a16="http://schemas.microsoft.com/office/drawing/2014/main" id="{504C99FF-3978-4B42-87C8-0D8F733692A6}"/>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3158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B9F2B1-928A-46A9-B994-8818F770B99E}"/>
              </a:ext>
            </a:extLst>
          </p:cNvPr>
          <p:cNvSpPr>
            <a:spLocks noGrp="1"/>
          </p:cNvSpPr>
          <p:nvPr>
            <p:ph type="title" hasCustomPrompt="1"/>
          </p:nvPr>
        </p:nvSpPr>
        <p:spPr>
          <a:xfrm>
            <a:off x="518160" y="474854"/>
            <a:ext cx="10515600" cy="684362"/>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03816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5847D-D081-442B-B257-3D12AA800AD3}"/>
              </a:ext>
            </a:extLst>
          </p:cNvPr>
          <p:cNvPicPr>
            <a:picLocks noChangeAspect="1"/>
          </p:cNvPicPr>
          <p:nvPr userDrawn="1"/>
        </p:nvPicPr>
        <p:blipFill>
          <a:blip r:embed="rId2"/>
          <a:stretch>
            <a:fillRect/>
          </a:stretch>
        </p:blipFill>
        <p:spPr>
          <a:xfrm>
            <a:off x="2089118" y="2382826"/>
            <a:ext cx="8129417" cy="1947672"/>
          </a:xfrm>
          <a:prstGeom prst="rect">
            <a:avLst/>
          </a:prstGeom>
        </p:spPr>
      </p:pic>
    </p:spTree>
    <p:extLst>
      <p:ext uri="{BB962C8B-B14F-4D97-AF65-F5344CB8AC3E}">
        <p14:creationId xmlns:p14="http://schemas.microsoft.com/office/powerpoint/2010/main" val="418261614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oto with Gray and LM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F1730A-AE7F-4F1D-BDB8-2CB73B70C7E9}"/>
              </a:ext>
            </a:extLst>
          </p:cNvPr>
          <p:cNvSpPr/>
          <p:nvPr userDrawn="1"/>
        </p:nvSpPr>
        <p:spPr>
          <a:xfrm>
            <a:off x="3221665" y="0"/>
            <a:ext cx="8970335"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a:extLst>
              <a:ext uri="{FF2B5EF4-FFF2-40B4-BE49-F238E27FC236}">
                <a16:creationId xmlns:a16="http://schemas.microsoft.com/office/drawing/2014/main" id="{687B0E63-B6BB-4AED-8E5A-AEE947BD0F98}"/>
              </a:ext>
            </a:extLst>
          </p:cNvPr>
          <p:cNvSpPr>
            <a:spLocks noGrp="1"/>
          </p:cNvSpPr>
          <p:nvPr>
            <p:ph type="pic" sz="quarter" idx="10"/>
          </p:nvPr>
        </p:nvSpPr>
        <p:spPr>
          <a:xfrm>
            <a:off x="0" y="1"/>
            <a:ext cx="5834959" cy="6857999"/>
          </a:xfrm>
          <a:custGeom>
            <a:avLst/>
            <a:gdLst>
              <a:gd name="connsiteX0" fmla="*/ 0 w 3489325"/>
              <a:gd name="connsiteY0" fmla="*/ 0 h 6858000"/>
              <a:gd name="connsiteX1" fmla="*/ 3489325 w 3489325"/>
              <a:gd name="connsiteY1" fmla="*/ 0 h 6858000"/>
              <a:gd name="connsiteX2" fmla="*/ 3489325 w 3489325"/>
              <a:gd name="connsiteY2" fmla="*/ 6858000 h 6858000"/>
              <a:gd name="connsiteX3" fmla="*/ 0 w 3489325"/>
              <a:gd name="connsiteY3" fmla="*/ 6858000 h 6858000"/>
              <a:gd name="connsiteX4" fmla="*/ 0 w 3489325"/>
              <a:gd name="connsiteY4" fmla="*/ 0 h 6858000"/>
              <a:gd name="connsiteX0" fmla="*/ 0 w 5864777"/>
              <a:gd name="connsiteY0" fmla="*/ 0 h 6858000"/>
              <a:gd name="connsiteX1" fmla="*/ 5864777 w 5864777"/>
              <a:gd name="connsiteY1" fmla="*/ 0 h 6858000"/>
              <a:gd name="connsiteX2" fmla="*/ 3489325 w 5864777"/>
              <a:gd name="connsiteY2" fmla="*/ 6858000 h 6858000"/>
              <a:gd name="connsiteX3" fmla="*/ 0 w 5864777"/>
              <a:gd name="connsiteY3" fmla="*/ 6858000 h 6858000"/>
              <a:gd name="connsiteX4" fmla="*/ 0 w 5864777"/>
              <a:gd name="connsiteY4" fmla="*/ 0 h 6858000"/>
              <a:gd name="connsiteX0" fmla="*/ 0 w 5864777"/>
              <a:gd name="connsiteY0" fmla="*/ 0 h 6858000"/>
              <a:gd name="connsiteX1" fmla="*/ 5864777 w 5864777"/>
              <a:gd name="connsiteY1" fmla="*/ 0 h 6858000"/>
              <a:gd name="connsiteX2" fmla="*/ 3379995 w 5864777"/>
              <a:gd name="connsiteY2" fmla="*/ 6858000 h 6858000"/>
              <a:gd name="connsiteX3" fmla="*/ 0 w 5864777"/>
              <a:gd name="connsiteY3" fmla="*/ 6858000 h 6858000"/>
              <a:gd name="connsiteX4" fmla="*/ 0 w 5864777"/>
              <a:gd name="connsiteY4" fmla="*/ 0 h 6858000"/>
              <a:gd name="connsiteX0" fmla="*/ 0 w 5864777"/>
              <a:gd name="connsiteY0" fmla="*/ 0 h 6858000"/>
              <a:gd name="connsiteX1" fmla="*/ 5864777 w 5864777"/>
              <a:gd name="connsiteY1" fmla="*/ 0 h 6858000"/>
              <a:gd name="connsiteX2" fmla="*/ 3459508 w 5864777"/>
              <a:gd name="connsiteY2" fmla="*/ 6858000 h 6858000"/>
              <a:gd name="connsiteX3" fmla="*/ 0 w 5864777"/>
              <a:gd name="connsiteY3" fmla="*/ 6858000 h 6858000"/>
              <a:gd name="connsiteX4" fmla="*/ 0 w 5864777"/>
              <a:gd name="connsiteY4" fmla="*/ 0 h 6858000"/>
              <a:gd name="connsiteX0" fmla="*/ 0 w 5864777"/>
              <a:gd name="connsiteY0" fmla="*/ 0 h 6858000"/>
              <a:gd name="connsiteX1" fmla="*/ 5864777 w 5864777"/>
              <a:gd name="connsiteY1" fmla="*/ 0 h 6858000"/>
              <a:gd name="connsiteX2" fmla="*/ 3449569 w 5864777"/>
              <a:gd name="connsiteY2" fmla="*/ 6858000 h 6858000"/>
              <a:gd name="connsiteX3" fmla="*/ 0 w 5864777"/>
              <a:gd name="connsiteY3" fmla="*/ 6858000 h 6858000"/>
              <a:gd name="connsiteX4" fmla="*/ 0 w 5864777"/>
              <a:gd name="connsiteY4" fmla="*/ 0 h 6858000"/>
              <a:gd name="connsiteX0" fmla="*/ 0 w 5844898"/>
              <a:gd name="connsiteY0" fmla="*/ 49696 h 6907696"/>
              <a:gd name="connsiteX1" fmla="*/ 5844898 w 5844898"/>
              <a:gd name="connsiteY1" fmla="*/ 0 h 6907696"/>
              <a:gd name="connsiteX2" fmla="*/ 3449569 w 5844898"/>
              <a:gd name="connsiteY2" fmla="*/ 6907696 h 6907696"/>
              <a:gd name="connsiteX3" fmla="*/ 0 w 5844898"/>
              <a:gd name="connsiteY3" fmla="*/ 6907696 h 6907696"/>
              <a:gd name="connsiteX4" fmla="*/ 0 w 5844898"/>
              <a:gd name="connsiteY4" fmla="*/ 49696 h 6907696"/>
              <a:gd name="connsiteX0" fmla="*/ 0 w 5825020"/>
              <a:gd name="connsiteY0" fmla="*/ 19879 h 6877879"/>
              <a:gd name="connsiteX1" fmla="*/ 5825020 w 5825020"/>
              <a:gd name="connsiteY1" fmla="*/ 0 h 6877879"/>
              <a:gd name="connsiteX2" fmla="*/ 3449569 w 5825020"/>
              <a:gd name="connsiteY2" fmla="*/ 6877879 h 6877879"/>
              <a:gd name="connsiteX3" fmla="*/ 0 w 5825020"/>
              <a:gd name="connsiteY3" fmla="*/ 6877879 h 6877879"/>
              <a:gd name="connsiteX4" fmla="*/ 0 w 5825020"/>
              <a:gd name="connsiteY4" fmla="*/ 19879 h 6877879"/>
              <a:gd name="connsiteX0" fmla="*/ 0 w 5825020"/>
              <a:gd name="connsiteY0" fmla="*/ 19879 h 6877879"/>
              <a:gd name="connsiteX1" fmla="*/ 5825020 w 5825020"/>
              <a:gd name="connsiteY1" fmla="*/ 0 h 6877879"/>
              <a:gd name="connsiteX2" fmla="*/ 3370056 w 5825020"/>
              <a:gd name="connsiteY2" fmla="*/ 6877879 h 6877879"/>
              <a:gd name="connsiteX3" fmla="*/ 0 w 5825020"/>
              <a:gd name="connsiteY3" fmla="*/ 6877879 h 6877879"/>
              <a:gd name="connsiteX4" fmla="*/ 0 w 5825020"/>
              <a:gd name="connsiteY4" fmla="*/ 19879 h 6877879"/>
              <a:gd name="connsiteX0" fmla="*/ 0 w 5825020"/>
              <a:gd name="connsiteY0" fmla="*/ 19879 h 6877879"/>
              <a:gd name="connsiteX1" fmla="*/ 5825020 w 5825020"/>
              <a:gd name="connsiteY1" fmla="*/ 0 h 6877879"/>
              <a:gd name="connsiteX2" fmla="*/ 3370056 w 5825020"/>
              <a:gd name="connsiteY2" fmla="*/ 6877879 h 6877879"/>
              <a:gd name="connsiteX3" fmla="*/ 0 w 5825020"/>
              <a:gd name="connsiteY3" fmla="*/ 6877879 h 6877879"/>
              <a:gd name="connsiteX4" fmla="*/ 0 w 5825020"/>
              <a:gd name="connsiteY4" fmla="*/ 19879 h 6877879"/>
              <a:gd name="connsiteX0" fmla="*/ 0 w 5834959"/>
              <a:gd name="connsiteY0" fmla="*/ 0 h 6858000"/>
              <a:gd name="connsiteX1" fmla="*/ 5834959 w 5834959"/>
              <a:gd name="connsiteY1" fmla="*/ 0 h 6858000"/>
              <a:gd name="connsiteX2" fmla="*/ 3370056 w 5834959"/>
              <a:gd name="connsiteY2" fmla="*/ 6858000 h 6858000"/>
              <a:gd name="connsiteX3" fmla="*/ 0 w 5834959"/>
              <a:gd name="connsiteY3" fmla="*/ 6858000 h 6858000"/>
              <a:gd name="connsiteX4" fmla="*/ 0 w 583495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959" h="6858000">
                <a:moveTo>
                  <a:pt x="0" y="0"/>
                </a:moveTo>
                <a:lnTo>
                  <a:pt x="5834959" y="0"/>
                </a:lnTo>
                <a:lnTo>
                  <a:pt x="3370056" y="6858000"/>
                </a:lnTo>
                <a:lnTo>
                  <a:pt x="0" y="6858000"/>
                </a:lnTo>
                <a:lnTo>
                  <a:pt x="0" y="0"/>
                </a:lnTo>
                <a:close/>
              </a:path>
            </a:pathLst>
          </a:custGeom>
          <a:solidFill>
            <a:schemeClr val="bg1"/>
          </a:solidFill>
        </p:spPr>
        <p:txBody>
          <a:bodyPr/>
          <a:lstStyle>
            <a:lvl1pPr marL="0" indent="0">
              <a:buNone/>
              <a:defRPr/>
            </a:lvl1pPr>
          </a:lstStyle>
          <a:p>
            <a:endParaRPr lang="en-US"/>
          </a:p>
        </p:txBody>
      </p:sp>
      <p:cxnSp>
        <p:nvCxnSpPr>
          <p:cNvPr id="9" name="Straight Connector 8">
            <a:extLst>
              <a:ext uri="{FF2B5EF4-FFF2-40B4-BE49-F238E27FC236}">
                <a16:creationId xmlns:a16="http://schemas.microsoft.com/office/drawing/2014/main" id="{4651581E-2302-4962-A818-EC5B2C361681}"/>
              </a:ext>
            </a:extLst>
          </p:cNvPr>
          <p:cNvCxnSpPr>
            <a:cxnSpLocks/>
          </p:cNvCxnSpPr>
          <p:nvPr userDrawn="1"/>
        </p:nvCxnSpPr>
        <p:spPr>
          <a:xfrm flipH="1">
            <a:off x="3349487" y="-318052"/>
            <a:ext cx="2643808" cy="7354956"/>
          </a:xfrm>
          <a:prstGeom prst="line">
            <a:avLst/>
          </a:prstGeom>
          <a:ln w="76200">
            <a:solidFill>
              <a:schemeClr val="accent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8CC5CC8-CAD1-4824-A6AF-886D596AF6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18564" y="334618"/>
            <a:ext cx="2831071" cy="684143"/>
          </a:xfrm>
          <a:prstGeom prst="rect">
            <a:avLst/>
          </a:prstGeom>
        </p:spPr>
      </p:pic>
    </p:spTree>
    <p:extLst>
      <p:ext uri="{BB962C8B-B14F-4D97-AF65-F5344CB8AC3E}">
        <p14:creationId xmlns:p14="http://schemas.microsoft.com/office/powerpoint/2010/main" val="180024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14" name="Text Placeholder 8"/>
          <p:cNvSpPr>
            <a:spLocks noGrp="1"/>
          </p:cNvSpPr>
          <p:nvPr>
            <p:ph type="body" sz="quarter" idx="12"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0"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4" name="Text Placeholder 8"/>
          <p:cNvSpPr>
            <a:spLocks noGrp="1"/>
          </p:cNvSpPr>
          <p:nvPr>
            <p:ph type="body" sz="quarter" idx="12"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1"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chemeClr val="bg1"/>
                </a:solidFill>
                <a:latin typeface="Agency FB" panose="020B0503020202020204" pitchFamily="34" charset="0"/>
              </a:defRPr>
            </a:lvl1pPr>
          </a:lstStyle>
          <a:p>
            <a:pPr lvl="0"/>
            <a:r>
              <a:rPr lang="en-US" dirty="0"/>
              <a:t>CLICK TO ENTER HEADER</a:t>
            </a:r>
          </a:p>
        </p:txBody>
      </p:sp>
      <p:sp>
        <p:nvSpPr>
          <p:cNvPr id="14" name="Text Placeholder 8"/>
          <p:cNvSpPr>
            <a:spLocks noGrp="1"/>
          </p:cNvSpPr>
          <p:nvPr>
            <p:ph type="body" sz="quarter" idx="12"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dirty="0"/>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2" name="Text Placeholder 8"/>
          <p:cNvSpPr>
            <a:spLocks noGrp="1"/>
          </p:cNvSpPr>
          <p:nvPr>
            <p:ph type="body" sz="quarter" idx="12"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14" name="Text Placeholder 12"/>
          <p:cNvSpPr>
            <a:spLocks noGrp="1"/>
          </p:cNvSpPr>
          <p:nvPr>
            <p:ph type="body" sz="quarter" idx="11" hasCustomPrompt="1"/>
          </p:nvPr>
        </p:nvSpPr>
        <p:spPr>
          <a:xfrm>
            <a:off x="7358796"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2F6C"/>
        </a:solidFill>
        <a:effectLst/>
      </p:bgPr>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1" y="2613367"/>
            <a:ext cx="10684021" cy="863374"/>
          </a:xfrm>
          <a:prstGeom prst="rect">
            <a:avLst/>
          </a:prstGeom>
        </p:spPr>
        <p:txBody>
          <a:bodyPr/>
          <a:lstStyle>
            <a:lvl1pPr marL="0" indent="0" algn="ctr">
              <a:buNone/>
              <a:defRPr sz="6000" b="1" cap="all" baseline="0">
                <a:solidFill>
                  <a:schemeClr val="bg1"/>
                </a:solidFill>
                <a:latin typeface="Agency FB" panose="020B0503020202020204" pitchFamily="34" charset="0"/>
              </a:defRPr>
            </a:lvl1pPr>
          </a:lstStyle>
          <a:p>
            <a:pPr lvl="0"/>
            <a:r>
              <a:rPr lang="en-US" dirty="0"/>
              <a:t>CLICK TO ENTER TRANSITION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all" baseline="0">
                <a:solidFill>
                  <a:schemeClr val="bg1"/>
                </a:solidFill>
                <a:latin typeface="Agency FB" panose="020B0503020202020204" pitchFamily="34" charset="0"/>
              </a:defRPr>
            </a:lvl1pPr>
          </a:lstStyle>
          <a:p>
            <a:pPr lvl="0"/>
            <a:r>
              <a:rPr lang="en-US" dirty="0"/>
              <a:t>TRANSITION SUBTITLE</a:t>
            </a:r>
          </a:p>
        </p:txBody>
      </p:sp>
      <p:sp>
        <p:nvSpPr>
          <p:cNvPr id="14" name="Text Placeholder 8"/>
          <p:cNvSpPr>
            <a:spLocks noGrp="1"/>
          </p:cNvSpPr>
          <p:nvPr>
            <p:ph type="body" sz="quarter" idx="12"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6"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1" name="Text Placeholder 12"/>
          <p:cNvSpPr>
            <a:spLocks noGrp="1"/>
          </p:cNvSpPr>
          <p:nvPr>
            <p:ph type="body" sz="quarter" idx="11" hasCustomPrompt="1"/>
          </p:nvPr>
        </p:nvSpPr>
        <p:spPr>
          <a:xfrm>
            <a:off x="7358796"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None/>
              <a:defRPr sz="1800" baseline="0">
                <a:solidFill>
                  <a:srgbClr val="63666A"/>
                </a:solidFill>
                <a:latin typeface="+mn-lt"/>
              </a:defRPr>
            </a:lvl1pPr>
          </a:lstStyle>
          <a:p>
            <a:pPr lvl="0"/>
            <a:r>
              <a:rPr lang="en-US" dirty="0"/>
              <a:t>Click to enter text.</a:t>
            </a:r>
          </a:p>
        </p:txBody>
      </p:sp>
      <p:sp>
        <p:nvSpPr>
          <p:cNvPr id="14" name="Text Placeholder 8"/>
          <p:cNvSpPr>
            <a:spLocks noGrp="1"/>
          </p:cNvSpPr>
          <p:nvPr>
            <p:ph type="body" sz="quarter" idx="13"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282797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2116" y="6370886"/>
            <a:ext cx="1722797" cy="416342"/>
          </a:xfrm>
          <a:prstGeom prst="rect">
            <a:avLst/>
          </a:prstGeom>
        </p:spPr>
      </p:pic>
      <p:sp>
        <p:nvSpPr>
          <p:cNvPr id="9" name="Text Placeholder 10"/>
          <p:cNvSpPr>
            <a:spLocks noGrp="1"/>
          </p:cNvSpPr>
          <p:nvPr>
            <p:ph type="body" sz="quarter" idx="10" hasCustomPrompt="1"/>
          </p:nvPr>
        </p:nvSpPr>
        <p:spPr>
          <a:xfrm>
            <a:off x="533400" y="353512"/>
            <a:ext cx="6618169" cy="560887"/>
          </a:xfrm>
          <a:prstGeom prst="rect">
            <a:avLst/>
          </a:prstGeom>
        </p:spPr>
        <p:txBody>
          <a:bodyPr/>
          <a:lstStyle>
            <a:lvl1pPr marL="0" indent="0">
              <a:buNone/>
              <a:defRPr sz="4000" b="1" cap="all" baseline="0">
                <a:solidFill>
                  <a:srgbClr val="002F6C"/>
                </a:solidFill>
                <a:latin typeface="Agency FB" panose="020B0503020202020204" pitchFamily="34" charset="0"/>
              </a:defRPr>
            </a:lvl1pPr>
          </a:lstStyle>
          <a:p>
            <a:pPr lvl="0"/>
            <a:r>
              <a:rPr lang="en-US" dirty="0"/>
              <a:t>CLICK TO ENTER HEADER</a:t>
            </a:r>
          </a:p>
        </p:txBody>
      </p:sp>
      <p:sp>
        <p:nvSpPr>
          <p:cNvPr id="10" name="Text Placeholder 12"/>
          <p:cNvSpPr>
            <a:spLocks noGrp="1"/>
          </p:cNvSpPr>
          <p:nvPr>
            <p:ph type="body" sz="quarter" idx="11" hasCustomPrompt="1"/>
          </p:nvPr>
        </p:nvSpPr>
        <p:spPr>
          <a:xfrm>
            <a:off x="7358796" y="2737125"/>
            <a:ext cx="4625974" cy="2961660"/>
          </a:xfrm>
          <a:prstGeom prst="rect">
            <a:avLst/>
          </a:prstGeom>
        </p:spPr>
        <p:txBody>
          <a:bodyPr anchor="ctr">
            <a:normAutofit/>
          </a:bodyPr>
          <a:lstStyle>
            <a:lvl1pPr marL="0" indent="0" algn="r">
              <a:lnSpc>
                <a:spcPct val="90000"/>
              </a:lnSpc>
              <a:spcBef>
                <a:spcPts val="0"/>
              </a:spcBef>
              <a:buNone/>
              <a:defRPr sz="4000" kern="1200" cap="all" baseline="0">
                <a:solidFill>
                  <a:srgbClr val="00A3E0"/>
                </a:solidFill>
                <a:latin typeface="Agency FB" panose="020B0503020202020204" pitchFamily="34" charset="0"/>
              </a:defRPr>
            </a:lvl1pPr>
          </a:lstStyle>
          <a:p>
            <a:pPr lvl="0"/>
            <a:r>
              <a:rPr lang="en-US" dirty="0"/>
              <a:t>ADD MESSAGE                HERE.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rgbClr val="63666A"/>
                </a:solidFill>
                <a:latin typeface="+mn-lt"/>
              </a:defRPr>
            </a:lvl1pPr>
          </a:lstStyle>
          <a:p>
            <a:pPr lvl="0"/>
            <a:r>
              <a:rPr lang="en-US" dirty="0"/>
              <a:t>Click to enter bulleted text.</a:t>
            </a:r>
          </a:p>
        </p:txBody>
      </p:sp>
      <p:sp>
        <p:nvSpPr>
          <p:cNvPr id="12" name="Text Placeholder 8"/>
          <p:cNvSpPr>
            <a:spLocks noGrp="1"/>
          </p:cNvSpPr>
          <p:nvPr>
            <p:ph type="body" sz="quarter" idx="13" hasCustomPrompt="1"/>
          </p:nvPr>
        </p:nvSpPr>
        <p:spPr>
          <a:xfrm>
            <a:off x="118693" y="6366995"/>
            <a:ext cx="4193946" cy="393741"/>
          </a:xfrm>
          <a:prstGeom prst="rect">
            <a:avLst/>
          </a:prstGeom>
        </p:spPr>
        <p:txBody>
          <a:bodyPr anchor="ctr"/>
          <a:lstStyle>
            <a:lvl1pPr marL="0" indent="0">
              <a:buNone/>
              <a:defRPr sz="1200">
                <a:solidFill>
                  <a:schemeClr val="bg1"/>
                </a:solidFill>
                <a:latin typeface="+mn-lt"/>
              </a:defRPr>
            </a:lvl1pPr>
          </a:lstStyle>
          <a:p>
            <a:pPr lvl="0"/>
            <a:r>
              <a:rPr lang="en-US" dirty="0"/>
              <a:t>CLICK TO EDIT FOOTER</a:t>
            </a:r>
          </a:p>
        </p:txBody>
      </p:sp>
      <p:sp>
        <p:nvSpPr>
          <p:cNvPr id="8" name="Text Placeholder 2"/>
          <p:cNvSpPr>
            <a:spLocks noGrp="1"/>
          </p:cNvSpPr>
          <p:nvPr>
            <p:ph type="body" sz="quarter" idx="14" hasCustomPrompt="1"/>
          </p:nvPr>
        </p:nvSpPr>
        <p:spPr>
          <a:xfrm>
            <a:off x="4364476" y="6471595"/>
            <a:ext cx="3463048" cy="285750"/>
          </a:xfrm>
          <a:prstGeom prst="rect">
            <a:avLst/>
          </a:prstGeom>
        </p:spPr>
        <p:txBody>
          <a:bodyPr/>
          <a:lstStyle>
            <a:lvl1pPr marL="0" indent="0" algn="ctr">
              <a:buFontTx/>
              <a:buNone/>
              <a:defRPr sz="900" baseline="0">
                <a:solidFill>
                  <a:schemeClr val="bg1"/>
                </a:solidFill>
              </a:defRPr>
            </a:lvl1pPr>
            <a:lvl2pPr marL="457200" indent="0">
              <a:buFontTx/>
              <a:buNone/>
              <a:defRPr sz="1100">
                <a:solidFill>
                  <a:schemeClr val="bg1"/>
                </a:solidFill>
              </a:defRPr>
            </a:lvl2pPr>
            <a:lvl3pPr marL="914400" indent="0">
              <a:buFontTx/>
              <a:buNone/>
              <a:defRPr sz="1050">
                <a:solidFill>
                  <a:schemeClr val="bg1"/>
                </a:solidFill>
              </a:defRPr>
            </a:lvl3pPr>
            <a:lvl4pPr marL="1371600" indent="0">
              <a:buFontTx/>
              <a:buNone/>
              <a:defRPr sz="1000">
                <a:solidFill>
                  <a:schemeClr val="bg1"/>
                </a:solidFill>
              </a:defRPr>
            </a:lvl4pPr>
            <a:lvl5pPr marL="1828800" indent="0">
              <a:buFontTx/>
              <a:buNone/>
              <a:defRPr sz="1000">
                <a:solidFill>
                  <a:schemeClr val="bg1"/>
                </a:solidFill>
              </a:defRPr>
            </a:lvl5pPr>
          </a:lstStyle>
          <a:p>
            <a:pPr lvl="0"/>
            <a:r>
              <a:rPr lang="en-US" dirty="0"/>
              <a:t>DOCUMENT PROTECTION GOES HERE</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286500"/>
            <a:ext cx="12192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34E1B84-A5DF-B547-B7ED-04CFBEB0FB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02850" y="6392240"/>
            <a:ext cx="1476540" cy="356831"/>
          </a:xfrm>
          <a:prstGeom prst="rect">
            <a:avLst/>
          </a:prstGeom>
        </p:spPr>
      </p:pic>
      <p:sp>
        <p:nvSpPr>
          <p:cNvPr id="2" name="Text Placeholder 2"/>
          <p:cNvSpPr txBox="1">
            <a:spLocks/>
          </p:cNvSpPr>
          <p:nvPr userDrawn="1"/>
        </p:nvSpPr>
        <p:spPr>
          <a:xfrm>
            <a:off x="4363742"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dirty="0">
                <a:solidFill>
                  <a:schemeClr val="bg1"/>
                </a:solidFill>
              </a:rPr>
              <a:t>LOCKHEED MARTIN PROPRIETARY INFORMATION</a:t>
            </a:r>
          </a:p>
        </p:txBody>
      </p:sp>
      <p:sp>
        <p:nvSpPr>
          <p:cNvPr id="6" name="Text Placeholder 2"/>
          <p:cNvSpPr txBox="1">
            <a:spLocks/>
          </p:cNvSpPr>
          <p:nvPr userDrawn="1"/>
        </p:nvSpPr>
        <p:spPr>
          <a:xfrm>
            <a:off x="507668"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900" b="1" dirty="0">
                <a:solidFill>
                  <a:schemeClr val="bg1"/>
                </a:solidFill>
                <a:latin typeface="Arial" panose="020B0604020202020204" pitchFamily="34" charset="0"/>
                <a:cs typeface="Arial" panose="020B0604020202020204" pitchFamily="34" charset="0"/>
              </a:rPr>
              <a:t>Presentation</a:t>
            </a:r>
            <a:r>
              <a:rPr lang="en-US" sz="900" b="1" baseline="0" dirty="0">
                <a:solidFill>
                  <a:schemeClr val="bg1"/>
                </a:solidFill>
                <a:latin typeface="Arial" panose="020B0604020202020204" pitchFamily="34" charset="0"/>
                <a:cs typeface="Arial" panose="020B0604020202020204" pitchFamily="34" charset="0"/>
              </a:rPr>
              <a:t> Name or Footer (Optional)</a:t>
            </a:r>
            <a:endParaRPr lang="en-US" sz="900" b="1" dirty="0">
              <a:solidFill>
                <a:schemeClr val="bg1"/>
              </a:solidFill>
              <a:latin typeface="Arial" panose="020B0604020202020204" pitchFamily="34" charset="0"/>
              <a:cs typeface="Arial" panose="020B0604020202020204" pitchFamily="34" charset="0"/>
            </a:endParaRPr>
          </a:p>
        </p:txBody>
      </p:sp>
      <p:sp>
        <p:nvSpPr>
          <p:cNvPr id="8" name="TextBox 7"/>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38686250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orient="horz" pos="360">
          <p15:clr>
            <a:srgbClr val="F26B43"/>
          </p15:clr>
        </p15:guide>
        <p15:guide id="5" orient="horz" pos="2160">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b="0" cap="none" dirty="0">
                <a:latin typeface="Arial" panose="020B0604020202020204" pitchFamily="34" charset="0"/>
                <a:cs typeface="Arial" panose="020B0604020202020204" pitchFamily="34" charset="0"/>
              </a:rPr>
              <a:t>The National Spaceport Competition</a:t>
            </a:r>
          </a:p>
        </p:txBody>
      </p:sp>
    </p:spTree>
    <p:extLst>
      <p:ext uri="{BB962C8B-B14F-4D97-AF65-F5344CB8AC3E}">
        <p14:creationId xmlns:p14="http://schemas.microsoft.com/office/powerpoint/2010/main" val="92571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E086B1-DA04-4B9D-8825-5603BB92515E}"/>
              </a:ext>
            </a:extLst>
          </p:cNvPr>
          <p:cNvSpPr/>
          <p:nvPr/>
        </p:nvSpPr>
        <p:spPr>
          <a:xfrm>
            <a:off x="5219344" y="-8033"/>
            <a:ext cx="7001691" cy="1341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
            <a:extLst>
              <a:ext uri="{FF2B5EF4-FFF2-40B4-BE49-F238E27FC236}">
                <a16:creationId xmlns:a16="http://schemas.microsoft.com/office/drawing/2014/main" id="{EA46BF37-777F-44E3-B853-5013A6B24B62}"/>
              </a:ext>
            </a:extLst>
          </p:cNvPr>
          <p:cNvSpPr txBox="1">
            <a:spLocks/>
          </p:cNvSpPr>
          <p:nvPr/>
        </p:nvSpPr>
        <p:spPr>
          <a:xfrm>
            <a:off x="5338360" y="1507169"/>
            <a:ext cx="6763660" cy="560887"/>
          </a:xfrm>
          <a:custGeom>
            <a:avLst/>
            <a:gdLst>
              <a:gd name="connsiteX0" fmla="*/ 0 w 3489325"/>
              <a:gd name="connsiteY0" fmla="*/ 0 h 6858000"/>
              <a:gd name="connsiteX1" fmla="*/ 3489325 w 3489325"/>
              <a:gd name="connsiteY1" fmla="*/ 0 h 6858000"/>
              <a:gd name="connsiteX2" fmla="*/ 3489325 w 3489325"/>
              <a:gd name="connsiteY2" fmla="*/ 6858000 h 6858000"/>
              <a:gd name="connsiteX3" fmla="*/ 0 w 3489325"/>
              <a:gd name="connsiteY3" fmla="*/ 6858000 h 6858000"/>
              <a:gd name="connsiteX4" fmla="*/ 0 w 3489325"/>
              <a:gd name="connsiteY4" fmla="*/ 0 h 6858000"/>
              <a:gd name="connsiteX0" fmla="*/ 0 w 5864777"/>
              <a:gd name="connsiteY0" fmla="*/ 0 h 6858000"/>
              <a:gd name="connsiteX1" fmla="*/ 5864777 w 5864777"/>
              <a:gd name="connsiteY1" fmla="*/ 0 h 6858000"/>
              <a:gd name="connsiteX2" fmla="*/ 3489325 w 5864777"/>
              <a:gd name="connsiteY2" fmla="*/ 6858000 h 6858000"/>
              <a:gd name="connsiteX3" fmla="*/ 0 w 5864777"/>
              <a:gd name="connsiteY3" fmla="*/ 6858000 h 6858000"/>
              <a:gd name="connsiteX4" fmla="*/ 0 w 5864777"/>
              <a:gd name="connsiteY4" fmla="*/ 0 h 6858000"/>
              <a:gd name="connsiteX0" fmla="*/ 0 w 5864777"/>
              <a:gd name="connsiteY0" fmla="*/ 0 h 6858000"/>
              <a:gd name="connsiteX1" fmla="*/ 5864777 w 5864777"/>
              <a:gd name="connsiteY1" fmla="*/ 0 h 6858000"/>
              <a:gd name="connsiteX2" fmla="*/ 3379995 w 5864777"/>
              <a:gd name="connsiteY2" fmla="*/ 6858000 h 6858000"/>
              <a:gd name="connsiteX3" fmla="*/ 0 w 5864777"/>
              <a:gd name="connsiteY3" fmla="*/ 6858000 h 6858000"/>
              <a:gd name="connsiteX4" fmla="*/ 0 w 5864777"/>
              <a:gd name="connsiteY4" fmla="*/ 0 h 6858000"/>
              <a:gd name="connsiteX0" fmla="*/ 0 w 5864777"/>
              <a:gd name="connsiteY0" fmla="*/ 0 h 6858000"/>
              <a:gd name="connsiteX1" fmla="*/ 5864777 w 5864777"/>
              <a:gd name="connsiteY1" fmla="*/ 0 h 6858000"/>
              <a:gd name="connsiteX2" fmla="*/ 3459508 w 5864777"/>
              <a:gd name="connsiteY2" fmla="*/ 6858000 h 6858000"/>
              <a:gd name="connsiteX3" fmla="*/ 0 w 5864777"/>
              <a:gd name="connsiteY3" fmla="*/ 6858000 h 6858000"/>
              <a:gd name="connsiteX4" fmla="*/ 0 w 5864777"/>
              <a:gd name="connsiteY4" fmla="*/ 0 h 6858000"/>
              <a:gd name="connsiteX0" fmla="*/ 0 w 5864777"/>
              <a:gd name="connsiteY0" fmla="*/ 0 h 6858000"/>
              <a:gd name="connsiteX1" fmla="*/ 5864777 w 5864777"/>
              <a:gd name="connsiteY1" fmla="*/ 0 h 6858000"/>
              <a:gd name="connsiteX2" fmla="*/ 3449569 w 5864777"/>
              <a:gd name="connsiteY2" fmla="*/ 6858000 h 6858000"/>
              <a:gd name="connsiteX3" fmla="*/ 0 w 5864777"/>
              <a:gd name="connsiteY3" fmla="*/ 6858000 h 6858000"/>
              <a:gd name="connsiteX4" fmla="*/ 0 w 5864777"/>
              <a:gd name="connsiteY4" fmla="*/ 0 h 6858000"/>
              <a:gd name="connsiteX0" fmla="*/ 0 w 5844898"/>
              <a:gd name="connsiteY0" fmla="*/ 49696 h 6907696"/>
              <a:gd name="connsiteX1" fmla="*/ 5844898 w 5844898"/>
              <a:gd name="connsiteY1" fmla="*/ 0 h 6907696"/>
              <a:gd name="connsiteX2" fmla="*/ 3449569 w 5844898"/>
              <a:gd name="connsiteY2" fmla="*/ 6907696 h 6907696"/>
              <a:gd name="connsiteX3" fmla="*/ 0 w 5844898"/>
              <a:gd name="connsiteY3" fmla="*/ 6907696 h 6907696"/>
              <a:gd name="connsiteX4" fmla="*/ 0 w 5844898"/>
              <a:gd name="connsiteY4" fmla="*/ 49696 h 6907696"/>
              <a:gd name="connsiteX0" fmla="*/ 0 w 5825020"/>
              <a:gd name="connsiteY0" fmla="*/ 19879 h 6877879"/>
              <a:gd name="connsiteX1" fmla="*/ 5825020 w 5825020"/>
              <a:gd name="connsiteY1" fmla="*/ 0 h 6877879"/>
              <a:gd name="connsiteX2" fmla="*/ 3449569 w 5825020"/>
              <a:gd name="connsiteY2" fmla="*/ 6877879 h 6877879"/>
              <a:gd name="connsiteX3" fmla="*/ 0 w 5825020"/>
              <a:gd name="connsiteY3" fmla="*/ 6877879 h 6877879"/>
              <a:gd name="connsiteX4" fmla="*/ 0 w 5825020"/>
              <a:gd name="connsiteY4" fmla="*/ 19879 h 6877879"/>
              <a:gd name="connsiteX0" fmla="*/ 0 w 5825020"/>
              <a:gd name="connsiteY0" fmla="*/ 19879 h 6877879"/>
              <a:gd name="connsiteX1" fmla="*/ 5825020 w 5825020"/>
              <a:gd name="connsiteY1" fmla="*/ 0 h 6877879"/>
              <a:gd name="connsiteX2" fmla="*/ 3370056 w 5825020"/>
              <a:gd name="connsiteY2" fmla="*/ 6877879 h 6877879"/>
              <a:gd name="connsiteX3" fmla="*/ 0 w 5825020"/>
              <a:gd name="connsiteY3" fmla="*/ 6877879 h 6877879"/>
              <a:gd name="connsiteX4" fmla="*/ 0 w 5825020"/>
              <a:gd name="connsiteY4" fmla="*/ 19879 h 6877879"/>
              <a:gd name="connsiteX0" fmla="*/ 0 w 5825020"/>
              <a:gd name="connsiteY0" fmla="*/ 19879 h 6877879"/>
              <a:gd name="connsiteX1" fmla="*/ 5825020 w 5825020"/>
              <a:gd name="connsiteY1" fmla="*/ 0 h 6877879"/>
              <a:gd name="connsiteX2" fmla="*/ 3370056 w 5825020"/>
              <a:gd name="connsiteY2" fmla="*/ 6877879 h 6877879"/>
              <a:gd name="connsiteX3" fmla="*/ 0 w 5825020"/>
              <a:gd name="connsiteY3" fmla="*/ 6877879 h 6877879"/>
              <a:gd name="connsiteX4" fmla="*/ 0 w 5825020"/>
              <a:gd name="connsiteY4" fmla="*/ 19879 h 6877879"/>
              <a:gd name="connsiteX0" fmla="*/ 0 w 5834959"/>
              <a:gd name="connsiteY0" fmla="*/ 0 h 6858000"/>
              <a:gd name="connsiteX1" fmla="*/ 5834959 w 5834959"/>
              <a:gd name="connsiteY1" fmla="*/ 0 h 6858000"/>
              <a:gd name="connsiteX2" fmla="*/ 3370056 w 5834959"/>
              <a:gd name="connsiteY2" fmla="*/ 6858000 h 6858000"/>
              <a:gd name="connsiteX3" fmla="*/ 0 w 5834959"/>
              <a:gd name="connsiteY3" fmla="*/ 6858000 h 6858000"/>
              <a:gd name="connsiteX4" fmla="*/ 0 w 583495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959" h="6858000">
                <a:moveTo>
                  <a:pt x="0" y="0"/>
                </a:moveTo>
                <a:lnTo>
                  <a:pt x="5834959" y="0"/>
                </a:lnTo>
                <a:lnTo>
                  <a:pt x="3370056" y="6858000"/>
                </a:lnTo>
                <a:lnTo>
                  <a:pt x="0" y="6858000"/>
                </a:lnTo>
                <a:lnTo>
                  <a:pt x="0" y="0"/>
                </a:lnTo>
                <a:close/>
              </a:path>
            </a:pathLst>
          </a:cu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sng" strike="noStrike" kern="1200" cap="none" spc="0" normalizeH="0" baseline="0" noProof="0" dirty="0">
                <a:ln>
                  <a:noFill/>
                </a:ln>
                <a:solidFill>
                  <a:srgbClr val="FFFFFF"/>
                </a:solidFill>
                <a:effectLst/>
                <a:uLnTx/>
                <a:uFillTx/>
                <a:latin typeface="Arial" panose="020B0604020202020204"/>
                <a:ea typeface="+mn-ea"/>
                <a:cs typeface="+mn-cs"/>
              </a:rPr>
              <a:t>The National Spaceport Competition</a:t>
            </a:r>
          </a:p>
        </p:txBody>
      </p:sp>
      <p:sp>
        <p:nvSpPr>
          <p:cNvPr id="5" name="Text Placeholder 2">
            <a:extLst>
              <a:ext uri="{FF2B5EF4-FFF2-40B4-BE49-F238E27FC236}">
                <a16:creationId xmlns:a16="http://schemas.microsoft.com/office/drawing/2014/main" id="{D7AF0F28-246A-4D36-BB57-C9AA59D3C83D}"/>
              </a:ext>
            </a:extLst>
          </p:cNvPr>
          <p:cNvSpPr txBox="1">
            <a:spLocks/>
          </p:cNvSpPr>
          <p:nvPr/>
        </p:nvSpPr>
        <p:spPr>
          <a:xfrm>
            <a:off x="3013167" y="5723235"/>
            <a:ext cx="10014856" cy="1562214"/>
          </a:xfrm>
          <a:prstGeom prst="rect">
            <a:avLst/>
          </a:prstGeom>
        </p:spPr>
        <p:txBody>
          <a:bodyPr anchor="ctr">
            <a:normAutofit/>
          </a:bodyPr>
          <a:lstStyle>
            <a:lvl1pPr marL="0" indent="0" algn="r" defTabSz="914400" rtl="0" eaLnBrk="1" latinLnBrk="0" hangingPunct="1">
              <a:lnSpc>
                <a:spcPct val="90000"/>
              </a:lnSpc>
              <a:spcBef>
                <a:spcPts val="0"/>
              </a:spcBef>
              <a:buFont typeface="Arial" panose="020B0604020202020204" pitchFamily="34" charset="0"/>
              <a:buNone/>
              <a:defRPr sz="4000" kern="1200" cap="all" baseline="0">
                <a:solidFill>
                  <a:srgbClr val="00A3E0"/>
                </a:solidFill>
                <a:latin typeface="Agency FB"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1" u="none" strike="noStrike" kern="1200" cap="all" spc="0" normalizeH="0" baseline="0" noProof="0" dirty="0">
                <a:ln>
                  <a:noFill/>
                </a:ln>
                <a:solidFill>
                  <a:srgbClr val="00A3E0"/>
                </a:solidFill>
                <a:effectLst/>
                <a:uLnTx/>
                <a:uFillTx/>
                <a:latin typeface="Arial" panose="020B0604020202020204"/>
                <a:ea typeface="+mn-ea"/>
                <a:cs typeface="+mn-cs"/>
              </a:rPr>
              <a:t>Bringing the UK launch infrastructure together to inspire the next generation</a:t>
            </a:r>
            <a:endParaRPr kumimoji="0" lang="en-GB" sz="3600" b="1" i="0" u="none" strike="noStrike" kern="1200" cap="all" spc="0" normalizeH="0" baseline="0" noProof="0" dirty="0">
              <a:ln>
                <a:noFill/>
              </a:ln>
              <a:solidFill>
                <a:srgbClr val="00A3E0"/>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7175FA9E-D62B-4548-92CA-8AA7BD248663}"/>
              </a:ext>
            </a:extLst>
          </p:cNvPr>
          <p:cNvSpPr/>
          <p:nvPr/>
        </p:nvSpPr>
        <p:spPr>
          <a:xfrm>
            <a:off x="4876801" y="2858584"/>
            <a:ext cx="7228118" cy="3196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The National Spaceport Competition is a collaborative outreach event, designed to promote UK spaceflight with younger audiences and inspire the next generation.</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sng" strike="noStrike" kern="1200" cap="none" spc="0" normalizeH="0" baseline="0" noProof="0" dirty="0">
                <a:ln>
                  <a:noFill/>
                </a:ln>
                <a:solidFill>
                  <a:srgbClr val="FFFFFF"/>
                </a:solidFill>
                <a:effectLst/>
                <a:uLnTx/>
                <a:uFillTx/>
                <a:latin typeface="Arial" panose="020B0604020202020204"/>
                <a:ea typeface="+mn-ea"/>
                <a:cs typeface="+mn-cs"/>
              </a:rPr>
              <a:t>Brief</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Guided design of a UK spaceport in small teams. Exciting prizes for teams and schools are up for grabs including STEM Grants, exclusive guided tours of UK Spaceports and participation goody bags!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sng" strike="noStrike" kern="1200" cap="none" spc="0" normalizeH="0" baseline="0" noProof="0" dirty="0">
                <a:ln>
                  <a:noFill/>
                </a:ln>
                <a:solidFill>
                  <a:srgbClr val="FFFFFF"/>
                </a:solidFill>
                <a:effectLst/>
                <a:uLnTx/>
                <a:uFillTx/>
                <a:latin typeface="Arial" panose="020B0604020202020204"/>
                <a:ea typeface="+mn-ea"/>
                <a:cs typeface="+mn-cs"/>
              </a:rPr>
              <a:t>Topics</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Multidisciplinary projects, engineering, sustainability analysis, budgeting, team work, presentation delivery.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sng" strike="noStrike" kern="1200" cap="none" spc="0" normalizeH="0" baseline="0" noProof="0" dirty="0">
                <a:ln>
                  <a:noFill/>
                </a:ln>
                <a:solidFill>
                  <a:srgbClr val="FFFFFF"/>
                </a:solidFill>
                <a:effectLst/>
                <a:uLnTx/>
                <a:uFillTx/>
                <a:latin typeface="Arial" panose="020B0604020202020204"/>
                <a:ea typeface="+mn-ea"/>
                <a:cs typeface="+mn-cs"/>
              </a:rPr>
              <a:t>Key Info</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Date: 5</a:t>
            </a:r>
            <a:r>
              <a:rPr kumimoji="0" lang="en-GB" sz="1800" b="0" i="0" u="none" strike="noStrike" kern="1200" cap="none" spc="0" normalizeH="0" baseline="30000" noProof="0" dirty="0">
                <a:ln>
                  <a:noFill/>
                </a:ln>
                <a:solidFill>
                  <a:srgbClr val="FFFFFF"/>
                </a:solidFill>
                <a:effectLst/>
                <a:uLnTx/>
                <a:uFillTx/>
                <a:latin typeface="Arial" panose="020B0604020202020204"/>
                <a:ea typeface="+mn-ea"/>
                <a:cs typeface="+mn-cs"/>
              </a:rPr>
              <a:t>th</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October 2021 (World Space Week!)</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Target Age Groups: Year 7 (P7) and Year 8 (S1) </a:t>
            </a:r>
          </a:p>
        </p:txBody>
      </p:sp>
      <p:pic>
        <p:nvPicPr>
          <p:cNvPr id="8" name="Picture Placeholder 7">
            <a:extLst>
              <a:ext uri="{FF2B5EF4-FFF2-40B4-BE49-F238E27FC236}">
                <a16:creationId xmlns:a16="http://schemas.microsoft.com/office/drawing/2014/main" id="{4B3DAE5B-19A2-49CE-8A35-84E3D78FCED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030" t="261" r="12106" b="-261"/>
          <a:stretch/>
        </p:blipFill>
        <p:spPr>
          <a:xfrm>
            <a:off x="0" y="1"/>
            <a:ext cx="5834959" cy="6857999"/>
          </a:xfrm>
        </p:spPr>
      </p:pic>
      <p:pic>
        <p:nvPicPr>
          <p:cNvPr id="11" name="Picture 6">
            <a:extLst>
              <a:ext uri="{FF2B5EF4-FFF2-40B4-BE49-F238E27FC236}">
                <a16:creationId xmlns:a16="http://schemas.microsoft.com/office/drawing/2014/main" id="{499178C3-500C-43F8-BA00-1C3FA6EC71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7960" y="78929"/>
            <a:ext cx="1638483" cy="599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7B45F8FA-ACFC-4EDF-84DC-56B281092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515" y="727413"/>
            <a:ext cx="2266791" cy="52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Blue Abyss">
            <a:extLst>
              <a:ext uri="{FF2B5EF4-FFF2-40B4-BE49-F238E27FC236}">
                <a16:creationId xmlns:a16="http://schemas.microsoft.com/office/drawing/2014/main" id="{95A8B994-00CF-46D2-A55C-0FC71D8B61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509" y="731299"/>
            <a:ext cx="1564079" cy="581761"/>
          </a:xfrm>
          <a:prstGeom prst="rect">
            <a:avLst/>
          </a:prstGeom>
          <a:solidFill>
            <a:schemeClr val="bg1"/>
          </a:solidFill>
        </p:spPr>
      </p:pic>
      <p:pic>
        <p:nvPicPr>
          <p:cNvPr id="15" name="Picture 7" descr="Space centre looks to Saxa Vord as it undergoes name change and rebrand |  Shetland News">
            <a:extLst>
              <a:ext uri="{FF2B5EF4-FFF2-40B4-BE49-F238E27FC236}">
                <a16:creationId xmlns:a16="http://schemas.microsoft.com/office/drawing/2014/main" id="{61CADCEE-5101-4FB1-B2C6-C5CF870ECE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5586" y="645510"/>
            <a:ext cx="1211745" cy="581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DE93DE5-C682-4EE9-A2F8-4FADA816C9F8}"/>
              </a:ext>
            </a:extLst>
          </p:cNvPr>
          <p:cNvPicPr>
            <a:picLocks noChangeAspect="1"/>
          </p:cNvPicPr>
          <p:nvPr/>
        </p:nvPicPr>
        <p:blipFill>
          <a:blip r:embed="rId7"/>
          <a:stretch>
            <a:fillRect/>
          </a:stretch>
        </p:blipFill>
        <p:spPr>
          <a:xfrm>
            <a:off x="6590545" y="72290"/>
            <a:ext cx="2333554" cy="559080"/>
          </a:xfrm>
          <a:prstGeom prst="rect">
            <a:avLst/>
          </a:prstGeom>
        </p:spPr>
      </p:pic>
      <p:sp>
        <p:nvSpPr>
          <p:cNvPr id="19" name="Text Placeholder 1">
            <a:extLst>
              <a:ext uri="{FF2B5EF4-FFF2-40B4-BE49-F238E27FC236}">
                <a16:creationId xmlns:a16="http://schemas.microsoft.com/office/drawing/2014/main" id="{5EB1DD70-0D56-4BB9-BDAF-4032D9A9F1EE}"/>
              </a:ext>
            </a:extLst>
          </p:cNvPr>
          <p:cNvSpPr txBox="1">
            <a:spLocks/>
          </p:cNvSpPr>
          <p:nvPr/>
        </p:nvSpPr>
        <p:spPr>
          <a:xfrm>
            <a:off x="5006160" y="2229586"/>
            <a:ext cx="7369988" cy="403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ea typeface="+mn-ea"/>
                <a:cs typeface="+mn-cs"/>
              </a:rPr>
              <a:t>#StudentSpaceport</a:t>
            </a:r>
          </a:p>
        </p:txBody>
      </p:sp>
    </p:spTree>
    <p:extLst>
      <p:ext uri="{BB962C8B-B14F-4D97-AF65-F5344CB8AC3E}">
        <p14:creationId xmlns:p14="http://schemas.microsoft.com/office/powerpoint/2010/main" val="359841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EED17-DEEC-41B8-8259-6E91BA4103F0}"/>
              </a:ext>
            </a:extLst>
          </p:cNvPr>
          <p:cNvSpPr>
            <a:spLocks noGrp="1"/>
          </p:cNvSpPr>
          <p:nvPr>
            <p:ph type="body" sz="quarter" idx="10"/>
          </p:nvPr>
        </p:nvSpPr>
        <p:spPr/>
        <p:txBody>
          <a:bodyPr/>
          <a:lstStyle/>
          <a:p>
            <a:r>
              <a:rPr lang="en-GB" b="0" cap="none" dirty="0">
                <a:latin typeface="Arial" panose="020B0604020202020204" pitchFamily="34" charset="0"/>
                <a:cs typeface="Arial" panose="020B0604020202020204" pitchFamily="34" charset="0"/>
              </a:rPr>
              <a:t>Background</a:t>
            </a:r>
          </a:p>
        </p:txBody>
      </p:sp>
      <p:pic>
        <p:nvPicPr>
          <p:cNvPr id="8" name="Google Shape;86;p2" descr="Image">
            <a:extLst>
              <a:ext uri="{FF2B5EF4-FFF2-40B4-BE49-F238E27FC236}">
                <a16:creationId xmlns:a16="http://schemas.microsoft.com/office/drawing/2014/main" id="{0B3F42BC-CF49-4519-9CFA-A00F791C26E6}"/>
              </a:ext>
            </a:extLst>
          </p:cNvPr>
          <p:cNvPicPr preferRelativeResize="0"/>
          <p:nvPr/>
        </p:nvPicPr>
        <p:blipFill rotWithShape="1">
          <a:blip r:embed="rId2">
            <a:alphaModFix/>
          </a:blip>
          <a:srcRect/>
          <a:stretch/>
        </p:blipFill>
        <p:spPr>
          <a:xfrm>
            <a:off x="794826" y="3886803"/>
            <a:ext cx="3010826" cy="2284532"/>
          </a:xfrm>
          <a:prstGeom prst="rect">
            <a:avLst/>
          </a:prstGeom>
          <a:noFill/>
          <a:ln>
            <a:noFill/>
          </a:ln>
        </p:spPr>
      </p:pic>
      <p:sp>
        <p:nvSpPr>
          <p:cNvPr id="9" name="Google Shape;87;p2">
            <a:extLst>
              <a:ext uri="{FF2B5EF4-FFF2-40B4-BE49-F238E27FC236}">
                <a16:creationId xmlns:a16="http://schemas.microsoft.com/office/drawing/2014/main" id="{9EB17524-BC42-44DC-9B3B-E12EC26AE09A}"/>
              </a:ext>
            </a:extLst>
          </p:cNvPr>
          <p:cNvSpPr txBox="1"/>
          <p:nvPr/>
        </p:nvSpPr>
        <p:spPr>
          <a:xfrm>
            <a:off x="478274" y="3481978"/>
            <a:ext cx="3643929" cy="936811"/>
          </a:xfrm>
          <a:prstGeom prst="rect">
            <a:avLst/>
          </a:prstGeom>
          <a:noFill/>
          <a:ln>
            <a:noFill/>
          </a:ln>
        </p:spPr>
        <p:txBody>
          <a:bodyPr spcFirstLastPara="1" wrap="square" lIns="50800" tIns="50800" rIns="50800" bIns="50800" anchor="t" anchorCtr="0">
            <a:normAutofit/>
          </a:bodyPr>
          <a:lstStyle/>
          <a:p>
            <a:pPr marL="0" marR="0" lvl="0" indent="0" algn="ctr" rtl="0">
              <a:lnSpc>
                <a:spcPct val="90000"/>
              </a:lnSpc>
              <a:spcBef>
                <a:spcPts val="0"/>
              </a:spcBef>
              <a:spcAft>
                <a:spcPts val="0"/>
              </a:spcAft>
              <a:buClr>
                <a:srgbClr val="000000"/>
              </a:buClr>
              <a:buSzPts val="3500"/>
              <a:buFont typeface="Helvetica Neue Light"/>
              <a:buNone/>
            </a:pPr>
            <a:r>
              <a:rPr lang="en-US" b="1" i="0" u="none" strike="noStrike" cap="none" dirty="0">
                <a:solidFill>
                  <a:srgbClr val="63666A"/>
                </a:solidFill>
                <a:ea typeface="Helvetica Neue Light"/>
                <a:cs typeface="Arial" panose="020B0604020202020204" pitchFamily="34" charset="0"/>
                <a:sym typeface="Helvetica Neue Light"/>
              </a:rPr>
              <a:t>Cornwall - Horizontal Launch</a:t>
            </a:r>
            <a:endParaRPr sz="1050" b="1" dirty="0">
              <a:solidFill>
                <a:srgbClr val="63666A"/>
              </a:solidFill>
              <a:cs typeface="Arial" panose="020B0604020202020204" pitchFamily="34" charset="0"/>
            </a:endParaRPr>
          </a:p>
        </p:txBody>
      </p:sp>
      <p:pic>
        <p:nvPicPr>
          <p:cNvPr id="11" name="Google Shape;89;p2" descr="Image">
            <a:extLst>
              <a:ext uri="{FF2B5EF4-FFF2-40B4-BE49-F238E27FC236}">
                <a16:creationId xmlns:a16="http://schemas.microsoft.com/office/drawing/2014/main" id="{67856E54-8C82-452E-8F4F-9661156EF043}"/>
              </a:ext>
            </a:extLst>
          </p:cNvPr>
          <p:cNvPicPr preferRelativeResize="0"/>
          <p:nvPr/>
        </p:nvPicPr>
        <p:blipFill rotWithShape="1">
          <a:blip r:embed="rId3">
            <a:alphaModFix/>
          </a:blip>
          <a:srcRect l="10064" r="10064"/>
          <a:stretch/>
        </p:blipFill>
        <p:spPr>
          <a:xfrm>
            <a:off x="8250220" y="3886771"/>
            <a:ext cx="3283087" cy="2284564"/>
          </a:xfrm>
          <a:prstGeom prst="rect">
            <a:avLst/>
          </a:prstGeom>
          <a:noFill/>
          <a:ln>
            <a:noFill/>
          </a:ln>
        </p:spPr>
      </p:pic>
      <p:sp>
        <p:nvSpPr>
          <p:cNvPr id="12" name="Google Shape;90;p2">
            <a:extLst>
              <a:ext uri="{FF2B5EF4-FFF2-40B4-BE49-F238E27FC236}">
                <a16:creationId xmlns:a16="http://schemas.microsoft.com/office/drawing/2014/main" id="{376ACD6A-D2D3-498A-9109-3AC8FA0B6E41}"/>
              </a:ext>
            </a:extLst>
          </p:cNvPr>
          <p:cNvSpPr txBox="1"/>
          <p:nvPr/>
        </p:nvSpPr>
        <p:spPr>
          <a:xfrm>
            <a:off x="8069797" y="3481978"/>
            <a:ext cx="3643929" cy="936902"/>
          </a:xfrm>
          <a:prstGeom prst="rect">
            <a:avLst/>
          </a:prstGeom>
          <a:noFill/>
          <a:ln>
            <a:noFill/>
          </a:ln>
        </p:spPr>
        <p:txBody>
          <a:bodyPr spcFirstLastPara="1" wrap="square" lIns="50800" tIns="50800" rIns="50800" bIns="50800" anchor="t" anchorCtr="0">
            <a:normAutofit/>
          </a:bodyPr>
          <a:lstStyle/>
          <a:p>
            <a:pPr marL="0" marR="0" lvl="0" indent="0" algn="ctr" rtl="0">
              <a:lnSpc>
                <a:spcPct val="90000"/>
              </a:lnSpc>
              <a:spcBef>
                <a:spcPts val="0"/>
              </a:spcBef>
              <a:spcAft>
                <a:spcPts val="0"/>
              </a:spcAft>
              <a:buClr>
                <a:srgbClr val="000000"/>
              </a:buClr>
              <a:buSzPts val="3500"/>
              <a:buFont typeface="Helvetica Neue Light"/>
              <a:buNone/>
            </a:pPr>
            <a:r>
              <a:rPr lang="en-US" b="1" i="0" u="none" strike="noStrike" cap="none" dirty="0">
                <a:solidFill>
                  <a:srgbClr val="63666A"/>
                </a:solidFill>
                <a:ea typeface="Helvetica Neue Light"/>
                <a:cs typeface="Arial" panose="020B0604020202020204" pitchFamily="34" charset="0"/>
                <a:sym typeface="Helvetica Neue Light"/>
              </a:rPr>
              <a:t>Sutherland - Vertical Launch</a:t>
            </a:r>
            <a:endParaRPr sz="1050" b="1" dirty="0">
              <a:solidFill>
                <a:srgbClr val="63666A"/>
              </a:solidFill>
              <a:cs typeface="Arial" panose="020B0604020202020204" pitchFamily="34" charset="0"/>
            </a:endParaRPr>
          </a:p>
        </p:txBody>
      </p:sp>
      <p:sp>
        <p:nvSpPr>
          <p:cNvPr id="13" name="Content Placeholder 3">
            <a:extLst>
              <a:ext uri="{FF2B5EF4-FFF2-40B4-BE49-F238E27FC236}">
                <a16:creationId xmlns:a16="http://schemas.microsoft.com/office/drawing/2014/main" id="{B51AD8E4-63DD-4D62-BB5A-34D413F23844}"/>
              </a:ext>
            </a:extLst>
          </p:cNvPr>
          <p:cNvSpPr>
            <a:spLocks noGrp="1"/>
          </p:cNvSpPr>
          <p:nvPr>
            <p:ph sz="quarter" idx="12"/>
          </p:nvPr>
        </p:nvSpPr>
        <p:spPr>
          <a:xfrm>
            <a:off x="533398" y="1311425"/>
            <a:ext cx="11049001" cy="2170553"/>
          </a:xfrm>
        </p:spPr>
        <p:txBody>
          <a:bodyPr/>
          <a:lstStyle/>
          <a:p>
            <a:pPr algn="just"/>
            <a:r>
              <a:rPr lang="en-GB" dirty="0"/>
              <a:t>The UK has a leading small satellite industry with the capability to develop and operate missions for commercial and academic customers. The Government views this capability as critical to develop as part of its ambition to </a:t>
            </a:r>
            <a:r>
              <a:rPr lang="en-GB" b="1" dirty="0"/>
              <a:t>gain 10% of the global market share by 2030</a:t>
            </a:r>
            <a:r>
              <a:rPr lang="en-GB" dirty="0"/>
              <a:t>. This ambition has pushed the UK to expand the capabilities it can offer. With the Space Industry Act gaining Royal Assent in 2018, </a:t>
            </a:r>
            <a:r>
              <a:rPr lang="en-GB" b="1" dirty="0"/>
              <a:t>the UK will soon have the ability to launch small satellite missions </a:t>
            </a:r>
            <a:r>
              <a:rPr lang="en-GB" dirty="0"/>
              <a:t>from horizontal and vertical launchers operating from spaceports located around the UK, and could be the first in Europe to do so. This will enable the UK to remain competitive and a global leader in space satellite missions.</a:t>
            </a:r>
          </a:p>
          <a:p>
            <a:pPr algn="just"/>
            <a:r>
              <a:rPr lang="en-GB" b="1" dirty="0"/>
              <a:t>The Spaceflight Programme, run by the UK Space Agency, invested over £40M to develop three spaceports </a:t>
            </a:r>
            <a:r>
              <a:rPr lang="en-GB" dirty="0"/>
              <a:t>in Cornwall, Shetland and Sutherland. The selection of these three sites has required much consideration...</a:t>
            </a:r>
          </a:p>
        </p:txBody>
      </p:sp>
      <p:sp>
        <p:nvSpPr>
          <p:cNvPr id="15" name="Google Shape;87;p2">
            <a:extLst>
              <a:ext uri="{FF2B5EF4-FFF2-40B4-BE49-F238E27FC236}">
                <a16:creationId xmlns:a16="http://schemas.microsoft.com/office/drawing/2014/main" id="{6E4FEA91-8CA4-427C-89B3-C9C12409532C}"/>
              </a:ext>
            </a:extLst>
          </p:cNvPr>
          <p:cNvSpPr txBox="1"/>
          <p:nvPr/>
        </p:nvSpPr>
        <p:spPr>
          <a:xfrm>
            <a:off x="4274035" y="3481978"/>
            <a:ext cx="3643929" cy="936811"/>
          </a:xfrm>
          <a:prstGeom prst="rect">
            <a:avLst/>
          </a:prstGeom>
          <a:noFill/>
          <a:ln>
            <a:noFill/>
          </a:ln>
        </p:spPr>
        <p:txBody>
          <a:bodyPr spcFirstLastPara="1" wrap="square" lIns="50800" tIns="50800" rIns="50800" bIns="50800" anchor="t" anchorCtr="0">
            <a:normAutofit/>
          </a:bodyPr>
          <a:lstStyle/>
          <a:p>
            <a:pPr marL="0" marR="0" lvl="0" indent="0" algn="ctr" rtl="0">
              <a:lnSpc>
                <a:spcPct val="90000"/>
              </a:lnSpc>
              <a:spcBef>
                <a:spcPts val="0"/>
              </a:spcBef>
              <a:spcAft>
                <a:spcPts val="0"/>
              </a:spcAft>
              <a:buClr>
                <a:srgbClr val="000000"/>
              </a:buClr>
              <a:buSzPts val="3500"/>
              <a:buFont typeface="Helvetica Neue Light"/>
              <a:buNone/>
            </a:pPr>
            <a:r>
              <a:rPr lang="en-US" b="1" i="0" u="none" strike="noStrike" cap="none" dirty="0">
                <a:solidFill>
                  <a:srgbClr val="63666A"/>
                </a:solidFill>
                <a:ea typeface="Helvetica Neue Light"/>
                <a:cs typeface="Arial" panose="020B0604020202020204" pitchFamily="34" charset="0"/>
                <a:sym typeface="Helvetica Neue Light"/>
              </a:rPr>
              <a:t>Shetland - Vertical Launch</a:t>
            </a:r>
            <a:endParaRPr sz="1050" b="1" dirty="0">
              <a:solidFill>
                <a:srgbClr val="63666A"/>
              </a:solidFill>
              <a:cs typeface="Arial" panose="020B0604020202020204" pitchFamily="34" charset="0"/>
            </a:endParaRPr>
          </a:p>
        </p:txBody>
      </p:sp>
      <p:pic>
        <p:nvPicPr>
          <p:cNvPr id="4" name="Picture 3">
            <a:extLst>
              <a:ext uri="{FF2B5EF4-FFF2-40B4-BE49-F238E27FC236}">
                <a16:creationId xmlns:a16="http://schemas.microsoft.com/office/drawing/2014/main" id="{10AA227E-8B28-4770-9D94-750D2CB020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3246" y="3887664"/>
            <a:ext cx="3425507" cy="2283671"/>
          </a:xfrm>
          <a:prstGeom prst="rect">
            <a:avLst/>
          </a:prstGeom>
        </p:spPr>
      </p:pic>
    </p:spTree>
    <p:extLst>
      <p:ext uri="{BB962C8B-B14F-4D97-AF65-F5344CB8AC3E}">
        <p14:creationId xmlns:p14="http://schemas.microsoft.com/office/powerpoint/2010/main" val="249798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1D0815-DF4A-448E-90F7-3F3291F0A9F9}"/>
              </a:ext>
            </a:extLst>
          </p:cNvPr>
          <p:cNvSpPr>
            <a:spLocks noGrp="1"/>
          </p:cNvSpPr>
          <p:nvPr>
            <p:ph type="body" sz="quarter" idx="10"/>
          </p:nvPr>
        </p:nvSpPr>
        <p:spPr/>
        <p:txBody>
          <a:bodyPr/>
          <a:lstStyle/>
          <a:p>
            <a:r>
              <a:rPr lang="en-GB" b="0" cap="none" dirty="0">
                <a:latin typeface="Arial" panose="020B0604020202020204" pitchFamily="34" charset="0"/>
                <a:cs typeface="Arial" panose="020B0604020202020204" pitchFamily="34" charset="0"/>
              </a:rPr>
              <a:t>How do Students Benefit?</a:t>
            </a:r>
          </a:p>
        </p:txBody>
      </p:sp>
      <p:sp>
        <p:nvSpPr>
          <p:cNvPr id="4" name="Content Placeholder 3">
            <a:extLst>
              <a:ext uri="{FF2B5EF4-FFF2-40B4-BE49-F238E27FC236}">
                <a16:creationId xmlns:a16="http://schemas.microsoft.com/office/drawing/2014/main" id="{215D4103-02AD-4BEF-A83D-68ABC5134FF6}"/>
              </a:ext>
            </a:extLst>
          </p:cNvPr>
          <p:cNvSpPr>
            <a:spLocks noGrp="1"/>
          </p:cNvSpPr>
          <p:nvPr>
            <p:ph sz="quarter" idx="12"/>
          </p:nvPr>
        </p:nvSpPr>
        <p:spPr>
          <a:xfrm>
            <a:off x="533400" y="1311425"/>
            <a:ext cx="6029326" cy="4387360"/>
          </a:xfrm>
        </p:spPr>
        <p:txBody>
          <a:bodyPr/>
          <a:lstStyle/>
          <a:p>
            <a:r>
              <a:rPr lang="en-GB" dirty="0"/>
              <a:t>Participating students will:</a:t>
            </a:r>
          </a:p>
          <a:p>
            <a:pPr marL="285750" indent="-285750">
              <a:buFont typeface="Arial" panose="020B0604020202020204" pitchFamily="34" charset="0"/>
              <a:buChar char="•"/>
            </a:pPr>
            <a:r>
              <a:rPr lang="en-GB" dirty="0"/>
              <a:t>Gain an insight into the Space Sector and how important it is to the UK.</a:t>
            </a:r>
          </a:p>
          <a:p>
            <a:pPr marL="285750" indent="-285750">
              <a:buFont typeface="Arial" panose="020B0604020202020204" pitchFamily="34" charset="0"/>
              <a:buChar char="•"/>
            </a:pPr>
            <a:r>
              <a:rPr lang="en-GB" dirty="0"/>
              <a:t>Develop an understanding of Spaceports and Launch Vehicles, including how trade-offs are considered between performance, cost and the environmental impact of any programme. </a:t>
            </a:r>
          </a:p>
          <a:p>
            <a:pPr marL="285750" indent="-285750">
              <a:buFont typeface="Arial" panose="020B0604020202020204" pitchFamily="34" charset="0"/>
              <a:buChar char="•"/>
            </a:pPr>
            <a:r>
              <a:rPr lang="en-GB" dirty="0"/>
              <a:t>Build on teamworking and presentation skills – learning the lesson that having the idea is only half of the solution; you must be able to talk to people about it. </a:t>
            </a:r>
          </a:p>
          <a:p>
            <a:pPr marL="285750" indent="-285750">
              <a:buFont typeface="Arial" panose="020B0604020202020204" pitchFamily="34" charset="0"/>
              <a:buChar char="•"/>
            </a:pPr>
            <a:r>
              <a:rPr lang="en-GB" dirty="0"/>
              <a:t>Hear directly from industry leaders working to make the first UK Launch happen. </a:t>
            </a:r>
          </a:p>
          <a:p>
            <a:pPr marL="285750" indent="-285750">
              <a:buFont typeface="Arial" panose="020B0604020202020204" pitchFamily="34" charset="0"/>
              <a:buChar char="•"/>
            </a:pPr>
            <a:r>
              <a:rPr lang="en-GB" dirty="0"/>
              <a:t>Have the chance to win awards and prizes for their school, as well as prizes for their team. </a:t>
            </a:r>
          </a:p>
          <a:p>
            <a:pPr marL="971550" lvl="1" indent="-285750"/>
            <a:r>
              <a:rPr lang="en-GB" sz="1800" dirty="0"/>
              <a:t>Including a £1,000 STEM grant to be split between the top teams!</a:t>
            </a:r>
          </a:p>
        </p:txBody>
      </p:sp>
      <p:pic>
        <p:nvPicPr>
          <p:cNvPr id="1026" name="Picture 2" descr="UK Announces New Fund for International Space Collaborations - Sada El balad">
            <a:extLst>
              <a:ext uri="{FF2B5EF4-FFF2-40B4-BE49-F238E27FC236}">
                <a16:creationId xmlns:a16="http://schemas.microsoft.com/office/drawing/2014/main" id="{C5CF2740-D759-4CCC-BD8A-0D2294DD5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0" r="5098"/>
          <a:stretch/>
        </p:blipFill>
        <p:spPr bwMode="auto">
          <a:xfrm>
            <a:off x="6562726" y="1394920"/>
            <a:ext cx="5448299" cy="422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2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915F6-44FC-427A-B2D4-D0F12610093C}"/>
              </a:ext>
            </a:extLst>
          </p:cNvPr>
          <p:cNvSpPr>
            <a:spLocks noGrp="1"/>
          </p:cNvSpPr>
          <p:nvPr>
            <p:ph type="body" sz="quarter" idx="10"/>
          </p:nvPr>
        </p:nvSpPr>
        <p:spPr/>
        <p:txBody>
          <a:bodyPr/>
          <a:lstStyle/>
          <a:p>
            <a:r>
              <a:rPr lang="en-GB" b="0" cap="none" dirty="0">
                <a:latin typeface="Arial" panose="020B0604020202020204" pitchFamily="34" charset="0"/>
                <a:cs typeface="Arial" panose="020B0604020202020204" pitchFamily="34" charset="0"/>
              </a:rPr>
              <a:t>Basic Competition Flow</a:t>
            </a:r>
          </a:p>
        </p:txBody>
      </p:sp>
      <p:sp>
        <p:nvSpPr>
          <p:cNvPr id="7" name="Rectangle 6">
            <a:extLst>
              <a:ext uri="{FF2B5EF4-FFF2-40B4-BE49-F238E27FC236}">
                <a16:creationId xmlns:a16="http://schemas.microsoft.com/office/drawing/2014/main" id="{E9899223-DB76-48AD-8B23-DB19A2B8AA7A}"/>
              </a:ext>
            </a:extLst>
          </p:cNvPr>
          <p:cNvSpPr/>
          <p:nvPr/>
        </p:nvSpPr>
        <p:spPr>
          <a:xfrm>
            <a:off x="221741" y="1265530"/>
            <a:ext cx="1580934" cy="147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General Overview of Spaceports</a:t>
            </a:r>
          </a:p>
        </p:txBody>
      </p:sp>
      <p:sp>
        <p:nvSpPr>
          <p:cNvPr id="8" name="Rectangle 7">
            <a:extLst>
              <a:ext uri="{FF2B5EF4-FFF2-40B4-BE49-F238E27FC236}">
                <a16:creationId xmlns:a16="http://schemas.microsoft.com/office/drawing/2014/main" id="{D5A5DCCE-8D22-4D7F-A388-D6AF3EB45D87}"/>
              </a:ext>
            </a:extLst>
          </p:cNvPr>
          <p:cNvSpPr/>
          <p:nvPr/>
        </p:nvSpPr>
        <p:spPr>
          <a:xfrm>
            <a:off x="2215666" y="1265529"/>
            <a:ext cx="1712651" cy="147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Phase 1 Spaceport Design - Not Considering Constraints</a:t>
            </a:r>
          </a:p>
        </p:txBody>
      </p:sp>
      <p:sp>
        <p:nvSpPr>
          <p:cNvPr id="9" name="Rectangle 8">
            <a:extLst>
              <a:ext uri="{FF2B5EF4-FFF2-40B4-BE49-F238E27FC236}">
                <a16:creationId xmlns:a16="http://schemas.microsoft.com/office/drawing/2014/main" id="{51391F2C-B9BE-417A-B2BB-554CDE72295F}"/>
              </a:ext>
            </a:extLst>
          </p:cNvPr>
          <p:cNvSpPr/>
          <p:nvPr/>
        </p:nvSpPr>
        <p:spPr>
          <a:xfrm>
            <a:off x="4341308" y="1260878"/>
            <a:ext cx="2233663" cy="147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Further Instruction Focusing on Realities Constraints of Budget and Environmental Concerns</a:t>
            </a:r>
          </a:p>
        </p:txBody>
      </p:sp>
      <p:sp>
        <p:nvSpPr>
          <p:cNvPr id="10" name="Rectangle 9">
            <a:extLst>
              <a:ext uri="{FF2B5EF4-FFF2-40B4-BE49-F238E27FC236}">
                <a16:creationId xmlns:a16="http://schemas.microsoft.com/office/drawing/2014/main" id="{3316EA4E-C408-4DCF-A4BA-873A119B2B9D}"/>
              </a:ext>
            </a:extLst>
          </p:cNvPr>
          <p:cNvSpPr/>
          <p:nvPr/>
        </p:nvSpPr>
        <p:spPr>
          <a:xfrm>
            <a:off x="6987963" y="1247518"/>
            <a:ext cx="1398392" cy="147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Phase 2 Spaceport Design - Considering Constraints</a:t>
            </a:r>
          </a:p>
        </p:txBody>
      </p:sp>
      <p:sp>
        <p:nvSpPr>
          <p:cNvPr id="11" name="Rectangle 10">
            <a:extLst>
              <a:ext uri="{FF2B5EF4-FFF2-40B4-BE49-F238E27FC236}">
                <a16:creationId xmlns:a16="http://schemas.microsoft.com/office/drawing/2014/main" id="{548C1202-3AA0-47B0-B0DD-38EE04FCCED7}"/>
              </a:ext>
            </a:extLst>
          </p:cNvPr>
          <p:cNvSpPr/>
          <p:nvPr/>
        </p:nvSpPr>
        <p:spPr>
          <a:xfrm>
            <a:off x="8778291" y="1247518"/>
            <a:ext cx="1398393" cy="147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Presentation of Spaceport Design</a:t>
            </a:r>
          </a:p>
        </p:txBody>
      </p:sp>
      <p:sp>
        <p:nvSpPr>
          <p:cNvPr id="12" name="Rectangle 11">
            <a:extLst>
              <a:ext uri="{FF2B5EF4-FFF2-40B4-BE49-F238E27FC236}">
                <a16:creationId xmlns:a16="http://schemas.microsoft.com/office/drawing/2014/main" id="{97203450-D951-429F-9E99-3581FA71EDA0}"/>
              </a:ext>
            </a:extLst>
          </p:cNvPr>
          <p:cNvSpPr/>
          <p:nvPr/>
        </p:nvSpPr>
        <p:spPr>
          <a:xfrm>
            <a:off x="10568620" y="1260878"/>
            <a:ext cx="1398393" cy="147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Final Submission (by the 8</a:t>
            </a:r>
            <a:r>
              <a:rPr lang="en-GB" baseline="30000" dirty="0"/>
              <a:t>th</a:t>
            </a:r>
            <a:r>
              <a:rPr lang="en-GB" dirty="0"/>
              <a:t> of October) </a:t>
            </a:r>
          </a:p>
        </p:txBody>
      </p:sp>
      <p:cxnSp>
        <p:nvCxnSpPr>
          <p:cNvPr id="14" name="Straight Arrow Connector 13">
            <a:extLst>
              <a:ext uri="{FF2B5EF4-FFF2-40B4-BE49-F238E27FC236}">
                <a16:creationId xmlns:a16="http://schemas.microsoft.com/office/drawing/2014/main" id="{0F280CA7-D720-4D16-8456-04B8AE0AD79E}"/>
              </a:ext>
            </a:extLst>
          </p:cNvPr>
          <p:cNvCxnSpPr>
            <a:stCxn id="7" idx="3"/>
            <a:endCxn id="8" idx="1"/>
          </p:cNvCxnSpPr>
          <p:nvPr/>
        </p:nvCxnSpPr>
        <p:spPr>
          <a:xfrm flipV="1">
            <a:off x="1802675" y="2002376"/>
            <a:ext cx="412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BE5173-E0D2-4D9E-8502-4F0923F04A9C}"/>
              </a:ext>
            </a:extLst>
          </p:cNvPr>
          <p:cNvCxnSpPr/>
          <p:nvPr/>
        </p:nvCxnSpPr>
        <p:spPr>
          <a:xfrm flipV="1">
            <a:off x="3922581" y="1970705"/>
            <a:ext cx="412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5DE587-E627-4544-A232-65ED5A521E36}"/>
              </a:ext>
            </a:extLst>
          </p:cNvPr>
          <p:cNvCxnSpPr/>
          <p:nvPr/>
        </p:nvCxnSpPr>
        <p:spPr>
          <a:xfrm flipV="1">
            <a:off x="6596027" y="1970704"/>
            <a:ext cx="412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EB8831-672B-42B0-A287-13A0C9D2C922}"/>
              </a:ext>
            </a:extLst>
          </p:cNvPr>
          <p:cNvCxnSpPr/>
          <p:nvPr/>
        </p:nvCxnSpPr>
        <p:spPr>
          <a:xfrm flipV="1">
            <a:off x="8386356" y="1970703"/>
            <a:ext cx="412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A44474-0AB6-425D-8DAA-640370DE674D}"/>
              </a:ext>
            </a:extLst>
          </p:cNvPr>
          <p:cNvCxnSpPr/>
          <p:nvPr/>
        </p:nvCxnSpPr>
        <p:spPr>
          <a:xfrm flipV="1">
            <a:off x="10176684" y="1970702"/>
            <a:ext cx="41299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F53C987E-16B7-4D0E-A6FD-DCFF9A88519A}"/>
              </a:ext>
            </a:extLst>
          </p:cNvPr>
          <p:cNvSpPr/>
          <p:nvPr/>
        </p:nvSpPr>
        <p:spPr>
          <a:xfrm rot="5400000">
            <a:off x="5070395" y="-2051959"/>
            <a:ext cx="257635" cy="9954945"/>
          </a:xfrm>
          <a:prstGeom prst="rightBrace">
            <a:avLst>
              <a:gd name="adj1" fmla="val 8333"/>
              <a:gd name="adj2" fmla="val 4965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ectangle 19">
            <a:extLst>
              <a:ext uri="{FF2B5EF4-FFF2-40B4-BE49-F238E27FC236}">
                <a16:creationId xmlns:a16="http://schemas.microsoft.com/office/drawing/2014/main" id="{AA16D870-91B1-45C5-A74E-A83F2076AA9C}"/>
              </a:ext>
            </a:extLst>
          </p:cNvPr>
          <p:cNvSpPr/>
          <p:nvPr/>
        </p:nvSpPr>
        <p:spPr>
          <a:xfrm>
            <a:off x="2688569" y="3054330"/>
            <a:ext cx="5225143" cy="89520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Throughout the day we will include pre-recorded videos from UK Launch Infrastructure leaders .</a:t>
            </a:r>
          </a:p>
        </p:txBody>
      </p:sp>
      <p:sp>
        <p:nvSpPr>
          <p:cNvPr id="21" name="Rectangle 20">
            <a:extLst>
              <a:ext uri="{FF2B5EF4-FFF2-40B4-BE49-F238E27FC236}">
                <a16:creationId xmlns:a16="http://schemas.microsoft.com/office/drawing/2014/main" id="{C446EDEE-FE09-42ED-8B35-E77C4218C41F}"/>
              </a:ext>
            </a:extLst>
          </p:cNvPr>
          <p:cNvSpPr/>
          <p:nvPr/>
        </p:nvSpPr>
        <p:spPr>
          <a:xfrm>
            <a:off x="6344912" y="4295955"/>
            <a:ext cx="3831772" cy="1599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Submissions will be marked on:</a:t>
            </a:r>
          </a:p>
          <a:p>
            <a:pPr marL="342900" indent="-342900" algn="ctr">
              <a:buAutoNum type="arabicPeriod"/>
            </a:pPr>
            <a:r>
              <a:rPr lang="en-GB" dirty="0"/>
              <a:t>Quality of Presentation</a:t>
            </a:r>
          </a:p>
          <a:p>
            <a:pPr marL="342900" indent="-342900" algn="ctr">
              <a:buAutoNum type="arabicPeriod"/>
            </a:pPr>
            <a:r>
              <a:rPr lang="en-GB" dirty="0"/>
              <a:t>Cost </a:t>
            </a:r>
          </a:p>
          <a:p>
            <a:pPr marL="342900" indent="-342900" algn="ctr">
              <a:buAutoNum type="arabicPeriod"/>
            </a:pPr>
            <a:r>
              <a:rPr lang="en-GB" dirty="0"/>
              <a:t>Performance</a:t>
            </a:r>
          </a:p>
          <a:p>
            <a:pPr marL="342900" indent="-342900" algn="ctr">
              <a:buAutoNum type="arabicPeriod"/>
            </a:pPr>
            <a:r>
              <a:rPr lang="en-GB" dirty="0"/>
              <a:t>Environmental Impact </a:t>
            </a:r>
          </a:p>
        </p:txBody>
      </p:sp>
      <p:cxnSp>
        <p:nvCxnSpPr>
          <p:cNvPr id="25" name="Connector: Elbow 24">
            <a:extLst>
              <a:ext uri="{FF2B5EF4-FFF2-40B4-BE49-F238E27FC236}">
                <a16:creationId xmlns:a16="http://schemas.microsoft.com/office/drawing/2014/main" id="{67D41E4F-C8D3-4A2A-95FB-F8C76A631670}"/>
              </a:ext>
            </a:extLst>
          </p:cNvPr>
          <p:cNvCxnSpPr>
            <a:cxnSpLocks/>
            <a:stCxn id="12" idx="2"/>
            <a:endCxn id="21" idx="3"/>
          </p:cNvCxnSpPr>
          <p:nvPr/>
        </p:nvCxnSpPr>
        <p:spPr>
          <a:xfrm rot="5400000">
            <a:off x="9541623" y="3369633"/>
            <a:ext cx="2361256" cy="1091133"/>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DAF8AE3-6401-4690-9893-522775ADD016}"/>
              </a:ext>
            </a:extLst>
          </p:cNvPr>
          <p:cNvSpPr/>
          <p:nvPr/>
        </p:nvSpPr>
        <p:spPr>
          <a:xfrm>
            <a:off x="1304843" y="4731589"/>
            <a:ext cx="3831772" cy="7284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Announcements and Prizegiving</a:t>
            </a:r>
          </a:p>
        </p:txBody>
      </p:sp>
      <p:cxnSp>
        <p:nvCxnSpPr>
          <p:cNvPr id="23" name="Straight Arrow Connector 22">
            <a:extLst>
              <a:ext uri="{FF2B5EF4-FFF2-40B4-BE49-F238E27FC236}">
                <a16:creationId xmlns:a16="http://schemas.microsoft.com/office/drawing/2014/main" id="{0DC48F0D-80A3-4838-8C1E-FD2666774535}"/>
              </a:ext>
            </a:extLst>
          </p:cNvPr>
          <p:cNvCxnSpPr>
            <a:cxnSpLocks/>
            <a:stCxn id="21" idx="1"/>
            <a:endCxn id="22" idx="3"/>
          </p:cNvCxnSpPr>
          <p:nvPr/>
        </p:nvCxnSpPr>
        <p:spPr>
          <a:xfrm flipH="1" flipV="1">
            <a:off x="5136615" y="5095826"/>
            <a:ext cx="1208297"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7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25E79F-3AF7-4393-97E3-139E9D92B573}"/>
              </a:ext>
            </a:extLst>
          </p:cNvPr>
          <p:cNvSpPr>
            <a:spLocks noGrp="1"/>
          </p:cNvSpPr>
          <p:nvPr>
            <p:ph type="body" sz="quarter" idx="10"/>
          </p:nvPr>
        </p:nvSpPr>
        <p:spPr>
          <a:xfrm>
            <a:off x="533400" y="353512"/>
            <a:ext cx="10998693" cy="560887"/>
          </a:xfrm>
        </p:spPr>
        <p:txBody>
          <a:bodyPr/>
          <a:lstStyle/>
          <a:p>
            <a:r>
              <a:rPr lang="en-GB" b="0" cap="none" dirty="0">
                <a:latin typeface="Arial" panose="020B0604020202020204" pitchFamily="34" charset="0"/>
                <a:cs typeface="Arial" panose="020B0604020202020204" pitchFamily="34" charset="0"/>
              </a:rPr>
              <a:t>Agenda (Morning Session) </a:t>
            </a:r>
            <a:r>
              <a:rPr lang="en-GB" sz="1600" b="0" cap="none" dirty="0">
                <a:latin typeface="Arial" panose="020B0604020202020204" pitchFamily="34" charset="0"/>
                <a:cs typeface="Arial" panose="020B0604020202020204" pitchFamily="34" charset="0"/>
              </a:rPr>
              <a:t>Timings can be adjusted to fit your school day</a:t>
            </a:r>
            <a:endParaRPr lang="en-GB" b="0" cap="none" dirty="0">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7B21C183-6094-488F-A36D-0A47C61AC8B3}"/>
              </a:ext>
            </a:extLst>
          </p:cNvPr>
          <p:cNvGraphicFramePr>
            <a:graphicFrameLocks noGrp="1"/>
          </p:cNvGraphicFramePr>
          <p:nvPr>
            <p:extLst>
              <p:ext uri="{D42A27DB-BD31-4B8C-83A1-F6EECF244321}">
                <p14:modId xmlns:p14="http://schemas.microsoft.com/office/powerpoint/2010/main" val="2846148696"/>
              </p:ext>
            </p:extLst>
          </p:nvPr>
        </p:nvGraphicFramePr>
        <p:xfrm>
          <a:off x="989061" y="1122510"/>
          <a:ext cx="10213878" cy="4937760"/>
        </p:xfrm>
        <a:graphic>
          <a:graphicData uri="http://schemas.openxmlformats.org/drawingml/2006/table">
            <a:tbl>
              <a:tblPr firstRow="1" bandRow="1">
                <a:tableStyleId>{7DF18680-E054-41AD-8BC1-D1AEF772440D}</a:tableStyleId>
              </a:tblPr>
              <a:tblGrid>
                <a:gridCol w="1412629">
                  <a:extLst>
                    <a:ext uri="{9D8B030D-6E8A-4147-A177-3AD203B41FA5}">
                      <a16:colId xmlns:a16="http://schemas.microsoft.com/office/drawing/2014/main" val="1599646779"/>
                    </a:ext>
                  </a:extLst>
                </a:gridCol>
                <a:gridCol w="3072616">
                  <a:extLst>
                    <a:ext uri="{9D8B030D-6E8A-4147-A177-3AD203B41FA5}">
                      <a16:colId xmlns:a16="http://schemas.microsoft.com/office/drawing/2014/main" val="62261342"/>
                    </a:ext>
                  </a:extLst>
                </a:gridCol>
                <a:gridCol w="5728633">
                  <a:extLst>
                    <a:ext uri="{9D8B030D-6E8A-4147-A177-3AD203B41FA5}">
                      <a16:colId xmlns:a16="http://schemas.microsoft.com/office/drawing/2014/main" val="3964474567"/>
                    </a:ext>
                  </a:extLst>
                </a:gridCol>
              </a:tblGrid>
              <a:tr h="0">
                <a:tc>
                  <a:txBody>
                    <a:bodyPr/>
                    <a:lstStyle/>
                    <a:p>
                      <a:r>
                        <a:rPr lang="en-GB" sz="1100" dirty="0"/>
                        <a:t>Time (start 10:00)</a:t>
                      </a:r>
                    </a:p>
                  </a:txBody>
                  <a:tcPr/>
                </a:tc>
                <a:tc>
                  <a:txBody>
                    <a:bodyPr/>
                    <a:lstStyle/>
                    <a:p>
                      <a:r>
                        <a:rPr lang="en-GB" sz="1100" dirty="0"/>
                        <a:t>Item</a:t>
                      </a:r>
                    </a:p>
                  </a:txBody>
                  <a:tcPr/>
                </a:tc>
                <a:tc>
                  <a:txBody>
                    <a:bodyPr/>
                    <a:lstStyle/>
                    <a:p>
                      <a:r>
                        <a:rPr lang="en-GB" sz="1100" dirty="0"/>
                        <a:t>Description</a:t>
                      </a:r>
                    </a:p>
                  </a:txBody>
                  <a:tcPr/>
                </a:tc>
                <a:extLst>
                  <a:ext uri="{0D108BD9-81ED-4DB2-BD59-A6C34878D82A}">
                    <a16:rowId xmlns:a16="http://schemas.microsoft.com/office/drawing/2014/main" val="1761776773"/>
                  </a:ext>
                </a:extLst>
              </a:tr>
              <a:tr h="0">
                <a:tc>
                  <a:txBody>
                    <a:bodyPr/>
                    <a:lstStyle/>
                    <a:p>
                      <a:r>
                        <a:rPr lang="en-GB" sz="1100" dirty="0"/>
                        <a:t>10:00 – 10:05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t>Video: </a:t>
                      </a:r>
                      <a:r>
                        <a:rPr lang="en-GB" sz="1100" dirty="0"/>
                        <a:t>Introduction to the National Spaceport Competition</a:t>
                      </a:r>
                    </a:p>
                  </a:txBody>
                  <a:tcPr/>
                </a:tc>
                <a:tc>
                  <a:txBody>
                    <a:bodyPr/>
                    <a:lstStyle/>
                    <a:p>
                      <a:pPr marL="0" indent="0">
                        <a:buFont typeface="Arial" panose="020B0604020202020204" pitchFamily="34" charset="0"/>
                        <a:buNone/>
                      </a:pPr>
                      <a:r>
                        <a:rPr lang="en-GB" sz="1100" dirty="0"/>
                        <a:t>Welcomes the students to the competition; introducing the Lead Sponsors and Supporting Organisations. This section will explain the overall learning objectives and how the day will run. </a:t>
                      </a:r>
                    </a:p>
                  </a:txBody>
                  <a:tcPr/>
                </a:tc>
                <a:extLst>
                  <a:ext uri="{0D108BD9-81ED-4DB2-BD59-A6C34878D82A}">
                    <a16:rowId xmlns:a16="http://schemas.microsoft.com/office/drawing/2014/main" val="1406692032"/>
                  </a:ext>
                </a:extLst>
              </a:tr>
              <a:tr h="0">
                <a:tc>
                  <a:txBody>
                    <a:bodyPr/>
                    <a:lstStyle/>
                    <a:p>
                      <a:r>
                        <a:rPr lang="en-GB" sz="1100" dirty="0"/>
                        <a:t>10:05 – 10:15</a:t>
                      </a:r>
                    </a:p>
                  </a:txBody>
                  <a:tcPr/>
                </a:tc>
                <a:tc>
                  <a:txBody>
                    <a:bodyPr/>
                    <a:lstStyle/>
                    <a:p>
                      <a:pPr marL="0" indent="0">
                        <a:buFont typeface="Arial" panose="020B0604020202020204" pitchFamily="34" charset="0"/>
                        <a:buNone/>
                      </a:pPr>
                      <a:r>
                        <a:rPr lang="en-GB" sz="1100" b="1" dirty="0"/>
                        <a:t>Class Discussion</a:t>
                      </a:r>
                      <a:r>
                        <a:rPr lang="en-GB" sz="1100" dirty="0"/>
                        <a:t>: What does Space do for us?</a:t>
                      </a:r>
                    </a:p>
                  </a:txBody>
                  <a:tcPr/>
                </a:tc>
                <a:tc>
                  <a:txBody>
                    <a:bodyPr/>
                    <a:lstStyle/>
                    <a:p>
                      <a:r>
                        <a:rPr lang="en-GB" sz="1100" dirty="0"/>
                        <a:t>Teacher led discussion asking the students what they think space is used for. Background information and summary graphics will be provided. Intention is to show students that space is integral to their everyday (GPS, Satellite Television, etc.)</a:t>
                      </a:r>
                    </a:p>
                  </a:txBody>
                  <a:tcPr/>
                </a:tc>
                <a:extLst>
                  <a:ext uri="{0D108BD9-81ED-4DB2-BD59-A6C34878D82A}">
                    <a16:rowId xmlns:a16="http://schemas.microsoft.com/office/drawing/2014/main" val="3591251161"/>
                  </a:ext>
                </a:extLst>
              </a:tr>
              <a:tr h="0">
                <a:tc>
                  <a:txBody>
                    <a:bodyPr/>
                    <a:lstStyle/>
                    <a:p>
                      <a:r>
                        <a:rPr lang="en-GB" sz="1100" dirty="0"/>
                        <a:t>10:15 – 10:25</a:t>
                      </a:r>
                    </a:p>
                  </a:txBody>
                  <a:tcPr/>
                </a:tc>
                <a:tc>
                  <a:txBody>
                    <a:bodyPr/>
                    <a:lstStyle/>
                    <a:p>
                      <a:pPr marL="0" indent="0">
                        <a:buFont typeface="Arial" panose="020B0604020202020204" pitchFamily="34" charset="0"/>
                        <a:buNone/>
                      </a:pPr>
                      <a:r>
                        <a:rPr lang="en-GB" sz="1100" b="1" dirty="0"/>
                        <a:t>Video: </a:t>
                      </a:r>
                      <a:r>
                        <a:rPr lang="en-GB" sz="1100" dirty="0"/>
                        <a:t>Why is UK Launch Important? </a:t>
                      </a:r>
                      <a:r>
                        <a:rPr lang="en-GB" sz="1100" b="1" dirty="0"/>
                        <a:t>Lockheed Martin</a:t>
                      </a:r>
                      <a:endParaRPr lang="en-GB" sz="1100" dirty="0"/>
                    </a:p>
                  </a:txBody>
                  <a:tcPr/>
                </a:tc>
                <a:tc>
                  <a:txBody>
                    <a:bodyPr/>
                    <a:lstStyle/>
                    <a:p>
                      <a:r>
                        <a:rPr lang="en-GB" sz="1100" dirty="0"/>
                        <a:t>Provides an overall picture of the UK Launch programme and why it’s important to the UK’s broader aspirations for Space. </a:t>
                      </a:r>
                    </a:p>
                  </a:txBody>
                  <a:tcPr/>
                </a:tc>
                <a:extLst>
                  <a:ext uri="{0D108BD9-81ED-4DB2-BD59-A6C34878D82A}">
                    <a16:rowId xmlns:a16="http://schemas.microsoft.com/office/drawing/2014/main" val="2155150559"/>
                  </a:ext>
                </a:extLst>
              </a:tr>
              <a:tr h="0">
                <a:tc>
                  <a:txBody>
                    <a:bodyPr/>
                    <a:lstStyle/>
                    <a:p>
                      <a:r>
                        <a:rPr lang="en-GB" sz="1100" dirty="0"/>
                        <a:t>10:25 – 10:35 </a:t>
                      </a:r>
                    </a:p>
                  </a:txBody>
                  <a:tcPr/>
                </a:tc>
                <a:tc>
                  <a:txBody>
                    <a:bodyPr/>
                    <a:lstStyle/>
                    <a:p>
                      <a:r>
                        <a:rPr lang="en-GB" sz="1100" b="1" dirty="0"/>
                        <a:t>Video: </a:t>
                      </a:r>
                      <a:r>
                        <a:rPr lang="en-GB" sz="1100" dirty="0"/>
                        <a:t>Vertical Launch </a:t>
                      </a:r>
                      <a:r>
                        <a:rPr lang="en-GB" sz="1100" b="1" dirty="0" err="1"/>
                        <a:t>Saxavord</a:t>
                      </a:r>
                      <a:r>
                        <a:rPr lang="en-GB" sz="1100" b="1" dirty="0"/>
                        <a:t> UK Space Port</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Introduction to vertical launch, how you achieve it (including what is required at your Spaceport) and pros/cons. Real life, exciting developments are highly encouraged.</a:t>
                      </a:r>
                      <a:endParaRPr lang="en-GB" sz="1100" b="1" dirty="0"/>
                    </a:p>
                  </a:txBody>
                  <a:tcPr/>
                </a:tc>
                <a:extLst>
                  <a:ext uri="{0D108BD9-81ED-4DB2-BD59-A6C34878D82A}">
                    <a16:rowId xmlns:a16="http://schemas.microsoft.com/office/drawing/2014/main" val="1821000898"/>
                  </a:ext>
                </a:extLst>
              </a:tr>
              <a:tr h="0">
                <a:tc>
                  <a:txBody>
                    <a:bodyPr/>
                    <a:lstStyle/>
                    <a:p>
                      <a:r>
                        <a:rPr lang="en-GB" sz="1100" dirty="0"/>
                        <a:t>10:35 – 10:45 </a:t>
                      </a:r>
                    </a:p>
                  </a:txBody>
                  <a:tcPr/>
                </a:tc>
                <a:tc>
                  <a:txBody>
                    <a:bodyPr/>
                    <a:lstStyle/>
                    <a:p>
                      <a:r>
                        <a:rPr lang="en-GB" sz="1100" b="1" dirty="0"/>
                        <a:t>Video: </a:t>
                      </a:r>
                      <a:r>
                        <a:rPr lang="en-GB" sz="1100" dirty="0"/>
                        <a:t>Horizontal Launch </a:t>
                      </a:r>
                      <a:r>
                        <a:rPr lang="en-GB" sz="1100" b="1" dirty="0"/>
                        <a:t>Spaceport Cornwall</a:t>
                      </a: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Introduction to horizontal launch, how you achieve it (including what is required at your Spaceport) and pros/cons. Real life, exciting developments are highly encouraged.</a:t>
                      </a:r>
                      <a:endParaRPr lang="en-GB" sz="1100" b="1" dirty="0"/>
                    </a:p>
                  </a:txBody>
                  <a:tcPr/>
                </a:tc>
                <a:extLst>
                  <a:ext uri="{0D108BD9-81ED-4DB2-BD59-A6C34878D82A}">
                    <a16:rowId xmlns:a16="http://schemas.microsoft.com/office/drawing/2014/main" val="2609487304"/>
                  </a:ext>
                </a:extLst>
              </a:tr>
              <a:tr h="0">
                <a:tc>
                  <a:txBody>
                    <a:bodyPr/>
                    <a:lstStyle/>
                    <a:p>
                      <a:r>
                        <a:rPr lang="en-GB" sz="1100" dirty="0"/>
                        <a:t>10:45 – 10:50</a:t>
                      </a:r>
                    </a:p>
                  </a:txBody>
                  <a:tcPr/>
                </a:tc>
                <a:tc>
                  <a:txBody>
                    <a:bodyPr/>
                    <a:lstStyle/>
                    <a:p>
                      <a:r>
                        <a:rPr lang="en-GB" sz="1100" b="1" dirty="0"/>
                        <a:t>Video: </a:t>
                      </a:r>
                      <a:r>
                        <a:rPr lang="en-GB" sz="1100" b="0" dirty="0"/>
                        <a:t>Overview of Phase 1 Spaceport Design</a:t>
                      </a:r>
                      <a:endParaRPr lang="en-GB" sz="1100" b="1" dirty="0"/>
                    </a:p>
                  </a:txBody>
                  <a:tcPr/>
                </a:tc>
                <a:tc>
                  <a:txBody>
                    <a:bodyPr/>
                    <a:lstStyle/>
                    <a:p>
                      <a:r>
                        <a:rPr lang="en-GB" sz="1100" dirty="0"/>
                        <a:t>Explains that students shall form teams and conduct preliminary design of their spaceport. Groups will have to decide whether they are doing vertical or horizontal launch and decide what items from the infrastructure list are essential and what are “nice-to-haves”.  Which “nice-to-haves” are important/beneficial?  </a:t>
                      </a:r>
                    </a:p>
                  </a:txBody>
                  <a:tcPr/>
                </a:tc>
                <a:extLst>
                  <a:ext uri="{0D108BD9-81ED-4DB2-BD59-A6C34878D82A}">
                    <a16:rowId xmlns:a16="http://schemas.microsoft.com/office/drawing/2014/main" val="2006953839"/>
                  </a:ext>
                </a:extLst>
              </a:tr>
              <a:tr h="0">
                <a:tc>
                  <a:txBody>
                    <a:bodyPr/>
                    <a:lstStyle/>
                    <a:p>
                      <a:r>
                        <a:rPr lang="en-GB" sz="1100" dirty="0"/>
                        <a:t>10:50 – 10:55 </a:t>
                      </a:r>
                    </a:p>
                  </a:txBody>
                  <a:tcPr/>
                </a:tc>
                <a:tc>
                  <a:txBody>
                    <a:bodyPr/>
                    <a:lstStyle/>
                    <a:p>
                      <a:r>
                        <a:rPr lang="en-GB" sz="1100" b="1" dirty="0"/>
                        <a:t>Teacher Direction</a:t>
                      </a:r>
                      <a:r>
                        <a:rPr lang="en-GB" sz="1100" dirty="0"/>
                        <a:t>: Assemble students into teams</a:t>
                      </a:r>
                    </a:p>
                  </a:txBody>
                  <a:tcPr/>
                </a:tc>
                <a:tc>
                  <a:txBody>
                    <a:bodyPr/>
                    <a:lstStyle/>
                    <a:p>
                      <a:r>
                        <a:rPr lang="en-GB" sz="1100" dirty="0"/>
                        <a:t>Ask students to get into teams of 4-5. It may be worth holding a quick vote on to find out which launch method students prefer. This could be used to help split teams. It should be noted that BOTH methods are equally valid and can score as high as the other. </a:t>
                      </a:r>
                    </a:p>
                  </a:txBody>
                  <a:tcPr/>
                </a:tc>
                <a:extLst>
                  <a:ext uri="{0D108BD9-81ED-4DB2-BD59-A6C34878D82A}">
                    <a16:rowId xmlns:a16="http://schemas.microsoft.com/office/drawing/2014/main" val="1063156531"/>
                  </a:ext>
                </a:extLst>
              </a:tr>
              <a:tr h="0">
                <a:tc>
                  <a:txBody>
                    <a:bodyPr/>
                    <a:lstStyle/>
                    <a:p>
                      <a:r>
                        <a:rPr lang="en-GB" sz="1100" dirty="0"/>
                        <a:t>10:55 – 12:00 </a:t>
                      </a:r>
                    </a:p>
                  </a:txBody>
                  <a:tcPr/>
                </a:tc>
                <a:tc>
                  <a:txBody>
                    <a:bodyPr/>
                    <a:lstStyle/>
                    <a:p>
                      <a:pPr marL="0" indent="0">
                        <a:buFont typeface="Arial" panose="020B0604020202020204" pitchFamily="34" charset="0"/>
                        <a:buNone/>
                      </a:pPr>
                      <a:r>
                        <a:rPr lang="en-GB" sz="1100" b="1" dirty="0"/>
                        <a:t>Group Discussion: </a:t>
                      </a:r>
                      <a:r>
                        <a:rPr lang="en-GB" sz="1100" b="0" dirty="0"/>
                        <a:t>Phase 1 Spaceport Design</a:t>
                      </a:r>
                      <a:endParaRPr lang="en-GB" sz="1100" dirty="0"/>
                    </a:p>
                  </a:txBody>
                  <a:tcPr/>
                </a:tc>
                <a:tc>
                  <a:txBody>
                    <a:bodyPr/>
                    <a:lstStyle/>
                    <a:p>
                      <a:r>
                        <a:rPr lang="en-GB" sz="1100" dirty="0"/>
                        <a:t>Students to follow worksheets to create Phase 1 Spaceport Design. This will involve selecting their launch method; identifying their essential infrastructure; justifying their additional elements; mapping their spaceport out on their selected map (at this stage no constraints are provided). If time permits, teams should take it in turns to explain and discuss their designs with the class.</a:t>
                      </a:r>
                    </a:p>
                  </a:txBody>
                  <a:tcPr/>
                </a:tc>
                <a:extLst>
                  <a:ext uri="{0D108BD9-81ED-4DB2-BD59-A6C34878D82A}">
                    <a16:rowId xmlns:a16="http://schemas.microsoft.com/office/drawing/2014/main" val="4154837962"/>
                  </a:ext>
                </a:extLst>
              </a:tr>
              <a:tr h="0">
                <a:tc>
                  <a:txBody>
                    <a:bodyPr/>
                    <a:lstStyle/>
                    <a:p>
                      <a:r>
                        <a:rPr lang="en-GB" sz="1100" dirty="0"/>
                        <a:t>12:00 – 13:00 </a:t>
                      </a:r>
                    </a:p>
                  </a:txBody>
                  <a:tcPr/>
                </a:tc>
                <a:tc>
                  <a:txBody>
                    <a:bodyPr/>
                    <a:lstStyle/>
                    <a:p>
                      <a:pPr marL="0" indent="0">
                        <a:buFont typeface="Arial" panose="020B0604020202020204" pitchFamily="34" charset="0"/>
                        <a:buNone/>
                      </a:pPr>
                      <a:r>
                        <a:rPr lang="en-GB" sz="1100" b="1" dirty="0"/>
                        <a:t>LUNCH</a:t>
                      </a:r>
                    </a:p>
                  </a:txBody>
                  <a:tcPr/>
                </a:tc>
                <a:tc>
                  <a:txBody>
                    <a:bodyPr/>
                    <a:lstStyle/>
                    <a:p>
                      <a:endParaRPr lang="en-GB" sz="1100" dirty="0"/>
                    </a:p>
                  </a:txBody>
                  <a:tcPr/>
                </a:tc>
                <a:extLst>
                  <a:ext uri="{0D108BD9-81ED-4DB2-BD59-A6C34878D82A}">
                    <a16:rowId xmlns:a16="http://schemas.microsoft.com/office/drawing/2014/main" val="3283007212"/>
                  </a:ext>
                </a:extLst>
              </a:tr>
            </a:tbl>
          </a:graphicData>
        </a:graphic>
      </p:graphicFrame>
    </p:spTree>
    <p:extLst>
      <p:ext uri="{BB962C8B-B14F-4D97-AF65-F5344CB8AC3E}">
        <p14:creationId xmlns:p14="http://schemas.microsoft.com/office/powerpoint/2010/main" val="79206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25E79F-3AF7-4393-97E3-139E9D92B573}"/>
              </a:ext>
            </a:extLst>
          </p:cNvPr>
          <p:cNvSpPr>
            <a:spLocks noGrp="1"/>
          </p:cNvSpPr>
          <p:nvPr>
            <p:ph type="body" sz="quarter" idx="10"/>
          </p:nvPr>
        </p:nvSpPr>
        <p:spPr>
          <a:xfrm>
            <a:off x="533400" y="353512"/>
            <a:ext cx="10936550" cy="560887"/>
          </a:xfrm>
        </p:spPr>
        <p:txBody>
          <a:bodyPr/>
          <a:lstStyle/>
          <a:p>
            <a:r>
              <a:rPr lang="en-GB" b="0" cap="none" dirty="0">
                <a:latin typeface="Arial" panose="020B0604020202020204" pitchFamily="34" charset="0"/>
                <a:cs typeface="Arial" panose="020B0604020202020204" pitchFamily="34" charset="0"/>
              </a:rPr>
              <a:t>Agenda (Afternoon Session)</a:t>
            </a:r>
            <a:r>
              <a:rPr kumimoji="0" lang="en-GB" sz="1600" b="0" i="0" u="none" strike="noStrike" kern="1200" cap="none" spc="0" normalizeH="0" baseline="0" noProof="0" dirty="0">
                <a:ln>
                  <a:noFill/>
                </a:ln>
                <a:solidFill>
                  <a:srgbClr val="002F6C"/>
                </a:solidFill>
                <a:effectLst/>
                <a:uLnTx/>
                <a:uFillTx/>
                <a:latin typeface="Arial" panose="020B0604020202020204" pitchFamily="34" charset="0"/>
                <a:ea typeface="+mn-ea"/>
                <a:cs typeface="Arial" panose="020B0604020202020204" pitchFamily="34" charset="0"/>
              </a:rPr>
              <a:t> Timings can be adjusted to fit your school day</a:t>
            </a:r>
            <a:endParaRPr lang="en-GB" b="0" cap="none" dirty="0">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7B21C183-6094-488F-A36D-0A47C61AC8B3}"/>
              </a:ext>
            </a:extLst>
          </p:cNvPr>
          <p:cNvGraphicFramePr>
            <a:graphicFrameLocks noGrp="1"/>
          </p:cNvGraphicFramePr>
          <p:nvPr>
            <p:extLst>
              <p:ext uri="{D42A27DB-BD31-4B8C-83A1-F6EECF244321}">
                <p14:modId xmlns:p14="http://schemas.microsoft.com/office/powerpoint/2010/main" val="2221511643"/>
              </p:ext>
            </p:extLst>
          </p:nvPr>
        </p:nvGraphicFramePr>
        <p:xfrm>
          <a:off x="989061" y="1123832"/>
          <a:ext cx="10213878" cy="4922520"/>
        </p:xfrm>
        <a:graphic>
          <a:graphicData uri="http://schemas.openxmlformats.org/drawingml/2006/table">
            <a:tbl>
              <a:tblPr firstRow="1" bandRow="1">
                <a:tableStyleId>{7DF18680-E054-41AD-8BC1-D1AEF772440D}</a:tableStyleId>
              </a:tblPr>
              <a:tblGrid>
                <a:gridCol w="1412629">
                  <a:extLst>
                    <a:ext uri="{9D8B030D-6E8A-4147-A177-3AD203B41FA5}">
                      <a16:colId xmlns:a16="http://schemas.microsoft.com/office/drawing/2014/main" val="1599646779"/>
                    </a:ext>
                  </a:extLst>
                </a:gridCol>
                <a:gridCol w="3072616">
                  <a:extLst>
                    <a:ext uri="{9D8B030D-6E8A-4147-A177-3AD203B41FA5}">
                      <a16:colId xmlns:a16="http://schemas.microsoft.com/office/drawing/2014/main" val="62261342"/>
                    </a:ext>
                  </a:extLst>
                </a:gridCol>
                <a:gridCol w="5728633">
                  <a:extLst>
                    <a:ext uri="{9D8B030D-6E8A-4147-A177-3AD203B41FA5}">
                      <a16:colId xmlns:a16="http://schemas.microsoft.com/office/drawing/2014/main" val="3964474567"/>
                    </a:ext>
                  </a:extLst>
                </a:gridCol>
              </a:tblGrid>
              <a:tr h="0">
                <a:tc>
                  <a:txBody>
                    <a:bodyPr/>
                    <a:lstStyle/>
                    <a:p>
                      <a:r>
                        <a:rPr lang="en-GB" sz="1100" dirty="0"/>
                        <a:t>Time (start 10:00)</a:t>
                      </a:r>
                    </a:p>
                  </a:txBody>
                  <a:tcPr/>
                </a:tc>
                <a:tc>
                  <a:txBody>
                    <a:bodyPr/>
                    <a:lstStyle/>
                    <a:p>
                      <a:r>
                        <a:rPr lang="en-GB" sz="1100" dirty="0"/>
                        <a:t>Item</a:t>
                      </a:r>
                    </a:p>
                  </a:txBody>
                  <a:tcPr/>
                </a:tc>
                <a:tc>
                  <a:txBody>
                    <a:bodyPr/>
                    <a:lstStyle/>
                    <a:p>
                      <a:r>
                        <a:rPr lang="en-GB" sz="1100" dirty="0"/>
                        <a:t>Description</a:t>
                      </a:r>
                    </a:p>
                  </a:txBody>
                  <a:tcPr/>
                </a:tc>
                <a:extLst>
                  <a:ext uri="{0D108BD9-81ED-4DB2-BD59-A6C34878D82A}">
                    <a16:rowId xmlns:a16="http://schemas.microsoft.com/office/drawing/2014/main" val="1761776773"/>
                  </a:ext>
                </a:extLst>
              </a:tr>
              <a:tr h="0">
                <a:tc>
                  <a:txBody>
                    <a:bodyPr/>
                    <a:lstStyle/>
                    <a:p>
                      <a:r>
                        <a:rPr lang="en-GB" sz="1100" dirty="0"/>
                        <a:t>12:00 – 13:00 </a:t>
                      </a:r>
                    </a:p>
                  </a:txBody>
                  <a:tcPr/>
                </a:tc>
                <a:tc>
                  <a:txBody>
                    <a:bodyPr/>
                    <a:lstStyle/>
                    <a:p>
                      <a:pPr marL="0" indent="0">
                        <a:buFont typeface="Arial" panose="020B0604020202020204" pitchFamily="34" charset="0"/>
                        <a:buNone/>
                      </a:pPr>
                      <a:r>
                        <a:rPr lang="en-GB" sz="1100" b="1" dirty="0"/>
                        <a:t>LUNCH</a:t>
                      </a:r>
                    </a:p>
                  </a:txBody>
                  <a:tcPr/>
                </a:tc>
                <a:tc>
                  <a:txBody>
                    <a:bodyPr/>
                    <a:lstStyle/>
                    <a:p>
                      <a:endParaRPr lang="en-GB" sz="1100" dirty="0"/>
                    </a:p>
                  </a:txBody>
                  <a:tcPr/>
                </a:tc>
                <a:extLst>
                  <a:ext uri="{0D108BD9-81ED-4DB2-BD59-A6C34878D82A}">
                    <a16:rowId xmlns:a16="http://schemas.microsoft.com/office/drawing/2014/main" val="3283007212"/>
                  </a:ext>
                </a:extLst>
              </a:tr>
              <a:tr h="0">
                <a:tc>
                  <a:txBody>
                    <a:bodyPr/>
                    <a:lstStyle/>
                    <a:p>
                      <a:r>
                        <a:rPr lang="en-GB" sz="1100" dirty="0"/>
                        <a:t>13:00 – 13:10 </a:t>
                      </a:r>
                    </a:p>
                  </a:txBody>
                  <a:tcPr/>
                </a:tc>
                <a:tc>
                  <a:txBody>
                    <a:bodyPr/>
                    <a:lstStyle/>
                    <a:p>
                      <a:pPr marL="0" indent="0">
                        <a:buFont typeface="Arial" panose="020B0604020202020204" pitchFamily="34" charset="0"/>
                        <a:buNone/>
                      </a:pPr>
                      <a:r>
                        <a:rPr lang="en-GB" sz="1100" b="1" dirty="0"/>
                        <a:t>Video: </a:t>
                      </a:r>
                      <a:r>
                        <a:rPr lang="en-GB" sz="1100" b="0" dirty="0"/>
                        <a:t>Microgravity and Astronaut Training </a:t>
                      </a:r>
                      <a:r>
                        <a:rPr lang="en-GB" sz="1100" b="1" dirty="0"/>
                        <a:t>Blue Abyss</a:t>
                      </a:r>
                    </a:p>
                  </a:txBody>
                  <a:tcPr/>
                </a:tc>
                <a:tc>
                  <a:txBody>
                    <a:bodyPr/>
                    <a:lstStyle/>
                    <a:p>
                      <a:r>
                        <a:rPr lang="en-GB" sz="1100" dirty="0"/>
                        <a:t>Gives students an overview of what Blue Abyss does to support Human Spaceflight, explain microgravity research and talk about parabolic flight as a part of launch infrastructure. </a:t>
                      </a:r>
                    </a:p>
                  </a:txBody>
                  <a:tcPr/>
                </a:tc>
                <a:extLst>
                  <a:ext uri="{0D108BD9-81ED-4DB2-BD59-A6C34878D82A}">
                    <a16:rowId xmlns:a16="http://schemas.microsoft.com/office/drawing/2014/main" val="3043057537"/>
                  </a:ext>
                </a:extLst>
              </a:tr>
              <a:tr h="0">
                <a:tc>
                  <a:txBody>
                    <a:bodyPr/>
                    <a:lstStyle/>
                    <a:p>
                      <a:r>
                        <a:rPr lang="en-GB" sz="1100" dirty="0"/>
                        <a:t>13:10 – 13:20 </a:t>
                      </a:r>
                    </a:p>
                  </a:txBody>
                  <a:tcPr/>
                </a:tc>
                <a:tc>
                  <a:txBody>
                    <a:bodyPr/>
                    <a:lstStyle/>
                    <a:p>
                      <a:pPr marL="0" indent="0">
                        <a:buFont typeface="Arial" panose="020B0604020202020204" pitchFamily="34" charset="0"/>
                        <a:buNone/>
                      </a:pPr>
                      <a:r>
                        <a:rPr lang="en-GB" sz="1100" b="1" dirty="0"/>
                        <a:t>Video: </a:t>
                      </a:r>
                      <a:r>
                        <a:rPr lang="en-GB" sz="1100" b="0" dirty="0"/>
                        <a:t>Design Trade-Offs and Constraints </a:t>
                      </a:r>
                      <a:r>
                        <a:rPr lang="en-GB" sz="1100" b="1" dirty="0" err="1"/>
                        <a:t>RAeS</a:t>
                      </a:r>
                      <a:endParaRPr lang="en-GB"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Explains that with any aerospace product we must consider both the cost and the environmental impact. Talk through some important environmental case studies applicable to the </a:t>
                      </a:r>
                      <a:r>
                        <a:rPr lang="en-GB" sz="1100" dirty="0" err="1"/>
                        <a:t>RAeS</a:t>
                      </a:r>
                      <a:r>
                        <a:rPr lang="en-GB" sz="1100" dirty="0"/>
                        <a:t> and link this in with space sustainability. Will also talk to the exciting jobs available in the UK Space Sector and provide students with some good, impartial careers advice.</a:t>
                      </a:r>
                    </a:p>
                  </a:txBody>
                  <a:tcPr/>
                </a:tc>
                <a:extLst>
                  <a:ext uri="{0D108BD9-81ED-4DB2-BD59-A6C34878D82A}">
                    <a16:rowId xmlns:a16="http://schemas.microsoft.com/office/drawing/2014/main" val="1938247993"/>
                  </a:ext>
                </a:extLst>
              </a:tr>
              <a:tr h="0">
                <a:tc>
                  <a:txBody>
                    <a:bodyPr/>
                    <a:lstStyle/>
                    <a:p>
                      <a:r>
                        <a:rPr lang="en-GB" sz="1100" dirty="0"/>
                        <a:t>13:20 – 13:25</a:t>
                      </a:r>
                    </a:p>
                  </a:txBody>
                  <a:tcPr/>
                </a:tc>
                <a:tc>
                  <a:txBody>
                    <a:bodyPr/>
                    <a:lstStyle/>
                    <a:p>
                      <a:r>
                        <a:rPr lang="en-GB" sz="1100" b="1" dirty="0"/>
                        <a:t>Video: </a:t>
                      </a:r>
                      <a:r>
                        <a:rPr lang="en-GB" sz="1100" b="0" dirty="0"/>
                        <a:t>Overview of Phase 2 Spaceport Design</a:t>
                      </a:r>
                      <a:endParaRPr lang="en-GB"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Explain that in this phase teams will need to update their spaceport designs considering the following; physical constraints that have appeared on their maps (some of which they can pay to resolve); environmental impact of their spaceport (this can be improved at increased cost); cost – how expensive is the Spaceport; productivity – how much useful output can your spaceport provide?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When satisfied with their design each team will need to present their final design and conclusions. The best designs will demonstrate a good balance between cost, performance and environmental impact; note that it is impossible to score full marks on everything, i.e. the best environmental impact and cost scores could be achieved by doing nothing, but that wouldn’t be a very useful spaceport when it came to performance!  </a:t>
                      </a:r>
                    </a:p>
                  </a:txBody>
                  <a:tcPr/>
                </a:tc>
                <a:extLst>
                  <a:ext uri="{0D108BD9-81ED-4DB2-BD59-A6C34878D82A}">
                    <a16:rowId xmlns:a16="http://schemas.microsoft.com/office/drawing/2014/main" val="1147501809"/>
                  </a:ext>
                </a:extLst>
              </a:tr>
              <a:tr h="0">
                <a:tc>
                  <a:txBody>
                    <a:bodyPr/>
                    <a:lstStyle/>
                    <a:p>
                      <a:r>
                        <a:rPr lang="en-GB" sz="1100" dirty="0"/>
                        <a:t>13:25 – 14:30</a:t>
                      </a:r>
                    </a:p>
                  </a:txBody>
                  <a:tcPr/>
                </a:tc>
                <a:tc>
                  <a:txBody>
                    <a:bodyPr/>
                    <a:lstStyle/>
                    <a:p>
                      <a:pPr marL="0" indent="0">
                        <a:buFont typeface="Arial" panose="020B0604020202020204" pitchFamily="34" charset="0"/>
                        <a:buNone/>
                      </a:pPr>
                      <a:r>
                        <a:rPr lang="en-GB" sz="1100" b="1" dirty="0"/>
                        <a:t>Group Discussion: </a:t>
                      </a:r>
                      <a:r>
                        <a:rPr lang="en-GB" sz="1100" b="0" dirty="0"/>
                        <a:t>Phase 2 Spaceport Design</a:t>
                      </a:r>
                      <a:endParaRPr lang="en-GB" sz="1100" dirty="0"/>
                    </a:p>
                  </a:txBody>
                  <a:tcPr/>
                </a:tc>
                <a:tc>
                  <a:txBody>
                    <a:bodyPr/>
                    <a:lstStyle/>
                    <a:p>
                      <a:pPr marL="0" indent="0">
                        <a:buFont typeface="Arial" panose="020B0604020202020204" pitchFamily="34" charset="0"/>
                        <a:buNone/>
                      </a:pPr>
                      <a:r>
                        <a:rPr lang="en-GB" sz="1100" dirty="0"/>
                        <a:t>Teams to work through tutorial sheets and their final presentation sheets</a:t>
                      </a:r>
                    </a:p>
                  </a:txBody>
                  <a:tcPr/>
                </a:tc>
                <a:extLst>
                  <a:ext uri="{0D108BD9-81ED-4DB2-BD59-A6C34878D82A}">
                    <a16:rowId xmlns:a16="http://schemas.microsoft.com/office/drawing/2014/main" val="171001982"/>
                  </a:ext>
                </a:extLst>
              </a:tr>
              <a:tr h="0">
                <a:tc>
                  <a:txBody>
                    <a:bodyPr/>
                    <a:lstStyle/>
                    <a:p>
                      <a:r>
                        <a:rPr lang="en-GB" sz="1100" dirty="0"/>
                        <a:t>14:30 – 14:55</a:t>
                      </a:r>
                    </a:p>
                  </a:txBody>
                  <a:tcPr/>
                </a:tc>
                <a:tc>
                  <a:txBody>
                    <a:bodyPr/>
                    <a:lstStyle/>
                    <a:p>
                      <a:pPr marL="0" indent="0">
                        <a:buFont typeface="Arial" panose="020B0604020202020204" pitchFamily="34" charset="0"/>
                        <a:buNone/>
                      </a:pPr>
                      <a:r>
                        <a:rPr lang="en-GB" sz="1100" b="1" dirty="0"/>
                        <a:t>Class Presentations and Discussion</a:t>
                      </a:r>
                      <a:r>
                        <a:rPr lang="en-GB" sz="1100" dirty="0"/>
                        <a:t>: Spaceport proposals</a:t>
                      </a:r>
                    </a:p>
                  </a:txBody>
                  <a:tcPr/>
                </a:tc>
                <a:tc>
                  <a:txBody>
                    <a:bodyPr/>
                    <a:lstStyle/>
                    <a:p>
                      <a:pPr marL="0" indent="0">
                        <a:buFont typeface="Arial" panose="020B0604020202020204" pitchFamily="34" charset="0"/>
                        <a:buNone/>
                      </a:pPr>
                      <a:r>
                        <a:rPr lang="en-GB" sz="1100" dirty="0"/>
                        <a:t>Divide this time between your groups to talk through their Spaceport proposals and discuss any key decisions. The intent is for different groups to understand that there are a number of different ways to achieve a good solution; as well as the importance of a compelling proposal! </a:t>
                      </a:r>
                    </a:p>
                  </a:txBody>
                  <a:tcPr/>
                </a:tc>
                <a:extLst>
                  <a:ext uri="{0D108BD9-81ED-4DB2-BD59-A6C34878D82A}">
                    <a16:rowId xmlns:a16="http://schemas.microsoft.com/office/drawing/2014/main" val="2980657565"/>
                  </a:ext>
                </a:extLst>
              </a:tr>
              <a:tr h="0">
                <a:tc>
                  <a:txBody>
                    <a:bodyPr/>
                    <a:lstStyle/>
                    <a:p>
                      <a:r>
                        <a:rPr lang="en-GB" sz="1100" dirty="0"/>
                        <a:t>14:55 – 15:00</a:t>
                      </a:r>
                    </a:p>
                  </a:txBody>
                  <a:tcPr/>
                </a:tc>
                <a:tc>
                  <a:txBody>
                    <a:bodyPr/>
                    <a:lstStyle/>
                    <a:p>
                      <a:pPr marL="0" indent="0">
                        <a:buFont typeface="Arial" panose="020B0604020202020204" pitchFamily="34" charset="0"/>
                        <a:buNone/>
                      </a:pPr>
                      <a:r>
                        <a:rPr lang="en-GB" sz="1100" b="1" dirty="0"/>
                        <a:t>Video</a:t>
                      </a:r>
                      <a:r>
                        <a:rPr lang="en-GB" sz="1100" dirty="0"/>
                        <a:t>: Wrap up!</a:t>
                      </a:r>
                    </a:p>
                  </a:txBody>
                  <a:tcPr/>
                </a:tc>
                <a:tc>
                  <a:txBody>
                    <a:bodyPr/>
                    <a:lstStyle/>
                    <a:p>
                      <a:pPr marL="0" indent="0">
                        <a:buFont typeface="Arial" panose="020B0604020202020204" pitchFamily="34" charset="0"/>
                        <a:buNone/>
                      </a:pPr>
                      <a:r>
                        <a:rPr lang="en-GB" sz="1100" dirty="0"/>
                        <a:t>Summarise and thank students for participating. They have </a:t>
                      </a:r>
                      <a:r>
                        <a:rPr lang="en-GB" sz="1100" b="1" dirty="0"/>
                        <a:t>until the 8</a:t>
                      </a:r>
                      <a:r>
                        <a:rPr lang="en-GB" sz="1100" b="1" baseline="30000" dirty="0"/>
                        <a:t>th</a:t>
                      </a:r>
                      <a:r>
                        <a:rPr lang="en-GB" sz="1100" b="1" dirty="0"/>
                        <a:t> of October </a:t>
                      </a:r>
                      <a:r>
                        <a:rPr lang="en-GB" sz="1100" dirty="0"/>
                        <a:t>submit their proposal for review; as a standalone design sheet </a:t>
                      </a:r>
                      <a:r>
                        <a:rPr lang="en-GB" sz="1100" b="1" dirty="0"/>
                        <a:t>or</a:t>
                      </a:r>
                      <a:r>
                        <a:rPr lang="en-GB" sz="1100" dirty="0"/>
                        <a:t> a design sheet along with </a:t>
                      </a:r>
                      <a:r>
                        <a:rPr lang="en-GB" sz="1100" b="1" dirty="0"/>
                        <a:t>either</a:t>
                      </a:r>
                      <a:r>
                        <a:rPr lang="en-GB" sz="1100" dirty="0"/>
                        <a:t> a 3 minute (maximum) proposal video </a:t>
                      </a:r>
                      <a:r>
                        <a:rPr lang="en-GB" sz="1100" b="1" dirty="0"/>
                        <a:t>or</a:t>
                      </a:r>
                      <a:r>
                        <a:rPr lang="en-GB" sz="1100" dirty="0"/>
                        <a:t> a PowerPoint presentation no greater than 5 slides.  </a:t>
                      </a:r>
                    </a:p>
                  </a:txBody>
                  <a:tcPr/>
                </a:tc>
                <a:extLst>
                  <a:ext uri="{0D108BD9-81ED-4DB2-BD59-A6C34878D82A}">
                    <a16:rowId xmlns:a16="http://schemas.microsoft.com/office/drawing/2014/main" val="2057991592"/>
                  </a:ext>
                </a:extLst>
              </a:tr>
            </a:tbl>
          </a:graphicData>
        </a:graphic>
      </p:graphicFrame>
    </p:spTree>
    <p:extLst>
      <p:ext uri="{BB962C8B-B14F-4D97-AF65-F5344CB8AC3E}">
        <p14:creationId xmlns:p14="http://schemas.microsoft.com/office/powerpoint/2010/main" val="162345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10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ockheed Martin Template">
      <a:dk1>
        <a:srgbClr val="000000"/>
      </a:dk1>
      <a:lt1>
        <a:srgbClr val="FFFFFF"/>
      </a:lt1>
      <a:dk2>
        <a:srgbClr val="414042"/>
      </a:dk2>
      <a:lt2>
        <a:srgbClr val="F7F8F9"/>
      </a:lt2>
      <a:accent1>
        <a:srgbClr val="002F6C"/>
      </a:accent1>
      <a:accent2>
        <a:srgbClr val="00A3E0"/>
      </a:accent2>
      <a:accent3>
        <a:srgbClr val="007396"/>
      </a:accent3>
      <a:accent4>
        <a:srgbClr val="833177"/>
      </a:accent4>
      <a:accent5>
        <a:srgbClr val="005E5D"/>
      </a:accent5>
      <a:accent6>
        <a:srgbClr val="FFC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ckheed Martin PowerPoint_2018_Blue-Title2" id="{FF18C928-1474-A540-8A09-1C36D92B1F60}" vid="{5E11714D-AF48-9E40-8241-CE818B50FA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2" ma:contentTypeDescription="Create a new document." ma:contentTypeScope="" ma:versionID="48900e67c0d0066448a8529c3e1c1e65">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7935dc6e203849a374f4e7dc4c1c3403"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For Official Use Only"/>
                    <xsd:enumeration value="NATO Restricted"/>
                    <xsd:enumeration value="UK OFFICIAL"/>
                    <xsd:enumeration value="UK OFFICIAL-SENSITIV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1bd46e-921f-4b2f-94f6-3f9bfcdede32"/>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Unrestricted</TermName>
          <TermId xmlns="http://schemas.microsoft.com/office/infopath/2007/PartnerControls">11111111-1111-1111-1111-111111111111</TermId>
        </TermInfo>
      </Terms>
    </TaxKeywordTaxHTField>
    <SIPLabel_OCI xmlns="661bd46e-921f-4b2f-94f6-3f9bfcdede32" xsi:nil="true"/>
    <Info xmlns="1042a8a7-e606-4d6a-9cd6-c2fbda9658e7" xsi:nil="true"/>
    <SIPLabel_ECICountry xmlns="661bd46e-921f-4b2f-94f6-3f9bfcdede32"/>
    <SIPLabel xmlns="661bd46e-921f-4b2f-94f6-3f9bfcdede32">
      <Value>Unrestricted</Value>
    </SIPLab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6939EC-D0B0-4FCE-ACE8-B16456A0E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9D200-8C76-4381-B149-0ABAA83066DA}">
  <ds:schemaRefs>
    <ds:schemaRef ds:uri="661bd46e-921f-4b2f-94f6-3f9bfcdede32"/>
    <ds:schemaRef ds:uri="http://schemas.openxmlformats.org/package/2006/metadata/core-properties"/>
    <ds:schemaRef ds:uri="http://purl.org/dc/elements/1.1/"/>
    <ds:schemaRef ds:uri="1042a8a7-e606-4d6a-9cd6-c2fbda9658e7"/>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5D910FE-BA35-46CD-9006-7B6EAFC62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13737</TotalTime>
  <Words>1385</Words>
  <Application>Microsoft Office PowerPoint</Application>
  <PresentationFormat>Widescreen</PresentationFormat>
  <Paragraphs>92</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Agency FB</vt:lpstr>
      <vt:lpstr>Arial</vt:lpstr>
      <vt:lpstr>Calibri</vt:lpstr>
      <vt:lpstr>Helvetica Neue Light</vt:lpstr>
      <vt:lpstr>Symbol</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Jean E (US)</dc:creator>
  <cp:keywords>Unrestricted</cp:keywords>
  <cp:lastModifiedBy>Alex Godfrey</cp:lastModifiedBy>
  <cp:revision>449</cp:revision>
  <cp:lastPrinted>2018-06-21T14:54:12Z</cp:lastPrinted>
  <dcterms:created xsi:type="dcterms:W3CDTF">2017-06-29T19:00:07Z</dcterms:created>
  <dcterms:modified xsi:type="dcterms:W3CDTF">2021-09-14T19:03:25Z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ProgramsCount">
    <vt:i4>0</vt:i4>
  </property>
  <property fmtid="{D5CDD505-2E9C-101B-9397-08002B2CF9AE}" pid="3" name="ContentTypeId">
    <vt:lpwstr>0x010100A29BFE13F2C6DC4E8A742168C5E5E2A3</vt:lpwstr>
  </property>
  <property fmtid="{D5CDD505-2E9C-101B-9397-08002B2CF9AE}" pid="4" name="Enterprise Keywords">
    <vt:lpwstr/>
  </property>
  <property fmtid="{D5CDD505-2E9C-101B-9397-08002B2CF9AE}" pid="5" name="LM SIP Document Sensitivity">
    <vt:lpwstr/>
  </property>
  <property fmtid="{D5CDD505-2E9C-101B-9397-08002B2CF9AE}" pid="6" name="Document Author">
    <vt:lpwstr>UK\e295805</vt:lpwstr>
  </property>
  <property fmtid="{D5CDD505-2E9C-101B-9397-08002B2CF9AE}" pid="7" name="Document Sensitivity">
    <vt:lpwstr>1</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true</vt:bool>
  </property>
  <property fmtid="{D5CDD505-2E9C-101B-9397-08002B2CF9AE}" pid="12" name="Allow Footer Overwrite">
    <vt:bool>true</vt:bool>
  </property>
  <property fmtid="{D5CDD505-2E9C-101B-9397-08002B2CF9AE}" pid="13" name="Multiple Selected">
    <vt:lpwstr>-1</vt:lpwstr>
  </property>
  <property fmtid="{D5CDD505-2E9C-101B-9397-08002B2CF9AE}" pid="14" name="SIPLongWording">
    <vt:lpwstr>_x000d_
_x000d_
</vt:lpwstr>
  </property>
  <property fmtid="{D5CDD505-2E9C-101B-9397-08002B2CF9AE}" pid="15" name="ExpCountry">
    <vt:lpwstr/>
  </property>
  <property fmtid="{D5CDD505-2E9C-101B-9397-08002B2CF9AE}" pid="16" name="TextBoxAndDropdownValues">
    <vt:lpwstr/>
  </property>
</Properties>
</file>