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1" r:id="rId9"/>
    <p:sldId id="273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7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8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16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52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8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5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6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60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9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5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38EB1-E53A-4E2E-B91B-02A2D6F6856E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6C676-5122-4181-8201-8F6FBF318B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07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0" y="116057"/>
            <a:ext cx="9622800" cy="6607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69284"/>
            <a:ext cx="4902490" cy="5447211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392784" y="1663338"/>
            <a:ext cx="5190308" cy="2664823"/>
          </a:xfrm>
          <a:prstGeom prst="wedgeRoundRectCallout">
            <a:avLst>
              <a:gd name="adj1" fmla="val -67590"/>
              <a:gd name="adj2" fmla="val 1187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Area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is the amount of space inside a shape.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The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Area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of a shape is also called the surface.</a:t>
            </a:r>
            <a:endParaRPr lang="en-US" sz="1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823" y="4264039"/>
            <a:ext cx="3313395" cy="2366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357" y="180593"/>
            <a:ext cx="9506174" cy="1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6064218" y="1632851"/>
            <a:ext cx="4405885" cy="995080"/>
          </a:xfrm>
          <a:prstGeom prst="wedgeRoundRectCallout">
            <a:avLst>
              <a:gd name="adj1" fmla="val 16516"/>
              <a:gd name="adj2" fmla="val 6090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Can you work out </a:t>
            </a:r>
            <a:r>
              <a:rPr lang="en-US"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areas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these rectangular fields?</a:t>
            </a:r>
            <a:endParaRPr lang="en-US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890" y="2523041"/>
            <a:ext cx="4023382" cy="428810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0557" y="2203775"/>
          <a:ext cx="108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051489" y="2056266"/>
            <a:ext cx="10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91416" y="2203775"/>
            <a:ext cx="0" cy="216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828" y="1692303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16564" y="3022836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4m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479189" y="1988624"/>
          <a:ext cx="216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3479189" y="1841111"/>
            <a:ext cx="216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56670" y="1970694"/>
            <a:ext cx="0" cy="270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5357" y="1494306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4m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59289" y="3022836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5m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2149167" y="5305496"/>
          <a:ext cx="4860000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2149167" y="5177059"/>
            <a:ext cx="486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99469" y="5305496"/>
            <a:ext cx="0" cy="10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0646" y="4817060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9m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411051" y="5660830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/>
              <a:t>m</a:t>
            </a:r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5986890" y="3511273"/>
            <a:ext cx="2145133" cy="1064893"/>
          </a:xfrm>
          <a:prstGeom prst="wedgeRoundRectCallout">
            <a:avLst>
              <a:gd name="adj1" fmla="val 61530"/>
              <a:gd name="adj2" fmla="val -237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Remember...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= L x W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Area = Length x Width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96" y="248328"/>
            <a:ext cx="9563870" cy="1703061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206028" y="5001129"/>
            <a:ext cx="1933491" cy="1037998"/>
          </a:xfrm>
          <a:prstGeom prst="wedgeRoundRectCallout">
            <a:avLst>
              <a:gd name="adj1" fmla="val 26875"/>
              <a:gd name="adj2" fmla="val -922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... and don’t forget to show the units by writing m</a:t>
            </a:r>
            <a:r>
              <a:rPr lang="en-US" sz="1400" i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(or cm</a:t>
            </a:r>
            <a:r>
              <a:rPr lang="en-US" sz="1400" i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 after your answer.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1596525" y="411025"/>
            <a:ext cx="2639299" cy="1722576"/>
          </a:xfrm>
          <a:prstGeom prst="wedgeRoundRectCallout">
            <a:avLst>
              <a:gd name="adj1" fmla="val 22224"/>
              <a:gd name="adj2" fmla="val 5869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area of a shape is the amount of space inside it.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9610" y="3827930"/>
            <a:ext cx="3137649" cy="24926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C0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8226892" y="4061013"/>
            <a:ext cx="2364908" cy="2093689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C0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064" y="1917774"/>
            <a:ext cx="3435260" cy="5091953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4817570" y="1881913"/>
            <a:ext cx="3089689" cy="1640290"/>
          </a:xfrm>
          <a:prstGeom prst="wedgeRoundRectCallout">
            <a:avLst>
              <a:gd name="adj1" fmla="val -67715"/>
              <a:gd name="adj2" fmla="val 466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My wheat fields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all have large areas so that I can grow plenty of crops!</a:t>
            </a:r>
          </a:p>
        </p:txBody>
      </p:sp>
      <p:sp>
        <p:nvSpPr>
          <p:cNvPr id="16" name="Manual Input 15"/>
          <p:cNvSpPr/>
          <p:nvPr/>
        </p:nvSpPr>
        <p:spPr>
          <a:xfrm>
            <a:off x="8270759" y="502026"/>
            <a:ext cx="2278732" cy="3325905"/>
          </a:xfrm>
          <a:prstGeom prst="flowChartManualInpu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C0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438" y="224119"/>
            <a:ext cx="4147875" cy="22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Who needs to know about area?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016251" y="1587505"/>
          <a:ext cx="6494895" cy="458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8019907" imgH="5667298" progId="AcroExch.Document.DC">
                  <p:embed/>
                </p:oleObj>
              </mc:Choice>
              <mc:Fallback>
                <p:oleObj name="Acrobat Document" r:id="rId3" imgW="8019907" imgH="5667298" progId="AcroExch.Document.DC">
                  <p:embed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6251" y="1587505"/>
                        <a:ext cx="6494895" cy="4589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7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878082" y="9695"/>
            <a:ext cx="12203956" cy="6909185"/>
            <a:chOff x="-234438" y="33509"/>
            <a:chExt cx="12203957" cy="6909816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234438" y="33509"/>
              <a:ext cx="9970008" cy="6909816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75323" y="259315"/>
              <a:ext cx="8435533" cy="2156972"/>
            </a:xfrm>
            <a:prstGeom prst="rect">
              <a:avLst/>
            </a:prstGeom>
          </p:spPr>
        </p:pic>
        <p:sp>
          <p:nvSpPr>
            <p:cNvPr id="7" name="Shape 45"/>
            <p:cNvSpPr/>
            <p:nvPr/>
          </p:nvSpPr>
          <p:spPr>
            <a:xfrm>
              <a:off x="1734198" y="367839"/>
              <a:ext cx="7863282" cy="969963"/>
            </a:xfrm>
            <a:custGeom>
              <a:avLst/>
              <a:gdLst/>
              <a:ahLst/>
              <a:cxnLst/>
              <a:rect l="0" t="0" r="0" b="0"/>
              <a:pathLst>
                <a:path w="7863282" h="969963">
                  <a:moveTo>
                    <a:pt x="317500" y="0"/>
                  </a:moveTo>
                  <a:cubicBezTo>
                    <a:pt x="282435" y="0"/>
                    <a:pt x="254000" y="28435"/>
                    <a:pt x="254000" y="63500"/>
                  </a:cubicBezTo>
                  <a:lnTo>
                    <a:pt x="254000" y="291313"/>
                  </a:lnTo>
                  <a:lnTo>
                    <a:pt x="0" y="418313"/>
                  </a:lnTo>
                  <a:lnTo>
                    <a:pt x="254000" y="545313"/>
                  </a:lnTo>
                  <a:lnTo>
                    <a:pt x="254000" y="906463"/>
                  </a:lnTo>
                  <a:cubicBezTo>
                    <a:pt x="254000" y="941527"/>
                    <a:pt x="282435" y="969963"/>
                    <a:pt x="317500" y="969963"/>
                  </a:cubicBezTo>
                  <a:lnTo>
                    <a:pt x="7799782" y="969963"/>
                  </a:lnTo>
                  <a:cubicBezTo>
                    <a:pt x="7834859" y="969963"/>
                    <a:pt x="7863282" y="941527"/>
                    <a:pt x="7863282" y="906463"/>
                  </a:cubicBezTo>
                  <a:lnTo>
                    <a:pt x="7863282" y="63500"/>
                  </a:lnTo>
                  <a:cubicBezTo>
                    <a:pt x="7863282" y="28435"/>
                    <a:pt x="7834859" y="0"/>
                    <a:pt x="7799782" y="0"/>
                  </a:cubicBezTo>
                  <a:lnTo>
                    <a:pt x="317500" y="0"/>
                  </a:ln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26679" y="505303"/>
              <a:ext cx="9842840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I’m a city planner.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 make sure that new developments can fit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into the space available in the city!</a:t>
              </a:r>
              <a:endParaRPr lang="en-GB" sz="2800" b="1" spc="-125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7579" y="886303"/>
              <a:ext cx="741124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can</a:t>
              </a:r>
              <a:r>
                <a:rPr lang="en-GB" sz="2500" b="1" spc="9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28758" y="886303"/>
              <a:ext cx="133610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fi</a:t>
              </a:r>
              <a:endParaRPr lang="en-GB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06241" y="886303"/>
              <a:ext cx="6536683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</a:t>
              </a:r>
              <a:r>
                <a:rPr lang="en-GB" sz="2500" b="1" spc="-3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into</a:t>
              </a:r>
              <a:r>
                <a:rPr lang="en-GB" sz="2500" b="1" spc="2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space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available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GB" sz="2500" b="1" spc="4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city!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7614" y="215667"/>
              <a:ext cx="1261872" cy="1271016"/>
            </a:xfrm>
            <a:prstGeom prst="rect">
              <a:avLst/>
            </a:prstGeom>
          </p:spPr>
        </p:pic>
        <p:sp>
          <p:nvSpPr>
            <p:cNvPr id="13" name="Shape 52"/>
            <p:cNvSpPr/>
            <p:nvPr/>
          </p:nvSpPr>
          <p:spPr>
            <a:xfrm>
              <a:off x="167721" y="213635"/>
              <a:ext cx="1351648" cy="1292530"/>
            </a:xfrm>
            <a:custGeom>
              <a:avLst/>
              <a:gdLst/>
              <a:ahLst/>
              <a:cxnLst/>
              <a:rect l="0" t="0" r="0" b="0"/>
              <a:pathLst>
                <a:path w="1351648" h="1292530">
                  <a:moveTo>
                    <a:pt x="660108" y="4585"/>
                  </a:moveTo>
                  <a:cubicBezTo>
                    <a:pt x="603504" y="6109"/>
                    <a:pt x="547395" y="14465"/>
                    <a:pt x="494208" y="29985"/>
                  </a:cubicBezTo>
                  <a:cubicBezTo>
                    <a:pt x="263792" y="97231"/>
                    <a:pt x="122517" y="258534"/>
                    <a:pt x="66777" y="517741"/>
                  </a:cubicBezTo>
                  <a:cubicBezTo>
                    <a:pt x="0" y="828332"/>
                    <a:pt x="192291" y="1144295"/>
                    <a:pt x="520014" y="1263078"/>
                  </a:cubicBezTo>
                  <a:cubicBezTo>
                    <a:pt x="601282" y="1292530"/>
                    <a:pt x="889140" y="1259269"/>
                    <a:pt x="983564" y="1209497"/>
                  </a:cubicBezTo>
                  <a:cubicBezTo>
                    <a:pt x="1202741" y="1093978"/>
                    <a:pt x="1351648" y="772833"/>
                    <a:pt x="1303439" y="519328"/>
                  </a:cubicBezTo>
                  <a:cubicBezTo>
                    <a:pt x="1278319" y="387210"/>
                    <a:pt x="1197381" y="227470"/>
                    <a:pt x="1121677" y="160160"/>
                  </a:cubicBezTo>
                  <a:cubicBezTo>
                    <a:pt x="1004722" y="56185"/>
                    <a:pt x="829920" y="0"/>
                    <a:pt x="660108" y="4585"/>
                  </a:cubicBez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550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206180" y="167507"/>
            <a:ext cx="11545773" cy="6909185"/>
            <a:chOff x="93659" y="191336"/>
            <a:chExt cx="11545774" cy="6909816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8578" y="191336"/>
              <a:ext cx="9970008" cy="6909816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95298" y="195398"/>
              <a:ext cx="7954810" cy="1401763"/>
            </a:xfrm>
            <a:prstGeom prst="rect">
              <a:avLst/>
            </a:prstGeom>
            <a:noFill/>
          </p:spPr>
        </p:pic>
        <p:sp>
          <p:nvSpPr>
            <p:cNvPr id="7" name="Shape 70"/>
            <p:cNvSpPr/>
            <p:nvPr/>
          </p:nvSpPr>
          <p:spPr>
            <a:xfrm>
              <a:off x="1664995" y="220798"/>
              <a:ext cx="7834313" cy="1300163"/>
            </a:xfrm>
            <a:custGeom>
              <a:avLst/>
              <a:gdLst/>
              <a:ahLst/>
              <a:cxnLst/>
              <a:rect l="0" t="0" r="0" b="0"/>
              <a:pathLst>
                <a:path w="7834313" h="1300163">
                  <a:moveTo>
                    <a:pt x="352819" y="0"/>
                  </a:moveTo>
                  <a:cubicBezTo>
                    <a:pt x="317754" y="0"/>
                    <a:pt x="289319" y="28435"/>
                    <a:pt x="289319" y="63500"/>
                  </a:cubicBezTo>
                  <a:lnTo>
                    <a:pt x="289319" y="474269"/>
                  </a:lnTo>
                  <a:lnTo>
                    <a:pt x="0" y="601269"/>
                  </a:lnTo>
                  <a:lnTo>
                    <a:pt x="289319" y="728269"/>
                  </a:lnTo>
                  <a:lnTo>
                    <a:pt x="289319" y="1236663"/>
                  </a:lnTo>
                  <a:cubicBezTo>
                    <a:pt x="289319" y="1271727"/>
                    <a:pt x="317754" y="1300163"/>
                    <a:pt x="352819" y="1300163"/>
                  </a:cubicBezTo>
                  <a:lnTo>
                    <a:pt x="7770813" y="1300163"/>
                  </a:lnTo>
                  <a:cubicBezTo>
                    <a:pt x="7805877" y="1300163"/>
                    <a:pt x="7834313" y="1271727"/>
                    <a:pt x="7834313" y="1236663"/>
                  </a:cubicBezTo>
                  <a:lnTo>
                    <a:pt x="7834313" y="63500"/>
                  </a:lnTo>
                  <a:cubicBezTo>
                    <a:pt x="7834313" y="28435"/>
                    <a:pt x="7805877" y="0"/>
                    <a:pt x="7770813" y="0"/>
                  </a:cubicBezTo>
                  <a:lnTo>
                    <a:pt x="352819" y="0"/>
                  </a:ln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53679" y="327503"/>
              <a:ext cx="6577902" cy="10394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I’m</a:t>
              </a:r>
              <a:r>
                <a:rPr lang="en-GB" sz="2500" b="1" spc="4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spc="4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 far</a:t>
              </a:r>
              <a:r>
                <a:rPr lang="en-GB" sz="25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mer. I make sure my fields have plenty of area for my cows to graze </a:t>
              </a:r>
              <a:r>
                <a:rPr lang="en-GB" sz="25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on.</a:t>
              </a:r>
              <a:r>
                <a:rPr lang="en-GB" sz="25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</a:t>
              </a:r>
              <a:r>
                <a:rPr lang="en-GB" sz="2500" b="1" spc="-5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make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sure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that</a:t>
              </a:r>
              <a:r>
                <a:rPr lang="en-GB" sz="2500" b="1" spc="-3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my</a:t>
              </a:r>
              <a:r>
                <a:rPr lang="en-GB" sz="2500" b="1" spc="6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373518" y="484667"/>
              <a:ext cx="133610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fi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93386" y="304096"/>
              <a:ext cx="3128667" cy="4222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659" y="2986307"/>
              <a:ext cx="8951417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GB" sz="2500" b="1" spc="-8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77479" y="1089503"/>
              <a:ext cx="9461954" cy="20064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measure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perimeter</a:t>
              </a:r>
              <a:r>
                <a:rPr lang="en-GB" sz="2500" b="1" spc="-4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fence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carefully.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7614" y="218715"/>
              <a:ext cx="1322832" cy="1298448"/>
            </a:xfrm>
            <a:prstGeom prst="rect">
              <a:avLst/>
            </a:prstGeom>
          </p:spPr>
        </p:pic>
        <p:sp>
          <p:nvSpPr>
            <p:cNvPr id="14" name="Shape 78"/>
            <p:cNvSpPr/>
            <p:nvPr/>
          </p:nvSpPr>
          <p:spPr>
            <a:xfrm>
              <a:off x="158578" y="213711"/>
              <a:ext cx="1386319" cy="1307148"/>
            </a:xfrm>
            <a:custGeom>
              <a:avLst/>
              <a:gdLst/>
              <a:ahLst/>
              <a:cxnLst/>
              <a:rect l="0" t="0" r="0" b="0"/>
              <a:pathLst>
                <a:path w="1386319" h="1307148">
                  <a:moveTo>
                    <a:pt x="677088" y="7785"/>
                  </a:moveTo>
                  <a:cubicBezTo>
                    <a:pt x="500634" y="15570"/>
                    <a:pt x="326809" y="88278"/>
                    <a:pt x="210756" y="223685"/>
                  </a:cubicBezTo>
                  <a:cubicBezTo>
                    <a:pt x="0" y="469621"/>
                    <a:pt x="13564" y="878472"/>
                    <a:pt x="240525" y="1118641"/>
                  </a:cubicBezTo>
                  <a:cubicBezTo>
                    <a:pt x="293053" y="1174217"/>
                    <a:pt x="434848" y="1257249"/>
                    <a:pt x="533019" y="1289698"/>
                  </a:cubicBezTo>
                  <a:cubicBezTo>
                    <a:pt x="552602" y="1296162"/>
                    <a:pt x="630949" y="1302550"/>
                    <a:pt x="706857" y="1303579"/>
                  </a:cubicBezTo>
                  <a:cubicBezTo>
                    <a:pt x="969785" y="1307148"/>
                    <a:pt x="1215949" y="1135507"/>
                    <a:pt x="1303363" y="888060"/>
                  </a:cubicBezTo>
                  <a:cubicBezTo>
                    <a:pt x="1325944" y="824103"/>
                    <a:pt x="1354163" y="753529"/>
                    <a:pt x="1366063" y="730898"/>
                  </a:cubicBezTo>
                  <a:cubicBezTo>
                    <a:pt x="1378166" y="707860"/>
                    <a:pt x="1384745" y="680987"/>
                    <a:pt x="1386307" y="656285"/>
                  </a:cubicBezTo>
                  <a:cubicBezTo>
                    <a:pt x="1386319" y="649834"/>
                    <a:pt x="1386281" y="641718"/>
                    <a:pt x="1386307" y="635241"/>
                  </a:cubicBezTo>
                  <a:cubicBezTo>
                    <a:pt x="1384719" y="610667"/>
                    <a:pt x="1377518" y="590360"/>
                    <a:pt x="1364082" y="582066"/>
                  </a:cubicBezTo>
                  <a:cubicBezTo>
                    <a:pt x="1351026" y="574002"/>
                    <a:pt x="1340269" y="546799"/>
                    <a:pt x="1340269" y="521348"/>
                  </a:cubicBezTo>
                  <a:cubicBezTo>
                    <a:pt x="1340269" y="444157"/>
                    <a:pt x="1247648" y="272250"/>
                    <a:pt x="1157313" y="182016"/>
                  </a:cubicBezTo>
                  <a:cubicBezTo>
                    <a:pt x="1032370" y="57226"/>
                    <a:pt x="853542" y="0"/>
                    <a:pt x="677088" y="7785"/>
                  </a:cubicBez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817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078992" y="-51183"/>
            <a:ext cx="11993096" cy="6909183"/>
            <a:chOff x="-33528" y="-27373"/>
            <a:chExt cx="11993096" cy="6909816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3528" y="-27373"/>
              <a:ext cx="9970008" cy="6909816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73263" y="196644"/>
              <a:ext cx="8254861" cy="1466850"/>
            </a:xfrm>
            <a:prstGeom prst="rect">
              <a:avLst/>
            </a:prstGeom>
          </p:spPr>
        </p:pic>
        <p:sp>
          <p:nvSpPr>
            <p:cNvPr id="7" name="Shape 96"/>
            <p:cNvSpPr/>
            <p:nvPr/>
          </p:nvSpPr>
          <p:spPr>
            <a:xfrm>
              <a:off x="1639405" y="222044"/>
              <a:ext cx="8137919" cy="1365250"/>
            </a:xfrm>
            <a:custGeom>
              <a:avLst/>
              <a:gdLst/>
              <a:ahLst/>
              <a:cxnLst/>
              <a:rect l="0" t="0" r="0" b="0"/>
              <a:pathLst>
                <a:path w="8137919" h="1365250">
                  <a:moveTo>
                    <a:pt x="313131" y="0"/>
                  </a:moveTo>
                  <a:cubicBezTo>
                    <a:pt x="278067" y="0"/>
                    <a:pt x="249631" y="28435"/>
                    <a:pt x="249631" y="63500"/>
                  </a:cubicBezTo>
                  <a:lnTo>
                    <a:pt x="249631" y="673900"/>
                  </a:lnTo>
                  <a:lnTo>
                    <a:pt x="0" y="800494"/>
                  </a:lnTo>
                  <a:lnTo>
                    <a:pt x="249631" y="927494"/>
                  </a:lnTo>
                  <a:lnTo>
                    <a:pt x="249631" y="1301750"/>
                  </a:lnTo>
                  <a:cubicBezTo>
                    <a:pt x="249631" y="1336815"/>
                    <a:pt x="278067" y="1365250"/>
                    <a:pt x="313131" y="1365250"/>
                  </a:cubicBezTo>
                  <a:lnTo>
                    <a:pt x="8074419" y="1365250"/>
                  </a:lnTo>
                  <a:cubicBezTo>
                    <a:pt x="8109484" y="1365250"/>
                    <a:pt x="8137919" y="1336815"/>
                    <a:pt x="8137919" y="1301750"/>
                  </a:cubicBezTo>
                  <a:lnTo>
                    <a:pt x="8137919" y="63500"/>
                  </a:lnTo>
                  <a:cubicBezTo>
                    <a:pt x="8137919" y="28435"/>
                    <a:pt x="8109484" y="0"/>
                    <a:pt x="8074419" y="0"/>
                  </a:cubicBezTo>
                  <a:lnTo>
                    <a:pt x="313131" y="0"/>
                  </a:ln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67979" y="378305"/>
              <a:ext cx="9314574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</a:t>
              </a:r>
              <a:r>
                <a:rPr lang="en-GB" sz="2500" b="1" spc="-5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</a:t>
              </a:r>
              <a:r>
                <a:rPr lang="en-GB" sz="25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design sports stadiums.  I have to make sure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spc="4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that the pitch and seating areas are big enough.</a:t>
              </a:r>
              <a:r>
                <a:rPr lang="en-GB" sz="2500" b="1" spc="4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s</a:t>
              </a:r>
              <a:r>
                <a:rPr lang="en-GB" sz="2500" b="1" spc="-5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m</a:t>
              </a:r>
              <a:r>
                <a:rPr lang="en-GB" sz="2500" b="1" spc="-15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5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p</a:t>
              </a:r>
              <a:r>
                <a:rPr lang="en-GB" sz="2500" b="1" spc="9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984628" y="2838892"/>
              <a:ext cx="9678997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500" b="1" spc="3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90963" y="2125664"/>
              <a:ext cx="9868605" cy="4222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29807" y="218717"/>
              <a:ext cx="1249680" cy="1274064"/>
            </a:xfrm>
            <a:prstGeom prst="rect">
              <a:avLst/>
            </a:prstGeom>
          </p:spPr>
        </p:pic>
        <p:sp>
          <p:nvSpPr>
            <p:cNvPr id="12" name="Shape 102"/>
            <p:cNvSpPr/>
            <p:nvPr/>
          </p:nvSpPr>
          <p:spPr>
            <a:xfrm>
              <a:off x="233680" y="216913"/>
              <a:ext cx="1312316" cy="1281354"/>
            </a:xfrm>
            <a:custGeom>
              <a:avLst/>
              <a:gdLst/>
              <a:ahLst/>
              <a:cxnLst/>
              <a:rect l="0" t="0" r="0" b="0"/>
              <a:pathLst>
                <a:path w="1312316" h="1281354">
                  <a:moveTo>
                    <a:pt x="630530" y="5829"/>
                  </a:moveTo>
                  <a:cubicBezTo>
                    <a:pt x="604228" y="7772"/>
                    <a:pt x="583209" y="13716"/>
                    <a:pt x="570205" y="24486"/>
                  </a:cubicBezTo>
                  <a:cubicBezTo>
                    <a:pt x="549656" y="41491"/>
                    <a:pt x="509384" y="47790"/>
                    <a:pt x="474955" y="39167"/>
                  </a:cubicBezTo>
                  <a:cubicBezTo>
                    <a:pt x="358800" y="10096"/>
                    <a:pt x="143967" y="168478"/>
                    <a:pt x="44348" y="356667"/>
                  </a:cubicBezTo>
                  <a:cubicBezTo>
                    <a:pt x="12370" y="417055"/>
                    <a:pt x="533" y="490880"/>
                    <a:pt x="292" y="628929"/>
                  </a:cubicBezTo>
                  <a:cubicBezTo>
                    <a:pt x="0" y="795071"/>
                    <a:pt x="8598" y="833691"/>
                    <a:pt x="70536" y="945236"/>
                  </a:cubicBezTo>
                  <a:cubicBezTo>
                    <a:pt x="143129" y="1075957"/>
                    <a:pt x="227254" y="1154036"/>
                    <a:pt x="384467" y="1236142"/>
                  </a:cubicBezTo>
                  <a:cubicBezTo>
                    <a:pt x="458076" y="1274585"/>
                    <a:pt x="508229" y="1281354"/>
                    <a:pt x="659105" y="1273455"/>
                  </a:cubicBezTo>
                  <a:cubicBezTo>
                    <a:pt x="819785" y="1265034"/>
                    <a:pt x="852157" y="1255624"/>
                    <a:pt x="909930" y="1200430"/>
                  </a:cubicBezTo>
                  <a:cubicBezTo>
                    <a:pt x="946429" y="1165555"/>
                    <a:pt x="982370" y="1143102"/>
                    <a:pt x="989698" y="1150417"/>
                  </a:cubicBezTo>
                  <a:cubicBezTo>
                    <a:pt x="1014971" y="1175614"/>
                    <a:pt x="1172350" y="966495"/>
                    <a:pt x="1209167" y="858711"/>
                  </a:cubicBezTo>
                  <a:cubicBezTo>
                    <a:pt x="1312316" y="556819"/>
                    <a:pt x="1198524" y="228168"/>
                    <a:pt x="942480" y="89179"/>
                  </a:cubicBezTo>
                  <a:cubicBezTo>
                    <a:pt x="836613" y="31712"/>
                    <a:pt x="709435" y="0"/>
                    <a:pt x="630530" y="5829"/>
                  </a:cubicBez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49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Now it is your turn.  Make 2 paint blobs for your artist’s palette.  They must have different areas.</a:t>
            </a:r>
            <a:endParaRPr lang="en-GB" dirty="0"/>
          </a:p>
        </p:txBody>
      </p:sp>
      <p:pic>
        <p:nvPicPr>
          <p:cNvPr id="4" name="Content Placeholder 3" descr="&lt;strong&gt;Blob&lt;/strong&gt; Splash Blood ·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5" y="2242092"/>
            <a:ext cx="4155187" cy="39210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65" y="1690690"/>
            <a:ext cx="2219325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93" y="3748090"/>
            <a:ext cx="352823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The ___ paint blob has the biggest surface area.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/>
              <a:t>The ___ paint blob has the smallest surface area.</a:t>
            </a:r>
          </a:p>
        </p:txBody>
      </p:sp>
    </p:spTree>
    <p:extLst>
      <p:ext uri="{BB962C8B-B14F-4D97-AF65-F5344CB8AC3E}">
        <p14:creationId xmlns:p14="http://schemas.microsoft.com/office/powerpoint/2010/main" val="1334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1656869" y="1710171"/>
            <a:ext cx="5716604" cy="1035935"/>
          </a:xfrm>
          <a:prstGeom prst="wedgeRoundRectCallout">
            <a:avLst>
              <a:gd name="adj1" fmla="val -26950"/>
              <a:gd name="adj2" fmla="val 8049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This field is </a:t>
            </a:r>
            <a:r>
              <a:rPr lang="en-US"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rectangle.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It is 4 </a:t>
            </a:r>
            <a:r>
              <a:rPr lang="en-US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metres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long and 3 </a:t>
            </a:r>
            <a:r>
              <a:rPr lang="en-US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metres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35" y="2829379"/>
            <a:ext cx="3098405" cy="387250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73802" y="3294963"/>
          <a:ext cx="288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7469071" y="2036351"/>
            <a:ext cx="3218329" cy="1557627"/>
          </a:xfrm>
          <a:prstGeom prst="wedgeRoundRectCallout">
            <a:avLst>
              <a:gd name="adj1" fmla="val -43764"/>
              <a:gd name="adj2" fmla="val -18709"/>
              <a:gd name="adj3" fmla="val 16667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 can find out the area of a rectangle by </a:t>
            </a:r>
            <a:r>
              <a:rPr lang="en-US" sz="2400" b="1" u="sng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multiplying the length by the width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836624" y="3730867"/>
            <a:ext cx="2483223" cy="760639"/>
          </a:xfrm>
          <a:prstGeom prst="wedgeRoundRectCallout">
            <a:avLst>
              <a:gd name="adj1" fmla="val -43764"/>
              <a:gd name="adj2" fmla="val -18709"/>
              <a:gd name="adj3" fmla="val 16667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4 x 3 = 12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73802" y="3137647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15139" y="3294963"/>
            <a:ext cx="0" cy="216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73143" y="2768315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4m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5687" y="4279758"/>
            <a:ext cx="64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700646" y="4628395"/>
            <a:ext cx="2755177" cy="760639"/>
          </a:xfrm>
          <a:prstGeom prst="wedgeRoundRectCallout">
            <a:avLst>
              <a:gd name="adj1" fmla="val -43764"/>
              <a:gd name="adj2" fmla="val -18709"/>
              <a:gd name="adj3" fmla="val 16667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 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area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field is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12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square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metres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172569" y="5757368"/>
            <a:ext cx="4180627" cy="519958"/>
          </a:xfrm>
          <a:prstGeom prst="wedgeRoundRectCallout">
            <a:avLst>
              <a:gd name="adj1" fmla="val -43764"/>
              <a:gd name="adj2" fmla="val -18709"/>
              <a:gd name="adj3" fmla="val 16667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 can write this as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12m</a:t>
            </a:r>
            <a:r>
              <a:rPr lang="en-US" sz="2400" b="1" baseline="30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96" y="248328"/>
            <a:ext cx="9563870" cy="170306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744510" y="5589834"/>
            <a:ext cx="2318978" cy="855026"/>
          </a:xfrm>
          <a:prstGeom prst="wedgeRoundRectCallout">
            <a:avLst>
              <a:gd name="adj1" fmla="val -51305"/>
              <a:gd name="adj2" fmla="val -1103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These measurements are called the shape’s </a:t>
            </a:r>
            <a:r>
              <a:rPr lang="en-US" sz="1600" b="1" u="sng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dimensions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6530" y="5682474"/>
            <a:ext cx="1207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This means ‘squared’.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24444" y="5913306"/>
            <a:ext cx="464727" cy="30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7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310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Who needs to know about area?</vt:lpstr>
      <vt:lpstr>PowerPoint Presentation</vt:lpstr>
      <vt:lpstr>PowerPoint Presentation</vt:lpstr>
      <vt:lpstr>PowerPoint Presentation</vt:lpstr>
      <vt:lpstr>Now it is your turn.  Make 2 paint blobs for your artist’s palette.  They must have different areas.</vt:lpstr>
      <vt:lpstr> </vt:lpstr>
      <vt:lpstr>PowerPoint Presentation</vt:lpstr>
      <vt:lpstr>PowerPoint Presentation</vt:lpstr>
    </vt:vector>
  </TitlesOfParts>
  <Company>Shetland Islands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Polson Audrey@Whalsay School</dc:creator>
  <cp:lastModifiedBy>Polson Audrey@Whalsay School</cp:lastModifiedBy>
  <cp:revision>2</cp:revision>
  <dcterms:created xsi:type="dcterms:W3CDTF">2020-04-22T11:28:50Z</dcterms:created>
  <dcterms:modified xsi:type="dcterms:W3CDTF">2020-04-22T13:37:48Z</dcterms:modified>
</cp:coreProperties>
</file>