
<file path=[Content_Types].xml><?xml version="1.0" encoding="utf-8"?>
<Types xmlns="http://schemas.openxmlformats.org/package/2006/content-types">
  <Default Extension="fntdata" ContentType="application/x-fontdata"/>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
  </p:notesMasterIdLst>
  <p:sldIdLst>
    <p:sldId id="256" r:id="rId2"/>
  </p:sldIdLst>
  <p:sldSz cx="18288000" cy="10287000"/>
  <p:notesSz cx="6858000" cy="9144000"/>
  <p:embeddedFontLst>
    <p:embeddedFont>
      <p:font typeface="Twinkl" panose="02000000000000000000" pitchFamily="2" charset="0"/>
      <p:regular r:id="rId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2930" autoAdjust="0"/>
  </p:normalViewPr>
  <p:slideViewPr>
    <p:cSldViewPr>
      <p:cViewPr varScale="1">
        <p:scale>
          <a:sx n="62" d="100"/>
          <a:sy n="62" d="100"/>
        </p:scale>
        <p:origin x="125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70D4C6-C04B-4CCD-835C-90FB392EB4D9}" type="datetimeFigureOut">
              <a:rPr lang="en-GB" smtClean="0"/>
              <a:t>28/08/2026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9026E3-8EF9-4FDF-99D5-842298585952}" type="slidenum">
              <a:rPr lang="en-GB" smtClean="0"/>
              <a:t>‹#›</a:t>
            </a:fld>
            <a:endParaRPr lang="en-GB"/>
          </a:p>
        </p:txBody>
      </p:sp>
    </p:spTree>
    <p:extLst>
      <p:ext uri="{BB962C8B-B14F-4D97-AF65-F5344CB8AC3E}">
        <p14:creationId xmlns:p14="http://schemas.microsoft.com/office/powerpoint/2010/main" val="985007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MASTER</a:t>
            </a:r>
          </a:p>
        </p:txBody>
      </p:sp>
      <p:sp>
        <p:nvSpPr>
          <p:cNvPr id="4" name="Slide Number Placeholder 3"/>
          <p:cNvSpPr>
            <a:spLocks noGrp="1"/>
          </p:cNvSpPr>
          <p:nvPr>
            <p:ph type="sldNum" sz="quarter" idx="5"/>
          </p:nvPr>
        </p:nvSpPr>
        <p:spPr/>
        <p:txBody>
          <a:bodyPr/>
          <a:lstStyle/>
          <a:p>
            <a:fld id="{3A9026E3-8EF9-4FDF-99D5-842298585952}" type="slidenum">
              <a:rPr lang="en-GB" smtClean="0"/>
              <a:t>1</a:t>
            </a:fld>
            <a:endParaRPr lang="en-GB"/>
          </a:p>
        </p:txBody>
      </p:sp>
    </p:spTree>
    <p:extLst>
      <p:ext uri="{BB962C8B-B14F-4D97-AF65-F5344CB8AC3E}">
        <p14:creationId xmlns:p14="http://schemas.microsoft.com/office/powerpoint/2010/main" val="1832082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6591162" y="4584983"/>
            <a:ext cx="5264405" cy="995722"/>
          </a:xfrm>
          <a:prstGeom prst="rect">
            <a:avLst/>
          </a:prstGeom>
        </p:spPr>
        <p:txBody>
          <a:bodyPr lIns="0" tIns="0" rIns="0" bIns="0" rtlCol="0" anchor="t">
            <a:spAutoFit/>
          </a:bodyPr>
          <a:lstStyle/>
          <a:p>
            <a:pPr algn="ctr">
              <a:lnSpc>
                <a:spcPts val="4681"/>
              </a:lnSpc>
            </a:pPr>
            <a:r>
              <a:rPr lang="en-US" sz="3343" u="sng" dirty="0">
                <a:solidFill>
                  <a:srgbClr val="475427"/>
                </a:solidFill>
                <a:latin typeface="Twinkl" panose="02000000000000000000" pitchFamily="2" charset="0"/>
                <a:ea typeface="Playwrite US Modern"/>
                <a:cs typeface="Playwrite US Modern"/>
                <a:sym typeface="Playwrite US Modern"/>
              </a:rPr>
              <a:t>Curriculum Information</a:t>
            </a:r>
          </a:p>
          <a:p>
            <a:pPr algn="ctr">
              <a:lnSpc>
                <a:spcPts val="3157"/>
              </a:lnSpc>
              <a:spcBef>
                <a:spcPct val="0"/>
              </a:spcBef>
            </a:pPr>
            <a:r>
              <a:rPr lang="en-US" sz="2255" dirty="0">
                <a:solidFill>
                  <a:srgbClr val="475427"/>
                </a:solidFill>
                <a:latin typeface="Twinkl" panose="02000000000000000000" pitchFamily="2" charset="0"/>
                <a:ea typeface="Playwrite US Modern"/>
                <a:cs typeface="Playwrite US Modern"/>
                <a:sym typeface="Playwrite US Modern"/>
              </a:rPr>
              <a:t>Sandwick Junior High School</a:t>
            </a:r>
          </a:p>
        </p:txBody>
      </p:sp>
      <p:graphicFrame>
        <p:nvGraphicFramePr>
          <p:cNvPr id="4" name="Table 4"/>
          <p:cNvGraphicFramePr>
            <a:graphicFrameLocks noGrp="1"/>
          </p:cNvGraphicFramePr>
          <p:nvPr>
            <p:extLst>
              <p:ext uri="{D42A27DB-BD31-4B8C-83A1-F6EECF244321}">
                <p14:modId xmlns:p14="http://schemas.microsoft.com/office/powerpoint/2010/main" val="3029875224"/>
              </p:ext>
            </p:extLst>
          </p:nvPr>
        </p:nvGraphicFramePr>
        <p:xfrm>
          <a:off x="129579" y="128887"/>
          <a:ext cx="5626989" cy="495300"/>
        </p:xfrm>
        <a:graphic>
          <a:graphicData uri="http://schemas.openxmlformats.org/drawingml/2006/table">
            <a:tbl>
              <a:tblPr/>
              <a:tblGrid>
                <a:gridCol w="5626989">
                  <a:extLst>
                    <a:ext uri="{9D8B030D-6E8A-4147-A177-3AD203B41FA5}">
                      <a16:colId xmlns:a16="http://schemas.microsoft.com/office/drawing/2014/main" val="20000"/>
                    </a:ext>
                  </a:extLst>
                </a:gridCol>
              </a:tblGrid>
              <a:tr h="495300">
                <a:tc>
                  <a:txBody>
                    <a:bodyPr/>
                    <a:lstStyle/>
                    <a:p>
                      <a:pPr algn="ctr">
                        <a:lnSpc>
                          <a:spcPts val="1340"/>
                        </a:lnSpc>
                        <a:defRPr/>
                      </a:pPr>
                      <a:endParaRPr lang="en-US" sz="1100" dirty="0"/>
                    </a:p>
                  </a:txBody>
                  <a:tcPr marL="99513" marR="99513" marT="99513" marB="99513" anchor="ctr">
                    <a:lnL w="38100" cap="flat" cmpd="sng" algn="ctr">
                      <a:solidFill>
                        <a:srgbClr val="5B6066"/>
                      </a:solidFill>
                      <a:prstDash val="solid"/>
                      <a:round/>
                      <a:headEnd type="none" w="med" len="med"/>
                      <a:tailEnd type="none" w="med" len="med"/>
                    </a:lnL>
                    <a:lnR w="38100" cap="flat" cmpd="sng" algn="ctr">
                      <a:solidFill>
                        <a:srgbClr val="5B6066"/>
                      </a:solidFill>
                      <a:prstDash val="solid"/>
                      <a:round/>
                      <a:headEnd type="none" w="med" len="med"/>
                      <a:tailEnd type="none" w="med" len="med"/>
                    </a:lnR>
                    <a:lnT w="38100" cap="flat" cmpd="sng" algn="ctr">
                      <a:solidFill>
                        <a:srgbClr val="5B6066"/>
                      </a:solidFill>
                      <a:prstDash val="solid"/>
                      <a:round/>
                      <a:headEnd type="none" w="med" len="med"/>
                      <a:tailEnd type="none" w="med" len="med"/>
                    </a:lnT>
                    <a:lnB w="38100" cap="flat" cmpd="sng" algn="ctr">
                      <a:solidFill>
                        <a:srgbClr val="5B6066"/>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pSp>
        <p:nvGrpSpPr>
          <p:cNvPr id="5" name="Group 5"/>
          <p:cNvGrpSpPr/>
          <p:nvPr/>
        </p:nvGrpSpPr>
        <p:grpSpPr>
          <a:xfrm>
            <a:off x="141698" y="624187"/>
            <a:ext cx="5614870" cy="2972721"/>
            <a:chOff x="0" y="0"/>
            <a:chExt cx="1478814" cy="1051510"/>
          </a:xfrm>
        </p:grpSpPr>
        <p:sp>
          <p:nvSpPr>
            <p:cNvPr id="6" name="Freeform 6"/>
            <p:cNvSpPr/>
            <p:nvPr/>
          </p:nvSpPr>
          <p:spPr>
            <a:xfrm>
              <a:off x="0" y="0"/>
              <a:ext cx="1478814" cy="1051510"/>
            </a:xfrm>
            <a:custGeom>
              <a:avLst/>
              <a:gdLst/>
              <a:ahLst/>
              <a:cxnLst/>
              <a:rect l="l" t="t" r="r" b="b"/>
              <a:pathLst>
                <a:path w="1478814" h="1051510">
                  <a:moveTo>
                    <a:pt x="0" y="0"/>
                  </a:moveTo>
                  <a:lnTo>
                    <a:pt x="1478814" y="0"/>
                  </a:lnTo>
                  <a:lnTo>
                    <a:pt x="1478814" y="1051510"/>
                  </a:lnTo>
                  <a:lnTo>
                    <a:pt x="0" y="1051510"/>
                  </a:lnTo>
                  <a:close/>
                </a:path>
              </a:pathLst>
            </a:custGeom>
            <a:solidFill>
              <a:srgbClr val="FFFFFF"/>
            </a:solidFill>
            <a:ln w="38100" cap="sq">
              <a:solidFill>
                <a:srgbClr val="494949"/>
              </a:solidFill>
              <a:prstDash val="solid"/>
              <a:miter/>
            </a:ln>
          </p:spPr>
          <p:txBody>
            <a:bodyPr/>
            <a:lstStyle/>
            <a:p>
              <a:endParaRPr lang="en-GB">
                <a:latin typeface="Twinkl" panose="02000000000000000000" pitchFamily="2" charset="0"/>
              </a:endParaRPr>
            </a:p>
          </p:txBody>
        </p:sp>
        <p:sp>
          <p:nvSpPr>
            <p:cNvPr id="7" name="TextBox 7"/>
            <p:cNvSpPr txBox="1"/>
            <p:nvPr/>
          </p:nvSpPr>
          <p:spPr>
            <a:xfrm>
              <a:off x="0" y="-28575"/>
              <a:ext cx="1478814" cy="1080085"/>
            </a:xfrm>
            <a:prstGeom prst="rect">
              <a:avLst/>
            </a:prstGeom>
          </p:spPr>
          <p:txBody>
            <a:bodyPr lIns="50800" tIns="50800" rIns="50800" bIns="50800" rtlCol="0" anchor="ctr"/>
            <a:lstStyle/>
            <a:p>
              <a:pPr algn="ctr">
                <a:lnSpc>
                  <a:spcPts val="2048"/>
                </a:lnSpc>
              </a:pPr>
              <a:endParaRPr>
                <a:latin typeface="Twinkl" panose="02000000000000000000" pitchFamily="2" charset="0"/>
              </a:endParaRPr>
            </a:p>
          </p:txBody>
        </p:sp>
      </p:grpSp>
      <p:graphicFrame>
        <p:nvGraphicFramePr>
          <p:cNvPr id="9" name="Table 9"/>
          <p:cNvGraphicFramePr>
            <a:graphicFrameLocks noGrp="1"/>
          </p:cNvGraphicFramePr>
          <p:nvPr>
            <p:extLst>
              <p:ext uri="{D42A27DB-BD31-4B8C-83A1-F6EECF244321}">
                <p14:modId xmlns:p14="http://schemas.microsoft.com/office/powerpoint/2010/main" val="294319630"/>
              </p:ext>
            </p:extLst>
          </p:nvPr>
        </p:nvGraphicFramePr>
        <p:xfrm>
          <a:off x="5889041" y="128887"/>
          <a:ext cx="6349918" cy="472246"/>
        </p:xfrm>
        <a:graphic>
          <a:graphicData uri="http://schemas.openxmlformats.org/drawingml/2006/table">
            <a:tbl>
              <a:tblPr/>
              <a:tblGrid>
                <a:gridCol w="6349918">
                  <a:extLst>
                    <a:ext uri="{9D8B030D-6E8A-4147-A177-3AD203B41FA5}">
                      <a16:colId xmlns:a16="http://schemas.microsoft.com/office/drawing/2014/main" val="20000"/>
                    </a:ext>
                  </a:extLst>
                </a:gridCol>
              </a:tblGrid>
              <a:tr h="472246">
                <a:tc>
                  <a:txBody>
                    <a:bodyPr/>
                    <a:lstStyle/>
                    <a:p>
                      <a:pPr algn="ctr">
                        <a:lnSpc>
                          <a:spcPts val="1340"/>
                        </a:lnSpc>
                        <a:defRPr/>
                      </a:pPr>
                      <a:endParaRPr lang="en-US" sz="1100" dirty="0"/>
                    </a:p>
                  </a:txBody>
                  <a:tcPr marL="99513" marR="99513" marT="99513" marB="99513" anchor="ctr">
                    <a:lnL w="38100" cap="flat" cmpd="sng" algn="ctr">
                      <a:solidFill>
                        <a:srgbClr val="5B6066"/>
                      </a:solidFill>
                      <a:prstDash val="solid"/>
                      <a:round/>
                      <a:headEnd type="none" w="med" len="med"/>
                      <a:tailEnd type="none" w="med" len="med"/>
                    </a:lnL>
                    <a:lnR w="38100" cap="flat" cmpd="sng" algn="ctr">
                      <a:solidFill>
                        <a:srgbClr val="5B6066"/>
                      </a:solidFill>
                      <a:prstDash val="solid"/>
                      <a:round/>
                      <a:headEnd type="none" w="med" len="med"/>
                      <a:tailEnd type="none" w="med" len="med"/>
                    </a:lnR>
                    <a:lnT w="38100" cap="flat" cmpd="sng" algn="ctr">
                      <a:solidFill>
                        <a:srgbClr val="5B6066"/>
                      </a:solidFill>
                      <a:prstDash val="solid"/>
                      <a:round/>
                      <a:headEnd type="none" w="med" len="med"/>
                      <a:tailEnd type="none" w="med" len="med"/>
                    </a:lnT>
                    <a:lnB w="38100" cap="flat" cmpd="sng" algn="ctr">
                      <a:solidFill>
                        <a:srgbClr val="5B6066"/>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pSp>
        <p:nvGrpSpPr>
          <p:cNvPr id="10" name="Group 10"/>
          <p:cNvGrpSpPr/>
          <p:nvPr/>
        </p:nvGrpSpPr>
        <p:grpSpPr>
          <a:xfrm>
            <a:off x="5904834" y="670477"/>
            <a:ext cx="6349918" cy="3757314"/>
            <a:chOff x="0" y="0"/>
            <a:chExt cx="1672406" cy="1051510"/>
          </a:xfrm>
        </p:grpSpPr>
        <p:sp>
          <p:nvSpPr>
            <p:cNvPr id="11" name="Freeform 11"/>
            <p:cNvSpPr/>
            <p:nvPr/>
          </p:nvSpPr>
          <p:spPr>
            <a:xfrm>
              <a:off x="0" y="0"/>
              <a:ext cx="1672406" cy="1051510"/>
            </a:xfrm>
            <a:custGeom>
              <a:avLst/>
              <a:gdLst/>
              <a:ahLst/>
              <a:cxnLst/>
              <a:rect l="l" t="t" r="r" b="b"/>
              <a:pathLst>
                <a:path w="1672406" h="1051510">
                  <a:moveTo>
                    <a:pt x="0" y="0"/>
                  </a:moveTo>
                  <a:lnTo>
                    <a:pt x="1672406" y="0"/>
                  </a:lnTo>
                  <a:lnTo>
                    <a:pt x="1672406" y="1051510"/>
                  </a:lnTo>
                  <a:lnTo>
                    <a:pt x="0" y="1051510"/>
                  </a:lnTo>
                  <a:close/>
                </a:path>
              </a:pathLst>
            </a:custGeom>
            <a:solidFill>
              <a:srgbClr val="FFFFFF"/>
            </a:solidFill>
            <a:ln w="38100" cap="sq">
              <a:solidFill>
                <a:srgbClr val="494949"/>
              </a:solidFill>
              <a:prstDash val="solid"/>
              <a:miter/>
            </a:ln>
          </p:spPr>
          <p:txBody>
            <a:bodyPr/>
            <a:lstStyle/>
            <a:p>
              <a:endParaRPr lang="en-GB">
                <a:latin typeface="Twinkl" panose="02000000000000000000" pitchFamily="2" charset="0"/>
              </a:endParaRPr>
            </a:p>
          </p:txBody>
        </p:sp>
        <p:sp>
          <p:nvSpPr>
            <p:cNvPr id="12" name="TextBox 12"/>
            <p:cNvSpPr txBox="1"/>
            <p:nvPr/>
          </p:nvSpPr>
          <p:spPr>
            <a:xfrm>
              <a:off x="0" y="-28575"/>
              <a:ext cx="1672406" cy="1080085"/>
            </a:xfrm>
            <a:prstGeom prst="rect">
              <a:avLst/>
            </a:prstGeom>
          </p:spPr>
          <p:txBody>
            <a:bodyPr lIns="50800" tIns="50800" rIns="50800" bIns="50800" rtlCol="0" anchor="ctr"/>
            <a:lstStyle/>
            <a:p>
              <a:pPr algn="ctr">
                <a:lnSpc>
                  <a:spcPts val="2048"/>
                </a:lnSpc>
              </a:pPr>
              <a:endParaRPr>
                <a:latin typeface="Twinkl" panose="02000000000000000000" pitchFamily="2" charset="0"/>
              </a:endParaRPr>
            </a:p>
          </p:txBody>
        </p:sp>
      </p:grpSp>
      <p:graphicFrame>
        <p:nvGraphicFramePr>
          <p:cNvPr id="14" name="Table 14"/>
          <p:cNvGraphicFramePr>
            <a:graphicFrameLocks noGrp="1"/>
          </p:cNvGraphicFramePr>
          <p:nvPr>
            <p:extLst>
              <p:ext uri="{D42A27DB-BD31-4B8C-83A1-F6EECF244321}">
                <p14:modId xmlns:p14="http://schemas.microsoft.com/office/powerpoint/2010/main" val="1190275290"/>
              </p:ext>
            </p:extLst>
          </p:nvPr>
        </p:nvGraphicFramePr>
        <p:xfrm>
          <a:off x="157054" y="3732252"/>
          <a:ext cx="5619623" cy="476573"/>
        </p:xfrm>
        <a:graphic>
          <a:graphicData uri="http://schemas.openxmlformats.org/drawingml/2006/table">
            <a:tbl>
              <a:tblPr/>
              <a:tblGrid>
                <a:gridCol w="5619623">
                  <a:extLst>
                    <a:ext uri="{9D8B030D-6E8A-4147-A177-3AD203B41FA5}">
                      <a16:colId xmlns:a16="http://schemas.microsoft.com/office/drawing/2014/main" val="20000"/>
                    </a:ext>
                  </a:extLst>
                </a:gridCol>
              </a:tblGrid>
              <a:tr h="476573">
                <a:tc>
                  <a:txBody>
                    <a:bodyPr/>
                    <a:lstStyle/>
                    <a:p>
                      <a:pPr algn="ctr">
                        <a:lnSpc>
                          <a:spcPts val="1340"/>
                        </a:lnSpc>
                        <a:defRPr/>
                      </a:pPr>
                      <a:endParaRPr lang="en-US" sz="1100" dirty="0"/>
                    </a:p>
                  </a:txBody>
                  <a:tcPr marL="99513" marR="99513" marT="99513" marB="99513" anchor="ctr">
                    <a:lnL w="38100" cap="flat" cmpd="sng" algn="ctr">
                      <a:solidFill>
                        <a:srgbClr val="5B6066"/>
                      </a:solidFill>
                      <a:prstDash val="solid"/>
                      <a:round/>
                      <a:headEnd type="none" w="med" len="med"/>
                      <a:tailEnd type="none" w="med" len="med"/>
                    </a:lnL>
                    <a:lnR w="38100" cap="flat" cmpd="sng" algn="ctr">
                      <a:solidFill>
                        <a:srgbClr val="5B6066"/>
                      </a:solidFill>
                      <a:prstDash val="solid"/>
                      <a:round/>
                      <a:headEnd type="none" w="med" len="med"/>
                      <a:tailEnd type="none" w="med" len="med"/>
                    </a:lnR>
                    <a:lnT w="38100" cap="flat" cmpd="sng" algn="ctr">
                      <a:solidFill>
                        <a:srgbClr val="5B6066"/>
                      </a:solidFill>
                      <a:prstDash val="solid"/>
                      <a:round/>
                      <a:headEnd type="none" w="med" len="med"/>
                      <a:tailEnd type="none" w="med" len="med"/>
                    </a:lnT>
                    <a:lnB w="38100" cap="flat" cmpd="sng" algn="ctr">
                      <a:solidFill>
                        <a:srgbClr val="5B6066"/>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pSp>
        <p:nvGrpSpPr>
          <p:cNvPr id="15" name="Group 15"/>
          <p:cNvGrpSpPr/>
          <p:nvPr/>
        </p:nvGrpSpPr>
        <p:grpSpPr>
          <a:xfrm>
            <a:off x="147936" y="4257105"/>
            <a:ext cx="5608632" cy="5909310"/>
            <a:chOff x="0" y="0"/>
            <a:chExt cx="1477171" cy="1270327"/>
          </a:xfrm>
        </p:grpSpPr>
        <p:sp>
          <p:nvSpPr>
            <p:cNvPr id="16" name="Freeform 16"/>
            <p:cNvSpPr/>
            <p:nvPr/>
          </p:nvSpPr>
          <p:spPr>
            <a:xfrm>
              <a:off x="0" y="0"/>
              <a:ext cx="1477171" cy="1270327"/>
            </a:xfrm>
            <a:custGeom>
              <a:avLst/>
              <a:gdLst/>
              <a:ahLst/>
              <a:cxnLst/>
              <a:rect l="l" t="t" r="r" b="b"/>
              <a:pathLst>
                <a:path w="1477171" h="1270327">
                  <a:moveTo>
                    <a:pt x="0" y="0"/>
                  </a:moveTo>
                  <a:lnTo>
                    <a:pt x="1477171" y="0"/>
                  </a:lnTo>
                  <a:lnTo>
                    <a:pt x="1477171" y="1270327"/>
                  </a:lnTo>
                  <a:lnTo>
                    <a:pt x="0" y="1270327"/>
                  </a:lnTo>
                  <a:close/>
                </a:path>
              </a:pathLst>
            </a:custGeom>
            <a:solidFill>
              <a:srgbClr val="FFFFFF"/>
            </a:solidFill>
            <a:ln w="38100" cap="sq">
              <a:solidFill>
                <a:srgbClr val="494949"/>
              </a:solidFill>
              <a:prstDash val="solid"/>
              <a:miter/>
            </a:ln>
          </p:spPr>
          <p:txBody>
            <a:bodyPr/>
            <a:lstStyle/>
            <a:p>
              <a:endParaRPr lang="en-GB">
                <a:latin typeface="Twinkl" panose="02000000000000000000" pitchFamily="2" charset="0"/>
              </a:endParaRPr>
            </a:p>
          </p:txBody>
        </p:sp>
        <p:sp>
          <p:nvSpPr>
            <p:cNvPr id="17" name="TextBox 17"/>
            <p:cNvSpPr txBox="1"/>
            <p:nvPr/>
          </p:nvSpPr>
          <p:spPr>
            <a:xfrm>
              <a:off x="0" y="-28575"/>
              <a:ext cx="1477171" cy="1298902"/>
            </a:xfrm>
            <a:prstGeom prst="rect">
              <a:avLst/>
            </a:prstGeom>
          </p:spPr>
          <p:txBody>
            <a:bodyPr lIns="50800" tIns="50800" rIns="50800" bIns="50800" rtlCol="0" anchor="ctr"/>
            <a:lstStyle/>
            <a:p>
              <a:pPr algn="ctr">
                <a:lnSpc>
                  <a:spcPts val="2048"/>
                </a:lnSpc>
              </a:pPr>
              <a:endParaRPr>
                <a:latin typeface="Twinkl" panose="02000000000000000000" pitchFamily="2" charset="0"/>
              </a:endParaRPr>
            </a:p>
          </p:txBody>
        </p:sp>
      </p:grpSp>
      <p:graphicFrame>
        <p:nvGraphicFramePr>
          <p:cNvPr id="18" name="Table 18"/>
          <p:cNvGraphicFramePr>
            <a:graphicFrameLocks noGrp="1"/>
          </p:cNvGraphicFramePr>
          <p:nvPr>
            <p:extLst>
              <p:ext uri="{D42A27DB-BD31-4B8C-83A1-F6EECF244321}">
                <p14:modId xmlns:p14="http://schemas.microsoft.com/office/powerpoint/2010/main" val="406075887"/>
              </p:ext>
            </p:extLst>
          </p:nvPr>
        </p:nvGraphicFramePr>
        <p:xfrm>
          <a:off x="12532279" y="128886"/>
          <a:ext cx="5410073" cy="495300"/>
        </p:xfrm>
        <a:graphic>
          <a:graphicData uri="http://schemas.openxmlformats.org/drawingml/2006/table">
            <a:tbl>
              <a:tblPr/>
              <a:tblGrid>
                <a:gridCol w="5410073">
                  <a:extLst>
                    <a:ext uri="{9D8B030D-6E8A-4147-A177-3AD203B41FA5}">
                      <a16:colId xmlns:a16="http://schemas.microsoft.com/office/drawing/2014/main" val="20000"/>
                    </a:ext>
                  </a:extLst>
                </a:gridCol>
              </a:tblGrid>
              <a:tr h="495300">
                <a:tc>
                  <a:txBody>
                    <a:bodyPr/>
                    <a:lstStyle/>
                    <a:p>
                      <a:pPr algn="ctr">
                        <a:lnSpc>
                          <a:spcPts val="1340"/>
                        </a:lnSpc>
                        <a:defRPr/>
                      </a:pPr>
                      <a:endParaRPr lang="en-US" sz="1100" dirty="0"/>
                    </a:p>
                  </a:txBody>
                  <a:tcPr marL="99513" marR="99513" marT="99513" marB="99513" anchor="ctr">
                    <a:lnL w="38100" cap="flat" cmpd="sng" algn="ctr">
                      <a:solidFill>
                        <a:srgbClr val="5B6066"/>
                      </a:solidFill>
                      <a:prstDash val="solid"/>
                      <a:round/>
                      <a:headEnd type="none" w="med" len="med"/>
                      <a:tailEnd type="none" w="med" len="med"/>
                    </a:lnL>
                    <a:lnR w="38100" cap="flat" cmpd="sng" algn="ctr">
                      <a:solidFill>
                        <a:srgbClr val="5B6066"/>
                      </a:solidFill>
                      <a:prstDash val="solid"/>
                      <a:round/>
                      <a:headEnd type="none" w="med" len="med"/>
                      <a:tailEnd type="none" w="med" len="med"/>
                    </a:lnR>
                    <a:lnT w="38100" cap="flat" cmpd="sng" algn="ctr">
                      <a:solidFill>
                        <a:srgbClr val="5B6066"/>
                      </a:solidFill>
                      <a:prstDash val="solid"/>
                      <a:round/>
                      <a:headEnd type="none" w="med" len="med"/>
                      <a:tailEnd type="none" w="med" len="med"/>
                    </a:lnT>
                    <a:lnB w="38100" cap="flat" cmpd="sng" algn="ctr">
                      <a:solidFill>
                        <a:srgbClr val="5B6066"/>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sp>
        <p:nvSpPr>
          <p:cNvPr id="19" name="TextBox 19"/>
          <p:cNvSpPr txBox="1"/>
          <p:nvPr/>
        </p:nvSpPr>
        <p:spPr>
          <a:xfrm>
            <a:off x="13650819" y="183668"/>
            <a:ext cx="3172992" cy="357214"/>
          </a:xfrm>
          <a:prstGeom prst="rect">
            <a:avLst/>
          </a:prstGeom>
        </p:spPr>
        <p:txBody>
          <a:bodyPr lIns="0" tIns="0" rIns="0" bIns="0" rtlCol="0" anchor="t">
            <a:spAutoFit/>
          </a:bodyPr>
          <a:lstStyle/>
          <a:p>
            <a:pPr algn="ctr">
              <a:lnSpc>
                <a:spcPts val="2888"/>
              </a:lnSpc>
              <a:spcBef>
                <a:spcPct val="0"/>
              </a:spcBef>
            </a:pPr>
            <a:r>
              <a:rPr lang="en-US" sz="2063" dirty="0">
                <a:solidFill>
                  <a:srgbClr val="475427"/>
                </a:solidFill>
                <a:latin typeface="Twinkl" panose="02000000000000000000" pitchFamily="2" charset="0"/>
                <a:ea typeface="Playwrite US Modern"/>
                <a:cs typeface="Playwrite US Modern"/>
                <a:sym typeface="Playwrite US Modern"/>
              </a:rPr>
              <a:t>Health &amp; Wellbeing</a:t>
            </a:r>
          </a:p>
        </p:txBody>
      </p:sp>
      <p:grpSp>
        <p:nvGrpSpPr>
          <p:cNvPr id="20" name="Group 20"/>
          <p:cNvGrpSpPr/>
          <p:nvPr/>
        </p:nvGrpSpPr>
        <p:grpSpPr>
          <a:xfrm>
            <a:off x="12532277" y="620401"/>
            <a:ext cx="5410073" cy="2041115"/>
            <a:chOff x="0" y="0"/>
            <a:chExt cx="1424875" cy="1051510"/>
          </a:xfrm>
        </p:grpSpPr>
        <p:sp>
          <p:nvSpPr>
            <p:cNvPr id="21" name="Freeform 21"/>
            <p:cNvSpPr/>
            <p:nvPr/>
          </p:nvSpPr>
          <p:spPr>
            <a:xfrm>
              <a:off x="0" y="0"/>
              <a:ext cx="1424875" cy="1051510"/>
            </a:xfrm>
            <a:custGeom>
              <a:avLst/>
              <a:gdLst/>
              <a:ahLst/>
              <a:cxnLst/>
              <a:rect l="l" t="t" r="r" b="b"/>
              <a:pathLst>
                <a:path w="1424875" h="1051510">
                  <a:moveTo>
                    <a:pt x="0" y="0"/>
                  </a:moveTo>
                  <a:lnTo>
                    <a:pt x="1424875" y="0"/>
                  </a:lnTo>
                  <a:lnTo>
                    <a:pt x="1424875" y="1051510"/>
                  </a:lnTo>
                  <a:lnTo>
                    <a:pt x="0" y="1051510"/>
                  </a:lnTo>
                  <a:close/>
                </a:path>
              </a:pathLst>
            </a:custGeom>
            <a:solidFill>
              <a:srgbClr val="FFFFFF"/>
            </a:solidFill>
            <a:ln w="38100" cap="sq">
              <a:solidFill>
                <a:srgbClr val="494949"/>
              </a:solidFill>
              <a:prstDash val="solid"/>
              <a:miter/>
            </a:ln>
          </p:spPr>
          <p:txBody>
            <a:bodyPr/>
            <a:lstStyle/>
            <a:p>
              <a:endParaRPr lang="en-GB">
                <a:latin typeface="Twinkl" panose="02000000000000000000" pitchFamily="2" charset="0"/>
              </a:endParaRPr>
            </a:p>
          </p:txBody>
        </p:sp>
        <p:sp>
          <p:nvSpPr>
            <p:cNvPr id="22" name="TextBox 22"/>
            <p:cNvSpPr txBox="1"/>
            <p:nvPr/>
          </p:nvSpPr>
          <p:spPr>
            <a:xfrm>
              <a:off x="0" y="-28575"/>
              <a:ext cx="1424875" cy="1080085"/>
            </a:xfrm>
            <a:prstGeom prst="rect">
              <a:avLst/>
            </a:prstGeom>
          </p:spPr>
          <p:txBody>
            <a:bodyPr lIns="50800" tIns="50800" rIns="50800" bIns="50800" rtlCol="0" anchor="ctr"/>
            <a:lstStyle/>
            <a:p>
              <a:pPr algn="ctr">
                <a:lnSpc>
                  <a:spcPts val="2048"/>
                </a:lnSpc>
              </a:pPr>
              <a:endParaRPr>
                <a:latin typeface="Twinkl" panose="02000000000000000000" pitchFamily="2" charset="0"/>
              </a:endParaRPr>
            </a:p>
          </p:txBody>
        </p:sp>
      </p:grpSp>
      <p:sp>
        <p:nvSpPr>
          <p:cNvPr id="23" name="TextBox 23"/>
          <p:cNvSpPr txBox="1"/>
          <p:nvPr/>
        </p:nvSpPr>
        <p:spPr>
          <a:xfrm>
            <a:off x="660162" y="179605"/>
            <a:ext cx="5070575" cy="357214"/>
          </a:xfrm>
          <a:prstGeom prst="rect">
            <a:avLst/>
          </a:prstGeom>
        </p:spPr>
        <p:txBody>
          <a:bodyPr lIns="0" tIns="0" rIns="0" bIns="0" rtlCol="0" anchor="t">
            <a:spAutoFit/>
          </a:bodyPr>
          <a:lstStyle/>
          <a:p>
            <a:pPr algn="ctr">
              <a:lnSpc>
                <a:spcPts val="2888"/>
              </a:lnSpc>
              <a:spcBef>
                <a:spcPct val="0"/>
              </a:spcBef>
            </a:pPr>
            <a:r>
              <a:rPr lang="en-US" sz="2063" dirty="0">
                <a:solidFill>
                  <a:srgbClr val="475427"/>
                </a:solidFill>
                <a:latin typeface="Twinkl" panose="02000000000000000000" pitchFamily="2" charset="0"/>
                <a:ea typeface="Playwrite US Modern"/>
                <a:cs typeface="Playwrite US Modern"/>
                <a:sym typeface="Playwrite US Modern"/>
              </a:rPr>
              <a:t>IDL - Interdisciplinary Learning</a:t>
            </a:r>
          </a:p>
        </p:txBody>
      </p:sp>
      <p:graphicFrame>
        <p:nvGraphicFramePr>
          <p:cNvPr id="24" name="Table 24"/>
          <p:cNvGraphicFramePr>
            <a:graphicFrameLocks noGrp="1"/>
          </p:cNvGraphicFramePr>
          <p:nvPr>
            <p:extLst>
              <p:ext uri="{D42A27DB-BD31-4B8C-83A1-F6EECF244321}">
                <p14:modId xmlns:p14="http://schemas.microsoft.com/office/powerpoint/2010/main" val="3436835853"/>
              </p:ext>
            </p:extLst>
          </p:nvPr>
        </p:nvGraphicFramePr>
        <p:xfrm>
          <a:off x="12519027" y="5105322"/>
          <a:ext cx="5410073" cy="349282"/>
        </p:xfrm>
        <a:graphic>
          <a:graphicData uri="http://schemas.openxmlformats.org/drawingml/2006/table">
            <a:tbl>
              <a:tblPr/>
              <a:tblGrid>
                <a:gridCol w="5410073">
                  <a:extLst>
                    <a:ext uri="{9D8B030D-6E8A-4147-A177-3AD203B41FA5}">
                      <a16:colId xmlns:a16="http://schemas.microsoft.com/office/drawing/2014/main" val="20000"/>
                    </a:ext>
                  </a:extLst>
                </a:gridCol>
              </a:tblGrid>
              <a:tr h="349282">
                <a:tc>
                  <a:txBody>
                    <a:bodyPr/>
                    <a:lstStyle/>
                    <a:p>
                      <a:pPr algn="ctr">
                        <a:lnSpc>
                          <a:spcPts val="780"/>
                        </a:lnSpc>
                        <a:defRPr/>
                      </a:pPr>
                      <a:endParaRPr lang="en-US" sz="1100" dirty="0"/>
                    </a:p>
                  </a:txBody>
                  <a:tcPr marL="57935" marR="57935" marT="57935" marB="57935" anchor="ctr">
                    <a:lnL w="12914" cap="flat" cmpd="sng" algn="ctr">
                      <a:solidFill>
                        <a:srgbClr val="5B6066"/>
                      </a:solidFill>
                      <a:prstDash val="solid"/>
                      <a:round/>
                      <a:headEnd type="none" w="med" len="med"/>
                      <a:tailEnd type="none" w="med" len="med"/>
                    </a:lnL>
                    <a:lnR w="12914" cap="flat" cmpd="sng" algn="ctr">
                      <a:solidFill>
                        <a:srgbClr val="5B6066"/>
                      </a:solidFill>
                      <a:prstDash val="solid"/>
                      <a:round/>
                      <a:headEnd type="none" w="med" len="med"/>
                      <a:tailEnd type="none" w="med" len="med"/>
                    </a:lnR>
                    <a:lnT w="12914" cap="flat" cmpd="sng" algn="ctr">
                      <a:solidFill>
                        <a:srgbClr val="5B6066"/>
                      </a:solidFill>
                      <a:prstDash val="solid"/>
                      <a:round/>
                      <a:headEnd type="none" w="med" len="med"/>
                      <a:tailEnd type="none" w="med" len="med"/>
                    </a:lnT>
                    <a:lnB w="12914" cap="flat" cmpd="sng" algn="ctr">
                      <a:solidFill>
                        <a:srgbClr val="5B6066"/>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pSp>
        <p:nvGrpSpPr>
          <p:cNvPr id="25" name="Group 25"/>
          <p:cNvGrpSpPr/>
          <p:nvPr/>
        </p:nvGrpSpPr>
        <p:grpSpPr>
          <a:xfrm>
            <a:off x="12549064" y="5510146"/>
            <a:ext cx="5410073" cy="2316809"/>
            <a:chOff x="0" y="0"/>
            <a:chExt cx="2388776" cy="1244607"/>
          </a:xfrm>
        </p:grpSpPr>
        <p:sp>
          <p:nvSpPr>
            <p:cNvPr id="26" name="Freeform 26"/>
            <p:cNvSpPr/>
            <p:nvPr/>
          </p:nvSpPr>
          <p:spPr>
            <a:xfrm>
              <a:off x="0" y="0"/>
              <a:ext cx="2388776" cy="1244607"/>
            </a:xfrm>
            <a:custGeom>
              <a:avLst/>
              <a:gdLst/>
              <a:ahLst/>
              <a:cxnLst/>
              <a:rect l="l" t="t" r="r" b="b"/>
              <a:pathLst>
                <a:path w="2388776" h="1244607">
                  <a:moveTo>
                    <a:pt x="0" y="0"/>
                  </a:moveTo>
                  <a:lnTo>
                    <a:pt x="2388776" y="0"/>
                  </a:lnTo>
                  <a:lnTo>
                    <a:pt x="2388776" y="1244607"/>
                  </a:lnTo>
                  <a:lnTo>
                    <a:pt x="0" y="1244607"/>
                  </a:lnTo>
                  <a:close/>
                </a:path>
              </a:pathLst>
            </a:custGeom>
            <a:solidFill>
              <a:srgbClr val="FFFFFF"/>
            </a:solidFill>
            <a:ln w="38100" cap="sq">
              <a:solidFill>
                <a:srgbClr val="494949"/>
              </a:solidFill>
              <a:prstDash val="solid"/>
              <a:miter/>
            </a:ln>
          </p:spPr>
          <p:txBody>
            <a:bodyPr/>
            <a:lstStyle/>
            <a:p>
              <a:endParaRPr lang="en-GB">
                <a:latin typeface="Twinkl" panose="02000000000000000000" pitchFamily="2" charset="0"/>
              </a:endParaRPr>
            </a:p>
          </p:txBody>
        </p:sp>
        <p:sp>
          <p:nvSpPr>
            <p:cNvPr id="27" name="TextBox 27"/>
            <p:cNvSpPr txBox="1"/>
            <p:nvPr/>
          </p:nvSpPr>
          <p:spPr>
            <a:xfrm>
              <a:off x="0" y="-28575"/>
              <a:ext cx="2388776" cy="1273182"/>
            </a:xfrm>
            <a:prstGeom prst="rect">
              <a:avLst/>
            </a:prstGeom>
          </p:spPr>
          <p:txBody>
            <a:bodyPr lIns="50800" tIns="50800" rIns="50800" bIns="50800" rtlCol="0" anchor="ctr"/>
            <a:lstStyle/>
            <a:p>
              <a:pPr algn="ctr">
                <a:lnSpc>
                  <a:spcPts val="2048"/>
                </a:lnSpc>
              </a:pPr>
              <a:endParaRPr>
                <a:latin typeface="Twinkl" panose="02000000000000000000" pitchFamily="2" charset="0"/>
              </a:endParaRPr>
            </a:p>
          </p:txBody>
        </p:sp>
      </p:grpSp>
      <p:sp>
        <p:nvSpPr>
          <p:cNvPr id="28" name="TextBox 28"/>
          <p:cNvSpPr txBox="1"/>
          <p:nvPr/>
        </p:nvSpPr>
        <p:spPr>
          <a:xfrm>
            <a:off x="12777482" y="5134883"/>
            <a:ext cx="4773782" cy="295337"/>
          </a:xfrm>
          <a:prstGeom prst="rect">
            <a:avLst/>
          </a:prstGeom>
        </p:spPr>
        <p:txBody>
          <a:bodyPr lIns="0" tIns="0" rIns="0" bIns="0" rtlCol="0" anchor="t">
            <a:spAutoFit/>
          </a:bodyPr>
          <a:lstStyle/>
          <a:p>
            <a:pPr algn="ctr">
              <a:lnSpc>
                <a:spcPts val="2381"/>
              </a:lnSpc>
              <a:spcBef>
                <a:spcPct val="0"/>
              </a:spcBef>
            </a:pPr>
            <a:r>
              <a:rPr lang="en-US" sz="1701" dirty="0">
                <a:solidFill>
                  <a:srgbClr val="475427"/>
                </a:solidFill>
                <a:latin typeface="Twinkl" panose="02000000000000000000" pitchFamily="2" charset="0"/>
                <a:ea typeface="Playwrite US Modern"/>
                <a:cs typeface="Playwrite US Modern"/>
                <a:sym typeface="Playwrite US Modern"/>
              </a:rPr>
              <a:t>PE, Art &amp; Music</a:t>
            </a:r>
          </a:p>
        </p:txBody>
      </p:sp>
      <p:graphicFrame>
        <p:nvGraphicFramePr>
          <p:cNvPr id="29" name="Table 29"/>
          <p:cNvGraphicFramePr>
            <a:graphicFrameLocks noGrp="1"/>
          </p:cNvGraphicFramePr>
          <p:nvPr>
            <p:extLst>
              <p:ext uri="{D42A27DB-BD31-4B8C-83A1-F6EECF244321}">
                <p14:modId xmlns:p14="http://schemas.microsoft.com/office/powerpoint/2010/main" val="2703381688"/>
              </p:ext>
            </p:extLst>
          </p:nvPr>
        </p:nvGraphicFramePr>
        <p:xfrm>
          <a:off x="12591968" y="7929192"/>
          <a:ext cx="5410073" cy="363886"/>
        </p:xfrm>
        <a:graphic>
          <a:graphicData uri="http://schemas.openxmlformats.org/drawingml/2006/table">
            <a:tbl>
              <a:tblPr/>
              <a:tblGrid>
                <a:gridCol w="5410073">
                  <a:extLst>
                    <a:ext uri="{9D8B030D-6E8A-4147-A177-3AD203B41FA5}">
                      <a16:colId xmlns:a16="http://schemas.microsoft.com/office/drawing/2014/main" val="20000"/>
                    </a:ext>
                  </a:extLst>
                </a:gridCol>
              </a:tblGrid>
              <a:tr h="363886">
                <a:tc>
                  <a:txBody>
                    <a:bodyPr/>
                    <a:lstStyle/>
                    <a:p>
                      <a:pPr algn="ctr">
                        <a:lnSpc>
                          <a:spcPts val="780"/>
                        </a:lnSpc>
                        <a:defRPr/>
                      </a:pPr>
                      <a:endParaRPr lang="en-US" sz="1100" dirty="0"/>
                    </a:p>
                  </a:txBody>
                  <a:tcPr marL="57935" marR="57935" marT="57935" marB="57935" anchor="ctr">
                    <a:lnL w="12914" cap="flat" cmpd="sng" algn="ctr">
                      <a:solidFill>
                        <a:srgbClr val="5B6066"/>
                      </a:solidFill>
                      <a:prstDash val="solid"/>
                      <a:round/>
                      <a:headEnd type="none" w="med" len="med"/>
                      <a:tailEnd type="none" w="med" len="med"/>
                    </a:lnL>
                    <a:lnR w="12914" cap="flat" cmpd="sng" algn="ctr">
                      <a:solidFill>
                        <a:srgbClr val="5B6066"/>
                      </a:solidFill>
                      <a:prstDash val="solid"/>
                      <a:round/>
                      <a:headEnd type="none" w="med" len="med"/>
                      <a:tailEnd type="none" w="med" len="med"/>
                    </a:lnR>
                    <a:lnT w="12914" cap="flat" cmpd="sng" algn="ctr">
                      <a:solidFill>
                        <a:srgbClr val="5B6066"/>
                      </a:solidFill>
                      <a:prstDash val="solid"/>
                      <a:round/>
                      <a:headEnd type="none" w="med" len="med"/>
                      <a:tailEnd type="none" w="med" len="med"/>
                    </a:lnT>
                    <a:lnB w="12914" cap="flat" cmpd="sng" algn="ctr">
                      <a:solidFill>
                        <a:srgbClr val="5B6066"/>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pSp>
        <p:nvGrpSpPr>
          <p:cNvPr id="30" name="Group 30"/>
          <p:cNvGrpSpPr/>
          <p:nvPr/>
        </p:nvGrpSpPr>
        <p:grpSpPr>
          <a:xfrm>
            <a:off x="12602316" y="8293078"/>
            <a:ext cx="5399725" cy="1780837"/>
            <a:chOff x="0" y="0"/>
            <a:chExt cx="2388776" cy="805633"/>
          </a:xfrm>
        </p:grpSpPr>
        <p:sp>
          <p:nvSpPr>
            <p:cNvPr id="31" name="Freeform 31"/>
            <p:cNvSpPr/>
            <p:nvPr/>
          </p:nvSpPr>
          <p:spPr>
            <a:xfrm>
              <a:off x="0" y="0"/>
              <a:ext cx="2388776" cy="805633"/>
            </a:xfrm>
            <a:custGeom>
              <a:avLst/>
              <a:gdLst/>
              <a:ahLst/>
              <a:cxnLst/>
              <a:rect l="l" t="t" r="r" b="b"/>
              <a:pathLst>
                <a:path w="2388776" h="805633">
                  <a:moveTo>
                    <a:pt x="0" y="0"/>
                  </a:moveTo>
                  <a:lnTo>
                    <a:pt x="2388776" y="0"/>
                  </a:lnTo>
                  <a:lnTo>
                    <a:pt x="2388776" y="805633"/>
                  </a:lnTo>
                  <a:lnTo>
                    <a:pt x="0" y="805633"/>
                  </a:lnTo>
                  <a:close/>
                </a:path>
              </a:pathLst>
            </a:custGeom>
            <a:solidFill>
              <a:srgbClr val="FFFFFF"/>
            </a:solidFill>
            <a:ln w="38100" cap="sq">
              <a:solidFill>
                <a:srgbClr val="494949"/>
              </a:solidFill>
              <a:prstDash val="solid"/>
              <a:miter/>
            </a:ln>
          </p:spPr>
          <p:txBody>
            <a:bodyPr/>
            <a:lstStyle/>
            <a:p>
              <a:endParaRPr lang="en-GB">
                <a:latin typeface="Twinkl" panose="02000000000000000000" pitchFamily="2" charset="0"/>
              </a:endParaRPr>
            </a:p>
          </p:txBody>
        </p:sp>
        <p:sp>
          <p:nvSpPr>
            <p:cNvPr id="32" name="TextBox 32"/>
            <p:cNvSpPr txBox="1"/>
            <p:nvPr/>
          </p:nvSpPr>
          <p:spPr>
            <a:xfrm>
              <a:off x="0" y="-28575"/>
              <a:ext cx="2388776" cy="834208"/>
            </a:xfrm>
            <a:prstGeom prst="rect">
              <a:avLst/>
            </a:prstGeom>
          </p:spPr>
          <p:txBody>
            <a:bodyPr lIns="50800" tIns="50800" rIns="50800" bIns="50800" rtlCol="0" anchor="ctr"/>
            <a:lstStyle/>
            <a:p>
              <a:pPr algn="ctr">
                <a:lnSpc>
                  <a:spcPts val="2048"/>
                </a:lnSpc>
              </a:pPr>
              <a:endParaRPr>
                <a:latin typeface="Twinkl" panose="02000000000000000000" pitchFamily="2" charset="0"/>
              </a:endParaRPr>
            </a:p>
          </p:txBody>
        </p:sp>
      </p:grpSp>
      <p:sp>
        <p:nvSpPr>
          <p:cNvPr id="33" name="TextBox 33"/>
          <p:cNvSpPr txBox="1"/>
          <p:nvPr/>
        </p:nvSpPr>
        <p:spPr>
          <a:xfrm>
            <a:off x="12850424" y="7958751"/>
            <a:ext cx="4773782" cy="295337"/>
          </a:xfrm>
          <a:prstGeom prst="rect">
            <a:avLst/>
          </a:prstGeom>
        </p:spPr>
        <p:txBody>
          <a:bodyPr lIns="0" tIns="0" rIns="0" bIns="0" rtlCol="0" anchor="t">
            <a:spAutoFit/>
          </a:bodyPr>
          <a:lstStyle/>
          <a:p>
            <a:pPr algn="ctr">
              <a:lnSpc>
                <a:spcPts val="2381"/>
              </a:lnSpc>
              <a:spcBef>
                <a:spcPct val="0"/>
              </a:spcBef>
            </a:pPr>
            <a:r>
              <a:rPr lang="en-US" sz="1701" dirty="0">
                <a:solidFill>
                  <a:srgbClr val="475427"/>
                </a:solidFill>
                <a:latin typeface="Twinkl" panose="02000000000000000000" pitchFamily="2" charset="0"/>
                <a:ea typeface="Playwrite US Modern"/>
                <a:cs typeface="Playwrite US Modern"/>
                <a:sym typeface="Playwrite US Modern"/>
              </a:rPr>
              <a:t>Languages</a:t>
            </a:r>
          </a:p>
        </p:txBody>
      </p:sp>
      <p:graphicFrame>
        <p:nvGraphicFramePr>
          <p:cNvPr id="34" name="Table 34"/>
          <p:cNvGraphicFramePr>
            <a:graphicFrameLocks noGrp="1"/>
          </p:cNvGraphicFramePr>
          <p:nvPr>
            <p:extLst>
              <p:ext uri="{D42A27DB-BD31-4B8C-83A1-F6EECF244321}">
                <p14:modId xmlns:p14="http://schemas.microsoft.com/office/powerpoint/2010/main" val="462129562"/>
              </p:ext>
            </p:extLst>
          </p:nvPr>
        </p:nvGraphicFramePr>
        <p:xfrm>
          <a:off x="5876250" y="7385439"/>
          <a:ext cx="6527460" cy="364876"/>
        </p:xfrm>
        <a:graphic>
          <a:graphicData uri="http://schemas.openxmlformats.org/drawingml/2006/table">
            <a:tbl>
              <a:tblPr/>
              <a:tblGrid>
                <a:gridCol w="6527460">
                  <a:extLst>
                    <a:ext uri="{9D8B030D-6E8A-4147-A177-3AD203B41FA5}">
                      <a16:colId xmlns:a16="http://schemas.microsoft.com/office/drawing/2014/main" val="20000"/>
                    </a:ext>
                  </a:extLst>
                </a:gridCol>
              </a:tblGrid>
              <a:tr h="364876">
                <a:tc>
                  <a:txBody>
                    <a:bodyPr/>
                    <a:lstStyle/>
                    <a:p>
                      <a:pPr algn="ctr">
                        <a:lnSpc>
                          <a:spcPts val="947"/>
                        </a:lnSpc>
                        <a:defRPr/>
                      </a:pPr>
                      <a:endParaRPr lang="en-US" sz="1100" dirty="0"/>
                    </a:p>
                  </a:txBody>
                  <a:tcPr marL="70295" marR="70295" marT="70295" marB="70295" anchor="ctr">
                    <a:lnL w="19011" cap="flat" cmpd="sng" algn="ctr">
                      <a:solidFill>
                        <a:srgbClr val="5B6066"/>
                      </a:solidFill>
                      <a:prstDash val="solid"/>
                      <a:round/>
                      <a:headEnd type="none" w="med" len="med"/>
                      <a:tailEnd type="none" w="med" len="med"/>
                    </a:lnL>
                    <a:lnR w="19011" cap="flat" cmpd="sng" algn="ctr">
                      <a:solidFill>
                        <a:srgbClr val="5B6066"/>
                      </a:solidFill>
                      <a:prstDash val="solid"/>
                      <a:round/>
                      <a:headEnd type="none" w="med" len="med"/>
                      <a:tailEnd type="none" w="med" len="med"/>
                    </a:lnR>
                    <a:lnT w="19011" cap="flat" cmpd="sng" algn="ctr">
                      <a:solidFill>
                        <a:srgbClr val="5B6066"/>
                      </a:solidFill>
                      <a:prstDash val="solid"/>
                      <a:round/>
                      <a:headEnd type="none" w="med" len="med"/>
                      <a:tailEnd type="none" w="med" len="med"/>
                    </a:lnT>
                    <a:lnB w="19011" cap="flat" cmpd="sng" algn="ctr">
                      <a:solidFill>
                        <a:srgbClr val="5B6066"/>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pSp>
        <p:nvGrpSpPr>
          <p:cNvPr id="35" name="Group 35"/>
          <p:cNvGrpSpPr/>
          <p:nvPr/>
        </p:nvGrpSpPr>
        <p:grpSpPr>
          <a:xfrm>
            <a:off x="5889041" y="7826955"/>
            <a:ext cx="6527460" cy="2339460"/>
            <a:chOff x="0" y="0"/>
            <a:chExt cx="2433745" cy="872261"/>
          </a:xfrm>
        </p:grpSpPr>
        <p:sp>
          <p:nvSpPr>
            <p:cNvPr id="36" name="Freeform 36"/>
            <p:cNvSpPr/>
            <p:nvPr/>
          </p:nvSpPr>
          <p:spPr>
            <a:xfrm>
              <a:off x="0" y="0"/>
              <a:ext cx="2433745" cy="872261"/>
            </a:xfrm>
            <a:custGeom>
              <a:avLst/>
              <a:gdLst/>
              <a:ahLst/>
              <a:cxnLst/>
              <a:rect l="l" t="t" r="r" b="b"/>
              <a:pathLst>
                <a:path w="2433745" h="872261">
                  <a:moveTo>
                    <a:pt x="0" y="0"/>
                  </a:moveTo>
                  <a:lnTo>
                    <a:pt x="2433745" y="0"/>
                  </a:lnTo>
                  <a:lnTo>
                    <a:pt x="2433745" y="872261"/>
                  </a:lnTo>
                  <a:lnTo>
                    <a:pt x="0" y="872261"/>
                  </a:lnTo>
                  <a:close/>
                </a:path>
              </a:pathLst>
            </a:custGeom>
            <a:solidFill>
              <a:srgbClr val="FFFFFF"/>
            </a:solidFill>
            <a:ln w="38100" cap="sq">
              <a:solidFill>
                <a:srgbClr val="494949"/>
              </a:solidFill>
              <a:prstDash val="solid"/>
              <a:miter/>
            </a:ln>
          </p:spPr>
          <p:txBody>
            <a:bodyPr/>
            <a:lstStyle/>
            <a:p>
              <a:endParaRPr lang="en-GB">
                <a:latin typeface="Twinkl" panose="02000000000000000000" pitchFamily="2" charset="0"/>
              </a:endParaRPr>
            </a:p>
          </p:txBody>
        </p:sp>
        <p:sp>
          <p:nvSpPr>
            <p:cNvPr id="37" name="TextBox 37"/>
            <p:cNvSpPr txBox="1"/>
            <p:nvPr/>
          </p:nvSpPr>
          <p:spPr>
            <a:xfrm>
              <a:off x="0" y="-28575"/>
              <a:ext cx="2433745" cy="900836"/>
            </a:xfrm>
            <a:prstGeom prst="rect">
              <a:avLst/>
            </a:prstGeom>
          </p:spPr>
          <p:txBody>
            <a:bodyPr lIns="50800" tIns="50800" rIns="50800" bIns="50800" rtlCol="0" anchor="ctr"/>
            <a:lstStyle/>
            <a:p>
              <a:pPr algn="ctr">
                <a:lnSpc>
                  <a:spcPts val="2048"/>
                </a:lnSpc>
              </a:pPr>
              <a:endParaRPr>
                <a:latin typeface="Twinkl" panose="02000000000000000000" pitchFamily="2" charset="0"/>
              </a:endParaRPr>
            </a:p>
          </p:txBody>
        </p:sp>
      </p:grpSp>
      <p:sp>
        <p:nvSpPr>
          <p:cNvPr id="38" name="TextBox 38"/>
          <p:cNvSpPr txBox="1"/>
          <p:nvPr/>
        </p:nvSpPr>
        <p:spPr>
          <a:xfrm>
            <a:off x="6195747" y="7429432"/>
            <a:ext cx="5901257" cy="357214"/>
          </a:xfrm>
          <a:prstGeom prst="rect">
            <a:avLst/>
          </a:prstGeom>
        </p:spPr>
        <p:txBody>
          <a:bodyPr lIns="0" tIns="0" rIns="0" bIns="0" rtlCol="0" anchor="t">
            <a:spAutoFit/>
          </a:bodyPr>
          <a:lstStyle/>
          <a:p>
            <a:pPr algn="ctr">
              <a:lnSpc>
                <a:spcPts val="2889"/>
              </a:lnSpc>
              <a:spcBef>
                <a:spcPct val="0"/>
              </a:spcBef>
            </a:pPr>
            <a:r>
              <a:rPr lang="en-US" sz="2064">
                <a:solidFill>
                  <a:srgbClr val="475427"/>
                </a:solidFill>
                <a:latin typeface="Twinkl" panose="02000000000000000000" pitchFamily="2" charset="0"/>
                <a:ea typeface="Playwrite US Modern"/>
                <a:cs typeface="Playwrite US Modern"/>
                <a:sym typeface="Playwrite US Modern"/>
              </a:rPr>
              <a:t>Home Learning</a:t>
            </a:r>
          </a:p>
        </p:txBody>
      </p:sp>
      <p:sp>
        <p:nvSpPr>
          <p:cNvPr id="39" name="TextBox 38">
            <a:extLst>
              <a:ext uri="{FF2B5EF4-FFF2-40B4-BE49-F238E27FC236}">
                <a16:creationId xmlns:a16="http://schemas.microsoft.com/office/drawing/2014/main" id="{F9B4E8EE-6ADC-7316-F229-18D761CE6DEB}"/>
              </a:ext>
            </a:extLst>
          </p:cNvPr>
          <p:cNvSpPr txBox="1"/>
          <p:nvPr/>
        </p:nvSpPr>
        <p:spPr>
          <a:xfrm>
            <a:off x="6322044" y="5750093"/>
            <a:ext cx="4870562" cy="1015663"/>
          </a:xfrm>
          <a:prstGeom prst="rect">
            <a:avLst/>
          </a:prstGeom>
          <a:noFill/>
        </p:spPr>
        <p:txBody>
          <a:bodyPr wrap="square" rtlCol="0">
            <a:spAutoFit/>
          </a:bodyPr>
          <a:lstStyle/>
          <a:p>
            <a:r>
              <a:rPr lang="en-GB" sz="2000" b="1" dirty="0">
                <a:latin typeface="Twinkl" panose="02000000000000000000" pitchFamily="2" charset="0"/>
              </a:rPr>
              <a:t>Term</a:t>
            </a:r>
            <a:r>
              <a:rPr lang="en-GB" sz="2000" dirty="0">
                <a:latin typeface="Twinkl" panose="02000000000000000000" pitchFamily="2" charset="0"/>
              </a:rPr>
              <a:t>: 1</a:t>
            </a:r>
          </a:p>
          <a:p>
            <a:r>
              <a:rPr lang="en-GB" sz="2000" b="1" dirty="0">
                <a:latin typeface="Twinkl" panose="02000000000000000000" pitchFamily="2" charset="0"/>
              </a:rPr>
              <a:t>Primary</a:t>
            </a:r>
            <a:r>
              <a:rPr lang="en-GB" sz="2000" dirty="0">
                <a:latin typeface="Twinkl" panose="02000000000000000000" pitchFamily="2" charset="0"/>
              </a:rPr>
              <a:t>: P6/7 </a:t>
            </a:r>
          </a:p>
          <a:p>
            <a:r>
              <a:rPr lang="en-GB" sz="2000" b="1" dirty="0">
                <a:latin typeface="Twinkl" panose="02000000000000000000" pitchFamily="2" charset="0"/>
              </a:rPr>
              <a:t>Teacher</a:t>
            </a:r>
            <a:r>
              <a:rPr lang="en-GB" sz="2000" dirty="0">
                <a:latin typeface="Twinkl" panose="02000000000000000000" pitchFamily="2" charset="0"/>
              </a:rPr>
              <a:t>: Mr Hayes </a:t>
            </a:r>
          </a:p>
        </p:txBody>
      </p:sp>
      <p:pic>
        <p:nvPicPr>
          <p:cNvPr id="41" name="Picture 40" descr="A logo for a school&#10;&#10;AI-generated content may be incorrect.">
            <a:extLst>
              <a:ext uri="{FF2B5EF4-FFF2-40B4-BE49-F238E27FC236}">
                <a16:creationId xmlns:a16="http://schemas.microsoft.com/office/drawing/2014/main" id="{67E99C3C-9D25-F980-3E0E-6E3A771B01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8911" y="5841410"/>
            <a:ext cx="868713" cy="868713"/>
          </a:xfrm>
          <a:prstGeom prst="rect">
            <a:avLst/>
          </a:prstGeom>
        </p:spPr>
      </p:pic>
      <p:sp>
        <p:nvSpPr>
          <p:cNvPr id="42" name="TextBox 41">
            <a:extLst>
              <a:ext uri="{FF2B5EF4-FFF2-40B4-BE49-F238E27FC236}">
                <a16:creationId xmlns:a16="http://schemas.microsoft.com/office/drawing/2014/main" id="{28F07B03-54A9-7AB0-EB24-5A2455BB7683}"/>
              </a:ext>
            </a:extLst>
          </p:cNvPr>
          <p:cNvSpPr txBox="1"/>
          <p:nvPr/>
        </p:nvSpPr>
        <p:spPr>
          <a:xfrm>
            <a:off x="12591968" y="624186"/>
            <a:ext cx="5162632" cy="1292662"/>
          </a:xfrm>
          <a:prstGeom prst="rect">
            <a:avLst/>
          </a:prstGeom>
          <a:noFill/>
        </p:spPr>
        <p:txBody>
          <a:bodyPr wrap="square" rtlCol="0">
            <a:spAutoFit/>
          </a:bodyPr>
          <a:lstStyle/>
          <a:p>
            <a:endParaRPr lang="en-US" dirty="0">
              <a:latin typeface="Twinkl" panose="02000000000000000000" pitchFamily="2" charset="0"/>
            </a:endParaRPr>
          </a:p>
          <a:p>
            <a:endParaRPr lang="en-US" dirty="0">
              <a:latin typeface="Twinkl" panose="02000000000000000000" pitchFamily="2" charset="0"/>
            </a:endParaRPr>
          </a:p>
          <a:p>
            <a:endParaRPr lang="en-US" dirty="0">
              <a:latin typeface="Twinkl" panose="02000000000000000000" pitchFamily="2" charset="0"/>
            </a:endParaRPr>
          </a:p>
          <a:p>
            <a:endParaRPr lang="en-GB" sz="2400" dirty="0">
              <a:latin typeface="Twinkl" panose="02000000000000000000" pitchFamily="2" charset="0"/>
            </a:endParaRPr>
          </a:p>
        </p:txBody>
      </p:sp>
      <p:sp>
        <p:nvSpPr>
          <p:cNvPr id="52" name="TextBox 51">
            <a:extLst>
              <a:ext uri="{FF2B5EF4-FFF2-40B4-BE49-F238E27FC236}">
                <a16:creationId xmlns:a16="http://schemas.microsoft.com/office/drawing/2014/main" id="{81229605-DF54-4FA6-3273-77DE34358273}"/>
              </a:ext>
            </a:extLst>
          </p:cNvPr>
          <p:cNvSpPr txBox="1"/>
          <p:nvPr/>
        </p:nvSpPr>
        <p:spPr>
          <a:xfrm>
            <a:off x="116231" y="4318103"/>
            <a:ext cx="5568225" cy="5586145"/>
          </a:xfrm>
          <a:prstGeom prst="rect">
            <a:avLst/>
          </a:prstGeom>
          <a:noFill/>
        </p:spPr>
        <p:txBody>
          <a:bodyPr wrap="square" rtlCol="0">
            <a:spAutoFit/>
          </a:bodyPr>
          <a:lstStyle/>
          <a:p>
            <a:r>
              <a:rPr lang="en-GB" sz="1700" b="1" dirty="0">
                <a:latin typeface="Twinkl" panose="02000000000000000000" pitchFamily="2" charset="0"/>
              </a:rPr>
              <a:t>Reading</a:t>
            </a:r>
            <a:r>
              <a:rPr lang="en-GB" sz="1700" dirty="0">
                <a:latin typeface="Twinkl" panose="02000000000000000000" pitchFamily="2" charset="0"/>
              </a:rPr>
              <a:t>: Pupils will be doing guided reading session once a week, as well as solo reading and we also have a class novel based on our IDL theme. </a:t>
            </a:r>
          </a:p>
          <a:p>
            <a:endParaRPr lang="en-GB" sz="1700" dirty="0">
              <a:latin typeface="Twinkl" panose="02000000000000000000" pitchFamily="2" charset="0"/>
            </a:endParaRPr>
          </a:p>
          <a:p>
            <a:r>
              <a:rPr lang="en-GB" sz="1700" b="1" dirty="0">
                <a:latin typeface="Twinkl" panose="02000000000000000000" pitchFamily="2" charset="0"/>
              </a:rPr>
              <a:t>Writing</a:t>
            </a:r>
            <a:r>
              <a:rPr lang="en-GB" sz="1700" dirty="0">
                <a:latin typeface="Twinkl" panose="02000000000000000000" pitchFamily="2" charset="0"/>
              </a:rPr>
              <a:t>: Pupils will be taking part in the writing programme for term 1 and our initial focus will be punctuation followed by sentence length and openers. </a:t>
            </a:r>
          </a:p>
          <a:p>
            <a:endParaRPr lang="en-GB" sz="1700" dirty="0">
              <a:latin typeface="Twinkl" panose="02000000000000000000" pitchFamily="2" charset="0"/>
            </a:endParaRPr>
          </a:p>
          <a:p>
            <a:r>
              <a:rPr lang="en-GB" sz="1700" b="1" dirty="0">
                <a:latin typeface="Twinkl" panose="02000000000000000000" pitchFamily="2" charset="0"/>
              </a:rPr>
              <a:t>Spelling/Phonics</a:t>
            </a:r>
            <a:r>
              <a:rPr lang="en-GB" sz="1700" dirty="0">
                <a:latin typeface="Twinkl" panose="02000000000000000000" pitchFamily="2" charset="0"/>
              </a:rPr>
              <a:t>: Pupils will have daily personalised spelling or phonics practices linked to areas levels from our assessments.</a:t>
            </a:r>
          </a:p>
          <a:p>
            <a:endParaRPr lang="en-GB" sz="1700" dirty="0">
              <a:latin typeface="Twinkl" panose="02000000000000000000" pitchFamily="2" charset="0"/>
            </a:endParaRPr>
          </a:p>
          <a:p>
            <a:r>
              <a:rPr lang="en-GB" sz="1700" b="1" dirty="0">
                <a:latin typeface="Twinkl" panose="02000000000000000000" pitchFamily="2" charset="0"/>
              </a:rPr>
              <a:t>Handwriting</a:t>
            </a:r>
            <a:r>
              <a:rPr lang="en-GB" sz="1700" dirty="0">
                <a:latin typeface="Twinkl" panose="02000000000000000000" pitchFamily="2" charset="0"/>
              </a:rPr>
              <a:t>: Pupils will have a short 5-minute daily session of handwriting practice. </a:t>
            </a:r>
          </a:p>
          <a:p>
            <a:endParaRPr lang="en-GB" sz="1700" dirty="0">
              <a:latin typeface="Twinkl" panose="02000000000000000000" pitchFamily="2" charset="0"/>
            </a:endParaRPr>
          </a:p>
          <a:p>
            <a:r>
              <a:rPr lang="en-GB" sz="1700" b="1" dirty="0">
                <a:latin typeface="Twinkl" panose="02000000000000000000" pitchFamily="2" charset="0"/>
              </a:rPr>
              <a:t>Grammar: </a:t>
            </a:r>
            <a:r>
              <a:rPr lang="en-GB" sz="1700" dirty="0">
                <a:latin typeface="Twinkl" panose="02000000000000000000" pitchFamily="2" charset="0"/>
              </a:rPr>
              <a:t>Pupils will be focusing on a range of 2</a:t>
            </a:r>
            <a:r>
              <a:rPr lang="en-GB" sz="1700" baseline="30000" dirty="0">
                <a:latin typeface="Twinkl" panose="02000000000000000000" pitchFamily="2" charset="0"/>
              </a:rPr>
              <a:t>nd</a:t>
            </a:r>
            <a:r>
              <a:rPr lang="en-GB" sz="1700" dirty="0">
                <a:latin typeface="Twinkl" panose="02000000000000000000" pitchFamily="2" charset="0"/>
              </a:rPr>
              <a:t> level aims such as apostrophes. </a:t>
            </a:r>
            <a:endParaRPr lang="en-GB" sz="1700" b="1" dirty="0">
              <a:latin typeface="Twinkl" panose="02000000000000000000" pitchFamily="2" charset="0"/>
            </a:endParaRPr>
          </a:p>
          <a:p>
            <a:endParaRPr lang="en-GB" sz="1700" dirty="0">
              <a:latin typeface="Twinkl" panose="02000000000000000000" pitchFamily="2" charset="0"/>
            </a:endParaRPr>
          </a:p>
          <a:p>
            <a:r>
              <a:rPr lang="en-GB" sz="1700" b="1" dirty="0">
                <a:latin typeface="Twinkl" panose="02000000000000000000" pitchFamily="2" charset="0"/>
              </a:rPr>
              <a:t>Library: </a:t>
            </a:r>
            <a:r>
              <a:rPr lang="en-GB" sz="1700" dirty="0">
                <a:latin typeface="Twinkl" panose="02000000000000000000" pitchFamily="2" charset="0"/>
              </a:rPr>
              <a:t>We have a weekly library slot to read some of our class novel, time to read for pleasure and take a book out for home. </a:t>
            </a:r>
          </a:p>
        </p:txBody>
      </p:sp>
      <p:sp>
        <p:nvSpPr>
          <p:cNvPr id="53" name="TextBox 52">
            <a:extLst>
              <a:ext uri="{FF2B5EF4-FFF2-40B4-BE49-F238E27FC236}">
                <a16:creationId xmlns:a16="http://schemas.microsoft.com/office/drawing/2014/main" id="{A649151A-7ECF-593E-367A-CE475F7BCE55}"/>
              </a:ext>
            </a:extLst>
          </p:cNvPr>
          <p:cNvSpPr txBox="1"/>
          <p:nvPr/>
        </p:nvSpPr>
        <p:spPr>
          <a:xfrm>
            <a:off x="5897069" y="1059238"/>
            <a:ext cx="6356248" cy="2800767"/>
          </a:xfrm>
          <a:prstGeom prst="rect">
            <a:avLst/>
          </a:prstGeom>
          <a:noFill/>
        </p:spPr>
        <p:txBody>
          <a:bodyPr wrap="square" rtlCol="0">
            <a:spAutoFit/>
          </a:bodyPr>
          <a:lstStyle/>
          <a:p>
            <a:pPr lvl="0"/>
            <a:r>
              <a:rPr lang="en-GB" sz="1600" b="1" dirty="0">
                <a:latin typeface="Twinkl" panose="02000000000000000000" pitchFamily="2" charset="0"/>
              </a:rPr>
              <a:t>Number</a:t>
            </a:r>
            <a:r>
              <a:rPr lang="en-GB" sz="1600" dirty="0">
                <a:latin typeface="Twinkl" panose="02000000000000000000" pitchFamily="2" charset="0"/>
              </a:rPr>
              <a:t>: Our focus for learning is an in-depth topic to develop our understanding of place value. We will read, write and order whole numbers up to 1,000,000, as well as decimals to three decimal places. We will explore how the position of a digit determines its value, practise partitioning whole numbers and decimals into different place-value parts and more. </a:t>
            </a:r>
          </a:p>
          <a:p>
            <a:endParaRPr lang="en-GB" sz="1600" dirty="0">
              <a:latin typeface="Twinkl" panose="02000000000000000000" pitchFamily="2" charset="0"/>
            </a:endParaRPr>
          </a:p>
          <a:p>
            <a:r>
              <a:rPr lang="en-GB" sz="1600" b="1" dirty="0">
                <a:latin typeface="Twinkl" panose="02000000000000000000" pitchFamily="2" charset="0"/>
              </a:rPr>
              <a:t>Beyond Number: </a:t>
            </a:r>
            <a:r>
              <a:rPr lang="en-GB" sz="1600" dirty="0">
                <a:latin typeface="Twinkl" panose="02000000000000000000" pitchFamily="2" charset="0"/>
              </a:rPr>
              <a:t>Data Handling </a:t>
            </a:r>
          </a:p>
          <a:p>
            <a:endParaRPr lang="en-GB" sz="1600" dirty="0">
              <a:latin typeface="Twinkl" panose="02000000000000000000" pitchFamily="2" charset="0"/>
            </a:endParaRPr>
          </a:p>
          <a:p>
            <a:r>
              <a:rPr lang="en-GB" sz="1600" b="1" dirty="0">
                <a:latin typeface="Twinkl" panose="02000000000000000000" pitchFamily="2" charset="0"/>
              </a:rPr>
              <a:t>Mental Maths: </a:t>
            </a:r>
            <a:r>
              <a:rPr lang="en-GB" sz="1600" dirty="0">
                <a:latin typeface="Twinkl" panose="02000000000000000000" pitchFamily="2" charset="0"/>
              </a:rPr>
              <a:t>Timetables – students are encouraged to practice timetables at home as often and frequently as they can. </a:t>
            </a:r>
          </a:p>
        </p:txBody>
      </p:sp>
      <p:sp>
        <p:nvSpPr>
          <p:cNvPr id="54" name="TextBox 53">
            <a:extLst>
              <a:ext uri="{FF2B5EF4-FFF2-40B4-BE49-F238E27FC236}">
                <a16:creationId xmlns:a16="http://schemas.microsoft.com/office/drawing/2014/main" id="{91319979-8EB3-0448-8CBD-36FABC0E5F3D}"/>
              </a:ext>
            </a:extLst>
          </p:cNvPr>
          <p:cNvSpPr txBox="1"/>
          <p:nvPr/>
        </p:nvSpPr>
        <p:spPr>
          <a:xfrm>
            <a:off x="217594" y="694715"/>
            <a:ext cx="5549322" cy="2862322"/>
          </a:xfrm>
          <a:prstGeom prst="rect">
            <a:avLst/>
          </a:prstGeom>
          <a:noFill/>
        </p:spPr>
        <p:txBody>
          <a:bodyPr wrap="square" rtlCol="0">
            <a:spAutoFit/>
          </a:bodyPr>
          <a:lstStyle/>
          <a:p>
            <a:r>
              <a:rPr lang="en-GB" dirty="0">
                <a:latin typeface="Twinkl" panose="02000000000000000000" pitchFamily="2" charset="0"/>
              </a:rPr>
              <a:t>Our topic is </a:t>
            </a:r>
            <a:r>
              <a:rPr lang="en-GB" b="1" dirty="0">
                <a:latin typeface="Twinkl" panose="02000000000000000000" pitchFamily="2" charset="0"/>
              </a:rPr>
              <a:t>Famous Scots.</a:t>
            </a:r>
          </a:p>
          <a:p>
            <a:endParaRPr lang="en-GB" dirty="0">
              <a:latin typeface="Twinkl" panose="02000000000000000000" pitchFamily="2" charset="0"/>
            </a:endParaRPr>
          </a:p>
          <a:p>
            <a:r>
              <a:rPr lang="en-GB" dirty="0">
                <a:latin typeface="Twinkl" panose="02000000000000000000" pitchFamily="2" charset="0"/>
              </a:rPr>
              <a:t>We will explore Scotland’s history, heritage and political development, investigating figures such as William Wallace and Mary, Queen of Scots, alongside independence, devolution and democracy. The children will develop skills in using evidence, understanding chronology, interpreting newspapers and considering different viewpoints, with links to Shetland and Scotland today.</a:t>
            </a:r>
          </a:p>
        </p:txBody>
      </p:sp>
      <p:sp>
        <p:nvSpPr>
          <p:cNvPr id="55" name="TextBox 54">
            <a:extLst>
              <a:ext uri="{FF2B5EF4-FFF2-40B4-BE49-F238E27FC236}">
                <a16:creationId xmlns:a16="http://schemas.microsoft.com/office/drawing/2014/main" id="{0B84E2B3-B43F-7300-AD25-AE69E84FBCF2}"/>
              </a:ext>
            </a:extLst>
          </p:cNvPr>
          <p:cNvSpPr txBox="1"/>
          <p:nvPr/>
        </p:nvSpPr>
        <p:spPr>
          <a:xfrm>
            <a:off x="5910018" y="7942702"/>
            <a:ext cx="6493691" cy="2031325"/>
          </a:xfrm>
          <a:prstGeom prst="rect">
            <a:avLst/>
          </a:prstGeom>
          <a:noFill/>
        </p:spPr>
        <p:txBody>
          <a:bodyPr wrap="square" rtlCol="0">
            <a:spAutoFit/>
          </a:bodyPr>
          <a:lstStyle/>
          <a:p>
            <a:r>
              <a:rPr lang="en-GB" dirty="0">
                <a:latin typeface="Twinkl" panose="02000000000000000000" pitchFamily="2" charset="0"/>
              </a:rPr>
              <a:t>Pupils will receive a reading book on a Friday and instructions for how many pages to read next. It must be returned by the following Wednesday to allow us to continue with a guided reading sessions in school. </a:t>
            </a:r>
          </a:p>
          <a:p>
            <a:r>
              <a:rPr lang="en-GB" dirty="0">
                <a:latin typeface="Twinkl" panose="02000000000000000000" pitchFamily="2" charset="0"/>
              </a:rPr>
              <a:t>Pupils will also receive a list of their spellings on a Monday with their test being completed on a Friday. </a:t>
            </a:r>
          </a:p>
          <a:p>
            <a:r>
              <a:rPr lang="en-GB" dirty="0">
                <a:latin typeface="Twinkl" panose="02000000000000000000" pitchFamily="2" charset="0"/>
              </a:rPr>
              <a:t>A termly project will be set based on our topic. </a:t>
            </a:r>
          </a:p>
        </p:txBody>
      </p:sp>
      <p:sp>
        <p:nvSpPr>
          <p:cNvPr id="56" name="TextBox 55">
            <a:extLst>
              <a:ext uri="{FF2B5EF4-FFF2-40B4-BE49-F238E27FC236}">
                <a16:creationId xmlns:a16="http://schemas.microsoft.com/office/drawing/2014/main" id="{2D59161F-7665-5FAF-D228-1260DD411B6B}"/>
              </a:ext>
            </a:extLst>
          </p:cNvPr>
          <p:cNvSpPr txBox="1"/>
          <p:nvPr/>
        </p:nvSpPr>
        <p:spPr>
          <a:xfrm>
            <a:off x="12656424" y="5514846"/>
            <a:ext cx="5332750" cy="2308324"/>
          </a:xfrm>
          <a:prstGeom prst="rect">
            <a:avLst/>
          </a:prstGeom>
          <a:noFill/>
        </p:spPr>
        <p:txBody>
          <a:bodyPr wrap="square" rtlCol="0">
            <a:spAutoFit/>
          </a:bodyPr>
          <a:lstStyle/>
          <a:p>
            <a:r>
              <a:rPr lang="en-GB" dirty="0">
                <a:latin typeface="Twinkl" panose="02000000000000000000" pitchFamily="2" charset="0"/>
              </a:rPr>
              <a:t>Pupils will have two session of P.E per week and will do a ‘Daily Mile’ on selected days. </a:t>
            </a:r>
          </a:p>
          <a:p>
            <a:endParaRPr lang="en-GB" dirty="0">
              <a:latin typeface="Twinkl" panose="02000000000000000000" pitchFamily="2" charset="0"/>
            </a:endParaRPr>
          </a:p>
          <a:p>
            <a:r>
              <a:rPr lang="en-GB" dirty="0">
                <a:latin typeface="Twinkl" panose="02000000000000000000" pitchFamily="2" charset="0"/>
              </a:rPr>
              <a:t>Within PE  with Mr Thomson the focus for term one will be basketball. </a:t>
            </a:r>
          </a:p>
          <a:p>
            <a:endParaRPr lang="en-GB" dirty="0">
              <a:latin typeface="Twinkl" panose="02000000000000000000" pitchFamily="2" charset="0"/>
            </a:endParaRPr>
          </a:p>
          <a:p>
            <a:r>
              <a:rPr lang="en-GB" dirty="0">
                <a:latin typeface="Twinkl" panose="02000000000000000000" pitchFamily="2" charset="0"/>
              </a:rPr>
              <a:t>Within class PE  with Mr Hayes the focus for term one will be cricket and rounders. </a:t>
            </a:r>
          </a:p>
        </p:txBody>
      </p:sp>
      <p:sp>
        <p:nvSpPr>
          <p:cNvPr id="58" name="TextBox 57">
            <a:extLst>
              <a:ext uri="{FF2B5EF4-FFF2-40B4-BE49-F238E27FC236}">
                <a16:creationId xmlns:a16="http://schemas.microsoft.com/office/drawing/2014/main" id="{0735B314-8501-EC71-8AFB-284E2BF9C00F}"/>
              </a:ext>
            </a:extLst>
          </p:cNvPr>
          <p:cNvSpPr txBox="1"/>
          <p:nvPr/>
        </p:nvSpPr>
        <p:spPr>
          <a:xfrm>
            <a:off x="12659737" y="8478173"/>
            <a:ext cx="5339717" cy="2308324"/>
          </a:xfrm>
          <a:prstGeom prst="rect">
            <a:avLst/>
          </a:prstGeom>
          <a:noFill/>
        </p:spPr>
        <p:txBody>
          <a:bodyPr wrap="square" rtlCol="0">
            <a:spAutoFit/>
          </a:bodyPr>
          <a:lstStyle/>
          <a:p>
            <a:r>
              <a:rPr lang="en-GB" dirty="0">
                <a:latin typeface="Twinkl" panose="02000000000000000000" pitchFamily="2" charset="0"/>
              </a:rPr>
              <a:t>Language sessions will be conducted by Miss Wilkinson. </a:t>
            </a:r>
          </a:p>
          <a:p>
            <a:r>
              <a:rPr lang="en-GB" dirty="0">
                <a:latin typeface="Twinkl" panose="02000000000000000000" pitchFamily="2" charset="0"/>
              </a:rPr>
              <a:t>For term one P6 will be focusing on numbers, greetings and colours. P7 will be focusing on ‘Me and my Friends’.</a:t>
            </a:r>
          </a:p>
          <a:p>
            <a:endParaRPr lang="en-GB" dirty="0">
              <a:latin typeface="Twinkl" panose="02000000000000000000" pitchFamily="2" charset="0"/>
            </a:endParaRPr>
          </a:p>
          <a:p>
            <a:endParaRPr lang="en-GB" dirty="0">
              <a:latin typeface="Twinkl" panose="02000000000000000000" pitchFamily="2" charset="0"/>
            </a:endParaRPr>
          </a:p>
          <a:p>
            <a:pPr marL="285750" indent="-285750">
              <a:buFont typeface="Arial" panose="020B0604020202020204" pitchFamily="34" charset="0"/>
              <a:buChar char="•"/>
            </a:pPr>
            <a:endParaRPr lang="en-GB" dirty="0">
              <a:latin typeface="Twinkl" panose="02000000000000000000" pitchFamily="2" charset="0"/>
            </a:endParaRPr>
          </a:p>
        </p:txBody>
      </p:sp>
      <p:graphicFrame>
        <p:nvGraphicFramePr>
          <p:cNvPr id="40" name="Table 24">
            <a:extLst>
              <a:ext uri="{FF2B5EF4-FFF2-40B4-BE49-F238E27FC236}">
                <a16:creationId xmlns:a16="http://schemas.microsoft.com/office/drawing/2014/main" id="{F3453D8F-718E-2905-7E8E-F3121B4B6C99}"/>
              </a:ext>
            </a:extLst>
          </p:cNvPr>
          <p:cNvGraphicFramePr>
            <a:graphicFrameLocks noGrp="1"/>
          </p:cNvGraphicFramePr>
          <p:nvPr>
            <p:extLst>
              <p:ext uri="{D42A27DB-BD31-4B8C-83A1-F6EECF244321}">
                <p14:modId xmlns:p14="http://schemas.microsoft.com/office/powerpoint/2010/main" val="3808079576"/>
              </p:ext>
            </p:extLst>
          </p:nvPr>
        </p:nvGraphicFramePr>
        <p:xfrm>
          <a:off x="12532278" y="2754064"/>
          <a:ext cx="5410073" cy="349282"/>
        </p:xfrm>
        <a:graphic>
          <a:graphicData uri="http://schemas.openxmlformats.org/drawingml/2006/table">
            <a:tbl>
              <a:tblPr/>
              <a:tblGrid>
                <a:gridCol w="5410073">
                  <a:extLst>
                    <a:ext uri="{9D8B030D-6E8A-4147-A177-3AD203B41FA5}">
                      <a16:colId xmlns:a16="http://schemas.microsoft.com/office/drawing/2014/main" val="20000"/>
                    </a:ext>
                  </a:extLst>
                </a:gridCol>
              </a:tblGrid>
              <a:tr h="349282">
                <a:tc>
                  <a:txBody>
                    <a:bodyPr/>
                    <a:lstStyle/>
                    <a:p>
                      <a:pPr algn="ctr">
                        <a:lnSpc>
                          <a:spcPts val="780"/>
                        </a:lnSpc>
                        <a:defRPr/>
                      </a:pPr>
                      <a:endParaRPr lang="en-US" sz="1100" dirty="0"/>
                    </a:p>
                  </a:txBody>
                  <a:tcPr marL="57935" marR="57935" marT="57935" marB="57935" anchor="ctr">
                    <a:lnL w="12914" cap="flat" cmpd="sng" algn="ctr">
                      <a:solidFill>
                        <a:srgbClr val="5B6066"/>
                      </a:solidFill>
                      <a:prstDash val="solid"/>
                      <a:round/>
                      <a:headEnd type="none" w="med" len="med"/>
                      <a:tailEnd type="none" w="med" len="med"/>
                    </a:lnL>
                    <a:lnR w="12914" cap="flat" cmpd="sng" algn="ctr">
                      <a:solidFill>
                        <a:srgbClr val="5B6066"/>
                      </a:solidFill>
                      <a:prstDash val="solid"/>
                      <a:round/>
                      <a:headEnd type="none" w="med" len="med"/>
                      <a:tailEnd type="none" w="med" len="med"/>
                    </a:lnR>
                    <a:lnT w="12914" cap="flat" cmpd="sng" algn="ctr">
                      <a:solidFill>
                        <a:srgbClr val="5B6066"/>
                      </a:solidFill>
                      <a:prstDash val="solid"/>
                      <a:round/>
                      <a:headEnd type="none" w="med" len="med"/>
                      <a:tailEnd type="none" w="med" len="med"/>
                    </a:lnT>
                    <a:lnB w="12914" cap="flat" cmpd="sng" algn="ctr">
                      <a:solidFill>
                        <a:srgbClr val="5B6066"/>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sp>
        <p:nvSpPr>
          <p:cNvPr id="44" name="TextBox 28">
            <a:extLst>
              <a:ext uri="{FF2B5EF4-FFF2-40B4-BE49-F238E27FC236}">
                <a16:creationId xmlns:a16="http://schemas.microsoft.com/office/drawing/2014/main" id="{9898129D-8E17-8030-61A7-BCE4C68FD047}"/>
              </a:ext>
            </a:extLst>
          </p:cNvPr>
          <p:cNvSpPr txBox="1"/>
          <p:nvPr/>
        </p:nvSpPr>
        <p:spPr>
          <a:xfrm>
            <a:off x="12664572" y="2783624"/>
            <a:ext cx="4773782" cy="295081"/>
          </a:xfrm>
          <a:prstGeom prst="rect">
            <a:avLst/>
          </a:prstGeom>
        </p:spPr>
        <p:txBody>
          <a:bodyPr lIns="0" tIns="0" rIns="0" bIns="0" rtlCol="0" anchor="t">
            <a:spAutoFit/>
          </a:bodyPr>
          <a:lstStyle/>
          <a:p>
            <a:pPr algn="ctr">
              <a:lnSpc>
                <a:spcPts val="2381"/>
              </a:lnSpc>
              <a:spcBef>
                <a:spcPct val="0"/>
              </a:spcBef>
            </a:pPr>
            <a:r>
              <a:rPr lang="en-US" sz="1701" dirty="0">
                <a:solidFill>
                  <a:srgbClr val="475427"/>
                </a:solidFill>
                <a:latin typeface="Twinkl" panose="02000000000000000000" pitchFamily="2" charset="0"/>
                <a:ea typeface="Playwrite US Modern"/>
                <a:cs typeface="Playwrite US Modern"/>
                <a:sym typeface="Playwrite US Modern"/>
              </a:rPr>
              <a:t>Expressive Arts </a:t>
            </a:r>
          </a:p>
        </p:txBody>
      </p:sp>
      <p:grpSp>
        <p:nvGrpSpPr>
          <p:cNvPr id="45" name="Group 25">
            <a:extLst>
              <a:ext uri="{FF2B5EF4-FFF2-40B4-BE49-F238E27FC236}">
                <a16:creationId xmlns:a16="http://schemas.microsoft.com/office/drawing/2014/main" id="{23180EF1-F94E-1B32-3F3F-176AE018238F}"/>
              </a:ext>
            </a:extLst>
          </p:cNvPr>
          <p:cNvGrpSpPr/>
          <p:nvPr/>
        </p:nvGrpSpPr>
        <p:grpSpPr>
          <a:xfrm>
            <a:off x="12519026" y="3158789"/>
            <a:ext cx="5410073" cy="1808687"/>
            <a:chOff x="0" y="0"/>
            <a:chExt cx="2388776" cy="1244607"/>
          </a:xfrm>
        </p:grpSpPr>
        <p:sp>
          <p:nvSpPr>
            <p:cNvPr id="46" name="Freeform 26">
              <a:extLst>
                <a:ext uri="{FF2B5EF4-FFF2-40B4-BE49-F238E27FC236}">
                  <a16:creationId xmlns:a16="http://schemas.microsoft.com/office/drawing/2014/main" id="{7FC13CE5-7A27-F41C-FC40-5D4F3C00B12F}"/>
                </a:ext>
              </a:extLst>
            </p:cNvPr>
            <p:cNvSpPr/>
            <p:nvPr/>
          </p:nvSpPr>
          <p:spPr>
            <a:xfrm>
              <a:off x="0" y="0"/>
              <a:ext cx="2388776" cy="1244607"/>
            </a:xfrm>
            <a:custGeom>
              <a:avLst/>
              <a:gdLst/>
              <a:ahLst/>
              <a:cxnLst/>
              <a:rect l="l" t="t" r="r" b="b"/>
              <a:pathLst>
                <a:path w="2388776" h="1244607">
                  <a:moveTo>
                    <a:pt x="0" y="0"/>
                  </a:moveTo>
                  <a:lnTo>
                    <a:pt x="2388776" y="0"/>
                  </a:lnTo>
                  <a:lnTo>
                    <a:pt x="2388776" y="1244607"/>
                  </a:lnTo>
                  <a:lnTo>
                    <a:pt x="0" y="1244607"/>
                  </a:lnTo>
                  <a:close/>
                </a:path>
              </a:pathLst>
            </a:custGeom>
            <a:solidFill>
              <a:srgbClr val="FFFFFF"/>
            </a:solidFill>
            <a:ln w="38100" cap="sq">
              <a:solidFill>
                <a:srgbClr val="494949"/>
              </a:solidFill>
              <a:prstDash val="solid"/>
              <a:miter/>
            </a:ln>
          </p:spPr>
          <p:txBody>
            <a:bodyPr/>
            <a:lstStyle/>
            <a:p>
              <a:endParaRPr lang="en-GB">
                <a:latin typeface="Twinkl" panose="02000000000000000000" pitchFamily="2" charset="0"/>
              </a:endParaRPr>
            </a:p>
          </p:txBody>
        </p:sp>
        <p:sp>
          <p:nvSpPr>
            <p:cNvPr id="47" name="TextBox 27">
              <a:extLst>
                <a:ext uri="{FF2B5EF4-FFF2-40B4-BE49-F238E27FC236}">
                  <a16:creationId xmlns:a16="http://schemas.microsoft.com/office/drawing/2014/main" id="{1D81B8FD-FCCF-7D07-4CA0-2AB2B6A4B336}"/>
                </a:ext>
              </a:extLst>
            </p:cNvPr>
            <p:cNvSpPr txBox="1"/>
            <p:nvPr/>
          </p:nvSpPr>
          <p:spPr>
            <a:xfrm>
              <a:off x="0" y="-28575"/>
              <a:ext cx="2388776" cy="1273182"/>
            </a:xfrm>
            <a:prstGeom prst="rect">
              <a:avLst/>
            </a:prstGeom>
          </p:spPr>
          <p:txBody>
            <a:bodyPr lIns="50800" tIns="50800" rIns="50800" bIns="50800" rtlCol="0" anchor="ctr"/>
            <a:lstStyle/>
            <a:p>
              <a:pPr algn="ctr">
                <a:lnSpc>
                  <a:spcPts val="2048"/>
                </a:lnSpc>
              </a:pPr>
              <a:endParaRPr>
                <a:latin typeface="Twinkl" panose="02000000000000000000" pitchFamily="2" charset="0"/>
              </a:endParaRPr>
            </a:p>
          </p:txBody>
        </p:sp>
      </p:grpSp>
      <p:sp>
        <p:nvSpPr>
          <p:cNvPr id="49" name="TextBox 48">
            <a:extLst>
              <a:ext uri="{FF2B5EF4-FFF2-40B4-BE49-F238E27FC236}">
                <a16:creationId xmlns:a16="http://schemas.microsoft.com/office/drawing/2014/main" id="{8822E696-F85E-0DA2-27CD-623EF5E340A1}"/>
              </a:ext>
            </a:extLst>
          </p:cNvPr>
          <p:cNvSpPr txBox="1"/>
          <p:nvPr/>
        </p:nvSpPr>
        <p:spPr>
          <a:xfrm>
            <a:off x="12554683" y="3205583"/>
            <a:ext cx="5338757" cy="1754326"/>
          </a:xfrm>
          <a:prstGeom prst="rect">
            <a:avLst/>
          </a:prstGeom>
          <a:noFill/>
        </p:spPr>
        <p:txBody>
          <a:bodyPr wrap="square" rtlCol="0">
            <a:spAutoFit/>
          </a:bodyPr>
          <a:lstStyle/>
          <a:p>
            <a:r>
              <a:rPr lang="en-GB" dirty="0">
                <a:latin typeface="Twinkl" panose="02000000000000000000" pitchFamily="2" charset="0"/>
              </a:rPr>
              <a:t>Pupils will have art with Mr Innes. The focus for term one will be working on 2D and 3D form this term. </a:t>
            </a:r>
          </a:p>
          <a:p>
            <a:endParaRPr lang="en-GB" dirty="0">
              <a:latin typeface="Twinkl" panose="02000000000000000000" pitchFamily="2" charset="0"/>
            </a:endParaRPr>
          </a:p>
          <a:p>
            <a:r>
              <a:rPr lang="en-GB" dirty="0">
                <a:latin typeface="Twinkl" panose="02000000000000000000" pitchFamily="2" charset="0"/>
              </a:rPr>
              <a:t>Pupils will have music with Mrs Pottinger. The focus for term one will be… </a:t>
            </a:r>
          </a:p>
        </p:txBody>
      </p:sp>
      <p:sp>
        <p:nvSpPr>
          <p:cNvPr id="43" name="TextBox 42">
            <a:extLst>
              <a:ext uri="{FF2B5EF4-FFF2-40B4-BE49-F238E27FC236}">
                <a16:creationId xmlns:a16="http://schemas.microsoft.com/office/drawing/2014/main" id="{E6A316D5-0A80-BBD8-5852-4354EFD5AF6E}"/>
              </a:ext>
            </a:extLst>
          </p:cNvPr>
          <p:cNvSpPr txBox="1"/>
          <p:nvPr/>
        </p:nvSpPr>
        <p:spPr>
          <a:xfrm>
            <a:off x="12602316" y="689647"/>
            <a:ext cx="5338757" cy="2031325"/>
          </a:xfrm>
          <a:prstGeom prst="rect">
            <a:avLst/>
          </a:prstGeom>
          <a:noFill/>
        </p:spPr>
        <p:txBody>
          <a:bodyPr wrap="square" rtlCol="0">
            <a:spAutoFit/>
          </a:bodyPr>
          <a:lstStyle/>
          <a:p>
            <a:r>
              <a:rPr lang="en-GB" dirty="0">
                <a:latin typeface="Twinkl" panose="02000000000000000000" pitchFamily="2" charset="0"/>
              </a:rPr>
              <a:t>Pupils will have art with Mr Innes. The focus for term one will be working on 2D and 3D form this term. </a:t>
            </a:r>
          </a:p>
          <a:p>
            <a:endParaRPr lang="en-GB" dirty="0">
              <a:latin typeface="Twinkl" panose="02000000000000000000" pitchFamily="2" charset="0"/>
            </a:endParaRPr>
          </a:p>
          <a:p>
            <a:r>
              <a:rPr lang="en-GB" dirty="0">
                <a:latin typeface="Twinkl" panose="02000000000000000000" pitchFamily="2" charset="0"/>
              </a:rPr>
              <a:t>Pupils will have music with Mrs Pottinger. The focus for term one will be Scottish music and core skills. </a:t>
            </a:r>
          </a:p>
        </p:txBody>
      </p:sp>
      <p:sp>
        <p:nvSpPr>
          <p:cNvPr id="13" name="TextBox 13"/>
          <p:cNvSpPr txBox="1"/>
          <p:nvPr/>
        </p:nvSpPr>
        <p:spPr>
          <a:xfrm>
            <a:off x="1727804" y="3773749"/>
            <a:ext cx="2478122" cy="357214"/>
          </a:xfrm>
          <a:prstGeom prst="rect">
            <a:avLst/>
          </a:prstGeom>
        </p:spPr>
        <p:txBody>
          <a:bodyPr lIns="0" tIns="0" rIns="0" bIns="0" rtlCol="0" anchor="t">
            <a:spAutoFit/>
          </a:bodyPr>
          <a:lstStyle/>
          <a:p>
            <a:pPr algn="ctr">
              <a:lnSpc>
                <a:spcPts val="2888"/>
              </a:lnSpc>
              <a:spcBef>
                <a:spcPct val="0"/>
              </a:spcBef>
            </a:pPr>
            <a:r>
              <a:rPr lang="en-US" sz="2063" dirty="0">
                <a:solidFill>
                  <a:srgbClr val="475427"/>
                </a:solidFill>
                <a:latin typeface="Twinkl" panose="02000000000000000000" pitchFamily="2" charset="0"/>
                <a:ea typeface="Playwrite US Modern"/>
                <a:cs typeface="Playwrite US Modern"/>
                <a:sym typeface="Playwrite US Modern"/>
              </a:rPr>
              <a:t>Literacy</a:t>
            </a:r>
          </a:p>
        </p:txBody>
      </p:sp>
      <p:sp>
        <p:nvSpPr>
          <p:cNvPr id="8" name="TextBox 8"/>
          <p:cNvSpPr txBox="1"/>
          <p:nvPr/>
        </p:nvSpPr>
        <p:spPr>
          <a:xfrm>
            <a:off x="7685464" y="160489"/>
            <a:ext cx="2631491" cy="356829"/>
          </a:xfrm>
          <a:prstGeom prst="rect">
            <a:avLst/>
          </a:prstGeom>
        </p:spPr>
        <p:txBody>
          <a:bodyPr wrap="square" lIns="0" tIns="0" rIns="0" bIns="0" rtlCol="0" anchor="t">
            <a:spAutoFit/>
          </a:bodyPr>
          <a:lstStyle/>
          <a:p>
            <a:pPr algn="ctr">
              <a:lnSpc>
                <a:spcPts val="2888"/>
              </a:lnSpc>
              <a:spcBef>
                <a:spcPct val="0"/>
              </a:spcBef>
            </a:pPr>
            <a:r>
              <a:rPr lang="en-US" sz="2063" dirty="0">
                <a:solidFill>
                  <a:srgbClr val="475427"/>
                </a:solidFill>
                <a:latin typeface="Twinkl" panose="02000000000000000000" pitchFamily="2" charset="0"/>
                <a:ea typeface="Playwrite US Modern"/>
                <a:cs typeface="Playwrite US Modern"/>
                <a:sym typeface="Playwrite US Modern"/>
              </a:rPr>
              <a:t>Numeracy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170</TotalTime>
  <Words>578</Words>
  <Application>Microsoft Office PowerPoint</Application>
  <PresentationFormat>Custom</PresentationFormat>
  <Paragraphs>53</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Calibri</vt:lpstr>
      <vt:lpstr>Aptos</vt:lpstr>
      <vt:lpstr>Twinkl</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Prompts</dc:title>
  <dc:creator>Sjoberg Gemma@Shetland Schools</dc:creator>
  <cp:lastModifiedBy>Paul Hayes@Sandwick Junior High School</cp:lastModifiedBy>
  <cp:revision>11</cp:revision>
  <dcterms:created xsi:type="dcterms:W3CDTF">2006-08-16T00:00:00Z</dcterms:created>
  <dcterms:modified xsi:type="dcterms:W3CDTF">2026-08-28T14:43:05Z</dcterms:modified>
  <dc:identifier>DAGe4Y3ZDb0</dc:identifier>
</cp:coreProperties>
</file>