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Comic Sans MS" panose="030F0702030302020204" pitchFamily="66" charset="0"/>
      <p:regular r:id="rId4"/>
      <p:bold r:id="rId5"/>
      <p:italic r:id="rId6"/>
      <p:boldItalic r:id="rId7"/>
    </p:embeddedFont>
    <p:embeddedFont>
      <p:font typeface="Playwrite US Modern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2930" autoAdjust="0"/>
  </p:normalViewPr>
  <p:slideViewPr>
    <p:cSldViewPr>
      <p:cViewPr varScale="1">
        <p:scale>
          <a:sx n="62" d="100"/>
          <a:sy n="62" d="100"/>
        </p:scale>
        <p:origin x="125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0D4C6-C04B-4CCD-835C-90FB392EB4D9}" type="datetimeFigureOut">
              <a:rPr lang="en-GB" smtClean="0"/>
              <a:t>16/01/2026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026E3-8EF9-4FDF-99D5-8422985859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007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026E3-8EF9-4FDF-99D5-84229858595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82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5955514" y="5971775"/>
            <a:ext cx="5264405" cy="995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81"/>
              </a:lnSpc>
            </a:pPr>
            <a:r>
              <a:rPr lang="en-US" sz="3343" u="sng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Curriculum Information</a:t>
            </a:r>
          </a:p>
          <a:p>
            <a:pPr algn="ctr">
              <a:lnSpc>
                <a:spcPts val="3157"/>
              </a:lnSpc>
              <a:spcBef>
                <a:spcPct val="0"/>
              </a:spcBef>
            </a:pPr>
            <a:r>
              <a:rPr lang="en-US" sz="2255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Sandwick Junior High School</a:t>
            </a: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75224"/>
              </p:ext>
            </p:extLst>
          </p:nvPr>
        </p:nvGraphicFramePr>
        <p:xfrm>
          <a:off x="129579" y="128887"/>
          <a:ext cx="5626989" cy="495300"/>
        </p:xfrm>
        <a:graphic>
          <a:graphicData uri="http://schemas.openxmlformats.org/drawingml/2006/table">
            <a:tbl>
              <a:tblPr/>
              <a:tblGrid>
                <a:gridCol w="5626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defRPr/>
                      </a:pPr>
                      <a:endParaRPr lang="en-US" sz="1100" dirty="0"/>
                    </a:p>
                  </a:txBody>
                  <a:tcPr marL="99513" marR="99513" marT="99513" marB="99513" anchor="ctr">
                    <a:lnL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" name="Group 5"/>
          <p:cNvGrpSpPr/>
          <p:nvPr/>
        </p:nvGrpSpPr>
        <p:grpSpPr>
          <a:xfrm>
            <a:off x="141698" y="624187"/>
            <a:ext cx="5614870" cy="4237312"/>
            <a:chOff x="0" y="0"/>
            <a:chExt cx="1478814" cy="105151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478814" cy="1051510"/>
            </a:xfrm>
            <a:custGeom>
              <a:avLst/>
              <a:gdLst/>
              <a:ahLst/>
              <a:cxnLst/>
              <a:rect l="l" t="t" r="r" b="b"/>
              <a:pathLst>
                <a:path w="1478814" h="1051510">
                  <a:moveTo>
                    <a:pt x="0" y="0"/>
                  </a:moveTo>
                  <a:lnTo>
                    <a:pt x="1478814" y="0"/>
                  </a:lnTo>
                  <a:lnTo>
                    <a:pt x="1478814" y="1051510"/>
                  </a:lnTo>
                  <a:lnTo>
                    <a:pt x="0" y="105151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1478814" cy="10800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475075" y="143875"/>
            <a:ext cx="2631491" cy="3568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88"/>
              </a:lnSpc>
              <a:spcBef>
                <a:spcPct val="0"/>
              </a:spcBef>
            </a:pPr>
            <a:r>
              <a:rPr lang="en-US" sz="2063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Numeracy</a:t>
            </a:r>
          </a:p>
        </p:txBody>
      </p:sp>
      <p:graphicFrame>
        <p:nvGraphicFramePr>
          <p:cNvPr id="9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19630"/>
              </p:ext>
            </p:extLst>
          </p:nvPr>
        </p:nvGraphicFramePr>
        <p:xfrm>
          <a:off x="5889041" y="128887"/>
          <a:ext cx="6349918" cy="472246"/>
        </p:xfrm>
        <a:graphic>
          <a:graphicData uri="http://schemas.openxmlformats.org/drawingml/2006/table">
            <a:tbl>
              <a:tblPr/>
              <a:tblGrid>
                <a:gridCol w="6349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2246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defRPr/>
                      </a:pPr>
                      <a:endParaRPr lang="en-US" sz="1100" dirty="0"/>
                    </a:p>
                  </a:txBody>
                  <a:tcPr marL="99513" marR="99513" marT="99513" marB="99513" anchor="ctr">
                    <a:lnL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0" name="Group 10"/>
          <p:cNvGrpSpPr/>
          <p:nvPr/>
        </p:nvGrpSpPr>
        <p:grpSpPr>
          <a:xfrm>
            <a:off x="5889040" y="624187"/>
            <a:ext cx="6390995" cy="5324534"/>
            <a:chOff x="0" y="0"/>
            <a:chExt cx="1672406" cy="105151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672406" cy="1051510"/>
            </a:xfrm>
            <a:custGeom>
              <a:avLst/>
              <a:gdLst/>
              <a:ahLst/>
              <a:cxnLst/>
              <a:rect l="l" t="t" r="r" b="b"/>
              <a:pathLst>
                <a:path w="1672406" h="1051510">
                  <a:moveTo>
                    <a:pt x="0" y="0"/>
                  </a:moveTo>
                  <a:lnTo>
                    <a:pt x="1672406" y="0"/>
                  </a:lnTo>
                  <a:lnTo>
                    <a:pt x="1672406" y="1051510"/>
                  </a:lnTo>
                  <a:lnTo>
                    <a:pt x="0" y="105151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1672406" cy="10800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7712195" y="183668"/>
            <a:ext cx="2478122" cy="347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8"/>
              </a:lnSpc>
              <a:spcBef>
                <a:spcPct val="0"/>
              </a:spcBef>
            </a:pPr>
            <a:r>
              <a:rPr lang="en-US" sz="2063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Literacy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43144"/>
              </p:ext>
            </p:extLst>
          </p:nvPr>
        </p:nvGraphicFramePr>
        <p:xfrm>
          <a:off x="136945" y="4847841"/>
          <a:ext cx="5619623" cy="495300"/>
        </p:xfrm>
        <a:graphic>
          <a:graphicData uri="http://schemas.openxmlformats.org/drawingml/2006/table">
            <a:tbl>
              <a:tblPr/>
              <a:tblGrid>
                <a:gridCol w="5619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defRPr/>
                      </a:pPr>
                      <a:endParaRPr lang="en-US" sz="1100" dirty="0"/>
                    </a:p>
                  </a:txBody>
                  <a:tcPr marL="99513" marR="99513" marT="99513" marB="99513" anchor="ctr">
                    <a:lnL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147936" y="5343141"/>
            <a:ext cx="5608632" cy="4823274"/>
            <a:chOff x="0" y="0"/>
            <a:chExt cx="1477171" cy="1270327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477171" cy="1270327"/>
            </a:xfrm>
            <a:custGeom>
              <a:avLst/>
              <a:gdLst/>
              <a:ahLst/>
              <a:cxnLst/>
              <a:rect l="l" t="t" r="r" b="b"/>
              <a:pathLst>
                <a:path w="1477171" h="1270327">
                  <a:moveTo>
                    <a:pt x="0" y="0"/>
                  </a:moveTo>
                  <a:lnTo>
                    <a:pt x="1477171" y="0"/>
                  </a:lnTo>
                  <a:lnTo>
                    <a:pt x="1477171" y="1270327"/>
                  </a:lnTo>
                  <a:lnTo>
                    <a:pt x="0" y="127032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1477171" cy="12989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graphicFrame>
        <p:nvGraphicFramePr>
          <p:cNvPr id="18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75887"/>
              </p:ext>
            </p:extLst>
          </p:nvPr>
        </p:nvGraphicFramePr>
        <p:xfrm>
          <a:off x="12532279" y="128886"/>
          <a:ext cx="5410073" cy="495300"/>
        </p:xfrm>
        <a:graphic>
          <a:graphicData uri="http://schemas.openxmlformats.org/drawingml/2006/table">
            <a:tbl>
              <a:tblPr/>
              <a:tblGrid>
                <a:gridCol w="5410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defRPr/>
                      </a:pPr>
                      <a:endParaRPr lang="en-US" sz="1100" dirty="0"/>
                    </a:p>
                  </a:txBody>
                  <a:tcPr marL="99513" marR="99513" marT="99513" marB="99513" anchor="ctr">
                    <a:lnL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TextBox 19"/>
          <p:cNvSpPr txBox="1"/>
          <p:nvPr/>
        </p:nvSpPr>
        <p:spPr>
          <a:xfrm>
            <a:off x="13650819" y="183668"/>
            <a:ext cx="3172992" cy="347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8"/>
              </a:lnSpc>
              <a:spcBef>
                <a:spcPct val="0"/>
              </a:spcBef>
            </a:pPr>
            <a:r>
              <a:rPr lang="en-US" sz="2063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Health &amp; Wellbeing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12549064" y="586088"/>
            <a:ext cx="5410073" cy="3992451"/>
            <a:chOff x="0" y="0"/>
            <a:chExt cx="1424875" cy="105151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424875" cy="1051510"/>
            </a:xfrm>
            <a:custGeom>
              <a:avLst/>
              <a:gdLst/>
              <a:ahLst/>
              <a:cxnLst/>
              <a:rect l="l" t="t" r="r" b="b"/>
              <a:pathLst>
                <a:path w="1424875" h="1051510">
                  <a:moveTo>
                    <a:pt x="0" y="0"/>
                  </a:moveTo>
                  <a:lnTo>
                    <a:pt x="1424875" y="0"/>
                  </a:lnTo>
                  <a:lnTo>
                    <a:pt x="1424875" y="1051510"/>
                  </a:lnTo>
                  <a:lnTo>
                    <a:pt x="0" y="105151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1424875" cy="10800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416964" y="4902622"/>
            <a:ext cx="5070575" cy="347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8"/>
              </a:lnSpc>
              <a:spcBef>
                <a:spcPct val="0"/>
              </a:spcBef>
            </a:pPr>
            <a:r>
              <a:rPr lang="en-US" sz="2063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IDL - Interdisciplinary Learning</a:t>
            </a:r>
          </a:p>
        </p:txBody>
      </p:sp>
      <p:graphicFrame>
        <p:nvGraphicFramePr>
          <p:cNvPr id="24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556595"/>
              </p:ext>
            </p:extLst>
          </p:nvPr>
        </p:nvGraphicFramePr>
        <p:xfrm>
          <a:off x="12538717" y="4711887"/>
          <a:ext cx="5410073" cy="349282"/>
        </p:xfrm>
        <a:graphic>
          <a:graphicData uri="http://schemas.openxmlformats.org/drawingml/2006/table">
            <a:tbl>
              <a:tblPr/>
              <a:tblGrid>
                <a:gridCol w="5410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282">
                <a:tc>
                  <a:txBody>
                    <a:bodyPr/>
                    <a:lstStyle/>
                    <a:p>
                      <a:pPr algn="ctr">
                        <a:lnSpc>
                          <a:spcPts val="780"/>
                        </a:lnSpc>
                        <a:defRPr/>
                      </a:pPr>
                      <a:endParaRPr lang="en-US" sz="1100" dirty="0"/>
                    </a:p>
                  </a:txBody>
                  <a:tcPr marL="57935" marR="57935" marT="57935" marB="57935" anchor="ctr">
                    <a:lnL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5" name="Group 25"/>
          <p:cNvGrpSpPr/>
          <p:nvPr/>
        </p:nvGrpSpPr>
        <p:grpSpPr>
          <a:xfrm>
            <a:off x="12549064" y="5075774"/>
            <a:ext cx="5410073" cy="3176875"/>
            <a:chOff x="0" y="0"/>
            <a:chExt cx="2388776" cy="1244607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2388776" cy="1244607"/>
            </a:xfrm>
            <a:custGeom>
              <a:avLst/>
              <a:gdLst/>
              <a:ahLst/>
              <a:cxnLst/>
              <a:rect l="l" t="t" r="r" b="b"/>
              <a:pathLst>
                <a:path w="2388776" h="1244607">
                  <a:moveTo>
                    <a:pt x="0" y="0"/>
                  </a:moveTo>
                  <a:lnTo>
                    <a:pt x="2388776" y="0"/>
                  </a:lnTo>
                  <a:lnTo>
                    <a:pt x="2388776" y="1244607"/>
                  </a:lnTo>
                  <a:lnTo>
                    <a:pt x="0" y="1244607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28575"/>
              <a:ext cx="2388776" cy="12731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12797172" y="4741448"/>
            <a:ext cx="4773782" cy="290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1"/>
              </a:lnSpc>
              <a:spcBef>
                <a:spcPct val="0"/>
              </a:spcBef>
            </a:pPr>
            <a:r>
              <a:rPr lang="en-US" sz="1701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PE, Art &amp; Music</a:t>
            </a:r>
          </a:p>
        </p:txBody>
      </p:sp>
      <p:graphicFrame>
        <p:nvGraphicFramePr>
          <p:cNvPr id="29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395258"/>
              </p:ext>
            </p:extLst>
          </p:nvPr>
        </p:nvGraphicFramePr>
        <p:xfrm>
          <a:off x="12634710" y="8312902"/>
          <a:ext cx="5410073" cy="363886"/>
        </p:xfrm>
        <a:graphic>
          <a:graphicData uri="http://schemas.openxmlformats.org/drawingml/2006/table">
            <a:tbl>
              <a:tblPr/>
              <a:tblGrid>
                <a:gridCol w="5410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3886">
                <a:tc>
                  <a:txBody>
                    <a:bodyPr/>
                    <a:lstStyle/>
                    <a:p>
                      <a:pPr algn="ctr">
                        <a:lnSpc>
                          <a:spcPts val="780"/>
                        </a:lnSpc>
                        <a:defRPr/>
                      </a:pPr>
                      <a:endParaRPr lang="en-US" sz="1100" dirty="0"/>
                    </a:p>
                  </a:txBody>
                  <a:tcPr marL="57935" marR="57935" marT="57935" marB="57935" anchor="ctr">
                    <a:lnL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914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0" name="Group 30"/>
          <p:cNvGrpSpPr/>
          <p:nvPr/>
        </p:nvGrpSpPr>
        <p:grpSpPr>
          <a:xfrm>
            <a:off x="12638708" y="8755213"/>
            <a:ext cx="5399725" cy="1350538"/>
            <a:chOff x="0" y="0"/>
            <a:chExt cx="2388776" cy="805633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2388776" cy="805633"/>
            </a:xfrm>
            <a:custGeom>
              <a:avLst/>
              <a:gdLst/>
              <a:ahLst/>
              <a:cxnLst/>
              <a:rect l="l" t="t" r="r" b="b"/>
              <a:pathLst>
                <a:path w="2388776" h="805633">
                  <a:moveTo>
                    <a:pt x="0" y="0"/>
                  </a:moveTo>
                  <a:lnTo>
                    <a:pt x="2388776" y="0"/>
                  </a:lnTo>
                  <a:lnTo>
                    <a:pt x="2388776" y="805633"/>
                  </a:lnTo>
                  <a:lnTo>
                    <a:pt x="0" y="805633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0" y="-28575"/>
              <a:ext cx="2388776" cy="8342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12772788" y="8326373"/>
            <a:ext cx="4773782" cy="290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81"/>
              </a:lnSpc>
              <a:spcBef>
                <a:spcPct val="0"/>
              </a:spcBef>
            </a:pPr>
            <a:r>
              <a:rPr lang="en-US" sz="1701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Languages</a:t>
            </a:r>
          </a:p>
        </p:txBody>
      </p:sp>
      <p:graphicFrame>
        <p:nvGraphicFramePr>
          <p:cNvPr id="34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668648"/>
              </p:ext>
            </p:extLst>
          </p:nvPr>
        </p:nvGraphicFramePr>
        <p:xfrm>
          <a:off x="5880270" y="7913366"/>
          <a:ext cx="6527460" cy="364876"/>
        </p:xfrm>
        <a:graphic>
          <a:graphicData uri="http://schemas.openxmlformats.org/drawingml/2006/table">
            <a:tbl>
              <a:tblPr/>
              <a:tblGrid>
                <a:gridCol w="6527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4876">
                <a:tc>
                  <a:txBody>
                    <a:bodyPr/>
                    <a:lstStyle/>
                    <a:p>
                      <a:pPr algn="ctr">
                        <a:lnSpc>
                          <a:spcPts val="947"/>
                        </a:lnSpc>
                        <a:defRPr/>
                      </a:pPr>
                      <a:endParaRPr lang="en-US" sz="1100" dirty="0"/>
                    </a:p>
                  </a:txBody>
                  <a:tcPr marL="70295" marR="70295" marT="70295" marB="70295" anchor="ctr">
                    <a:lnL w="19011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11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11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11" cap="flat" cmpd="sng" algn="ctr">
                      <a:solidFill>
                        <a:srgbClr val="5B6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5" name="Group 35"/>
          <p:cNvGrpSpPr/>
          <p:nvPr/>
        </p:nvGrpSpPr>
        <p:grpSpPr>
          <a:xfrm>
            <a:off x="5889041" y="8217349"/>
            <a:ext cx="6527460" cy="1949065"/>
            <a:chOff x="0" y="-28575"/>
            <a:chExt cx="2433745" cy="900836"/>
          </a:xfrm>
        </p:grpSpPr>
        <p:sp>
          <p:nvSpPr>
            <p:cNvPr id="36" name="Freeform 36"/>
            <p:cNvSpPr/>
            <p:nvPr/>
          </p:nvSpPr>
          <p:spPr>
            <a:xfrm>
              <a:off x="0" y="49140"/>
              <a:ext cx="2433745" cy="823121"/>
            </a:xfrm>
            <a:custGeom>
              <a:avLst/>
              <a:gdLst/>
              <a:ahLst/>
              <a:cxnLst/>
              <a:rect l="l" t="t" r="r" b="b"/>
              <a:pathLst>
                <a:path w="2433745" h="872261">
                  <a:moveTo>
                    <a:pt x="0" y="0"/>
                  </a:moveTo>
                  <a:lnTo>
                    <a:pt x="2433745" y="0"/>
                  </a:lnTo>
                  <a:lnTo>
                    <a:pt x="2433745" y="872261"/>
                  </a:lnTo>
                  <a:lnTo>
                    <a:pt x="0" y="872261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494949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28575"/>
              <a:ext cx="2433745" cy="9008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48"/>
                </a:lnSpc>
              </a:pPr>
              <a:endParaRPr/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6197013" y="7939541"/>
            <a:ext cx="5901257" cy="343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9"/>
              </a:lnSpc>
              <a:spcBef>
                <a:spcPct val="0"/>
              </a:spcBef>
            </a:pPr>
            <a:r>
              <a:rPr lang="en-US" sz="2064" dirty="0">
                <a:solidFill>
                  <a:srgbClr val="475427"/>
                </a:solidFill>
                <a:latin typeface="Playwrite US Modern"/>
                <a:ea typeface="Playwrite US Modern"/>
                <a:cs typeface="Playwrite US Modern"/>
                <a:sym typeface="Playwrite US Modern"/>
              </a:rPr>
              <a:t>Home Learning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9B4E8EE-6ADC-7316-F229-18D761CE6DEB}"/>
              </a:ext>
            </a:extLst>
          </p:cNvPr>
          <p:cNvSpPr txBox="1"/>
          <p:nvPr/>
        </p:nvSpPr>
        <p:spPr>
          <a:xfrm>
            <a:off x="5955514" y="6821861"/>
            <a:ext cx="48705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Term: 3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Primary: P1/2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Teacher: Mrs Bray</a:t>
            </a:r>
          </a:p>
        </p:txBody>
      </p:sp>
      <p:pic>
        <p:nvPicPr>
          <p:cNvPr id="41" name="Picture 40" descr="A logo for a school&#10;&#10;AI-generated content may be incorrect.">
            <a:extLst>
              <a:ext uri="{FF2B5EF4-FFF2-40B4-BE49-F238E27FC236}">
                <a16:creationId xmlns:a16="http://schemas.microsoft.com/office/drawing/2014/main" id="{67E99C3C-9D25-F980-3E0E-6E3A771B0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9106" y="6438900"/>
            <a:ext cx="1398624" cy="1398624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28F07B03-54A9-7AB0-EB24-5A2455BB7683}"/>
              </a:ext>
            </a:extLst>
          </p:cNvPr>
          <p:cNvSpPr txBox="1"/>
          <p:nvPr/>
        </p:nvSpPr>
        <p:spPr>
          <a:xfrm>
            <a:off x="12591968" y="624186"/>
            <a:ext cx="51626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Zones of Regulation </a:t>
            </a:r>
            <a:r>
              <a:rPr lang="en-GB" i="1" dirty="0">
                <a:latin typeface="Comic Sans MS" panose="030F0702030302020204" pitchFamily="66" charset="0"/>
              </a:rPr>
              <a:t>– continuing learning to recognise and control our emotions</a:t>
            </a:r>
            <a:endParaRPr lang="en-US" i="1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mic Sans MS" panose="030F0702030302020204" pitchFamily="66" charset="0"/>
              </a:rPr>
              <a:t>Outdoor Learning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mic Sans MS" panose="030F0702030302020204" pitchFamily="66" charset="0"/>
              </a:rPr>
              <a:t>Daily Tooth brushing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mic Sans MS" panose="030F0702030302020204" pitchFamily="66" charset="0"/>
              </a:rPr>
              <a:t>Friendship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mic Sans MS" panose="030F0702030302020204" pitchFamily="66" charset="0"/>
              </a:rPr>
              <a:t>Kindness and Sharing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mic Sans MS" panose="030F0702030302020204" pitchFamily="66" charset="0"/>
              </a:rPr>
              <a:t>The World of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1229605-DF54-4FA6-3273-77DE34358273}"/>
              </a:ext>
            </a:extLst>
          </p:cNvPr>
          <p:cNvSpPr txBox="1"/>
          <p:nvPr/>
        </p:nvSpPr>
        <p:spPr>
          <a:xfrm>
            <a:off x="5955513" y="624186"/>
            <a:ext cx="631417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u="sng" dirty="0">
                <a:latin typeface="Comic Sans MS" panose="030F0702030302020204" pitchFamily="66" charset="0"/>
              </a:rPr>
              <a:t>Reading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1700" b="1" dirty="0">
                <a:latin typeface="Comic Sans MS" panose="030F0702030302020204" pitchFamily="66" charset="0"/>
              </a:rPr>
              <a:t>P1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dirty="0">
                <a:latin typeface="Comic Sans MS" panose="030F0702030302020204" pitchFamily="66" charset="0"/>
              </a:rPr>
              <a:t>Continuing blending skills and ‘tricky’ words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dirty="0">
                <a:latin typeface="Comic Sans MS" panose="030F0702030302020204" pitchFamily="66" charset="0"/>
              </a:rPr>
              <a:t>Awareness of fiction/non-fiction, characters,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dirty="0">
                <a:latin typeface="Comic Sans MS" panose="030F0702030302020204" pitchFamily="66" charset="0"/>
              </a:rPr>
              <a:t>Making predictions and sharing thoughts</a:t>
            </a:r>
          </a:p>
          <a:p>
            <a:r>
              <a:rPr lang="en-GB" sz="1700" b="1" dirty="0">
                <a:latin typeface="Comic Sans MS" panose="030F0702030302020204" pitchFamily="66" charset="0"/>
              </a:rPr>
              <a:t>P2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dirty="0">
                <a:latin typeface="Comic Sans MS" panose="030F0702030302020204" pitchFamily="66" charset="0"/>
              </a:rPr>
              <a:t>Reading and comprehension skills – answering different kinds of questions, taking notes, awareness of fact/opinion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700" dirty="0">
                <a:latin typeface="Comic Sans MS" panose="030F0702030302020204" pitchFamily="66" charset="0"/>
              </a:rPr>
              <a:t>Continuing  ‘tricky’ words practice </a:t>
            </a:r>
          </a:p>
          <a:p>
            <a:r>
              <a:rPr lang="en-GB" sz="1700" b="1" dirty="0">
                <a:latin typeface="Comic Sans MS" panose="030F0702030302020204" pitchFamily="66" charset="0"/>
              </a:rPr>
              <a:t>All</a:t>
            </a:r>
            <a:r>
              <a:rPr lang="en-GB" sz="1700" dirty="0">
                <a:latin typeface="Comic Sans MS" panose="030F0702030302020204" pitchFamily="66" charset="0"/>
              </a:rPr>
              <a:t> - Weekly - Library slot &amp; Reading Buddies with P6. 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Daily - Everyone Reading In Class (E.R.I.C)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Writing</a:t>
            </a:r>
            <a:r>
              <a:rPr lang="en-GB" sz="1700" dirty="0">
                <a:latin typeface="Comic Sans MS" panose="030F0702030302020204" pitchFamily="66" charset="0"/>
              </a:rPr>
              <a:t> – personal &amp; imaginative stories twice per week. Drawing Club – drawing and writing about shared books.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Spelling/Phonics </a:t>
            </a:r>
            <a:r>
              <a:rPr lang="en-GB" sz="1700" b="1" dirty="0">
                <a:latin typeface="Comic Sans MS" panose="030F0702030302020204" pitchFamily="66" charset="0"/>
              </a:rPr>
              <a:t>P1</a:t>
            </a:r>
            <a:r>
              <a:rPr lang="en-GB" sz="1700" dirty="0">
                <a:latin typeface="Comic Sans MS" panose="030F0702030302020204" pitchFamily="66" charset="0"/>
              </a:rPr>
              <a:t> revising single sounds and introducing diagraphs. P2s continue spelling patterns</a:t>
            </a:r>
          </a:p>
          <a:p>
            <a:r>
              <a:rPr lang="en-GB" sz="1700" b="1" dirty="0">
                <a:latin typeface="Comic Sans MS" panose="030F0702030302020204" pitchFamily="66" charset="0"/>
              </a:rPr>
              <a:t>P2 </a:t>
            </a:r>
            <a:r>
              <a:rPr lang="en-GB" sz="1700" u="sng" dirty="0">
                <a:latin typeface="Comic Sans MS" panose="030F0702030302020204" pitchFamily="66" charset="0"/>
              </a:rPr>
              <a:t>Handwriting</a:t>
            </a:r>
            <a:r>
              <a:rPr lang="en-GB" sz="1700" dirty="0">
                <a:latin typeface="Comic Sans MS" panose="030F0702030302020204" pitchFamily="66" charset="0"/>
              </a:rPr>
              <a:t> – correct letter formation 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Grammar/Punctuation </a:t>
            </a:r>
            <a:r>
              <a:rPr lang="en-GB" sz="1700" b="1" dirty="0">
                <a:latin typeface="Comic Sans MS" panose="030F0702030302020204" pitchFamily="66" charset="0"/>
              </a:rPr>
              <a:t>P1</a:t>
            </a:r>
            <a:r>
              <a:rPr lang="en-GB" sz="1700" u="sng" dirty="0">
                <a:latin typeface="Comic Sans MS" panose="030F0702030302020204" pitchFamily="66" charset="0"/>
              </a:rPr>
              <a:t> </a:t>
            </a:r>
            <a:r>
              <a:rPr lang="en-GB" sz="1700" dirty="0">
                <a:latin typeface="Comic Sans MS" panose="030F0702030302020204" pitchFamily="66" charset="0"/>
              </a:rPr>
              <a:t>sentences, capital letters and full stops </a:t>
            </a:r>
            <a:r>
              <a:rPr lang="en-GB" sz="1700" b="1" dirty="0">
                <a:latin typeface="Comic Sans MS" panose="030F0702030302020204" pitchFamily="66" charset="0"/>
              </a:rPr>
              <a:t>P2</a:t>
            </a:r>
            <a:r>
              <a:rPr lang="en-GB" sz="1700" dirty="0">
                <a:latin typeface="Comic Sans MS" panose="030F0702030302020204" pitchFamily="66" charset="0"/>
              </a:rPr>
              <a:t> nouns/pronouns/proper nouns, alphabetical order, other punctuation marks.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649151A-7ECF-593E-367A-CE475F7BCE55}"/>
              </a:ext>
            </a:extLst>
          </p:cNvPr>
          <p:cNvSpPr txBox="1"/>
          <p:nvPr/>
        </p:nvSpPr>
        <p:spPr>
          <a:xfrm>
            <a:off x="239219" y="667709"/>
            <a:ext cx="50967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Comic Sans MS" panose="030F0702030302020204" pitchFamily="66" charset="0"/>
              </a:rPr>
              <a:t>Number:</a:t>
            </a:r>
          </a:p>
          <a:p>
            <a:r>
              <a:rPr lang="en-GB" b="1" dirty="0">
                <a:latin typeface="Comic Sans MS" panose="030F0702030302020204" pitchFamily="66" charset="0"/>
              </a:rPr>
              <a:t>P1</a:t>
            </a:r>
            <a:r>
              <a:rPr lang="en-GB" dirty="0">
                <a:latin typeface="Comic Sans MS" panose="030F0702030302020204" pitchFamily="66" charset="0"/>
              </a:rPr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Addition and subtraction 0-10 and beyond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Place value to 30 and beyond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Introducing division and multiplication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b="1" dirty="0">
                <a:latin typeface="Comic Sans MS" panose="030F0702030302020204" pitchFamily="66" charset="0"/>
              </a:rPr>
              <a:t>P2</a:t>
            </a:r>
            <a:r>
              <a:rPr lang="en-GB" dirty="0">
                <a:latin typeface="Comic Sans MS" panose="030F0702030302020204" pitchFamily="66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Addition and subtraction 0-20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Place value to 100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Multiplication and division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u="sng" dirty="0">
              <a:latin typeface="Comic Sans MS" panose="030F0702030302020204" pitchFamily="66" charset="0"/>
            </a:endParaRPr>
          </a:p>
          <a:p>
            <a:r>
              <a:rPr lang="en-GB" u="sng" dirty="0">
                <a:latin typeface="Comic Sans MS" panose="030F0702030302020204" pitchFamily="66" charset="0"/>
              </a:rPr>
              <a:t>Beyond Number</a:t>
            </a:r>
          </a:p>
          <a:p>
            <a:r>
              <a:rPr lang="en-GB" dirty="0">
                <a:latin typeface="Comic Sans MS" panose="030F0702030302020204" pitchFamily="66" charset="0"/>
              </a:rPr>
              <a:t>2D/3D Shape, Patterns and Measurement</a:t>
            </a:r>
            <a:endParaRPr lang="en-GB" u="sng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1319979-8EB3-0448-8CBD-36FABC0E5F3D}"/>
              </a:ext>
            </a:extLst>
          </p:cNvPr>
          <p:cNvSpPr txBox="1"/>
          <p:nvPr/>
        </p:nvSpPr>
        <p:spPr>
          <a:xfrm>
            <a:off x="249566" y="5510146"/>
            <a:ext cx="53397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Our topic is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b="1" dirty="0">
                <a:latin typeface="Comic Sans MS" panose="030F0702030302020204" pitchFamily="66" charset="0"/>
              </a:rPr>
              <a:t>Looking Back – Learning about the Past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Past and Present, Then and Now </a:t>
            </a:r>
          </a:p>
          <a:p>
            <a:r>
              <a:rPr lang="en-GB" dirty="0">
                <a:latin typeface="Comic Sans MS" panose="030F0702030302020204" pitchFamily="66" charset="0"/>
              </a:rPr>
              <a:t>Personal history</a:t>
            </a:r>
          </a:p>
          <a:p>
            <a:r>
              <a:rPr lang="en-GB" dirty="0">
                <a:latin typeface="Comic Sans MS" panose="030F0702030302020204" pitchFamily="66" charset="0"/>
              </a:rPr>
              <a:t>Memories</a:t>
            </a:r>
          </a:p>
          <a:p>
            <a:r>
              <a:rPr lang="en-GB" dirty="0">
                <a:latin typeface="Comic Sans MS" panose="030F0702030302020204" pitchFamily="66" charset="0"/>
              </a:rPr>
              <a:t>Looking at different kinds of evidence</a:t>
            </a:r>
          </a:p>
          <a:p>
            <a:r>
              <a:rPr lang="en-GB" dirty="0">
                <a:latin typeface="Comic Sans MS" panose="030F0702030302020204" pitchFamily="66" charset="0"/>
              </a:rPr>
              <a:t>Famous persons from the past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b="1" dirty="0">
                <a:latin typeface="Comic Sans MS" panose="030F0702030302020204" pitchFamily="66" charset="0"/>
              </a:rPr>
              <a:t>The World of Work</a:t>
            </a:r>
          </a:p>
          <a:p>
            <a:r>
              <a:rPr lang="en-GB" dirty="0">
                <a:latin typeface="Comic Sans MS" panose="030F0702030302020204" pitchFamily="66" charset="0"/>
              </a:rPr>
              <a:t>Learning about different kinds of work people to and how they relate to my own skills and abilities</a:t>
            </a:r>
          </a:p>
          <a:p>
            <a:r>
              <a:rPr lang="en-GB" dirty="0">
                <a:latin typeface="Comic Sans MS" panose="030F0702030302020204" pitchFamily="66" charset="0"/>
              </a:rPr>
              <a:t>Linked to Health and Wellbeing</a:t>
            </a: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84E2B3-B43F-7300-AD25-AE69E84FBCF2}"/>
              </a:ext>
            </a:extLst>
          </p:cNvPr>
          <p:cNvSpPr txBox="1"/>
          <p:nvPr/>
        </p:nvSpPr>
        <p:spPr>
          <a:xfrm>
            <a:off x="5974777" y="8412089"/>
            <a:ext cx="63886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Homework diaries </a:t>
            </a:r>
            <a:r>
              <a:rPr lang="en-GB" dirty="0">
                <a:latin typeface="Comic Sans MS" panose="030F0702030302020204" pitchFamily="66" charset="0"/>
              </a:rPr>
              <a:t>– will be sent home each day</a:t>
            </a:r>
          </a:p>
          <a:p>
            <a:r>
              <a:rPr lang="en-GB" dirty="0">
                <a:latin typeface="Comic Sans MS" panose="030F0702030302020204" pitchFamily="66" charset="0"/>
              </a:rPr>
              <a:t>Weekly home learning will include</a:t>
            </a:r>
          </a:p>
          <a:p>
            <a:r>
              <a:rPr lang="en-GB" b="1" dirty="0">
                <a:latin typeface="Comic Sans MS" panose="030F0702030302020204" pitchFamily="66" charset="0"/>
              </a:rPr>
              <a:t>P1s</a:t>
            </a:r>
            <a:r>
              <a:rPr lang="en-GB" dirty="0">
                <a:latin typeface="Comic Sans MS" panose="030F0702030302020204" pitchFamily="66" charset="0"/>
              </a:rPr>
              <a:t> – phonics in Home Learning book,  ‘tricky’ and regular words, reading books (4x per week when ready)</a:t>
            </a:r>
          </a:p>
          <a:p>
            <a:r>
              <a:rPr lang="en-GB" b="1" dirty="0">
                <a:latin typeface="Comic Sans MS" panose="030F0702030302020204" pitchFamily="66" charset="0"/>
              </a:rPr>
              <a:t>P2s</a:t>
            </a:r>
            <a:r>
              <a:rPr lang="en-GB" dirty="0">
                <a:latin typeface="Comic Sans MS" panose="030F0702030302020204" pitchFamily="66" charset="0"/>
              </a:rPr>
              <a:t> – spelling patterns in Home Learning book</a:t>
            </a:r>
            <a:r>
              <a:rPr lang="en-GB">
                <a:latin typeface="Comic Sans MS" panose="030F0702030302020204" pitchFamily="66" charset="0"/>
              </a:rPr>
              <a:t>, ‘tricky’ words, reading </a:t>
            </a:r>
            <a:r>
              <a:rPr lang="en-GB" dirty="0">
                <a:latin typeface="Comic Sans MS" panose="030F0702030302020204" pitchFamily="66" charset="0"/>
              </a:rPr>
              <a:t>(4x per week)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D59161F-7665-5FAF-D228-1260DD411B6B}"/>
              </a:ext>
            </a:extLst>
          </p:cNvPr>
          <p:cNvSpPr txBox="1"/>
          <p:nvPr/>
        </p:nvSpPr>
        <p:spPr>
          <a:xfrm>
            <a:off x="12538716" y="5235715"/>
            <a:ext cx="52158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Comic Sans MS" panose="030F0702030302020204" pitchFamily="66" charset="0"/>
              </a:rPr>
              <a:t>PE Mr Thomson</a:t>
            </a:r>
            <a:r>
              <a:rPr lang="en-GB" dirty="0">
                <a:latin typeface="Comic Sans MS" panose="030F0702030302020204" pitchFamily="66" charset="0"/>
              </a:rPr>
              <a:t>: Football</a:t>
            </a:r>
          </a:p>
          <a:p>
            <a:r>
              <a:rPr lang="en-GB" u="sng" dirty="0">
                <a:latin typeface="Comic Sans MS" panose="030F0702030302020204" pitchFamily="66" charset="0"/>
              </a:rPr>
              <a:t>Class Teacher PE</a:t>
            </a:r>
            <a:r>
              <a:rPr lang="en-GB" dirty="0">
                <a:latin typeface="Comic Sans MS" panose="030F0702030302020204" pitchFamily="66" charset="0"/>
              </a:rPr>
              <a:t>: Ball Skills, Games, Shetland Dancing and Yoga</a:t>
            </a:r>
          </a:p>
          <a:p>
            <a:r>
              <a:rPr lang="en-GB" u="sng" dirty="0">
                <a:latin typeface="Comic Sans MS" panose="030F0702030302020204" pitchFamily="66" charset="0"/>
              </a:rPr>
              <a:t>Art</a:t>
            </a:r>
            <a:r>
              <a:rPr lang="en-GB" dirty="0">
                <a:latin typeface="Comic Sans MS" panose="030F0702030302020204" pitchFamily="66" charset="0"/>
              </a:rPr>
              <a:t>: A Shape Unit and Line Unit to introduce the Visual Elements</a:t>
            </a:r>
          </a:p>
          <a:p>
            <a:r>
              <a:rPr lang="en-GB" u="sng" dirty="0">
                <a:latin typeface="Comic Sans MS" panose="030F0702030302020204" pitchFamily="66" charset="0"/>
              </a:rPr>
              <a:t>Music</a:t>
            </a:r>
            <a:r>
              <a:rPr lang="en-GB" dirty="0">
                <a:latin typeface="Comic Sans MS" panose="030F0702030302020204" pitchFamily="66" charset="0"/>
              </a:rPr>
              <a:t>: Focusing on Shetland Dialect songs, and continuing with games using songs, rhythm and dancing.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35B314-8501-EC71-8AFB-284E2BF9C00F}"/>
              </a:ext>
            </a:extLst>
          </p:cNvPr>
          <p:cNvSpPr txBox="1"/>
          <p:nvPr/>
        </p:nvSpPr>
        <p:spPr>
          <a:xfrm>
            <a:off x="12609073" y="8962248"/>
            <a:ext cx="53397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French: </a:t>
            </a:r>
            <a:r>
              <a:rPr lang="en-GB" dirty="0">
                <a:latin typeface="Comic Sans MS" panose="030F0702030302020204" pitchFamily="66" charset="0"/>
              </a:rPr>
              <a:t>continue with daily calendar, weather, greetings, counting, name/age and colours, introduce fruit and animals/pets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437</Words>
  <Application>Microsoft Office PowerPoint</Application>
  <PresentationFormat>Custom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Playwrite US Modern</vt:lpstr>
      <vt:lpstr>Calibri</vt:lpstr>
      <vt:lpstr>Arial</vt:lpstr>
      <vt:lpstr>Aptos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Prompts</dc:title>
  <dc:creator>Sjoberg Gemma@Shetland Schools</dc:creator>
  <cp:lastModifiedBy>Jane Bray@Sandwick Junior High School</cp:lastModifiedBy>
  <cp:revision>18</cp:revision>
  <dcterms:created xsi:type="dcterms:W3CDTF">2006-08-16T00:00:00Z</dcterms:created>
  <dcterms:modified xsi:type="dcterms:W3CDTF">2026-01-16T11:24:59Z</dcterms:modified>
  <dc:identifier>DAGe4Y3ZDb0</dc:identifier>
</cp:coreProperties>
</file>