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00" r:id="rId2"/>
    <p:sldId id="361" r:id="rId3"/>
    <p:sldId id="353" r:id="rId4"/>
    <p:sldId id="285" r:id="rId5"/>
    <p:sldId id="355" r:id="rId6"/>
    <p:sldId id="340" r:id="rId7"/>
    <p:sldId id="333" r:id="rId8"/>
    <p:sldId id="337" r:id="rId9"/>
    <p:sldId id="335" r:id="rId10"/>
    <p:sldId id="338" r:id="rId11"/>
    <p:sldId id="334" r:id="rId12"/>
    <p:sldId id="356" r:id="rId13"/>
    <p:sldId id="354" r:id="rId14"/>
    <p:sldId id="342" r:id="rId15"/>
    <p:sldId id="357" r:id="rId16"/>
    <p:sldId id="343" r:id="rId17"/>
    <p:sldId id="304" r:id="rId18"/>
    <p:sldId id="358" r:id="rId19"/>
    <p:sldId id="350" r:id="rId20"/>
    <p:sldId id="351" r:id="rId21"/>
    <p:sldId id="341" r:id="rId22"/>
    <p:sldId id="348" r:id="rId23"/>
    <p:sldId id="352" r:id="rId24"/>
    <p:sldId id="305" r:id="rId25"/>
    <p:sldId id="306" r:id="rId26"/>
    <p:sldId id="307" r:id="rId27"/>
    <p:sldId id="309" r:id="rId28"/>
    <p:sldId id="349" r:id="rId29"/>
    <p:sldId id="359" r:id="rId30"/>
    <p:sldId id="324" r:id="rId31"/>
    <p:sldId id="360" r:id="rId32"/>
    <p:sldId id="288" r:id="rId33"/>
  </p:sldIdLst>
  <p:sldSz cx="12192000" cy="6858000"/>
  <p:notesSz cx="6810375" cy="9942513"/>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68586" autoAdjust="0"/>
  </p:normalViewPr>
  <p:slideViewPr>
    <p:cSldViewPr snapToGrid="0">
      <p:cViewPr varScale="1">
        <p:scale>
          <a:sx n="71" d="100"/>
          <a:sy n="71" d="100"/>
        </p:scale>
        <p:origin x="342"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25" y="0"/>
            <a:ext cx="2951163" cy="498475"/>
          </a:xfrm>
          <a:prstGeom prst="rect">
            <a:avLst/>
          </a:prstGeom>
        </p:spPr>
        <p:txBody>
          <a:bodyPr vert="horz" lIns="91440" tIns="45720" rIns="91440" bIns="45720" rtlCol="0"/>
          <a:lstStyle>
            <a:lvl1pPr algn="r">
              <a:defRPr sz="1200"/>
            </a:lvl1pPr>
          </a:lstStyle>
          <a:p>
            <a:fld id="{E2F933D3-E0BD-439A-BFB8-DDF4A2F70FA0}" type="datetimeFigureOut">
              <a:rPr lang="en-GB" smtClean="0"/>
              <a:t>04/05/2020</a:t>
            </a:fld>
            <a:endParaRPr lang="en-GB"/>
          </a:p>
        </p:txBody>
      </p:sp>
      <p:sp>
        <p:nvSpPr>
          <p:cNvPr id="4" name="Footer Placeholder 3"/>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25" y="9444038"/>
            <a:ext cx="2951163" cy="498475"/>
          </a:xfrm>
          <a:prstGeom prst="rect">
            <a:avLst/>
          </a:prstGeom>
        </p:spPr>
        <p:txBody>
          <a:bodyPr vert="horz" lIns="91440" tIns="45720" rIns="91440" bIns="45720" rtlCol="0" anchor="b"/>
          <a:lstStyle>
            <a:lvl1pPr algn="r">
              <a:defRPr sz="1200"/>
            </a:lvl1pPr>
          </a:lstStyle>
          <a:p>
            <a:fld id="{C21C3D99-A792-4ECD-9337-B45FFF0AB7F5}" type="slidenum">
              <a:rPr lang="en-GB" smtClean="0"/>
              <a:t>‹#›</a:t>
            </a:fld>
            <a:endParaRPr lang="en-GB"/>
          </a:p>
        </p:txBody>
      </p:sp>
    </p:spTree>
    <p:extLst>
      <p:ext uri="{BB962C8B-B14F-4D97-AF65-F5344CB8AC3E}">
        <p14:creationId xmlns:p14="http://schemas.microsoft.com/office/powerpoint/2010/main" val="103305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A0FA0D7-E2D1-4906-B389-803DF3178C37}" type="datetimeFigureOut">
              <a:rPr lang="en-GB" smtClean="0"/>
              <a:t>04/05/2020</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BAD1F569-7313-4B55-BA42-209D979FDD12}" type="slidenum">
              <a:rPr lang="en-GB" smtClean="0"/>
              <a:t>‹#›</a:t>
            </a:fld>
            <a:endParaRPr lang="en-GB"/>
          </a:p>
        </p:txBody>
      </p:sp>
    </p:spTree>
    <p:extLst>
      <p:ext uri="{BB962C8B-B14F-4D97-AF65-F5344CB8AC3E}">
        <p14:creationId xmlns:p14="http://schemas.microsoft.com/office/powerpoint/2010/main" val="1273477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E9A114-2CAE-479E-87A2-742422B2815A}" type="slidenum">
              <a:rPr lang="en-GB" smtClean="0"/>
              <a:t>1</a:t>
            </a:fld>
            <a:endParaRPr lang="en-GB"/>
          </a:p>
        </p:txBody>
      </p:sp>
    </p:spTree>
    <p:extLst>
      <p:ext uri="{BB962C8B-B14F-4D97-AF65-F5344CB8AC3E}">
        <p14:creationId xmlns:p14="http://schemas.microsoft.com/office/powerpoint/2010/main" val="340693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224EE-F85C-4748-A833-5ECEBC7EFB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0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AD1F569-7313-4B55-BA42-209D979FDD12}" type="slidenum">
              <a:rPr lang="en-GB" smtClean="0"/>
              <a:t>11</a:t>
            </a:fld>
            <a:endParaRPr lang="en-GB"/>
          </a:p>
        </p:txBody>
      </p:sp>
    </p:spTree>
    <p:extLst>
      <p:ext uri="{BB962C8B-B14F-4D97-AF65-F5344CB8AC3E}">
        <p14:creationId xmlns:p14="http://schemas.microsoft.com/office/powerpoint/2010/main" val="302787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12</a:t>
            </a:fld>
            <a:endParaRPr lang="en-GB"/>
          </a:p>
        </p:txBody>
      </p:sp>
    </p:spTree>
    <p:extLst>
      <p:ext uri="{BB962C8B-B14F-4D97-AF65-F5344CB8AC3E}">
        <p14:creationId xmlns:p14="http://schemas.microsoft.com/office/powerpoint/2010/main" val="153036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13</a:t>
            </a:fld>
            <a:endParaRPr lang="en-GB"/>
          </a:p>
        </p:txBody>
      </p:sp>
    </p:spTree>
    <p:extLst>
      <p:ext uri="{BB962C8B-B14F-4D97-AF65-F5344CB8AC3E}">
        <p14:creationId xmlns:p14="http://schemas.microsoft.com/office/powerpoint/2010/main" val="96178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5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69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93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17</a:t>
            </a:fld>
            <a:endParaRPr lang="en-GB"/>
          </a:p>
        </p:txBody>
      </p:sp>
    </p:spTree>
    <p:extLst>
      <p:ext uri="{BB962C8B-B14F-4D97-AF65-F5344CB8AC3E}">
        <p14:creationId xmlns:p14="http://schemas.microsoft.com/office/powerpoint/2010/main" val="4048791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18</a:t>
            </a:fld>
            <a:endParaRPr lang="en-GB"/>
          </a:p>
        </p:txBody>
      </p:sp>
    </p:spTree>
    <p:extLst>
      <p:ext uri="{BB962C8B-B14F-4D97-AF65-F5344CB8AC3E}">
        <p14:creationId xmlns:p14="http://schemas.microsoft.com/office/powerpoint/2010/main" val="328579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79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AD1F569-7313-4B55-BA42-209D979FDD12}" type="slidenum">
              <a:rPr lang="en-GB" smtClean="0"/>
              <a:t>2</a:t>
            </a:fld>
            <a:endParaRPr lang="en-GB"/>
          </a:p>
        </p:txBody>
      </p:sp>
    </p:spTree>
    <p:extLst>
      <p:ext uri="{BB962C8B-B14F-4D97-AF65-F5344CB8AC3E}">
        <p14:creationId xmlns:p14="http://schemas.microsoft.com/office/powerpoint/2010/main" val="718607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32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D1F569-7313-4B55-BA42-209D979FDD12}" type="slidenum">
              <a:rPr lang="en-GB" smtClean="0"/>
              <a:t>21</a:t>
            </a:fld>
            <a:endParaRPr lang="en-GB"/>
          </a:p>
        </p:txBody>
      </p:sp>
    </p:spTree>
    <p:extLst>
      <p:ext uri="{BB962C8B-B14F-4D97-AF65-F5344CB8AC3E}">
        <p14:creationId xmlns:p14="http://schemas.microsoft.com/office/powerpoint/2010/main" val="993746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D1F569-7313-4B55-BA42-209D979FDD12}" type="slidenum">
              <a:rPr lang="en-GB" smtClean="0"/>
              <a:t>22</a:t>
            </a:fld>
            <a:endParaRPr lang="en-GB"/>
          </a:p>
        </p:txBody>
      </p:sp>
    </p:spTree>
    <p:extLst>
      <p:ext uri="{BB962C8B-B14F-4D97-AF65-F5344CB8AC3E}">
        <p14:creationId xmlns:p14="http://schemas.microsoft.com/office/powerpoint/2010/main" val="3657215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342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24</a:t>
            </a:fld>
            <a:endParaRPr lang="en-GB"/>
          </a:p>
        </p:txBody>
      </p:sp>
    </p:spTree>
    <p:extLst>
      <p:ext uri="{BB962C8B-B14F-4D97-AF65-F5344CB8AC3E}">
        <p14:creationId xmlns:p14="http://schemas.microsoft.com/office/powerpoint/2010/main" val="3174902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25</a:t>
            </a:fld>
            <a:endParaRPr lang="en-GB"/>
          </a:p>
        </p:txBody>
      </p:sp>
    </p:spTree>
    <p:extLst>
      <p:ext uri="{BB962C8B-B14F-4D97-AF65-F5344CB8AC3E}">
        <p14:creationId xmlns:p14="http://schemas.microsoft.com/office/powerpoint/2010/main" val="3979902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26</a:t>
            </a:fld>
            <a:endParaRPr lang="en-GB"/>
          </a:p>
        </p:txBody>
      </p:sp>
    </p:spTree>
    <p:extLst>
      <p:ext uri="{BB962C8B-B14F-4D97-AF65-F5344CB8AC3E}">
        <p14:creationId xmlns:p14="http://schemas.microsoft.com/office/powerpoint/2010/main" val="3342130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27</a:t>
            </a:fld>
            <a:endParaRPr lang="en-GB"/>
          </a:p>
        </p:txBody>
      </p:sp>
    </p:spTree>
    <p:extLst>
      <p:ext uri="{BB962C8B-B14F-4D97-AF65-F5344CB8AC3E}">
        <p14:creationId xmlns:p14="http://schemas.microsoft.com/office/powerpoint/2010/main" val="255938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D1F569-7313-4B55-BA42-209D979FDD12}" type="slidenum">
              <a:rPr lang="en-GB" smtClean="0"/>
              <a:t>28</a:t>
            </a:fld>
            <a:endParaRPr lang="en-GB"/>
          </a:p>
        </p:txBody>
      </p:sp>
    </p:spTree>
    <p:extLst>
      <p:ext uri="{BB962C8B-B14F-4D97-AF65-F5344CB8AC3E}">
        <p14:creationId xmlns:p14="http://schemas.microsoft.com/office/powerpoint/2010/main" val="2413472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D1F569-7313-4B55-BA42-209D979FDD12}" type="slidenum">
              <a:rPr lang="en-GB" smtClean="0"/>
              <a:t>29</a:t>
            </a:fld>
            <a:endParaRPr lang="en-GB"/>
          </a:p>
        </p:txBody>
      </p:sp>
    </p:spTree>
    <p:extLst>
      <p:ext uri="{BB962C8B-B14F-4D97-AF65-F5344CB8AC3E}">
        <p14:creationId xmlns:p14="http://schemas.microsoft.com/office/powerpoint/2010/main" val="118672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AD1F569-7313-4B55-BA42-209D979FDD12}" type="slidenum">
              <a:rPr lang="en-GB" smtClean="0"/>
              <a:t>3</a:t>
            </a:fld>
            <a:endParaRPr lang="en-GB"/>
          </a:p>
        </p:txBody>
      </p:sp>
    </p:spTree>
    <p:extLst>
      <p:ext uri="{BB962C8B-B14F-4D97-AF65-F5344CB8AC3E}">
        <p14:creationId xmlns:p14="http://schemas.microsoft.com/office/powerpoint/2010/main" val="38739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30</a:t>
            </a:fld>
            <a:endParaRPr lang="en-GB"/>
          </a:p>
        </p:txBody>
      </p:sp>
    </p:spTree>
    <p:extLst>
      <p:ext uri="{BB962C8B-B14F-4D97-AF65-F5344CB8AC3E}">
        <p14:creationId xmlns:p14="http://schemas.microsoft.com/office/powerpoint/2010/main" val="3537273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065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D1F569-7313-4B55-BA42-209D979FDD12}" type="slidenum">
              <a:rPr lang="en-GB" smtClean="0"/>
              <a:t>32</a:t>
            </a:fld>
            <a:endParaRPr lang="en-GB"/>
          </a:p>
        </p:txBody>
      </p:sp>
    </p:spTree>
    <p:extLst>
      <p:ext uri="{BB962C8B-B14F-4D97-AF65-F5344CB8AC3E}">
        <p14:creationId xmlns:p14="http://schemas.microsoft.com/office/powerpoint/2010/main" val="415170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4</a:t>
            </a:fld>
            <a:endParaRPr lang="en-GB"/>
          </a:p>
        </p:txBody>
      </p:sp>
    </p:spTree>
    <p:extLst>
      <p:ext uri="{BB962C8B-B14F-4D97-AF65-F5344CB8AC3E}">
        <p14:creationId xmlns:p14="http://schemas.microsoft.com/office/powerpoint/2010/main" val="197741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5</a:t>
            </a:fld>
            <a:endParaRPr lang="en-GB"/>
          </a:p>
        </p:txBody>
      </p:sp>
    </p:spTree>
    <p:extLst>
      <p:ext uri="{BB962C8B-B14F-4D97-AF65-F5344CB8AC3E}">
        <p14:creationId xmlns:p14="http://schemas.microsoft.com/office/powerpoint/2010/main" val="136747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47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3FBF-4990-4592-9A04-6BAD4920043E}" type="slidenum">
              <a:rPr lang="en-GB" smtClean="0"/>
              <a:t>7</a:t>
            </a:fld>
            <a:endParaRPr lang="en-GB"/>
          </a:p>
        </p:txBody>
      </p:sp>
    </p:spTree>
    <p:extLst>
      <p:ext uri="{BB962C8B-B14F-4D97-AF65-F5344CB8AC3E}">
        <p14:creationId xmlns:p14="http://schemas.microsoft.com/office/powerpoint/2010/main" val="154469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2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3FBF-4990-4592-9A04-6BAD492004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06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03FC44-CC8E-46ED-93A8-E5062AAD702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348833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03FC44-CC8E-46ED-93A8-E5062AAD702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49688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03FC44-CC8E-46ED-93A8-E5062AAD702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306286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03FC44-CC8E-46ED-93A8-E5062AAD702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244553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3FC44-CC8E-46ED-93A8-E5062AAD702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29220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03FC44-CC8E-46ED-93A8-E5062AAD7024}"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159030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03FC44-CC8E-46ED-93A8-E5062AAD7024}"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385521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03FC44-CC8E-46ED-93A8-E5062AAD7024}"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276219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3FC44-CC8E-46ED-93A8-E5062AAD7024}"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112333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03FC44-CC8E-46ED-93A8-E5062AAD7024}"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258042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03FC44-CC8E-46ED-93A8-E5062AAD7024}"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22D8A-A07F-44E4-8354-5FA806E0E16A}" type="slidenum">
              <a:rPr lang="en-GB" smtClean="0"/>
              <a:t>‹#›</a:t>
            </a:fld>
            <a:endParaRPr lang="en-GB"/>
          </a:p>
        </p:txBody>
      </p:sp>
    </p:spTree>
    <p:extLst>
      <p:ext uri="{BB962C8B-B14F-4D97-AF65-F5344CB8AC3E}">
        <p14:creationId xmlns:p14="http://schemas.microsoft.com/office/powerpoint/2010/main" val="427460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3FC44-CC8E-46ED-93A8-E5062AAD7024}" type="datetimeFigureOut">
              <a:rPr lang="en-GB" smtClean="0"/>
              <a:t>04/05/2020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22D8A-A07F-44E4-8354-5FA806E0E16A}" type="slidenum">
              <a:rPr lang="en-GB" smtClean="0"/>
              <a:t>‹#›</a:t>
            </a:fld>
            <a:endParaRPr lang="en-GB"/>
          </a:p>
        </p:txBody>
      </p:sp>
    </p:spTree>
    <p:extLst>
      <p:ext uri="{BB962C8B-B14F-4D97-AF65-F5344CB8AC3E}">
        <p14:creationId xmlns:p14="http://schemas.microsoft.com/office/powerpoint/2010/main" val="421216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awo8jUxIm0c" TargetMode="External"/><Relationship Id="rId1" Type="http://schemas.openxmlformats.org/officeDocument/2006/relationships/tags" Target="../tags/tag11.xml"/><Relationship Id="rId5" Type="http://schemas.openxmlformats.org/officeDocument/2006/relationships/image" Target="../media/image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s://www.redbubble.com/people/contraststudios/works/16518723-alice-in-wonderland-quote-how-long-is-forever-white-rabbit-quote-0125?p=canvas-print" TargetMode="Externa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video" Target="https://www.youtube.com/embed/bRkILioT_NA" TargetMode="Externa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www.club.cc.cmu.edu/~cmccabe/blog_time_and_time_again.html" TargetMode="Externa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13.emf"/><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https://www.youtube.com/embed/EJYunCo5xog" TargetMode="Externa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3.jpeg"/><Relationship Id="rId5" Type="http://schemas.openxmlformats.org/officeDocument/2006/relationships/hyperlink" Target="mailto:psychological.service.admin@shetland.gov.uk"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12192000" cy="6858000"/>
            <a:chOff x="0" y="0"/>
            <a:chExt cx="12192000" cy="685800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325710" cy="6858000"/>
            </a:xfrm>
            <a:prstGeom prst="rect">
              <a:avLst/>
            </a:prstGeom>
            <a:effectLst>
              <a:softEdge rad="127000"/>
            </a:effectLst>
          </p:spPr>
        </p:pic>
        <p:grpSp>
          <p:nvGrpSpPr>
            <p:cNvPr id="12" name="Group 11"/>
            <p:cNvGrpSpPr/>
            <p:nvPr/>
          </p:nvGrpSpPr>
          <p:grpSpPr>
            <a:xfrm>
              <a:off x="7325710" y="0"/>
              <a:ext cx="4866290" cy="6858000"/>
              <a:chOff x="7325710" y="0"/>
              <a:chExt cx="4866290" cy="6858000"/>
            </a:xfrm>
          </p:grpSpPr>
          <p:sp>
            <p:nvSpPr>
              <p:cNvPr id="5" name="Rectangle 4"/>
              <p:cNvSpPr/>
              <p:nvPr/>
            </p:nvSpPr>
            <p:spPr>
              <a:xfrm>
                <a:off x="7325710" y="0"/>
                <a:ext cx="4866290" cy="5517931"/>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5"/>
              <p:cNvSpPr/>
              <p:nvPr/>
            </p:nvSpPr>
            <p:spPr>
              <a:xfrm>
                <a:off x="7325710" y="5517931"/>
                <a:ext cx="4866290" cy="935421"/>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25710" y="6453352"/>
                <a:ext cx="4866290" cy="404648"/>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8162" y="162726"/>
            <a:ext cx="1450599" cy="1450599"/>
          </a:xfrm>
          <a:prstGeom prst="rect">
            <a:avLst/>
          </a:prstGeom>
          <a:effectLst>
            <a:softEdge rad="63500"/>
          </a:effectLst>
        </p:spPr>
      </p:pic>
      <p:sp>
        <p:nvSpPr>
          <p:cNvPr id="9" name="Title 1"/>
          <p:cNvSpPr>
            <a:spLocks noGrp="1"/>
          </p:cNvSpPr>
          <p:nvPr>
            <p:ph type="ctrTitle"/>
          </p:nvPr>
        </p:nvSpPr>
        <p:spPr>
          <a:xfrm>
            <a:off x="7200991" y="1660621"/>
            <a:ext cx="5115729" cy="2746226"/>
          </a:xfrm>
        </p:spPr>
        <p:txBody>
          <a:bodyPr>
            <a:noAutofit/>
          </a:bodyPr>
          <a:lstStyle/>
          <a:p>
            <a:r>
              <a:rPr lang="en-GB" sz="4400" b="1" dirty="0">
                <a:solidFill>
                  <a:srgbClr val="0070C0"/>
                </a:solidFill>
                <a:latin typeface="Arial" panose="020B0604020202020204" pitchFamily="34" charset="0"/>
                <a:cs typeface="Arial" panose="020B0604020202020204" pitchFamily="34" charset="0"/>
              </a:rPr>
              <a:t/>
            </a:r>
            <a:br>
              <a:rPr lang="en-GB" sz="4400" b="1" dirty="0">
                <a:solidFill>
                  <a:srgbClr val="0070C0"/>
                </a:solidFill>
                <a:latin typeface="Arial" panose="020B0604020202020204" pitchFamily="34" charset="0"/>
                <a:cs typeface="Arial" panose="020B0604020202020204" pitchFamily="34" charset="0"/>
              </a:rPr>
            </a:br>
            <a:r>
              <a:rPr lang="en-GB" sz="4400" b="1" dirty="0">
                <a:solidFill>
                  <a:srgbClr val="0070C0"/>
                </a:solidFill>
                <a:latin typeface="Arial" panose="020B0604020202020204" pitchFamily="34" charset="0"/>
                <a:cs typeface="Arial" panose="020B0604020202020204" pitchFamily="34" charset="0"/>
              </a:rPr>
              <a:t/>
            </a:r>
            <a:br>
              <a:rPr lang="en-GB" sz="4400" b="1" dirty="0">
                <a:solidFill>
                  <a:srgbClr val="0070C0"/>
                </a:solidFill>
                <a:latin typeface="Arial" panose="020B0604020202020204" pitchFamily="34" charset="0"/>
                <a:cs typeface="Arial" panose="020B0604020202020204" pitchFamily="34" charset="0"/>
              </a:rPr>
            </a:br>
            <a:r>
              <a:rPr lang="en-GB" sz="4400" b="1" dirty="0">
                <a:solidFill>
                  <a:srgbClr val="0070C0"/>
                </a:solidFill>
                <a:latin typeface="Arial" panose="020B0604020202020204" pitchFamily="34" charset="0"/>
                <a:cs typeface="Arial" panose="020B0604020202020204" pitchFamily="34" charset="0"/>
              </a:rPr>
              <a:t>ZEN SCHOOLS</a:t>
            </a:r>
            <a:br>
              <a:rPr lang="en-GB" sz="4400" b="1" dirty="0">
                <a:solidFill>
                  <a:srgbClr val="0070C0"/>
                </a:solidFill>
                <a:latin typeface="Arial" panose="020B0604020202020204" pitchFamily="34" charset="0"/>
                <a:cs typeface="Arial" panose="020B0604020202020204" pitchFamily="34" charset="0"/>
              </a:rPr>
            </a:br>
            <a:r>
              <a:rPr lang="en-GB" sz="4400" b="1" dirty="0">
                <a:solidFill>
                  <a:srgbClr val="0070C0"/>
                </a:solidFill>
                <a:latin typeface="Arial" panose="020B0604020202020204" pitchFamily="34" charset="0"/>
                <a:cs typeface="Arial" panose="020B0604020202020204" pitchFamily="34" charset="0"/>
              </a:rPr>
              <a:t/>
            </a:r>
            <a:br>
              <a:rPr lang="en-GB" sz="4400" b="1" dirty="0">
                <a:solidFill>
                  <a:srgbClr val="0070C0"/>
                </a:solidFill>
                <a:latin typeface="Arial" panose="020B0604020202020204" pitchFamily="34" charset="0"/>
                <a:cs typeface="Arial" panose="020B0604020202020204" pitchFamily="34" charset="0"/>
              </a:rPr>
            </a:br>
            <a:r>
              <a:rPr lang="en-GB" sz="4400" b="1" dirty="0">
                <a:solidFill>
                  <a:srgbClr val="0070C0"/>
                </a:solidFill>
                <a:latin typeface="Arial" panose="020B0604020202020204" pitchFamily="34" charset="0"/>
                <a:cs typeface="Arial" panose="020B0604020202020204" pitchFamily="34" charset="0"/>
              </a:rPr>
              <a:t>Mindful Schools</a:t>
            </a:r>
            <a:endParaRPr lang="en-GB" sz="4400" b="1" strike="sngStrike"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6710855" y="5616309"/>
            <a:ext cx="6096000" cy="738664"/>
          </a:xfrm>
          <a:prstGeom prst="rect">
            <a:avLst/>
          </a:prstGeom>
        </p:spPr>
        <p:txBody>
          <a:bodyPr>
            <a:spAutoFit/>
          </a:bodyPr>
          <a:lstStyle/>
          <a:p>
            <a:pPr algn="ctr"/>
            <a:r>
              <a:rPr lang="en-GB" sz="1400" dirty="0">
                <a:latin typeface="Arial" panose="020B0604020202020204" pitchFamily="34" charset="0"/>
                <a:ea typeface="Calibri" panose="020F0502020204030204" pitchFamily="34" charset="0"/>
                <a:cs typeface="Times New Roman" panose="02020603050405020304" pitchFamily="18" charset="0"/>
              </a:rPr>
              <a:t>Shetland Islands Council</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1400" dirty="0">
                <a:latin typeface="Arial" panose="020B0604020202020204" pitchFamily="34" charset="0"/>
                <a:ea typeface="Calibri" panose="020F0502020204030204" pitchFamily="34" charset="0"/>
                <a:cs typeface="Times New Roman" panose="02020603050405020304" pitchFamily="18" charset="0"/>
              </a:rPr>
              <a:t>Children’s Services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1400" dirty="0">
                <a:latin typeface="Arial" panose="020B0604020202020204" pitchFamily="34" charset="0"/>
                <a:ea typeface="Calibri" panose="020F0502020204030204" pitchFamily="34" charset="0"/>
                <a:cs typeface="Times New Roman" panose="02020603050405020304" pitchFamily="18" charset="0"/>
              </a:rPr>
              <a:t>Educational Psychology Service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7953279" y="6550223"/>
            <a:ext cx="3611151" cy="307777"/>
          </a:xfrm>
          <a:prstGeom prst="rect">
            <a:avLst/>
          </a:prstGeom>
        </p:spPr>
        <p:txBody>
          <a:bodyPr wrap="square">
            <a:spAutoFit/>
          </a:bodyPr>
          <a:lstStyle/>
          <a:p>
            <a:pPr algn="ctr"/>
            <a:r>
              <a:rPr lang="en-GB" sz="1400" b="1" u="sng" dirty="0">
                <a:latin typeface="Arial" panose="020B0604020202020204" pitchFamily="34" charset="0"/>
                <a:ea typeface="Calibri" panose="020F0502020204030204" pitchFamily="34" charset="0"/>
                <a:cs typeface="Times New Roman" panose="02020603050405020304" pitchFamily="18" charset="0"/>
              </a:rPr>
              <a:t>SESSION FOR STAFF</a:t>
            </a:r>
            <a:endParaRPr lang="en-GB" sz="14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3069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wo8jUxIm0c"/>
          <p:cNvPicPr>
            <a:picLocks noRot="1" noChangeAspect="1"/>
          </p:cNvPicPr>
          <p:nvPr>
            <a:videoFile r:link="rId2"/>
          </p:nvPr>
        </p:nvPicPr>
        <p:blipFill>
          <a:blip r:embed="rId5"/>
          <a:stretch>
            <a:fillRect/>
          </a:stretch>
        </p:blipFill>
        <p:spPr>
          <a:xfrm>
            <a:off x="800583" y="430072"/>
            <a:ext cx="10681503" cy="6008345"/>
          </a:xfrm>
          <a:prstGeom prst="rect">
            <a:avLst/>
          </a:prstGeom>
        </p:spPr>
      </p:pic>
    </p:spTree>
    <p:custDataLst>
      <p:tags r:id="rId1"/>
    </p:custDataLst>
    <p:extLst>
      <p:ext uri="{BB962C8B-B14F-4D97-AF65-F5344CB8AC3E}">
        <p14:creationId xmlns:p14="http://schemas.microsoft.com/office/powerpoint/2010/main" val="195601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97" y="1160061"/>
            <a:ext cx="10515600" cy="1112829"/>
          </a:xfrm>
        </p:spPr>
        <p:txBody>
          <a:bodyPr>
            <a:normAutofit/>
          </a:bodyPr>
          <a:lstStyle/>
          <a:p>
            <a:r>
              <a:rPr lang="en-GB" sz="2800" u="sng" dirty="0">
                <a:solidFill>
                  <a:schemeClr val="accent5"/>
                </a:solidFill>
                <a:latin typeface="Arial" panose="020B0604020202020204" pitchFamily="34" charset="0"/>
                <a:cs typeface="Arial" panose="020B0604020202020204" pitchFamily="34" charset="0"/>
              </a:rPr>
              <a:t>Activity for you to try…gratitude jar</a:t>
            </a:r>
          </a:p>
        </p:txBody>
      </p:sp>
      <p:sp>
        <p:nvSpPr>
          <p:cNvPr id="3" name="Content Placeholder 2"/>
          <p:cNvSpPr>
            <a:spLocks noGrp="1"/>
          </p:cNvSpPr>
          <p:nvPr>
            <p:ph idx="1"/>
          </p:nvPr>
        </p:nvSpPr>
        <p:spPr>
          <a:xfrm>
            <a:off x="551597" y="2006813"/>
            <a:ext cx="10515600" cy="4416941"/>
          </a:xfrm>
        </p:spPr>
        <p:txBody>
          <a:bodyPr>
            <a:normAutofit lnSpcReduction="10000"/>
          </a:bodyPr>
          <a:lstStyle/>
          <a:p>
            <a:pPr marL="0" indent="0">
              <a:buNone/>
            </a:pPr>
            <a:r>
              <a:rPr lang="en-GB" dirty="0">
                <a:latin typeface="Arial" panose="020B0604020202020204" pitchFamily="34" charset="0"/>
                <a:cs typeface="Arial" panose="020B0604020202020204" pitchFamily="34" charset="0"/>
              </a:rPr>
              <a:t>A great way to practice being thankful</a:t>
            </a:r>
          </a:p>
          <a:p>
            <a:pPr marL="0" indent="0">
              <a:buNone/>
            </a:pPr>
            <a:r>
              <a:rPr lang="en-GB" sz="2400" dirty="0">
                <a:latin typeface="Arial" panose="020B0604020202020204" pitchFamily="34" charset="0"/>
                <a:cs typeface="Arial" panose="020B0604020202020204" pitchFamily="34" charset="0"/>
              </a:rPr>
              <a:t>1. All you need is a glass jar and post its!</a:t>
            </a:r>
          </a:p>
          <a:p>
            <a:pPr marL="0" indent="0">
              <a:buNone/>
            </a:pPr>
            <a:r>
              <a:rPr lang="en-GB" sz="2400" dirty="0">
                <a:latin typeface="Arial" panose="020B0604020202020204" pitchFamily="34" charset="0"/>
                <a:cs typeface="Arial" panose="020B0604020202020204" pitchFamily="34" charset="0"/>
              </a:rPr>
              <a:t>2. Take some post its; write down things that you are thankful for and place them in the jar.</a:t>
            </a:r>
          </a:p>
          <a:p>
            <a:pPr marL="0" indent="0">
              <a:buNone/>
            </a:pPr>
            <a:r>
              <a:rPr lang="en-GB" sz="2400" dirty="0">
                <a:latin typeface="Arial" panose="020B0604020202020204" pitchFamily="34" charset="0"/>
                <a:cs typeface="Arial" panose="020B0604020202020204" pitchFamily="34" charset="0"/>
              </a:rPr>
              <a:t>3.  At the end of the day, look back at all the things you are thankful for in your life.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Gratitude increases happiness and helps us to appreciate what we have </a:t>
            </a:r>
            <a:r>
              <a:rPr lang="en-GB" dirty="0" smtClean="0">
                <a:latin typeface="Arial" panose="020B0604020202020204" pitchFamily="34" charset="0"/>
                <a:cs typeface="Arial" panose="020B0604020202020204" pitchFamily="34" charset="0"/>
              </a:rPr>
              <a:t>now, </a:t>
            </a:r>
            <a:r>
              <a:rPr lang="en-GB" dirty="0">
                <a:latin typeface="Arial" panose="020B0604020202020204" pitchFamily="34" charset="0"/>
                <a:cs typeface="Arial" panose="020B0604020202020204" pitchFamily="34" charset="0"/>
              </a:rPr>
              <a:t>rather than what we don’t have and think we need.</a:t>
            </a:r>
          </a:p>
          <a:p>
            <a:pPr marL="0" indent="0">
              <a:buNone/>
            </a:pPr>
            <a:r>
              <a:rPr lang="en-GB" dirty="0">
                <a:latin typeface="Arial" panose="020B0604020202020204" pitchFamily="34" charset="0"/>
                <a:cs typeface="Arial" panose="020B0604020202020204" pitchFamily="34" charset="0"/>
              </a:rPr>
              <a:t>It also creates positive emotions such as joy, love and contentment.</a:t>
            </a:r>
          </a:p>
          <a:p>
            <a:pPr marL="0" indent="0">
              <a:buNone/>
            </a:pPr>
            <a:endParaRPr lang="en-GB" dirty="0"/>
          </a:p>
        </p:txBody>
      </p:sp>
      <p:sp>
        <p:nvSpPr>
          <p:cNvPr id="4" name="Rectangle 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sp>
        <p:nvSpPr>
          <p:cNvPr id="7" name="TextBox 6"/>
          <p:cNvSpPr txBox="1"/>
          <p:nvPr/>
        </p:nvSpPr>
        <p:spPr>
          <a:xfrm>
            <a:off x="330506" y="261976"/>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a:t>
            </a:r>
          </a:p>
        </p:txBody>
      </p:sp>
    </p:spTree>
    <p:custDataLst>
      <p:tags r:id="rId1"/>
    </p:custDataLst>
    <p:extLst>
      <p:ext uri="{BB962C8B-B14F-4D97-AF65-F5344CB8AC3E}">
        <p14:creationId xmlns:p14="http://schemas.microsoft.com/office/powerpoint/2010/main" val="273202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475593" y="261976"/>
              <a:ext cx="7326376"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sp>
        <p:nvSpPr>
          <p:cNvPr id="13" name="Title 1"/>
          <p:cNvSpPr txBox="1">
            <a:spLocks/>
          </p:cNvSpPr>
          <p:nvPr/>
        </p:nvSpPr>
        <p:spPr>
          <a:xfrm>
            <a:off x="475593" y="1312854"/>
            <a:ext cx="9144000" cy="748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u="sng" dirty="0">
                <a:solidFill>
                  <a:schemeClr val="accent5"/>
                </a:solidFill>
                <a:latin typeface="Arial" panose="020B0604020202020204" pitchFamily="34" charset="0"/>
                <a:cs typeface="Arial" panose="020B0604020202020204" pitchFamily="34" charset="0"/>
              </a:rPr>
              <a:t>There are many common myths and misconceptions about Mindfulness. Are the following TRUE or FALSE?</a:t>
            </a:r>
          </a:p>
        </p:txBody>
      </p:sp>
      <p:sp>
        <p:nvSpPr>
          <p:cNvPr id="14" name="TextBox 13"/>
          <p:cNvSpPr txBox="1"/>
          <p:nvPr/>
        </p:nvSpPr>
        <p:spPr>
          <a:xfrm>
            <a:off x="944389" y="2061332"/>
            <a:ext cx="8005243" cy="3046988"/>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Mindfulness is: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Religious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Paying attention to the present moment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Sitting on the floor cross-legged and humming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Positive thinking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Being grateful for what we have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Being kind to ourselves</a:t>
            </a:r>
          </a:p>
        </p:txBody>
      </p:sp>
    </p:spTree>
    <p:custDataLst>
      <p:tags r:id="rId1"/>
    </p:custDataLst>
    <p:extLst>
      <p:ext uri="{BB962C8B-B14F-4D97-AF65-F5344CB8AC3E}">
        <p14:creationId xmlns:p14="http://schemas.microsoft.com/office/powerpoint/2010/main" val="33160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475593" y="261976"/>
              <a:ext cx="7326376"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sp>
        <p:nvSpPr>
          <p:cNvPr id="13" name="Title 1"/>
          <p:cNvSpPr txBox="1">
            <a:spLocks/>
          </p:cNvSpPr>
          <p:nvPr/>
        </p:nvSpPr>
        <p:spPr>
          <a:xfrm>
            <a:off x="475593" y="1312854"/>
            <a:ext cx="11097708" cy="748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u="sng" dirty="0">
                <a:solidFill>
                  <a:schemeClr val="accent5"/>
                </a:solidFill>
                <a:latin typeface="Arial" panose="020B0604020202020204" pitchFamily="34" charset="0"/>
                <a:cs typeface="Arial" panose="020B0604020202020204" pitchFamily="34" charset="0"/>
              </a:rPr>
              <a:t>Answers:</a:t>
            </a:r>
          </a:p>
          <a:p>
            <a:endParaRPr lang="en-GB" sz="2800" u="sng" dirty="0">
              <a:solidFill>
                <a:schemeClr val="accent5"/>
              </a:solidFill>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Mindfulness is:</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Religious - </a:t>
            </a:r>
            <a:r>
              <a:rPr lang="en-GB" sz="2800" dirty="0">
                <a:solidFill>
                  <a:srgbClr val="C00000"/>
                </a:solidFill>
                <a:latin typeface="Arial" panose="020B0604020202020204" pitchFamily="34" charset="0"/>
                <a:cs typeface="Arial" panose="020B0604020202020204" pitchFamily="34" charset="0"/>
              </a:rPr>
              <a:t>False</a:t>
            </a:r>
            <a:r>
              <a:rPr lang="en-GB" sz="28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Paying attention to the present moment - </a:t>
            </a:r>
            <a:r>
              <a:rPr lang="en-GB" sz="2800" dirty="0">
                <a:solidFill>
                  <a:srgbClr val="00B050"/>
                </a:solidFill>
                <a:latin typeface="Arial" panose="020B0604020202020204" pitchFamily="34" charset="0"/>
                <a:cs typeface="Arial" panose="020B0604020202020204" pitchFamily="34" charset="0"/>
              </a:rPr>
              <a:t>True</a:t>
            </a:r>
            <a:r>
              <a:rPr lang="en-GB" sz="28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Sitting on the floor crossed legged and humming - </a:t>
            </a:r>
            <a:r>
              <a:rPr lang="en-GB" sz="2800" dirty="0">
                <a:solidFill>
                  <a:srgbClr val="C00000"/>
                </a:solidFill>
                <a:latin typeface="Arial" panose="020B0604020202020204" pitchFamily="34" charset="0"/>
                <a:cs typeface="Arial" panose="020B0604020202020204" pitchFamily="34" charset="0"/>
              </a:rPr>
              <a:t>False</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Positive thinking - </a:t>
            </a:r>
            <a:r>
              <a:rPr lang="en-GB" sz="2800" dirty="0">
                <a:solidFill>
                  <a:srgbClr val="C00000"/>
                </a:solidFill>
                <a:latin typeface="Arial" panose="020B0604020202020204" pitchFamily="34" charset="0"/>
                <a:cs typeface="Arial" panose="020B0604020202020204" pitchFamily="34" charset="0"/>
              </a:rPr>
              <a:t>False</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Being grateful for what we have - </a:t>
            </a:r>
            <a:r>
              <a:rPr lang="en-GB" sz="2800" dirty="0">
                <a:solidFill>
                  <a:srgbClr val="00B050"/>
                </a:solidFill>
                <a:latin typeface="Arial" panose="020B0604020202020204" pitchFamily="34" charset="0"/>
                <a:cs typeface="Arial" panose="020B0604020202020204" pitchFamily="34" charset="0"/>
              </a:rPr>
              <a:t>True</a:t>
            </a:r>
            <a:endParaRPr lang="en-GB"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Being kind to ourselves - </a:t>
            </a:r>
            <a:r>
              <a:rPr lang="en-GB" sz="2800" dirty="0">
                <a:solidFill>
                  <a:srgbClr val="00B050"/>
                </a:solidFill>
                <a:latin typeface="Arial" panose="020B0604020202020204" pitchFamily="34" charset="0"/>
                <a:cs typeface="Arial" panose="020B0604020202020204" pitchFamily="34" charset="0"/>
              </a:rPr>
              <a:t>True</a:t>
            </a:r>
          </a:p>
          <a:p>
            <a:endParaRPr lang="en-GB" sz="2800" u="sng" dirty="0">
              <a:solidFill>
                <a:schemeClr val="accent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8644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88743" y="261976"/>
              <a:ext cx="74132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 </a:t>
              </a:r>
            </a:p>
          </p:txBody>
        </p:sp>
      </p:grpSp>
      <p:sp>
        <p:nvSpPr>
          <p:cNvPr id="11" name="Title 1"/>
          <p:cNvSpPr txBox="1">
            <a:spLocks/>
          </p:cNvSpPr>
          <p:nvPr/>
        </p:nvSpPr>
        <p:spPr>
          <a:xfrm>
            <a:off x="388743" y="1311139"/>
            <a:ext cx="7326657" cy="438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sng"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Levels of comfort / discomfort…</a:t>
            </a:r>
          </a:p>
        </p:txBody>
      </p:sp>
      <p:sp>
        <p:nvSpPr>
          <p:cNvPr id="12" name="TextBox 11"/>
          <p:cNvSpPr txBox="1"/>
          <p:nvPr/>
        </p:nvSpPr>
        <p:spPr>
          <a:xfrm>
            <a:off x="5645783" y="3287829"/>
            <a:ext cx="6015948" cy="3046988"/>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people are </a:t>
            </a: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comfortable with silence, therefore, sitting in silence being mindful can be </a:t>
            </a: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VERY uncomfortable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distressing</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some people. </a:t>
            </a:r>
          </a:p>
        </p:txBody>
      </p:sp>
      <p:pic>
        <p:nvPicPr>
          <p:cNvPr id="13"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741" y="2884786"/>
            <a:ext cx="3575371" cy="35416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307564" y="2225357"/>
            <a:ext cx="6988810" cy="3693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can’t force people to be mindful!</a:t>
            </a:r>
          </a:p>
        </p:txBody>
      </p:sp>
    </p:spTree>
    <p:custDataLst>
      <p:tags r:id="rId1"/>
    </p:custDataLst>
    <p:extLst>
      <p:ext uri="{BB962C8B-B14F-4D97-AF65-F5344CB8AC3E}">
        <p14:creationId xmlns:p14="http://schemas.microsoft.com/office/powerpoint/2010/main" val="7230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88743" y="261976"/>
              <a:ext cx="74132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 </a:t>
              </a:r>
            </a:p>
          </p:txBody>
        </p:sp>
      </p:grpSp>
      <p:sp>
        <p:nvSpPr>
          <p:cNvPr id="11" name="Title 1"/>
          <p:cNvSpPr txBox="1">
            <a:spLocks/>
          </p:cNvSpPr>
          <p:nvPr/>
        </p:nvSpPr>
        <p:spPr>
          <a:xfrm>
            <a:off x="1316791" y="1422035"/>
            <a:ext cx="9724248" cy="36822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2800" u="sng"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800" u="sng" dirty="0">
                <a:solidFill>
                  <a:schemeClr val="accent1"/>
                </a:solidFill>
                <a:latin typeface="Arial" panose="020B0604020202020204" pitchFamily="34" charset="0"/>
                <a:cs typeface="Arial" panose="020B0604020202020204" pitchFamily="34" charset="0"/>
              </a:rPr>
              <a:t>Think about the following:</a:t>
            </a: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2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2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800" dirty="0">
                <a:latin typeface="Arial" panose="020B0604020202020204" pitchFamily="34" charset="0"/>
                <a:cs typeface="Arial" panose="020B0604020202020204" pitchFamily="34" charset="0"/>
              </a:rPr>
              <a:t>Can you think of anyone in your school who might or does find mindfulness difficult?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0" i="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800" dirty="0">
                <a:latin typeface="Arial" panose="020B0604020202020204" pitchFamily="34" charset="0"/>
                <a:cs typeface="Arial" panose="020B0604020202020204" pitchFamily="34" charset="0"/>
              </a:rPr>
              <a:t>How might you deal with that?</a:t>
            </a:r>
            <a:endParaRPr kumimoji="0" lang="en-GB" sz="2800" b="0" i="0"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88100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96607" y="261976"/>
              <a:ext cx="7405362" cy="584775"/>
            </a:xfrm>
            <a:prstGeom prst="rect">
              <a:avLst/>
            </a:prstGeom>
            <a:noFill/>
          </p:spPr>
          <p:txBody>
            <a:bodyPr wrap="square" rtlCol="0">
              <a:spAutoFit/>
            </a:bodyPr>
            <a:lstStyle/>
            <a:p>
              <a:pPr>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a:t>
              </a:r>
              <a:endParaRPr lang="en-GB" sz="3200" b="1" dirty="0">
                <a:latin typeface="Monotype Corsiva" panose="03010101010201010101" pitchFamily="66" charset="0"/>
              </a:endParaRPr>
            </a:p>
          </p:txBody>
        </p:sp>
      </p:grpSp>
      <p:sp>
        <p:nvSpPr>
          <p:cNvPr id="11" name="Rectangle 10"/>
          <p:cNvSpPr/>
          <p:nvPr/>
        </p:nvSpPr>
        <p:spPr>
          <a:xfrm>
            <a:off x="511416" y="2082205"/>
            <a:ext cx="11353800" cy="4247317"/>
          </a:xfrm>
          <a:prstGeom prst="rect">
            <a:avLst/>
          </a:prstGeom>
        </p:spPr>
        <p:txBody>
          <a:bodyPr wrap="square">
            <a:spAutoFit/>
          </a:bodyPr>
          <a:lstStyle/>
          <a:p>
            <a:pPr marL="342900" marR="0" lvl="0" indent="-3429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Teachers or even parents might be concerned that mindfulness may do harm to children and young people. </a:t>
            </a:r>
          </a:p>
          <a:p>
            <a:pPr marL="342900" marR="0" lvl="0" indent="-3429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 of the literature show no cases of harm have been reported from mindfulness in schools. Mindfulness is simply attention and acceptance training. As such, if a difficult issue arises for a </a:t>
            </a:r>
            <a:r>
              <a:rPr lang="en-GB" sz="2000" noProof="0" dirty="0">
                <a:solidFill>
                  <a:prstClr val="black"/>
                </a:solidFill>
                <a:latin typeface="Arial" panose="020B0604020202020204" pitchFamily="34" charset="0"/>
                <a:cs typeface="Arial" panose="020B0604020202020204" pitchFamily="34" charset="0"/>
              </a:rPr>
              <a:t>pupil</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issue will have been there already.</a:t>
            </a:r>
          </a:p>
          <a:p>
            <a:pPr marL="342900" marR="0" lvl="0" indent="-3429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act of training attention may highlight that issue, but the mindfulness practice is not the cause of it.</a:t>
            </a:r>
          </a:p>
          <a:p>
            <a:pPr marL="342900" marR="0" lvl="0" indent="-3429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pupils have experienced trauma or adversity, mindfulness practise may reduce the distractions that they usually employ to avoid or manage their symptoms.</a:t>
            </a:r>
          </a:p>
        </p:txBody>
      </p:sp>
      <p:sp>
        <p:nvSpPr>
          <p:cNvPr id="12" name="Rectangle 11"/>
          <p:cNvSpPr/>
          <p:nvPr/>
        </p:nvSpPr>
        <p:spPr>
          <a:xfrm>
            <a:off x="511416" y="1312854"/>
            <a:ext cx="1029761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Can mindfulness be harmful to children?</a:t>
            </a:r>
          </a:p>
        </p:txBody>
      </p:sp>
    </p:spTree>
    <p:custDataLst>
      <p:tags r:id="rId1"/>
    </p:custDataLst>
    <p:extLst>
      <p:ext uri="{BB962C8B-B14F-4D97-AF65-F5344CB8AC3E}">
        <p14:creationId xmlns:p14="http://schemas.microsoft.com/office/powerpoint/2010/main" val="215477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30506" y="261976"/>
              <a:ext cx="747146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sp>
        <p:nvSpPr>
          <p:cNvPr id="11" name="Title 1"/>
          <p:cNvSpPr txBox="1">
            <a:spLocks/>
          </p:cNvSpPr>
          <p:nvPr/>
        </p:nvSpPr>
        <p:spPr>
          <a:xfrm>
            <a:off x="674965" y="1312854"/>
            <a:ext cx="9144000" cy="748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u="sng" dirty="0">
                <a:solidFill>
                  <a:schemeClr val="accent5"/>
                </a:solidFill>
                <a:latin typeface="Arial" panose="020B0604020202020204" pitchFamily="34" charset="0"/>
                <a:cs typeface="Arial" panose="020B0604020202020204" pitchFamily="34" charset="0"/>
              </a:rPr>
              <a:t>Practicing Awareness: how often are we in the present moment?</a:t>
            </a:r>
          </a:p>
        </p:txBody>
      </p:sp>
      <p:pic>
        <p:nvPicPr>
          <p:cNvPr id="12" name="Picture 6" descr="Image result for how long is fore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4692" y="2719093"/>
            <a:ext cx="2825085" cy="18851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p:cNvSpPr/>
          <p:nvPr/>
        </p:nvSpPr>
        <p:spPr>
          <a:xfrm>
            <a:off x="6057900" y="6432466"/>
            <a:ext cx="6096000" cy="400110"/>
          </a:xfrm>
          <a:prstGeom prst="rect">
            <a:avLst/>
          </a:prstGeom>
        </p:spPr>
        <p:txBody>
          <a:bodyPr>
            <a:spAutoFit/>
          </a:bodyPr>
          <a:lstStyle/>
          <a:p>
            <a:pPr algn="r"/>
            <a:r>
              <a:rPr lang="en-GB" sz="1000" dirty="0">
                <a:hlinkClick r:id="rId7"/>
              </a:rPr>
              <a:t>https://www.redbubble.com/people/contraststudios/works/16518723-alice-in-wonderland-quote-how-long-is-forever-white-rabbit-quote-0125?p=canvas-print</a:t>
            </a:r>
            <a:endParaRPr lang="en-GB" sz="1000" dirty="0"/>
          </a:p>
        </p:txBody>
      </p:sp>
      <p:sp>
        <p:nvSpPr>
          <p:cNvPr id="2" name="Rectangle 1"/>
          <p:cNvSpPr/>
          <p:nvPr/>
        </p:nvSpPr>
        <p:spPr>
          <a:xfrm>
            <a:off x="749429" y="2368982"/>
            <a:ext cx="7875956" cy="3785652"/>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A second is powerful and can change our lives e.g. babies are born, people die, significant things happen to us in seconds and minutes but we pay little attention to them ticking by.</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spend our lives thinking in the past or in the future – but when we really think about it – all we have is now, this day and mindfulness encourages us to focus on that and the fact that this day and what we do with it can take our lives in all kinds of directions.</a:t>
            </a:r>
          </a:p>
        </p:txBody>
      </p:sp>
    </p:spTree>
    <p:custDataLst>
      <p:tags r:id="rId1"/>
    </p:custDataLst>
    <p:extLst>
      <p:ext uri="{BB962C8B-B14F-4D97-AF65-F5344CB8AC3E}">
        <p14:creationId xmlns:p14="http://schemas.microsoft.com/office/powerpoint/2010/main" val="381917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30506" y="261976"/>
              <a:ext cx="747146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pic>
        <p:nvPicPr>
          <p:cNvPr id="3" name="bRkILioT_NA"/>
          <p:cNvPicPr>
            <a:picLocks noRot="1" noChangeAspect="1"/>
          </p:cNvPicPr>
          <p:nvPr>
            <a:videoFile r:link="rId2"/>
          </p:nvPr>
        </p:nvPicPr>
        <p:blipFill>
          <a:blip r:embed="rId7"/>
          <a:stretch>
            <a:fillRect/>
          </a:stretch>
        </p:blipFill>
        <p:spPr>
          <a:xfrm>
            <a:off x="2372361" y="2346387"/>
            <a:ext cx="7438030" cy="4183892"/>
          </a:xfrm>
          <a:prstGeom prst="rect">
            <a:avLst/>
          </a:prstGeom>
        </p:spPr>
      </p:pic>
      <p:sp>
        <p:nvSpPr>
          <p:cNvPr id="4" name="TextBox 3"/>
          <p:cNvSpPr txBox="1"/>
          <p:nvPr/>
        </p:nvSpPr>
        <p:spPr>
          <a:xfrm>
            <a:off x="330506" y="1269243"/>
            <a:ext cx="9479885" cy="954107"/>
          </a:xfrm>
          <a:prstGeom prst="rect">
            <a:avLst/>
          </a:prstGeom>
          <a:noFill/>
        </p:spPr>
        <p:txBody>
          <a:bodyPr wrap="square" rtlCol="0">
            <a:spAutoFit/>
          </a:bodyPr>
          <a:lstStyle/>
          <a:p>
            <a:r>
              <a:rPr lang="en-GB" sz="2800" u="sng" dirty="0">
                <a:solidFill>
                  <a:schemeClr val="accent1"/>
                </a:solidFill>
                <a:latin typeface="Arial" panose="020B0604020202020204" pitchFamily="34" charset="0"/>
                <a:cs typeface="Arial" panose="020B0604020202020204" pitchFamily="34" charset="0"/>
              </a:rPr>
              <a:t>Below is a video included in the pack about learning how to control stressful energy. Have a listen…</a:t>
            </a:r>
          </a:p>
        </p:txBody>
      </p:sp>
    </p:spTree>
    <p:custDataLst>
      <p:tags r:id="rId1"/>
    </p:custDataLst>
    <p:extLst>
      <p:ext uri="{BB962C8B-B14F-4D97-AF65-F5344CB8AC3E}">
        <p14:creationId xmlns:p14="http://schemas.microsoft.com/office/powerpoint/2010/main" val="197558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19489" y="261976"/>
              <a:ext cx="74824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 </a:t>
              </a:r>
            </a:p>
          </p:txBody>
        </p:sp>
      </p:grpSp>
      <p:sp>
        <p:nvSpPr>
          <p:cNvPr id="14" name="Title 1"/>
          <p:cNvSpPr txBox="1">
            <a:spLocks/>
          </p:cNvSpPr>
          <p:nvPr/>
        </p:nvSpPr>
        <p:spPr>
          <a:xfrm>
            <a:off x="646431" y="1269243"/>
            <a:ext cx="9346381" cy="7397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sng"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Automatic Pilot…</a:t>
            </a:r>
          </a:p>
        </p:txBody>
      </p:sp>
      <p:sp>
        <p:nvSpPr>
          <p:cNvPr id="15" name="TextBox 14"/>
          <p:cNvSpPr txBox="1"/>
          <p:nvPr/>
        </p:nvSpPr>
        <p:spPr>
          <a:xfrm>
            <a:off x="1628148" y="2256606"/>
            <a:ext cx="8638438" cy="716350"/>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many of us drive without realising what we’re doing?</a:t>
            </a:r>
          </a:p>
        </p:txBody>
      </p:sp>
      <p:sp>
        <p:nvSpPr>
          <p:cNvPr id="16" name="Rectangle 15"/>
          <p:cNvSpPr/>
          <p:nvPr/>
        </p:nvSpPr>
        <p:spPr>
          <a:xfrm>
            <a:off x="1080146" y="3286979"/>
            <a:ext cx="10274460" cy="12003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same way, we </a:t>
            </a:r>
            <a:r>
              <a:rPr kumimoji="0" lang="en-GB" sz="2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may not be really present</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moment-by-moment, for </a:t>
            </a:r>
            <a:r>
              <a:rPr kumimoji="0" lang="en-GB" sz="2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much of our lives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can often be miles away without knowing it. </a:t>
            </a:r>
          </a:p>
        </p:txBody>
      </p:sp>
      <p:sp>
        <p:nvSpPr>
          <p:cNvPr id="17" name="Rectangle 16"/>
          <p:cNvSpPr/>
          <p:nvPr/>
        </p:nvSpPr>
        <p:spPr>
          <a:xfrm>
            <a:off x="1080146" y="4592883"/>
            <a:ext cx="10517529" cy="168584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a:t>
            </a:r>
            <a:r>
              <a:rPr kumimoji="0" lang="en-GB" sz="2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becoming more aware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from moment to moment, of our </a:t>
            </a:r>
            <a:r>
              <a:rPr kumimoji="0" lang="en-GB" sz="2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thoughts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feelings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GB" sz="2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bodily sensations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well as the </a:t>
            </a:r>
            <a:r>
              <a:rPr kumimoji="0" lang="en-GB" sz="2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world</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around us, we give ourselves the possibility of </a:t>
            </a:r>
            <a:r>
              <a:rPr kumimoji="0" lang="en-GB" sz="2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greater freedom</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GB" sz="2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choice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custDataLst>
      <p:tags r:id="rId1"/>
    </p:custDataLst>
    <p:extLst>
      <p:ext uri="{BB962C8B-B14F-4D97-AF65-F5344CB8AC3E}">
        <p14:creationId xmlns:p14="http://schemas.microsoft.com/office/powerpoint/2010/main" val="54203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2035"/>
            <a:ext cx="10515600" cy="1112829"/>
          </a:xfrm>
        </p:spPr>
        <p:txBody>
          <a:bodyPr>
            <a:normAutofit/>
          </a:bodyPr>
          <a:lstStyle/>
          <a:p>
            <a:r>
              <a:rPr lang="en-GB" sz="2800" u="sng" dirty="0">
                <a:solidFill>
                  <a:schemeClr val="accent5"/>
                </a:solidFill>
                <a:latin typeface="Arial" panose="020B0604020202020204" pitchFamily="34" charset="0"/>
                <a:cs typeface="Arial" panose="020B0604020202020204" pitchFamily="34" charset="0"/>
              </a:rPr>
              <a:t>From this training you will learn</a:t>
            </a:r>
          </a:p>
        </p:txBody>
      </p:sp>
      <p:sp>
        <p:nvSpPr>
          <p:cNvPr id="3" name="Content Placeholder 2"/>
          <p:cNvSpPr>
            <a:spLocks noGrp="1"/>
          </p:cNvSpPr>
          <p:nvPr>
            <p:ph idx="1"/>
          </p:nvPr>
        </p:nvSpPr>
        <p:spPr>
          <a:xfrm>
            <a:off x="838200" y="2347415"/>
            <a:ext cx="10515600" cy="4416941"/>
          </a:xfrm>
        </p:spPr>
        <p:txBody>
          <a:bodyPr>
            <a:normAutofit/>
          </a:bodyPr>
          <a:lstStyle/>
          <a:p>
            <a:r>
              <a:rPr lang="en-GB" dirty="0">
                <a:latin typeface="Arial" panose="020B0604020202020204" pitchFamily="34" charset="0"/>
                <a:cs typeface="Arial" panose="020B0604020202020204" pitchFamily="34" charset="0"/>
              </a:rPr>
              <a:t>What ZEN Schools is</a:t>
            </a:r>
          </a:p>
          <a:p>
            <a:r>
              <a:rPr lang="en-GB" dirty="0">
                <a:latin typeface="Arial" panose="020B0604020202020204" pitchFamily="34" charset="0"/>
                <a:cs typeface="Arial" panose="020B0604020202020204" pitchFamily="34" charset="0"/>
              </a:rPr>
              <a:t>What Mindfulness is (formal and informal practice) and when </a:t>
            </a:r>
            <a:r>
              <a:rPr lang="en-GB" dirty="0" smtClean="0">
                <a:latin typeface="Arial" panose="020B0604020202020204" pitchFamily="34" charset="0"/>
                <a:cs typeface="Arial" panose="020B0604020202020204" pitchFamily="34" charset="0"/>
              </a:rPr>
              <a:t>you can </a:t>
            </a:r>
            <a:r>
              <a:rPr lang="en-GB" dirty="0">
                <a:latin typeface="Arial" panose="020B0604020202020204" pitchFamily="34" charset="0"/>
                <a:cs typeface="Arial" panose="020B0604020202020204" pitchFamily="34" charset="0"/>
              </a:rPr>
              <a:t>use it</a:t>
            </a:r>
          </a:p>
          <a:p>
            <a:r>
              <a:rPr lang="en-GB" dirty="0">
                <a:latin typeface="Arial" panose="020B0604020202020204" pitchFamily="34" charset="0"/>
                <a:cs typeface="Arial" panose="020B0604020202020204" pitchFamily="34" charset="0"/>
              </a:rPr>
              <a:t>The 6 principles we based our approach on</a:t>
            </a:r>
          </a:p>
          <a:p>
            <a:r>
              <a:rPr lang="en-GB" dirty="0">
                <a:latin typeface="Arial" panose="020B0604020202020204" pitchFamily="34" charset="0"/>
                <a:cs typeface="Arial" panose="020B0604020202020204" pitchFamily="34" charset="0"/>
              </a:rPr>
              <a:t>Myths and misconceptions</a:t>
            </a:r>
          </a:p>
          <a:p>
            <a:r>
              <a:rPr lang="en-GB" dirty="0">
                <a:latin typeface="Arial" panose="020B0604020202020204" pitchFamily="34" charset="0"/>
                <a:cs typeface="Arial" panose="020B0604020202020204" pitchFamily="34" charset="0"/>
              </a:rPr>
              <a:t>Automatic pilot vs Here and now</a:t>
            </a:r>
          </a:p>
          <a:p>
            <a:r>
              <a:rPr lang="en-GB" dirty="0">
                <a:latin typeface="Arial" panose="020B0604020202020204" pitchFamily="34" charset="0"/>
                <a:cs typeface="Arial" panose="020B0604020202020204" pitchFamily="34" charset="0"/>
              </a:rPr>
              <a:t>Benefits of Mindfulness</a:t>
            </a:r>
          </a:p>
        </p:txBody>
      </p:sp>
      <p:sp>
        <p:nvSpPr>
          <p:cNvPr id="4" name="Rectangle 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sp>
        <p:nvSpPr>
          <p:cNvPr id="7" name="TextBox 6"/>
          <p:cNvSpPr txBox="1"/>
          <p:nvPr/>
        </p:nvSpPr>
        <p:spPr>
          <a:xfrm>
            <a:off x="330506" y="261976"/>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a:t>
            </a:r>
          </a:p>
        </p:txBody>
      </p:sp>
    </p:spTree>
    <p:custDataLst>
      <p:tags r:id="rId1"/>
    </p:custDataLst>
    <p:extLst>
      <p:ext uri="{BB962C8B-B14F-4D97-AF65-F5344CB8AC3E}">
        <p14:creationId xmlns:p14="http://schemas.microsoft.com/office/powerpoint/2010/main" val="3111729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291699" y="261976"/>
              <a:ext cx="75102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 </a:t>
              </a:r>
            </a:p>
          </p:txBody>
        </p:sp>
      </p:grpSp>
      <p:pic>
        <p:nvPicPr>
          <p:cNvPr id="11" name="Picture 2" descr="Image result for not being pres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011" y="1312854"/>
            <a:ext cx="6694369" cy="18230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41001" y="3135889"/>
            <a:ext cx="9785547" cy="3416320"/>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more this happens the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harder</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becomes for us to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genuinely experience the present</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focus on what we are actually feeling and experiencing in the </a:t>
            </a: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 and now. </a:t>
            </a:r>
          </a:p>
          <a:p>
            <a:pPr marL="0" marR="0" lvl="0" indent="0" defTabSz="914400" rtl="0" eaLnBrk="1" fontAlgn="auto" latinLnBrk="0" hangingPunct="1">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defTabSz="914400" rtl="0" eaLnBrk="1" fontAlgn="auto" latinLnBrk="0" hangingPunct="1">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can go on holiday</a:t>
            </a:r>
            <a:r>
              <a:rPr kumimoji="0" lang="en-GB" sz="2400" i="0"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and </a:t>
            </a:r>
            <a:r>
              <a:rPr lang="en-GB" sz="2400" dirty="0">
                <a:solidFill>
                  <a:prstClr val="black"/>
                </a:solidFill>
                <a:latin typeface="Arial" panose="020B0604020202020204" pitchFamily="34" charset="0"/>
                <a:cs typeface="Arial" panose="020B0604020202020204" pitchFamily="34" charset="0"/>
              </a:rPr>
              <a:t>the time flies by</a:t>
            </a:r>
            <a:r>
              <a:rPr kumimoji="0" lang="en-GB" sz="2400" i="0"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We end up not really remembering or appreciating it at the time.</a:t>
            </a:r>
          </a:p>
          <a:p>
            <a:pPr marL="0" marR="0" lvl="0" indent="0" defTabSz="914400" rtl="0" eaLnBrk="1" fontAlgn="auto" latinLnBrk="0" hangingPunct="1">
              <a:spcBef>
                <a:spcPts val="0"/>
              </a:spcBef>
              <a:spcAft>
                <a:spcPts val="0"/>
              </a:spcAft>
              <a:buClrTx/>
              <a:buSzTx/>
              <a:buFontTx/>
              <a:buNone/>
              <a:tabLst/>
              <a:defRPr/>
            </a:pPr>
            <a:endParaRPr lang="en-GB" sz="2400" baseline="0" dirty="0">
              <a:solidFill>
                <a:prstClr val="black"/>
              </a:solidFill>
              <a:latin typeface="Arial" panose="020B0604020202020204" pitchFamily="34" charset="0"/>
              <a:cs typeface="Arial" panose="020B0604020202020204" pitchFamily="34" charset="0"/>
            </a:endParaRPr>
          </a:p>
          <a:p>
            <a:pPr marL="0" marR="0" lvl="0" indent="0" defTabSz="914400" rtl="0" eaLnBrk="1" fontAlgn="auto" latinLnBrk="0" hangingPunct="1">
              <a:spcBef>
                <a:spcPts val="0"/>
              </a:spcBef>
              <a:spcAft>
                <a:spcPts val="0"/>
              </a:spcAft>
              <a:buClrTx/>
              <a:buSzTx/>
              <a:buFontTx/>
              <a:buNone/>
              <a:tabLst/>
              <a:defRPr/>
            </a:pPr>
            <a:r>
              <a:rPr kumimoji="0" lang="en-GB" sz="2400" i="0"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We need to be present in the here and now e.g. stop and smell the flowers.</a:t>
            </a:r>
            <a:endParaRPr kumimoji="0" lang="en-GB" sz="2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101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515600" cy="1325563"/>
          </a:xfrm>
        </p:spPr>
        <p:txBody>
          <a:bodyPr>
            <a:normAutofit/>
          </a:bodyPr>
          <a:lstStyle/>
          <a:p>
            <a:r>
              <a:rPr lang="en-GB" sz="2800" u="sng" dirty="0">
                <a:solidFill>
                  <a:schemeClr val="accent5"/>
                </a:solidFill>
                <a:latin typeface="Arial" panose="020B0604020202020204" pitchFamily="34" charset="0"/>
                <a:cs typeface="Arial" panose="020B0604020202020204" pitchFamily="34" charset="0"/>
              </a:rPr>
              <a:t>Activity for you to try…practising awareness</a:t>
            </a:r>
          </a:p>
        </p:txBody>
      </p:sp>
      <p:sp>
        <p:nvSpPr>
          <p:cNvPr id="3" name="Content Placeholder 2"/>
          <p:cNvSpPr>
            <a:spLocks noGrp="1"/>
          </p:cNvSpPr>
          <p:nvPr>
            <p:ph idx="1"/>
          </p:nvPr>
        </p:nvSpPr>
        <p:spPr>
          <a:xfrm>
            <a:off x="838200" y="2145115"/>
            <a:ext cx="10515600" cy="4351338"/>
          </a:xfrm>
        </p:spPr>
        <p:txBody>
          <a:bodyPr/>
          <a:lstStyle/>
          <a:p>
            <a:pPr marL="0" indent="0">
              <a:buNone/>
            </a:pPr>
            <a:r>
              <a:rPr lang="en-GB" dirty="0">
                <a:latin typeface="Arial" panose="020B0604020202020204" pitchFamily="34" charset="0"/>
                <a:cs typeface="Arial" panose="020B0604020202020204" pitchFamily="34" charset="0"/>
              </a:rPr>
              <a:t>Take a moment to ground yourself, be present and listen, see and be aware of what is happening around you.</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1. Close your eyes if you feel comfortable doing so and listen for 1 minute to the sounds around you.</a:t>
            </a:r>
          </a:p>
          <a:p>
            <a:pPr marL="0" indent="0">
              <a:buNone/>
            </a:pPr>
            <a:r>
              <a:rPr lang="en-GB" dirty="0">
                <a:latin typeface="Arial" panose="020B0604020202020204" pitchFamily="34" charset="0"/>
                <a:cs typeface="Arial" panose="020B0604020202020204" pitchFamily="34" charset="0"/>
              </a:rPr>
              <a:t>2. What did you hear? Were you more aware of sounds you hadn’t really heard before?</a:t>
            </a:r>
          </a:p>
        </p:txBody>
      </p:sp>
      <p:sp>
        <p:nvSpPr>
          <p:cNvPr id="4" name="Rectangle 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sp>
        <p:nvSpPr>
          <p:cNvPr id="7" name="TextBox 6"/>
          <p:cNvSpPr txBox="1"/>
          <p:nvPr/>
        </p:nvSpPr>
        <p:spPr>
          <a:xfrm>
            <a:off x="330506" y="261976"/>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spTree>
    <p:custDataLst>
      <p:tags r:id="rId1"/>
    </p:custDataLst>
    <p:extLst>
      <p:ext uri="{BB962C8B-B14F-4D97-AF65-F5344CB8AC3E}">
        <p14:creationId xmlns:p14="http://schemas.microsoft.com/office/powerpoint/2010/main" val="214378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302" y="1312854"/>
            <a:ext cx="10515600" cy="4868993"/>
          </a:xfrm>
        </p:spPr>
        <p:txBody>
          <a:bodyPr>
            <a:normAutofit fontScale="90000"/>
          </a:bodyPr>
          <a:lstStyle/>
          <a:p>
            <a:r>
              <a:rPr lang="en-GB" sz="2800" u="sng" dirty="0">
                <a:solidFill>
                  <a:schemeClr val="accent5"/>
                </a:solidFill>
                <a:latin typeface="Arial" panose="020B0604020202020204" pitchFamily="34" charset="0"/>
                <a:cs typeface="Arial" panose="020B0604020202020204" pitchFamily="34" charset="0"/>
              </a:rPr>
              <a:t>Activity for you to try…mindful eating</a:t>
            </a:r>
            <a:br>
              <a:rPr lang="en-GB" sz="2800" u="sng" dirty="0">
                <a:solidFill>
                  <a:schemeClr val="accent5"/>
                </a:solidFill>
                <a:latin typeface="Arial" panose="020B0604020202020204" pitchFamily="34" charset="0"/>
                <a:cs typeface="Arial" panose="020B0604020202020204" pitchFamily="34" charset="0"/>
              </a:rPr>
            </a:br>
            <a:r>
              <a:rPr lang="en-GB" sz="2800" u="sng" dirty="0">
                <a:solidFill>
                  <a:schemeClr val="accent5"/>
                </a:solidFill>
                <a:latin typeface="Arial" panose="020B0604020202020204" pitchFamily="34" charset="0"/>
                <a:cs typeface="Arial" panose="020B0604020202020204" pitchFamily="34" charset="0"/>
              </a:rPr>
              <a:t/>
            </a:r>
            <a:br>
              <a:rPr lang="en-GB" sz="2800" u="sng" dirty="0">
                <a:solidFill>
                  <a:schemeClr val="accent5"/>
                </a:solidFill>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Helps us to appreciate and enjoy the little things</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1. Hold a </a:t>
            </a:r>
            <a:r>
              <a:rPr lang="en-GB" sz="2800" dirty="0" err="1">
                <a:latin typeface="Arial" panose="020B0604020202020204" pitchFamily="34" charset="0"/>
                <a:cs typeface="Arial" panose="020B0604020202020204" pitchFamily="34" charset="0"/>
              </a:rPr>
              <a:t>malteser</a:t>
            </a:r>
            <a:r>
              <a:rPr lang="en-GB" sz="2800" dirty="0">
                <a:latin typeface="Arial" panose="020B0604020202020204" pitchFamily="34" charset="0"/>
                <a:cs typeface="Arial" panose="020B0604020202020204" pitchFamily="34" charset="0"/>
              </a:rPr>
              <a:t> in the palm of your hand and first look at it,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observe it’s shape and colour.</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2. Next, hold the </a:t>
            </a:r>
            <a:r>
              <a:rPr lang="en-GB" sz="2800" dirty="0" err="1">
                <a:latin typeface="Arial" panose="020B0604020202020204" pitchFamily="34" charset="0"/>
                <a:cs typeface="Arial" panose="020B0604020202020204" pitchFamily="34" charset="0"/>
              </a:rPr>
              <a:t>malteser</a:t>
            </a:r>
            <a:r>
              <a:rPr lang="en-GB" sz="2800" dirty="0">
                <a:latin typeface="Arial" panose="020B0604020202020204" pitchFamily="34" charset="0"/>
                <a:cs typeface="Arial" panose="020B0604020202020204" pitchFamily="34" charset="0"/>
              </a:rPr>
              <a:t> to your nose and smell it. What does it smell of? Is it sweet?</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3. Place the </a:t>
            </a:r>
            <a:r>
              <a:rPr lang="en-GB" sz="2800" dirty="0" err="1">
                <a:latin typeface="Arial" panose="020B0604020202020204" pitchFamily="34" charset="0"/>
                <a:cs typeface="Arial" panose="020B0604020202020204" pitchFamily="34" charset="0"/>
              </a:rPr>
              <a:t>malteser</a:t>
            </a:r>
            <a:r>
              <a:rPr lang="en-GB" sz="2800" dirty="0">
                <a:latin typeface="Arial" panose="020B0604020202020204" pitchFamily="34" charset="0"/>
                <a:cs typeface="Arial" panose="020B0604020202020204" pitchFamily="34" charset="0"/>
              </a:rPr>
              <a:t> in your mouth but don’t eat it straight away. Instead, let it melt in your mouth. What does it taste like?</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4. Finally, bite down on the </a:t>
            </a:r>
            <a:r>
              <a:rPr lang="en-GB" sz="2800" dirty="0" err="1">
                <a:latin typeface="Arial" panose="020B0604020202020204" pitchFamily="34" charset="0"/>
                <a:cs typeface="Arial" panose="020B0604020202020204" pitchFamily="34" charset="0"/>
              </a:rPr>
              <a:t>malteser</a:t>
            </a:r>
            <a:r>
              <a:rPr lang="en-GB" sz="2800" dirty="0">
                <a:latin typeface="Arial" panose="020B0604020202020204" pitchFamily="34" charset="0"/>
                <a:cs typeface="Arial" panose="020B0604020202020204" pitchFamily="34" charset="0"/>
              </a:rPr>
              <a:t> and hear the crunch.</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What did you notice? Did the </a:t>
            </a:r>
            <a:r>
              <a:rPr lang="en-GB" sz="2800" dirty="0" err="1">
                <a:latin typeface="Arial" panose="020B0604020202020204" pitchFamily="34" charset="0"/>
                <a:cs typeface="Arial" panose="020B0604020202020204" pitchFamily="34" charset="0"/>
              </a:rPr>
              <a:t>malteser</a:t>
            </a:r>
            <a:r>
              <a:rPr lang="en-GB" sz="2800" dirty="0">
                <a:latin typeface="Arial" panose="020B0604020202020204" pitchFamily="34" charset="0"/>
                <a:cs typeface="Arial" panose="020B0604020202020204" pitchFamily="34" charset="0"/>
              </a:rPr>
              <a:t> taste different to the last time you had one?</a:t>
            </a:r>
          </a:p>
        </p:txBody>
      </p:sp>
      <p:sp>
        <p:nvSpPr>
          <p:cNvPr id="6" name="Rectangle 5"/>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sp>
        <p:nvSpPr>
          <p:cNvPr id="9" name="TextBox 8"/>
          <p:cNvSpPr txBox="1"/>
          <p:nvPr/>
        </p:nvSpPr>
        <p:spPr>
          <a:xfrm>
            <a:off x="330506" y="261976"/>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a:t>
            </a:r>
          </a:p>
        </p:txBody>
      </p:sp>
      <p:pic>
        <p:nvPicPr>
          <p:cNvPr id="10" name="Content Placeholder 9" descr="Image result for maltesers"/>
          <p:cNvPicPr>
            <a:picLocks noGrp="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9184942" y="1470391"/>
            <a:ext cx="2743200" cy="13784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ustDataLst>
      <p:tags r:id="rId1"/>
    </p:custDataLst>
    <p:extLst>
      <p:ext uri="{BB962C8B-B14F-4D97-AF65-F5344CB8AC3E}">
        <p14:creationId xmlns:p14="http://schemas.microsoft.com/office/powerpoint/2010/main" val="3467081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5459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22835" y="261976"/>
              <a:ext cx="74791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 </a:t>
              </a:r>
            </a:p>
          </p:txBody>
        </p:sp>
      </p:grpSp>
      <p:sp>
        <p:nvSpPr>
          <p:cNvPr id="11" name="TextBox 10"/>
          <p:cNvSpPr txBox="1"/>
          <p:nvPr/>
        </p:nvSpPr>
        <p:spPr>
          <a:xfrm>
            <a:off x="322835" y="1473371"/>
            <a:ext cx="10952223"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sng"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Here and now… </a:t>
            </a:r>
          </a:p>
        </p:txBody>
      </p:sp>
      <p:sp>
        <p:nvSpPr>
          <p:cNvPr id="12" name="TextBox 11"/>
          <p:cNvSpPr txBox="1"/>
          <p:nvPr/>
        </p:nvSpPr>
        <p:spPr>
          <a:xfrm>
            <a:off x="548290" y="2542906"/>
            <a:ext cx="10952223" cy="1569660"/>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is in essence what mindfulness is – </a:t>
            </a:r>
            <a:r>
              <a:rPr kumimoji="0" lang="en-GB"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settling our minds positively in the present rather than negatively in the past or the future.</a:t>
            </a:r>
          </a:p>
        </p:txBody>
      </p:sp>
      <p:sp>
        <p:nvSpPr>
          <p:cNvPr id="13" name="TextBox 12"/>
          <p:cNvSpPr txBox="1"/>
          <p:nvPr/>
        </p:nvSpPr>
        <p:spPr>
          <a:xfrm>
            <a:off x="422722" y="4498405"/>
            <a:ext cx="11669193" cy="1569660"/>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this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on the present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can </a:t>
            </a: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stress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bring about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reactivity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people and situations and introduce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feelings of inner calm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rather than anxiety.</a:t>
            </a:r>
          </a:p>
        </p:txBody>
      </p:sp>
    </p:spTree>
    <p:custDataLst>
      <p:tags r:id="rId1"/>
    </p:custDataLst>
    <p:extLst>
      <p:ext uri="{BB962C8B-B14F-4D97-AF65-F5344CB8AC3E}">
        <p14:creationId xmlns:p14="http://schemas.microsoft.com/office/powerpoint/2010/main" val="269775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clock alice in wonder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79" y="1422036"/>
            <a:ext cx="11876736" cy="516492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19489" y="261976"/>
              <a:ext cx="7482480"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sp>
        <p:nvSpPr>
          <p:cNvPr id="11" name="TextBox 10"/>
          <p:cNvSpPr txBox="1"/>
          <p:nvPr/>
        </p:nvSpPr>
        <p:spPr>
          <a:xfrm>
            <a:off x="458803" y="3679438"/>
            <a:ext cx="11389488" cy="2932341"/>
          </a:xfrm>
          <a:prstGeom prst="rect">
            <a:avLst/>
          </a:prstGeom>
          <a:solidFill>
            <a:schemeClr val="bg2"/>
          </a:solidFill>
        </p:spPr>
        <p:txBody>
          <a:bodyPr wrap="square" rtlCol="0">
            <a:spAutoFit/>
          </a:bodyPr>
          <a:lstStyle/>
          <a:p>
            <a:pPr algn="ctr">
              <a:lnSpc>
                <a:spcPct val="200000"/>
              </a:lnSpc>
            </a:pPr>
            <a:r>
              <a:rPr lang="en-GB" sz="2400" dirty="0">
                <a:latin typeface="Arial" panose="020B0604020202020204" pitchFamily="34" charset="0"/>
                <a:cs typeface="Arial" panose="020B0604020202020204" pitchFamily="34" charset="0"/>
              </a:rPr>
              <a:t>Where and how you use your awareness in this next minute </a:t>
            </a:r>
            <a:r>
              <a:rPr lang="en-GB" sz="2400" b="1" dirty="0">
                <a:latin typeface="Arial" panose="020B0604020202020204" pitchFamily="34" charset="0"/>
                <a:cs typeface="Arial" panose="020B0604020202020204" pitchFamily="34" charset="0"/>
              </a:rPr>
              <a:t>determines the very quality of your life</a:t>
            </a:r>
            <a:r>
              <a:rPr lang="en-GB" sz="2400" dirty="0">
                <a:latin typeface="Arial" panose="020B0604020202020204" pitchFamily="34" charset="0"/>
                <a:cs typeface="Arial" panose="020B0604020202020204" pitchFamily="34" charset="0"/>
              </a:rPr>
              <a:t> – your ability to live joyfully, to accept the present conditions of the precious life you have, and to bounce back from life’s most challenging obstacles.  </a:t>
            </a:r>
          </a:p>
        </p:txBody>
      </p:sp>
      <p:sp>
        <p:nvSpPr>
          <p:cNvPr id="13" name="Rectangle 12"/>
          <p:cNvSpPr/>
          <p:nvPr/>
        </p:nvSpPr>
        <p:spPr>
          <a:xfrm>
            <a:off x="8238099" y="6611779"/>
            <a:ext cx="4049934" cy="246221"/>
          </a:xfrm>
          <a:prstGeom prst="rect">
            <a:avLst/>
          </a:prstGeom>
        </p:spPr>
        <p:txBody>
          <a:bodyPr wrap="square">
            <a:spAutoFit/>
          </a:bodyPr>
          <a:lstStyle/>
          <a:p>
            <a:r>
              <a:rPr lang="en-GB" sz="1000" dirty="0">
                <a:hlinkClick r:id="rId7"/>
              </a:rPr>
              <a:t>http://www.club.cc.cmu.edu/~cmccabe/blog_time_and_time_again.html</a:t>
            </a:r>
            <a:endParaRPr lang="en-GB" sz="1000" dirty="0"/>
          </a:p>
        </p:txBody>
      </p:sp>
    </p:spTree>
    <p:custDataLst>
      <p:tags r:id="rId1"/>
    </p:custDataLst>
    <p:extLst>
      <p:ext uri="{BB962C8B-B14F-4D97-AF65-F5344CB8AC3E}">
        <p14:creationId xmlns:p14="http://schemas.microsoft.com/office/powerpoint/2010/main" val="3529735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52540" y="261976"/>
              <a:ext cx="7449429"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sp>
        <p:nvSpPr>
          <p:cNvPr id="11" name="Title 1"/>
          <p:cNvSpPr txBox="1">
            <a:spLocks/>
          </p:cNvSpPr>
          <p:nvPr/>
        </p:nvSpPr>
        <p:spPr>
          <a:xfrm>
            <a:off x="496118" y="1397180"/>
            <a:ext cx="11238682" cy="11154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u="sng" dirty="0">
                <a:solidFill>
                  <a:schemeClr val="accent5"/>
                </a:solidFill>
                <a:latin typeface="Arial" panose="020B0604020202020204" pitchFamily="34" charset="0"/>
                <a:cs typeface="Arial" panose="020B0604020202020204" pitchFamily="34" charset="0"/>
              </a:rPr>
              <a:t>If we learn to be mindful, we may find a way to make different choices!</a:t>
            </a:r>
          </a:p>
        </p:txBody>
      </p:sp>
      <p:pic>
        <p:nvPicPr>
          <p:cNvPr id="12" name="Picture 11"/>
          <p:cNvPicPr>
            <a:picLocks noChangeAspect="1"/>
          </p:cNvPicPr>
          <p:nvPr/>
        </p:nvPicPr>
        <p:blipFill>
          <a:blip r:embed="rId6"/>
          <a:stretch>
            <a:fillRect/>
          </a:stretch>
        </p:blipFill>
        <p:spPr>
          <a:xfrm>
            <a:off x="4057301" y="1954895"/>
            <a:ext cx="4116315" cy="2409167"/>
          </a:xfrm>
          <a:prstGeom prst="rect">
            <a:avLst/>
          </a:prstGeom>
        </p:spPr>
      </p:pic>
      <p:sp>
        <p:nvSpPr>
          <p:cNvPr id="2" name="Rectangle 1"/>
          <p:cNvSpPr/>
          <p:nvPr/>
        </p:nvSpPr>
        <p:spPr>
          <a:xfrm>
            <a:off x="496118" y="4599001"/>
            <a:ext cx="11238682" cy="1938992"/>
          </a:xfrm>
          <a:prstGeom prst="rect">
            <a:avLst/>
          </a:prstGeom>
        </p:spPr>
        <p:txBody>
          <a:bodyPr wrap="square">
            <a:spAutoFit/>
          </a:bodyPr>
          <a:lstStyle/>
          <a:p>
            <a:pPr lvl="0">
              <a:defRPr/>
            </a:pPr>
            <a:r>
              <a:rPr lang="en-GB" sz="2400" dirty="0">
                <a:latin typeface="Arial" panose="020B0604020202020204" pitchFamily="34" charset="0"/>
                <a:cs typeface="Arial" panose="020B0604020202020204" pitchFamily="34" charset="0"/>
              </a:rPr>
              <a:t>By doing this, we </a:t>
            </a:r>
            <a:r>
              <a:rPr lang="en-GB" sz="2400" b="1" dirty="0">
                <a:latin typeface="Arial" panose="020B0604020202020204" pitchFamily="34" charset="0"/>
                <a:cs typeface="Arial" panose="020B0604020202020204" pitchFamily="34" charset="0"/>
              </a:rPr>
              <a:t>increase awareness </a:t>
            </a:r>
            <a:r>
              <a:rPr lang="en-GB" sz="2400" dirty="0">
                <a:latin typeface="Arial" panose="020B0604020202020204" pitchFamily="34" charset="0"/>
                <a:cs typeface="Arial" panose="020B0604020202020204" pitchFamily="34" charset="0"/>
              </a:rPr>
              <a:t>and will be able to </a:t>
            </a:r>
            <a:r>
              <a:rPr lang="en-GB" sz="2400" b="1" dirty="0">
                <a:latin typeface="Arial" panose="020B0604020202020204" pitchFamily="34" charset="0"/>
                <a:cs typeface="Arial" panose="020B0604020202020204" pitchFamily="34" charset="0"/>
              </a:rPr>
              <a:t>respond to situations with choice</a:t>
            </a:r>
            <a:r>
              <a:rPr lang="en-GB" sz="2400" dirty="0">
                <a:latin typeface="Arial" panose="020B0604020202020204" pitchFamily="34" charset="0"/>
                <a:cs typeface="Arial" panose="020B0604020202020204" pitchFamily="34" charset="0"/>
              </a:rPr>
              <a:t>, rather than react automatically.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can choose what we think, feel and how we act – which is similar to cognitive behavioural therapy.</a:t>
            </a:r>
          </a:p>
        </p:txBody>
      </p:sp>
    </p:spTree>
    <p:custDataLst>
      <p:tags r:id="rId1"/>
    </p:custDataLst>
    <p:extLst>
      <p:ext uri="{BB962C8B-B14F-4D97-AF65-F5344CB8AC3E}">
        <p14:creationId xmlns:p14="http://schemas.microsoft.com/office/powerpoint/2010/main" val="1457300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410948" y="261976"/>
              <a:ext cx="7391021"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sp>
        <p:nvSpPr>
          <p:cNvPr id="11" name="Rectangle 2"/>
          <p:cNvSpPr txBox="1">
            <a:spLocks noChangeArrowheads="1"/>
          </p:cNvSpPr>
          <p:nvPr/>
        </p:nvSpPr>
        <p:spPr>
          <a:xfrm>
            <a:off x="410948" y="131816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u="sng" dirty="0">
                <a:solidFill>
                  <a:schemeClr val="accent5"/>
                </a:solidFill>
                <a:latin typeface="Arial" panose="020B0604020202020204" pitchFamily="34" charset="0"/>
                <a:cs typeface="Arial" panose="020B0604020202020204" pitchFamily="34" charset="0"/>
              </a:rPr>
              <a:t>Benefits of mindfulness</a:t>
            </a:r>
          </a:p>
        </p:txBody>
      </p:sp>
      <p:sp>
        <p:nvSpPr>
          <p:cNvPr id="12" name="Rectangle 3"/>
          <p:cNvSpPr txBox="1">
            <a:spLocks noChangeArrowheads="1"/>
          </p:cNvSpPr>
          <p:nvPr/>
        </p:nvSpPr>
        <p:spPr>
          <a:xfrm>
            <a:off x="957220" y="1980946"/>
            <a:ext cx="10704511"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en-US" sz="2400" dirty="0">
                <a:latin typeface="Arial" panose="020B0604020202020204" pitchFamily="34" charset="0"/>
                <a:cs typeface="Arial" panose="020B0604020202020204" pitchFamily="34" charset="0"/>
              </a:rPr>
              <a:t>Strengthens and develops important cognitive skills related to learning (e.g. attention, concentration and memory).  </a:t>
            </a:r>
          </a:p>
          <a:p>
            <a:pPr>
              <a:lnSpc>
                <a:spcPct val="150000"/>
              </a:lnSpc>
              <a:defRPr/>
            </a:pPr>
            <a:r>
              <a:rPr lang="en-US" sz="2400" dirty="0">
                <a:latin typeface="Arial" panose="020B0604020202020204" pitchFamily="34" charset="0"/>
                <a:cs typeface="Arial" panose="020B0604020202020204" pitchFamily="34" charset="0"/>
              </a:rPr>
              <a:t>Provides a foundational awareness, an understanding of thoughts, emotions, </a:t>
            </a:r>
            <a:r>
              <a:rPr lang="en-US" sz="2400" dirty="0" err="1">
                <a:latin typeface="Arial" panose="020B0604020202020204" pitchFamily="34" charset="0"/>
                <a:cs typeface="Arial" panose="020B0604020202020204" pitchFamily="34" charset="0"/>
              </a:rPr>
              <a:t>behaviours</a:t>
            </a:r>
            <a:r>
              <a:rPr lang="en-US" sz="2400" dirty="0">
                <a:latin typeface="Arial" panose="020B0604020202020204" pitchFamily="34" charset="0"/>
                <a:cs typeface="Arial" panose="020B0604020202020204" pitchFamily="34" charset="0"/>
              </a:rPr>
              <a:t> and how to self-regulate.</a:t>
            </a:r>
          </a:p>
          <a:p>
            <a:pPr>
              <a:lnSpc>
                <a:spcPct val="150000"/>
              </a:lnSpc>
              <a:defRPr/>
            </a:pPr>
            <a:r>
              <a:rPr lang="en-US" sz="2400" dirty="0">
                <a:latin typeface="Arial" panose="020B0604020202020204" pitchFamily="34" charset="0"/>
                <a:cs typeface="Arial" panose="020B0604020202020204" pitchFamily="34" charset="0"/>
              </a:rPr>
              <a:t>Reduces emotional reactivity, </a:t>
            </a:r>
            <a:r>
              <a:rPr lang="en-US" sz="2400" dirty="0" err="1">
                <a:latin typeface="Arial" panose="020B0604020202020204" pitchFamily="34" charset="0"/>
                <a:cs typeface="Arial" panose="020B0604020202020204" pitchFamily="34" charset="0"/>
              </a:rPr>
              <a:t>behavioural</a:t>
            </a:r>
            <a:r>
              <a:rPr lang="en-US" sz="2400" dirty="0">
                <a:latin typeface="Arial" panose="020B0604020202020204" pitchFamily="34" charset="0"/>
                <a:cs typeface="Arial" panose="020B0604020202020204" pitchFamily="34" charset="0"/>
              </a:rPr>
              <a:t> issues, anxiety and depression.</a:t>
            </a:r>
          </a:p>
          <a:p>
            <a:pPr>
              <a:lnSpc>
                <a:spcPct val="150000"/>
              </a:lnSpc>
              <a:defRPr/>
            </a:pP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2041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19489" y="261976"/>
              <a:ext cx="7482480"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sp>
        <p:nvSpPr>
          <p:cNvPr id="11" name="Rectangle 2"/>
          <p:cNvSpPr txBox="1">
            <a:spLocks noChangeArrowheads="1"/>
          </p:cNvSpPr>
          <p:nvPr/>
        </p:nvSpPr>
        <p:spPr>
          <a:xfrm>
            <a:off x="737992" y="142203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u="sng" dirty="0">
                <a:solidFill>
                  <a:schemeClr val="accent5"/>
                </a:solidFill>
                <a:latin typeface="Arial" panose="020B0604020202020204" pitchFamily="34" charset="0"/>
                <a:cs typeface="Arial" panose="020B0604020202020204" pitchFamily="34" charset="0"/>
              </a:rPr>
              <a:t>In the classroom mindfulness…</a:t>
            </a:r>
          </a:p>
        </p:txBody>
      </p:sp>
      <p:sp>
        <p:nvSpPr>
          <p:cNvPr id="12" name="TextBox 11"/>
          <p:cNvSpPr txBox="1"/>
          <p:nvPr/>
        </p:nvSpPr>
        <p:spPr>
          <a:xfrm>
            <a:off x="920119" y="2409396"/>
            <a:ext cx="10767028" cy="3785652"/>
          </a:xfrm>
          <a:prstGeom prst="rect">
            <a:avLst/>
          </a:prstGeom>
          <a:noFill/>
        </p:spPr>
        <p:txBody>
          <a:bodyPr wrap="square" rtlCol="0">
            <a:spAutoFit/>
          </a:bodyPr>
          <a:lstStyle/>
          <a:p>
            <a:pPr marL="342900" indent="-342900" algn="just">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Can help children to settle in the morning.</a:t>
            </a:r>
          </a:p>
          <a:p>
            <a:pPr marL="342900" indent="-342900" algn="just">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Can help children to be ready to re-engage in learning after breaks.</a:t>
            </a:r>
          </a:p>
          <a:p>
            <a:pPr marL="342900" indent="-342900" algn="just">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Can be used as a de-escalation technique.</a:t>
            </a:r>
          </a:p>
          <a:p>
            <a:pPr marL="342900" indent="-342900" algn="just">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Teaches children to be kinder, grateful and non-judgmental. </a:t>
            </a:r>
          </a:p>
          <a:p>
            <a:pPr marL="342900" indent="-342900" algn="just">
              <a:lnSpc>
                <a:spcPct val="20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3703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725"/>
            <a:ext cx="10515600" cy="1132891"/>
          </a:xfrm>
        </p:spPr>
        <p:txBody>
          <a:bodyPr>
            <a:normAutofit/>
          </a:bodyPr>
          <a:lstStyle/>
          <a:p>
            <a:r>
              <a:rPr lang="en-GB" sz="2800" u="sng" dirty="0">
                <a:solidFill>
                  <a:schemeClr val="accent5"/>
                </a:solidFill>
                <a:latin typeface="Arial" panose="020B0604020202020204" pitchFamily="34" charset="0"/>
                <a:cs typeface="Arial" panose="020B0604020202020204" pitchFamily="34" charset="0"/>
              </a:rPr>
              <a:t>Activity for you to try…random acts of kindness</a:t>
            </a:r>
          </a:p>
        </p:txBody>
      </p:sp>
      <p:sp>
        <p:nvSpPr>
          <p:cNvPr id="4" name="Rectangle 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sp>
        <p:nvSpPr>
          <p:cNvPr id="7" name="TextBox 6"/>
          <p:cNvSpPr txBox="1"/>
          <p:nvPr/>
        </p:nvSpPr>
        <p:spPr>
          <a:xfrm>
            <a:off x="330506" y="261976"/>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pic>
        <p:nvPicPr>
          <p:cNvPr id="8" name="Content Placeholder 7" descr="C:\Users\cjardim\Downloads\dog-2982426_1920.jpg"/>
          <p:cNvPicPr>
            <a:picLocks noGrp="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7946628" y="3063737"/>
            <a:ext cx="3407172" cy="19566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TextBox 8"/>
          <p:cNvSpPr txBox="1"/>
          <p:nvPr/>
        </p:nvSpPr>
        <p:spPr>
          <a:xfrm>
            <a:off x="838200" y="2342717"/>
            <a:ext cx="7108428"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 Think about how you can be kind today, both to yourself and others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E.g. smile to someone, give a compliment, open a door, eat healthily, encourage yourself.</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2. Commit to one act of kindness today and DO IT!</a:t>
            </a:r>
          </a:p>
        </p:txBody>
      </p:sp>
    </p:spTree>
    <p:custDataLst>
      <p:tags r:id="rId1"/>
    </p:custDataLst>
    <p:extLst>
      <p:ext uri="{BB962C8B-B14F-4D97-AF65-F5344CB8AC3E}">
        <p14:creationId xmlns:p14="http://schemas.microsoft.com/office/powerpoint/2010/main" val="17803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725"/>
            <a:ext cx="10515600" cy="1132891"/>
          </a:xfrm>
        </p:spPr>
        <p:txBody>
          <a:bodyPr>
            <a:normAutofit/>
          </a:bodyPr>
          <a:lstStyle/>
          <a:p>
            <a:r>
              <a:rPr lang="en-GB" sz="2800" u="sng" dirty="0">
                <a:solidFill>
                  <a:schemeClr val="accent5"/>
                </a:solidFill>
                <a:latin typeface="Arial" panose="020B0604020202020204" pitchFamily="34" charset="0"/>
                <a:cs typeface="Arial" panose="020B0604020202020204" pitchFamily="34" charset="0"/>
              </a:rPr>
              <a:t>Below is a video used in the Zen Schools lessons to promote kindness. Have a listen…</a:t>
            </a:r>
          </a:p>
        </p:txBody>
      </p:sp>
      <p:sp>
        <p:nvSpPr>
          <p:cNvPr id="4" name="Rectangle 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sp>
        <p:nvSpPr>
          <p:cNvPr id="7" name="TextBox 6"/>
          <p:cNvSpPr txBox="1"/>
          <p:nvPr/>
        </p:nvSpPr>
        <p:spPr>
          <a:xfrm>
            <a:off x="330506" y="261976"/>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pic>
        <p:nvPicPr>
          <p:cNvPr id="10" name="EJYunCo5xog"/>
          <p:cNvPicPr>
            <a:picLocks noGrp="1" noRot="1" noChangeAspect="1"/>
          </p:cNvPicPr>
          <p:nvPr>
            <p:ph idx="1"/>
            <a:videoFile r:link="rId2"/>
          </p:nvPr>
        </p:nvPicPr>
        <p:blipFill>
          <a:blip r:embed="rId7"/>
          <a:stretch>
            <a:fillRect/>
          </a:stretch>
        </p:blipFill>
        <p:spPr>
          <a:xfrm>
            <a:off x="2355755" y="2503590"/>
            <a:ext cx="7480490" cy="4207775"/>
          </a:xfrm>
          <a:prstGeom prst="rect">
            <a:avLst/>
          </a:prstGeom>
        </p:spPr>
      </p:pic>
    </p:spTree>
    <p:custDataLst>
      <p:tags r:id="rId1"/>
    </p:custDataLst>
    <p:extLst>
      <p:ext uri="{BB962C8B-B14F-4D97-AF65-F5344CB8AC3E}">
        <p14:creationId xmlns:p14="http://schemas.microsoft.com/office/powerpoint/2010/main" val="19904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2035"/>
            <a:ext cx="10515600" cy="1112829"/>
          </a:xfrm>
        </p:spPr>
        <p:txBody>
          <a:bodyPr>
            <a:normAutofit/>
          </a:bodyPr>
          <a:lstStyle/>
          <a:p>
            <a:r>
              <a:rPr lang="en-GB" sz="2800" u="sng" dirty="0">
                <a:solidFill>
                  <a:schemeClr val="accent5"/>
                </a:solidFill>
                <a:latin typeface="Arial" panose="020B0604020202020204" pitchFamily="34" charset="0"/>
                <a:cs typeface="Arial" panose="020B0604020202020204" pitchFamily="34" charset="0"/>
              </a:rPr>
              <a:t>Introduction </a:t>
            </a:r>
          </a:p>
        </p:txBody>
      </p:sp>
      <p:sp>
        <p:nvSpPr>
          <p:cNvPr id="3" name="Content Placeholder 2"/>
          <p:cNvSpPr>
            <a:spLocks noGrp="1"/>
          </p:cNvSpPr>
          <p:nvPr>
            <p:ph idx="1"/>
          </p:nvPr>
        </p:nvSpPr>
        <p:spPr>
          <a:xfrm>
            <a:off x="838200" y="2347415"/>
            <a:ext cx="10515600" cy="4416941"/>
          </a:xfrm>
        </p:spPr>
        <p:txBody>
          <a:bodyPr>
            <a:normAutofit/>
          </a:bodyPr>
          <a:lstStyle/>
          <a:p>
            <a:r>
              <a:rPr lang="en-GB" dirty="0">
                <a:latin typeface="Arial" panose="020B0604020202020204" pitchFamily="34" charset="0"/>
                <a:cs typeface="Arial" panose="020B0604020202020204" pitchFamily="34" charset="0"/>
              </a:rPr>
              <a:t>It is a priority nationally and locally to develop positive mental health, develop resilience and promote wellbeing. Mindfulness is one way that we can promote this.</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Educational Psychology Service has developed a Mindfulness programmed called Zen Schools to deliver in schools. This training will give you an introduction to mindfulness, the resource, including activities to try.</a:t>
            </a:r>
          </a:p>
          <a:p>
            <a:pPr marL="0" indent="0">
              <a:buNone/>
            </a:pPr>
            <a:endParaRPr lang="en-GB" dirty="0"/>
          </a:p>
        </p:txBody>
      </p:sp>
      <p:sp>
        <p:nvSpPr>
          <p:cNvPr id="4" name="Rectangle 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sp>
        <p:nvSpPr>
          <p:cNvPr id="7" name="TextBox 6"/>
          <p:cNvSpPr txBox="1"/>
          <p:nvPr/>
        </p:nvSpPr>
        <p:spPr>
          <a:xfrm>
            <a:off x="330506" y="261976"/>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a:t>
            </a:r>
          </a:p>
        </p:txBody>
      </p:sp>
    </p:spTree>
    <p:custDataLst>
      <p:tags r:id="rId1"/>
    </p:custDataLst>
    <p:extLst>
      <p:ext uri="{BB962C8B-B14F-4D97-AF65-F5344CB8AC3E}">
        <p14:creationId xmlns:p14="http://schemas.microsoft.com/office/powerpoint/2010/main" val="1122953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11" name="Rectangle 10"/>
          <p:cNvSpPr/>
          <p:nvPr/>
        </p:nvSpPr>
        <p:spPr>
          <a:xfrm>
            <a:off x="388587" y="1312854"/>
            <a:ext cx="10297610" cy="523220"/>
          </a:xfrm>
          <a:prstGeom prst="rect">
            <a:avLst/>
          </a:prstGeom>
        </p:spPr>
        <p:txBody>
          <a:bodyPr wrap="square">
            <a:spAutoFit/>
          </a:bodyPr>
          <a:lstStyle/>
          <a:p>
            <a:r>
              <a:rPr lang="en-GB" sz="2800" u="sng" dirty="0">
                <a:solidFill>
                  <a:schemeClr val="accent5"/>
                </a:solidFill>
                <a:latin typeface="Arial" panose="020B0604020202020204" pitchFamily="34" charset="0"/>
                <a:ea typeface="+mj-ea"/>
                <a:cs typeface="Arial" panose="020B0604020202020204" pitchFamily="34" charset="0"/>
              </a:rPr>
              <a:t>Helpful tips for practicing mindfulness in schools and classes</a:t>
            </a:r>
          </a:p>
        </p:txBody>
      </p:sp>
      <p:sp>
        <p:nvSpPr>
          <p:cNvPr id="12" name="Rectangle 11"/>
          <p:cNvSpPr/>
          <p:nvPr/>
        </p:nvSpPr>
        <p:spPr>
          <a:xfrm>
            <a:off x="162838" y="1713073"/>
            <a:ext cx="12029162" cy="4770537"/>
          </a:xfrm>
          <a:prstGeom prst="rect">
            <a:avLst/>
          </a:prstGeom>
        </p:spPr>
        <p:txBody>
          <a:bodyPr wrap="square">
            <a:spAutoFit/>
          </a:bodyPr>
          <a:lstStyle/>
          <a:p>
            <a:pPr marL="342900" indent="-342900">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Avoid conflict with other activities.</a:t>
            </a:r>
          </a:p>
          <a:p>
            <a:pPr marL="342900" indent="-342900">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Choose a naturally quieter part of the day with less interruption.</a:t>
            </a:r>
          </a:p>
          <a:p>
            <a:pPr marL="342900" indent="-342900">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Can be helpful as part of a nurture group or nurturing approach</a:t>
            </a:r>
          </a:p>
          <a:p>
            <a:pPr marL="342900" indent="-342900">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Deliver in the context of safety and positive relationships (</a:t>
            </a:r>
            <a:r>
              <a:rPr lang="en-GB" sz="1600" dirty="0">
                <a:latin typeface="Arial" panose="020B0604020202020204" pitchFamily="34" charset="0"/>
                <a:cs typeface="Arial" panose="020B0604020202020204" pitchFamily="34" charset="0"/>
              </a:rPr>
              <a:t>Trauma and Adversity - When helping a brain that has been organized by negative experiences we need to ensure that we </a:t>
            </a:r>
            <a:r>
              <a:rPr lang="en-GB" sz="1600" u="sng" dirty="0">
                <a:latin typeface="Arial" panose="020B0604020202020204" pitchFamily="34" charset="0"/>
                <a:cs typeface="Arial" panose="020B0604020202020204" pitchFamily="34" charset="0"/>
              </a:rPr>
              <a:t>focus on providing positive experiences in a more secure environment)</a:t>
            </a:r>
          </a:p>
          <a:p>
            <a:pPr marL="342900" indent="-342900">
              <a:lnSpc>
                <a:spcPct val="20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13" name="TextBox 12"/>
          <p:cNvSpPr txBox="1"/>
          <p:nvPr/>
        </p:nvSpPr>
        <p:spPr>
          <a:xfrm>
            <a:off x="273858" y="287643"/>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spTree>
    <p:custDataLst>
      <p:tags r:id="rId1"/>
    </p:custDataLst>
    <p:extLst>
      <p:ext uri="{BB962C8B-B14F-4D97-AF65-F5344CB8AC3E}">
        <p14:creationId xmlns:p14="http://schemas.microsoft.com/office/powerpoint/2010/main" val="763376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11" name="Rectangle 10"/>
          <p:cNvSpPr/>
          <p:nvPr/>
        </p:nvSpPr>
        <p:spPr>
          <a:xfrm>
            <a:off x="511416" y="1886060"/>
            <a:ext cx="10297610"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Today</a:t>
            </a:r>
            <a:r>
              <a:rPr kumimoji="0" lang="en-GB" sz="2800" b="0" i="0" u="sng" strike="noStrike" kern="1200" cap="none" spc="0" normalizeH="0" noProof="0" dirty="0">
                <a:ln>
                  <a:noFill/>
                </a:ln>
                <a:solidFill>
                  <a:srgbClr val="4472C4"/>
                </a:solidFill>
                <a:effectLst/>
                <a:uLnTx/>
                <a:uFillTx/>
                <a:latin typeface="Arial" panose="020B0604020202020204" pitchFamily="34" charset="0"/>
                <a:ea typeface="+mn-ea"/>
                <a:cs typeface="Arial" panose="020B0604020202020204" pitchFamily="34" charset="0"/>
              </a:rPr>
              <a:t> we have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u="sng" baseline="0" dirty="0">
              <a:solidFill>
                <a:srgbClr val="4472C4"/>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strike="noStrike" kern="1200" cap="none" spc="0" normalizeH="0" noProof="0" dirty="0">
                <a:ln>
                  <a:noFill/>
                </a:ln>
                <a:effectLst/>
                <a:uLnTx/>
                <a:uFillTx/>
                <a:latin typeface="Arial" panose="020B0604020202020204" pitchFamily="34" charset="0"/>
                <a:ea typeface="+mn-ea"/>
                <a:cs typeface="Arial" panose="020B0604020202020204" pitchFamily="34" charset="0"/>
              </a:rPr>
              <a:t>Mindfulness and how Zen Schools makes use of the approaches.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aseline="0" dirty="0">
                <a:latin typeface="Arial" panose="020B0604020202020204" pitchFamily="34" charset="0"/>
                <a:cs typeface="Arial" panose="020B0604020202020204" pitchFamily="34" charset="0"/>
              </a:rPr>
              <a:t>When</a:t>
            </a:r>
            <a:r>
              <a:rPr lang="en-GB" sz="2800" dirty="0">
                <a:latin typeface="Arial" panose="020B0604020202020204" pitchFamily="34" charset="0"/>
                <a:cs typeface="Arial" panose="020B0604020202020204" pitchFamily="34" charset="0"/>
              </a:rPr>
              <a:t> best to implement the practice.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a:t>
            </a:r>
            <a:r>
              <a:rPr kumimoji="0" lang="en-GB" sz="2800" b="0" i="0" strike="noStrike" kern="1200" cap="none" spc="0" normalizeH="0" noProof="0" dirty="0">
                <a:ln>
                  <a:noFill/>
                </a:ln>
                <a:effectLst/>
                <a:uLnTx/>
                <a:uFillTx/>
                <a:latin typeface="Arial" panose="020B0604020202020204" pitchFamily="34" charset="0"/>
                <a:ea typeface="+mn-ea"/>
                <a:cs typeface="Arial" panose="020B0604020202020204" pitchFamily="34" charset="0"/>
              </a:rPr>
              <a:t> benefits of delivering mindfulness within the school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aseline="0" dirty="0">
                <a:latin typeface="Arial" panose="020B0604020202020204" pitchFamily="34" charset="0"/>
                <a:cs typeface="Arial" panose="020B0604020202020204" pitchFamily="34" charset="0"/>
              </a:rPr>
              <a:t>Mindfulness</a:t>
            </a:r>
            <a:r>
              <a:rPr lang="en-GB" sz="2800" dirty="0">
                <a:latin typeface="Arial" panose="020B0604020202020204" pitchFamily="34" charset="0"/>
                <a:cs typeface="Arial" panose="020B0604020202020204" pitchFamily="34" charset="0"/>
              </a:rPr>
              <a:t> activities to try in the classroom and/or home.</a:t>
            </a:r>
            <a:endParaRPr kumimoji="0" lang="en-GB" sz="2800" b="0" i="0"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3" name="TextBox 12"/>
          <p:cNvSpPr txBox="1"/>
          <p:nvPr/>
        </p:nvSpPr>
        <p:spPr>
          <a:xfrm>
            <a:off x="273858" y="287643"/>
            <a:ext cx="86372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 </a:t>
            </a:r>
          </a:p>
        </p:txBody>
      </p:sp>
    </p:spTree>
    <p:custDataLst>
      <p:tags r:id="rId1"/>
    </p:custDataLst>
    <p:extLst>
      <p:ext uri="{BB962C8B-B14F-4D97-AF65-F5344CB8AC3E}">
        <p14:creationId xmlns:p14="http://schemas.microsoft.com/office/powerpoint/2010/main" val="4090525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5933"/>
            <a:ext cx="12364872" cy="6096000"/>
          </a:xfrm>
          <a:prstGeom prst="rect">
            <a:avLst/>
          </a:prstGeom>
        </p:spPr>
      </p:pic>
      <p:sp>
        <p:nvSpPr>
          <p:cNvPr id="2" name="TextBox 1"/>
          <p:cNvSpPr txBox="1"/>
          <p:nvPr/>
        </p:nvSpPr>
        <p:spPr>
          <a:xfrm>
            <a:off x="847188" y="1422036"/>
            <a:ext cx="9443224" cy="2246769"/>
          </a:xfrm>
          <a:prstGeom prst="rect">
            <a:avLst/>
          </a:prstGeom>
          <a:noFill/>
        </p:spPr>
        <p:txBody>
          <a:bodyPr wrap="square" rtlCol="0">
            <a:spAutoFit/>
          </a:bodyPr>
          <a:lstStyle/>
          <a:p>
            <a:pPr algn="just">
              <a:lnSpc>
                <a:spcPct val="200000"/>
              </a:lnSpc>
            </a:pPr>
            <a:r>
              <a:rPr lang="en-GB" sz="2800" dirty="0">
                <a:latin typeface="Arial" panose="020B0604020202020204" pitchFamily="34" charset="0"/>
                <a:ea typeface="+mj-ea"/>
                <a:cs typeface="Arial" panose="020B0604020202020204" pitchFamily="34" charset="0"/>
              </a:rPr>
              <a:t>Thank you for taking part in this training. </a:t>
            </a:r>
          </a:p>
          <a:p>
            <a:pPr algn="just"/>
            <a:r>
              <a:rPr lang="en-GB" sz="2800" dirty="0">
                <a:latin typeface="Arial" panose="020B0604020202020204" pitchFamily="34" charset="0"/>
                <a:ea typeface="+mj-ea"/>
                <a:cs typeface="Arial" panose="020B0604020202020204" pitchFamily="34" charset="0"/>
              </a:rPr>
              <a:t>If you are interested in delivering Zen Schools in your school or have any questions, please contact us at: </a:t>
            </a:r>
            <a:r>
              <a:rPr lang="en-GB" sz="2800" dirty="0">
                <a:latin typeface="Arial" panose="020B0604020202020204" pitchFamily="34" charset="0"/>
                <a:ea typeface="+mj-ea"/>
                <a:cs typeface="Arial" panose="020B0604020202020204" pitchFamily="34" charset="0"/>
                <a:hlinkClick r:id="rId5"/>
              </a:rPr>
              <a:t>psychological.service.admin@shetland.gov.uk</a:t>
            </a:r>
            <a:r>
              <a:rPr lang="en-GB" sz="2800" dirty="0">
                <a:latin typeface="Arial" panose="020B0604020202020204" pitchFamily="34" charset="0"/>
                <a:ea typeface="+mj-ea"/>
                <a:cs typeface="Arial" panose="020B0604020202020204" pitchFamily="34" charset="0"/>
              </a:rPr>
              <a:t> </a:t>
            </a:r>
          </a:p>
        </p:txBody>
      </p:sp>
      <p:grpSp>
        <p:nvGrpSpPr>
          <p:cNvPr id="4" name="Group 3"/>
          <p:cNvGrpSpPr/>
          <p:nvPr/>
        </p:nvGrpSpPr>
        <p:grpSpPr>
          <a:xfrm>
            <a:off x="-1" y="1"/>
            <a:ext cx="12192001" cy="1160060"/>
            <a:chOff x="-1" y="1"/>
            <a:chExt cx="12192001" cy="1160060"/>
          </a:xfrm>
        </p:grpSpPr>
        <p:grpSp>
          <p:nvGrpSpPr>
            <p:cNvPr id="5" name="Group 4"/>
            <p:cNvGrpSpPr/>
            <p:nvPr/>
          </p:nvGrpSpPr>
          <p:grpSpPr>
            <a:xfrm>
              <a:off x="-1" y="1"/>
              <a:ext cx="12192001" cy="1160060"/>
              <a:chOff x="-1" y="1"/>
              <a:chExt cx="12192001" cy="1160060"/>
            </a:xfrm>
          </p:grpSpPr>
          <p:grpSp>
            <p:nvGrpSpPr>
              <p:cNvPr id="7" name="Group 6"/>
              <p:cNvGrpSpPr/>
              <p:nvPr/>
            </p:nvGrpSpPr>
            <p:grpSpPr>
              <a:xfrm>
                <a:off x="-1" y="1"/>
                <a:ext cx="12192001" cy="1160060"/>
                <a:chOff x="-1" y="1"/>
                <a:chExt cx="12192001" cy="1160060"/>
              </a:xfrm>
            </p:grpSpPr>
            <p:sp>
              <p:nvSpPr>
                <p:cNvPr id="10" name="Rectangle 9"/>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Rectangle 10"/>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6" name="TextBox 5"/>
            <p:cNvSpPr txBox="1"/>
            <p:nvPr/>
          </p:nvSpPr>
          <p:spPr>
            <a:xfrm>
              <a:off x="308472" y="261976"/>
              <a:ext cx="7493497"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a:t>
              </a:r>
            </a:p>
          </p:txBody>
        </p:sp>
      </p:grpSp>
    </p:spTree>
    <p:custDataLst>
      <p:tags r:id="rId1"/>
    </p:custDataLst>
    <p:extLst>
      <p:ext uri="{BB962C8B-B14F-4D97-AF65-F5344CB8AC3E}">
        <p14:creationId xmlns:p14="http://schemas.microsoft.com/office/powerpoint/2010/main" val="91800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030" y="1312854"/>
            <a:ext cx="10246167" cy="820417"/>
          </a:xfrm>
          <a:prstGeom prst="rect">
            <a:avLst/>
          </a:prstGeom>
          <a:noFill/>
        </p:spPr>
        <p:txBody>
          <a:bodyPr wrap="square" rtlCol="0">
            <a:spAutoFit/>
          </a:bodyPr>
          <a:lstStyle/>
          <a:p>
            <a:pPr algn="just">
              <a:lnSpc>
                <a:spcPct val="200000"/>
              </a:lnSpc>
            </a:pPr>
            <a:r>
              <a:rPr lang="en-GB" sz="2800" u="sng" dirty="0">
                <a:solidFill>
                  <a:schemeClr val="accent5"/>
                </a:solidFill>
                <a:latin typeface="Arial" panose="020B0604020202020204" pitchFamily="34" charset="0"/>
                <a:ea typeface="+mj-ea"/>
                <a:cs typeface="Arial" panose="020B0604020202020204" pitchFamily="34" charset="0"/>
              </a:rPr>
              <a:t>What is Zen Schools?</a:t>
            </a:r>
          </a:p>
        </p:txBody>
      </p:sp>
      <p:sp>
        <p:nvSpPr>
          <p:cNvPr id="3" name="TextBox 2"/>
          <p:cNvSpPr txBox="1"/>
          <p:nvPr/>
        </p:nvSpPr>
        <p:spPr>
          <a:xfrm>
            <a:off x="440030" y="2286064"/>
            <a:ext cx="11651885" cy="5262979"/>
          </a:xfrm>
          <a:prstGeom prst="rect">
            <a:avLst/>
          </a:prstGeom>
          <a:noFill/>
        </p:spPr>
        <p:txBody>
          <a:bodyPr wrap="square" rtlCol="0">
            <a:spAutoFit/>
          </a:bodyPr>
          <a:lstStyle/>
          <a:p>
            <a:pPr>
              <a:lnSpc>
                <a:spcPct val="150000"/>
              </a:lnSpc>
            </a:pPr>
            <a:r>
              <a:rPr lang="en-GB" sz="2400" dirty="0">
                <a:latin typeface="Arial" panose="020B0604020202020204" pitchFamily="34" charset="0"/>
                <a:cs typeface="Arial" panose="020B0604020202020204" pitchFamily="34" charset="0"/>
              </a:rPr>
              <a:t>A resource pack developed by Educational Psychology Service to introduce and/or embed mindfulness based practices in schools. The pack includes:</a:t>
            </a:r>
          </a:p>
          <a:p>
            <a:pPr marL="285750" indent="-28575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 twilight and written </a:t>
            </a:r>
            <a:r>
              <a:rPr lang="en-GB" sz="2400" dirty="0" smtClean="0">
                <a:latin typeface="Arial" panose="020B0604020202020204" pitchFamily="34" charset="0"/>
                <a:cs typeface="Arial" panose="020B0604020202020204" pitchFamily="34" charset="0"/>
              </a:rPr>
              <a:t>guidelines </a:t>
            </a:r>
            <a:r>
              <a:rPr lang="en-GB" sz="2400" dirty="0">
                <a:latin typeface="Arial" panose="020B0604020202020204" pitchFamily="34" charset="0"/>
                <a:cs typeface="Arial" panose="020B0604020202020204" pitchFamily="34" charset="0"/>
              </a:rPr>
              <a:t>available for teachers and parents.</a:t>
            </a:r>
          </a:p>
          <a:p>
            <a:pPr marL="285750" indent="-28575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Activities for children – to help them become more aware of their thoughts, feelings, sensations and the world around them. </a:t>
            </a:r>
          </a:p>
          <a:p>
            <a:pPr>
              <a:lnSpc>
                <a:spcPct val="150000"/>
              </a:lnSpc>
            </a:pPr>
            <a:r>
              <a:rPr lang="en-GB" sz="2400" dirty="0">
                <a:latin typeface="Arial" panose="020B0604020202020204" pitchFamily="34" charset="0"/>
                <a:cs typeface="Arial" panose="020B0604020202020204" pitchFamily="34" charset="0"/>
              </a:rPr>
              <a:t>It is aimed at supporting a whole school approach, though the lessons can be used with individuals, small groups </a:t>
            </a:r>
            <a:r>
              <a:rPr lang="en-GB" sz="2400" dirty="0" smtClean="0">
                <a:latin typeface="Arial" panose="020B0604020202020204" pitchFamily="34" charset="0"/>
                <a:cs typeface="Arial" panose="020B0604020202020204" pitchFamily="34" charset="0"/>
              </a:rPr>
              <a:t>and </a:t>
            </a:r>
            <a:r>
              <a:rPr lang="en-GB" sz="2400" dirty="0">
                <a:latin typeface="Arial" panose="020B0604020202020204" pitchFamily="34" charset="0"/>
                <a:cs typeface="Arial" panose="020B0604020202020204" pitchFamily="34" charset="0"/>
              </a:rPr>
              <a:t>whole classes.</a:t>
            </a:r>
          </a:p>
          <a:p>
            <a:pPr>
              <a:lnSpc>
                <a:spcPct val="150000"/>
              </a:lnSpc>
            </a:pP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rPr>
              <a:t> </a:t>
            </a:r>
          </a:p>
        </p:txBody>
      </p:sp>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30506" y="261976"/>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spTree>
    <p:custDataLst>
      <p:tags r:id="rId1"/>
    </p:custDataLst>
    <p:extLst>
      <p:ext uri="{BB962C8B-B14F-4D97-AF65-F5344CB8AC3E}">
        <p14:creationId xmlns:p14="http://schemas.microsoft.com/office/powerpoint/2010/main" val="279096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506" y="1312854"/>
            <a:ext cx="10246167" cy="3293209"/>
          </a:xfrm>
          <a:prstGeom prst="rect">
            <a:avLst/>
          </a:prstGeom>
          <a:noFill/>
        </p:spPr>
        <p:txBody>
          <a:bodyPr wrap="square" rtlCol="0">
            <a:spAutoFit/>
          </a:bodyPr>
          <a:lstStyle/>
          <a:p>
            <a:pPr algn="just">
              <a:lnSpc>
                <a:spcPct val="200000"/>
              </a:lnSpc>
            </a:pPr>
            <a:r>
              <a:rPr lang="en-GB" sz="2800" u="sng" dirty="0">
                <a:solidFill>
                  <a:schemeClr val="accent5"/>
                </a:solidFill>
                <a:latin typeface="Arial" panose="020B0604020202020204" pitchFamily="34" charset="0"/>
                <a:ea typeface="+mj-ea"/>
                <a:cs typeface="Arial" panose="020B0604020202020204" pitchFamily="34" charset="0"/>
              </a:rPr>
              <a:t>Ask yourself the following:</a:t>
            </a:r>
          </a:p>
          <a:p>
            <a:pPr algn="just">
              <a:lnSpc>
                <a:spcPct val="200000"/>
              </a:lnSpc>
            </a:pPr>
            <a:r>
              <a:rPr lang="en-GB" sz="2400" dirty="0">
                <a:latin typeface="Arial" panose="020B0604020202020204" pitchFamily="34" charset="0"/>
                <a:ea typeface="+mj-ea"/>
                <a:cs typeface="Arial" panose="020B0604020202020204" pitchFamily="34" charset="0"/>
              </a:rPr>
              <a:t>What do you think Mindfulness is?</a:t>
            </a:r>
          </a:p>
          <a:p>
            <a:pPr algn="just">
              <a:lnSpc>
                <a:spcPct val="200000"/>
              </a:lnSpc>
            </a:pPr>
            <a:r>
              <a:rPr lang="en-GB" sz="2400" dirty="0">
                <a:latin typeface="Arial" panose="020B0604020202020204" pitchFamily="34" charset="0"/>
                <a:ea typeface="+mj-ea"/>
                <a:cs typeface="Arial" panose="020B0604020202020204" pitchFamily="34" charset="0"/>
              </a:rPr>
              <a:t>Do you have your own Mindfulness practice?</a:t>
            </a:r>
          </a:p>
          <a:p>
            <a:pPr algn="just">
              <a:lnSpc>
                <a:spcPct val="200000"/>
              </a:lnSpc>
            </a:pPr>
            <a:endParaRPr lang="en-GB" sz="2800" u="sng" dirty="0">
              <a:solidFill>
                <a:schemeClr val="accent5"/>
              </a:solidFill>
              <a:latin typeface="Arial" panose="020B0604020202020204" pitchFamily="34" charset="0"/>
              <a:ea typeface="+mj-ea"/>
              <a:cs typeface="Arial" panose="020B0604020202020204" pitchFamily="34" charset="0"/>
            </a:endParaRPr>
          </a:p>
        </p:txBody>
      </p:sp>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30506" y="261976"/>
              <a:ext cx="8637223"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grpSp>
        <p:nvGrpSpPr>
          <p:cNvPr id="13" name="Group 12"/>
          <p:cNvGrpSpPr/>
          <p:nvPr/>
        </p:nvGrpSpPr>
        <p:grpSpPr>
          <a:xfrm>
            <a:off x="2113975" y="3808168"/>
            <a:ext cx="6679228" cy="3001370"/>
            <a:chOff x="995362" y="533400"/>
            <a:chExt cx="10201275" cy="5791200"/>
          </a:xfrm>
        </p:grpSpPr>
        <p:pic>
          <p:nvPicPr>
            <p:cNvPr id="14" name="Picture 13"/>
            <p:cNvPicPr>
              <a:picLocks noChangeAspect="1"/>
            </p:cNvPicPr>
            <p:nvPr/>
          </p:nvPicPr>
          <p:blipFill>
            <a:blip r:embed="rId6"/>
            <a:stretch>
              <a:fillRect/>
            </a:stretch>
          </p:blipFill>
          <p:spPr>
            <a:xfrm>
              <a:off x="995362" y="533400"/>
              <a:ext cx="10201275" cy="5791200"/>
            </a:xfrm>
            <a:prstGeom prst="rect">
              <a:avLst/>
            </a:prstGeom>
          </p:spPr>
        </p:pic>
        <p:sp>
          <p:nvSpPr>
            <p:cNvPr id="15" name="TextBox 14"/>
            <p:cNvSpPr txBox="1"/>
            <p:nvPr/>
          </p:nvSpPr>
          <p:spPr>
            <a:xfrm>
              <a:off x="1828801" y="2951544"/>
              <a:ext cx="28473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on earth is that?</a:t>
              </a:r>
            </a:p>
          </p:txBody>
        </p:sp>
      </p:grpSp>
    </p:spTree>
    <p:custDataLst>
      <p:tags r:id="rId1"/>
    </p:custDataLst>
    <p:extLst>
      <p:ext uri="{BB962C8B-B14F-4D97-AF65-F5344CB8AC3E}">
        <p14:creationId xmlns:p14="http://schemas.microsoft.com/office/powerpoint/2010/main" val="345569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41523" y="261976"/>
              <a:ext cx="74604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 </a:t>
              </a:r>
            </a:p>
          </p:txBody>
        </p:sp>
      </p:grpSp>
      <p:sp>
        <p:nvSpPr>
          <p:cNvPr id="11" name="TextBox 10"/>
          <p:cNvSpPr txBox="1"/>
          <p:nvPr/>
        </p:nvSpPr>
        <p:spPr>
          <a:xfrm>
            <a:off x="818125" y="2274581"/>
            <a:ext cx="10108423" cy="83099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 purpose</a:t>
            </a:r>
            <a:r>
              <a:rPr lang="en-GB" sz="2400" i="1" dirty="0">
                <a:solidFill>
                  <a:prstClr val="black"/>
                </a:solidFill>
                <a:latin typeface="Arial" panose="020B0604020202020204" pitchFamily="34" charset="0"/>
                <a:cs typeface="Arial" panose="020B0604020202020204" pitchFamily="34" charset="0"/>
              </a:rPr>
              <a:t>, </a:t>
            </a:r>
            <a:r>
              <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the present moment,</a:t>
            </a:r>
            <a:r>
              <a:rPr kumimoji="0" lang="en-GB" sz="2400" b="0" i="1"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with curiosity and kindness,</a:t>
            </a:r>
            <a:r>
              <a:rPr kumimoji="0" lang="en-GB" sz="2400" b="0" i="1"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things as they are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Kabat</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-Zinn, 1994) </a:t>
            </a:r>
          </a:p>
        </p:txBody>
      </p:sp>
      <p:sp>
        <p:nvSpPr>
          <p:cNvPr id="12" name="Title 1"/>
          <p:cNvSpPr txBox="1">
            <a:spLocks/>
          </p:cNvSpPr>
          <p:nvPr/>
        </p:nvSpPr>
        <p:spPr>
          <a:xfrm>
            <a:off x="468198" y="1690464"/>
            <a:ext cx="9144000" cy="748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Mindfulness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involves paying attention…</a:t>
            </a:r>
          </a:p>
        </p:txBody>
      </p:sp>
      <p:sp>
        <p:nvSpPr>
          <p:cNvPr id="2" name="TextBox 1"/>
          <p:cNvSpPr txBox="1"/>
          <p:nvPr/>
        </p:nvSpPr>
        <p:spPr>
          <a:xfrm>
            <a:off x="818125" y="3439235"/>
            <a:ext cx="10249469" cy="190821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Jon </a:t>
            </a:r>
            <a:r>
              <a:rPr lang="en-GB" sz="2000" dirty="0" err="1">
                <a:latin typeface="Arial" panose="020B0604020202020204" pitchFamily="34" charset="0"/>
                <a:cs typeface="Arial" panose="020B0604020202020204" pitchFamily="34" charset="0"/>
              </a:rPr>
              <a:t>Kabat</a:t>
            </a:r>
            <a:r>
              <a:rPr lang="en-GB" sz="2000" dirty="0">
                <a:latin typeface="Arial" panose="020B0604020202020204" pitchFamily="34" charset="0"/>
                <a:cs typeface="Arial" panose="020B0604020202020204" pitchFamily="34" charset="0"/>
              </a:rPr>
              <a:t>-Zinn is an American professor of medicine.  He took Buddhist teachings and from it created mindfulness based interventions for use in hospitals for stress reduction and pain management.  In doing this he removed any connections to Buddhism.</a:t>
            </a:r>
          </a:p>
          <a:p>
            <a:r>
              <a:rPr lang="en-GB" sz="2000" dirty="0">
                <a:latin typeface="Arial" panose="020B0604020202020204" pitchFamily="34" charset="0"/>
                <a:cs typeface="Arial" panose="020B0604020202020204" pitchFamily="34" charset="0"/>
              </a:rPr>
              <a:t>He has carried out a lot of research on the benefits of mindfulness, particularly in terms of stress and pain management.</a:t>
            </a:r>
          </a:p>
          <a:p>
            <a:endParaRPr lang="en-GB" dirty="0"/>
          </a:p>
        </p:txBody>
      </p:sp>
    </p:spTree>
    <p:custDataLst>
      <p:tags r:id="rId1"/>
    </p:custDataLst>
    <p:extLst>
      <p:ext uri="{BB962C8B-B14F-4D97-AF65-F5344CB8AC3E}">
        <p14:creationId xmlns:p14="http://schemas.microsoft.com/office/powerpoint/2010/main" val="301593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08472" y="261976"/>
              <a:ext cx="7493497" cy="584775"/>
            </a:xfrm>
            <a:prstGeom prst="rect">
              <a:avLst/>
            </a:prstGeom>
            <a:noFill/>
          </p:spPr>
          <p:txBody>
            <a:bodyPr wrap="square" rtlCol="0">
              <a:spAutoFit/>
            </a:bodyPr>
            <a:lstStyle/>
            <a:p>
              <a:r>
                <a:rPr lang="en-GB" sz="3200" b="1" dirty="0">
                  <a:latin typeface="Monotype Corsiva" panose="03010101010201010101" pitchFamily="66" charset="0"/>
                </a:rPr>
                <a:t>Zen Schools: Session for Staff </a:t>
              </a:r>
            </a:p>
          </p:txBody>
        </p:sp>
      </p:grpSp>
      <p:sp>
        <p:nvSpPr>
          <p:cNvPr id="13" name="Rectangle 12"/>
          <p:cNvSpPr/>
          <p:nvPr/>
        </p:nvSpPr>
        <p:spPr>
          <a:xfrm>
            <a:off x="515152" y="1422036"/>
            <a:ext cx="11246787" cy="6370975"/>
          </a:xfrm>
          <a:prstGeom prst="rect">
            <a:avLst/>
          </a:prstGeom>
        </p:spPr>
        <p:txBody>
          <a:bodyPr wrap="square">
            <a:spAutoFit/>
          </a:bodyPr>
          <a:lstStyle/>
          <a:p>
            <a:pPr algn="just">
              <a:lnSpc>
                <a:spcPct val="200000"/>
              </a:lnSpc>
            </a:pPr>
            <a:r>
              <a:rPr lang="en-GB" sz="2800" u="sng" dirty="0">
                <a:solidFill>
                  <a:schemeClr val="accent1"/>
                </a:solidFill>
                <a:latin typeface="Arial" panose="020B0604020202020204" pitchFamily="34" charset="0"/>
                <a:cs typeface="Arial" panose="020B0604020202020204" pitchFamily="34" charset="0"/>
              </a:rPr>
              <a:t>Mindful activities can be used: </a:t>
            </a:r>
          </a:p>
          <a:p>
            <a:pPr algn="just">
              <a:lnSpc>
                <a:spcPct val="200000"/>
              </a:lnSpc>
            </a:pPr>
            <a:endParaRPr lang="en-GB" sz="2000" dirty="0">
              <a:latin typeface="Arial" panose="020B0604020202020204" pitchFamily="34" charset="0"/>
              <a:cs typeface="Arial" panose="020B0604020202020204" pitchFamily="34" charset="0"/>
            </a:endParaRPr>
          </a:p>
          <a:p>
            <a:pPr marL="342900" indent="-342900" algn="just">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As a soft start or soft end to the day</a:t>
            </a:r>
          </a:p>
          <a:p>
            <a:pPr marL="342900" indent="-342900" algn="just">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To help settle children after break or lunch time</a:t>
            </a:r>
          </a:p>
          <a:p>
            <a:pPr marL="342900" indent="-342900" algn="just">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To support with relaxation at anytime the child needs it</a:t>
            </a:r>
          </a:p>
          <a:p>
            <a:pPr marL="342900" indent="-342900" algn="just">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Can be done in school or at home.</a:t>
            </a:r>
          </a:p>
          <a:p>
            <a:pPr algn="just">
              <a:lnSpc>
                <a:spcPct val="200000"/>
              </a:lnSpc>
            </a:pPr>
            <a:endParaRPr lang="en-GB" sz="2000" dirty="0">
              <a:latin typeface="Arial" panose="020B0604020202020204" pitchFamily="34" charset="0"/>
              <a:cs typeface="Arial" panose="020B0604020202020204" pitchFamily="34" charset="0"/>
            </a:endParaRPr>
          </a:p>
          <a:p>
            <a:pPr algn="just">
              <a:lnSpc>
                <a:spcPct val="200000"/>
              </a:lnSpc>
            </a:pPr>
            <a:endParaRPr lang="en-GB" sz="2000" dirty="0">
              <a:latin typeface="Arial" panose="020B0604020202020204" pitchFamily="34" charset="0"/>
              <a:cs typeface="Arial" panose="020B0604020202020204" pitchFamily="34" charset="0"/>
            </a:endParaRPr>
          </a:p>
          <a:p>
            <a:pPr algn="just">
              <a:lnSpc>
                <a:spcPct val="200000"/>
              </a:lnSpc>
            </a:pPr>
            <a:endParaRPr lang="en-GB"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9508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1"/>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30506" y="261976"/>
              <a:ext cx="74714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 </a:t>
              </a:r>
            </a:p>
          </p:txBody>
        </p:sp>
      </p:grpSp>
      <p:sp>
        <p:nvSpPr>
          <p:cNvPr id="13" name="Text Placeholder 3"/>
          <p:cNvSpPr txBox="1">
            <a:spLocks/>
          </p:cNvSpPr>
          <p:nvPr/>
        </p:nvSpPr>
        <p:spPr>
          <a:xfrm>
            <a:off x="-665969" y="2101579"/>
            <a:ext cx="5386917"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Formal practice</a:t>
            </a:r>
          </a:p>
        </p:txBody>
      </p:sp>
      <p:sp>
        <p:nvSpPr>
          <p:cNvPr id="14" name="Content Placeholder 4"/>
          <p:cNvSpPr txBox="1">
            <a:spLocks/>
          </p:cNvSpPr>
          <p:nvPr/>
        </p:nvSpPr>
        <p:spPr>
          <a:xfrm>
            <a:off x="534443" y="2778815"/>
            <a:ext cx="5386917" cy="3250088"/>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formal practice of mindfulness includes an intentional commitment of time. These practices invite us to dwell with awareness on one thing – as if you are gently coming home to one moment - which might include our breath, an aspect of sensation or stillness or a focus on our whole body. </a:t>
            </a:r>
          </a:p>
        </p:txBody>
      </p:sp>
      <p:sp>
        <p:nvSpPr>
          <p:cNvPr id="15" name="Text Placeholder 5"/>
          <p:cNvSpPr txBox="1">
            <a:spLocks/>
          </p:cNvSpPr>
          <p:nvPr/>
        </p:nvSpPr>
        <p:spPr>
          <a:xfrm>
            <a:off x="6268524" y="2064105"/>
            <a:ext cx="5389033"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Informal practice</a:t>
            </a:r>
          </a:p>
        </p:txBody>
      </p:sp>
      <p:sp>
        <p:nvSpPr>
          <p:cNvPr id="16" name="Content Placeholder 6"/>
          <p:cNvSpPr txBox="1">
            <a:spLocks/>
          </p:cNvSpPr>
          <p:nvPr/>
        </p:nvSpPr>
        <p:spPr>
          <a:xfrm>
            <a:off x="6490425" y="2791755"/>
            <a:ext cx="5389033" cy="3237147"/>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Bringing more mindful attention into our day is known as informal practice.  This helps us to remember to come out of autopilot or overthinking and back to the present moment. </a:t>
            </a:r>
            <a:r>
              <a:rPr kumimoji="0" lang="en-GB"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can do this by noticing the world around us, listening carefully to everyday sounds, being grateful, kind, etc…</a:t>
            </a:r>
          </a:p>
        </p:txBody>
      </p:sp>
      <p:sp>
        <p:nvSpPr>
          <p:cNvPr id="17" name="Text Placeholder 3"/>
          <p:cNvSpPr txBox="1">
            <a:spLocks/>
          </p:cNvSpPr>
          <p:nvPr/>
        </p:nvSpPr>
        <p:spPr>
          <a:xfrm>
            <a:off x="-665969" y="1424343"/>
            <a:ext cx="9850911"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Mindfulness practice can be formal and informal</a:t>
            </a:r>
          </a:p>
        </p:txBody>
      </p:sp>
    </p:spTree>
    <p:custDataLst>
      <p:tags r:id="rId1"/>
    </p:custDataLst>
    <p:extLst>
      <p:ext uri="{BB962C8B-B14F-4D97-AF65-F5344CB8AC3E}">
        <p14:creationId xmlns:p14="http://schemas.microsoft.com/office/powerpoint/2010/main" val="116737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54590"/>
            <a:ext cx="12192001" cy="1160060"/>
            <a:chOff x="-1" y="1"/>
            <a:chExt cx="12192001" cy="1160060"/>
          </a:xfrm>
        </p:grpSpPr>
        <p:grpSp>
          <p:nvGrpSpPr>
            <p:cNvPr id="19" name="Group 18"/>
            <p:cNvGrpSpPr/>
            <p:nvPr/>
          </p:nvGrpSpPr>
          <p:grpSpPr>
            <a:xfrm>
              <a:off x="-1" y="1"/>
              <a:ext cx="12192001" cy="1160060"/>
              <a:chOff x="-1" y="1"/>
              <a:chExt cx="12192001" cy="1160060"/>
            </a:xfrm>
          </p:grpSpPr>
          <p:grpSp>
            <p:nvGrpSpPr>
              <p:cNvPr id="21" name="Group 20"/>
              <p:cNvGrpSpPr/>
              <p:nvPr/>
            </p:nvGrpSpPr>
            <p:grpSpPr>
              <a:xfrm>
                <a:off x="-1" y="1"/>
                <a:ext cx="12192001" cy="1160060"/>
                <a:chOff x="-1" y="1"/>
                <a:chExt cx="12192001" cy="1160060"/>
              </a:xfrm>
            </p:grpSpPr>
            <p:sp>
              <p:nvSpPr>
                <p:cNvPr id="24" name="Rectangle 23"/>
                <p:cNvSpPr/>
                <p:nvPr/>
              </p:nvSpPr>
              <p:spPr>
                <a:xfrm>
                  <a:off x="-1" y="1"/>
                  <a:ext cx="9184943" cy="1160060"/>
                </a:xfrm>
                <a:prstGeom prst="rect">
                  <a:avLst/>
                </a:prstGeom>
                <a:solidFill>
                  <a:schemeClr val="accent5">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184942" y="1"/>
                  <a:ext cx="1624085" cy="1160060"/>
                </a:xfrm>
                <a:prstGeom prst="rect">
                  <a:avLst/>
                </a:prstGeom>
                <a:solidFill>
                  <a:schemeClr val="accent5">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0809026" y="1"/>
                  <a:ext cx="1382974" cy="1160060"/>
                </a:xfrm>
                <a:prstGeom prst="rect">
                  <a:avLst/>
                </a:prstGeom>
                <a:solidFill>
                  <a:schemeClr val="accent4">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464" y="109183"/>
                <a:ext cx="1383733" cy="94169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548" y="57849"/>
                <a:ext cx="1165367" cy="993030"/>
              </a:xfrm>
              <a:prstGeom prst="rect">
                <a:avLst/>
              </a:prstGeom>
              <a:effectLst>
                <a:softEdge rad="63500"/>
              </a:effectLst>
            </p:spPr>
          </p:pic>
        </p:grpSp>
        <p:sp>
          <p:nvSpPr>
            <p:cNvPr id="20" name="TextBox 19"/>
            <p:cNvSpPr txBox="1"/>
            <p:nvPr/>
          </p:nvSpPr>
          <p:spPr>
            <a:xfrm>
              <a:off x="319489" y="261976"/>
              <a:ext cx="74824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Zen Schools: Session for Staff </a:t>
              </a:r>
            </a:p>
          </p:txBody>
        </p:sp>
      </p:grpSp>
      <p:sp>
        <p:nvSpPr>
          <p:cNvPr id="11" name="TextBox 10"/>
          <p:cNvSpPr txBox="1"/>
          <p:nvPr/>
        </p:nvSpPr>
        <p:spPr>
          <a:xfrm>
            <a:off x="956946" y="2195731"/>
            <a:ext cx="9620069" cy="4154984"/>
          </a:xfrm>
          <a:prstGeom prst="rect">
            <a:avLst/>
          </a:prstGeom>
          <a:noFill/>
        </p:spPr>
        <p:txBody>
          <a:bodyPr wrap="square" rtlCol="0">
            <a:spAutoFit/>
          </a:bodyPr>
          <a:lstStyle/>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Awareness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2400" noProof="0" dirty="0">
                <a:solidFill>
                  <a:prstClr val="black"/>
                </a:solidFill>
                <a:latin typeface="Arial" panose="020B0604020202020204" pitchFamily="34" charset="0"/>
                <a:cs typeface="Arial" panose="020B0604020202020204" pitchFamily="34" charset="0"/>
              </a:rPr>
              <a:t>– paying attention to the present moment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Curiosity</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responding curiously</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without judgment to our thoughts and feelings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Kindness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2400" dirty="0">
                <a:solidFill>
                  <a:prstClr val="black"/>
                </a:solidFill>
                <a:latin typeface="Arial" panose="020B0604020202020204" pitchFamily="34" charset="0"/>
                <a:cs typeface="Arial" panose="020B0604020202020204" pitchFamily="34" charset="0"/>
              </a:rPr>
              <a:t>– practising kindness to ourselves and others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Acceptance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2400" dirty="0">
                <a:solidFill>
                  <a:prstClr val="black"/>
                </a:solidFill>
                <a:latin typeface="Arial" panose="020B0604020202020204" pitchFamily="34" charset="0"/>
                <a:cs typeface="Arial" panose="020B0604020202020204" pitchFamily="34" charset="0"/>
              </a:rPr>
              <a:t>– of how things are without judgment and without trying to fix or change anything</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Gratitude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being thankful for what we have. If we can bring gratitude to the present moment, we can feel more content, at ease, present and happy</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Resilience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the ability</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to adapt to and cope with stress and adversity</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itle 1"/>
          <p:cNvSpPr txBox="1">
            <a:spLocks/>
          </p:cNvSpPr>
          <p:nvPr/>
        </p:nvSpPr>
        <p:spPr>
          <a:xfrm>
            <a:off x="601960" y="1202063"/>
            <a:ext cx="9144000" cy="748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800" b="1" dirty="0">
                <a:solidFill>
                  <a:schemeClr val="accent1"/>
                </a:solidFill>
              </a:rPr>
              <a:t>The lessons in the pack are based on these 6 principles  associated with mindfulness: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0" i="0" u="sng"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endParaRPr>
          </a:p>
        </p:txBody>
      </p:sp>
    </p:spTree>
    <p:custDataLst>
      <p:tags r:id="rId1"/>
    </p:custDataLst>
    <p:extLst>
      <p:ext uri="{BB962C8B-B14F-4D97-AF65-F5344CB8AC3E}">
        <p14:creationId xmlns:p14="http://schemas.microsoft.com/office/powerpoint/2010/main" val="2329605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2189</Words>
  <Application>Microsoft Office PowerPoint</Application>
  <PresentationFormat>Widescreen</PresentationFormat>
  <Paragraphs>212</Paragraphs>
  <Slides>32</Slides>
  <Notes>32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Comic Sans MS</vt:lpstr>
      <vt:lpstr>Monotype Corsiva</vt:lpstr>
      <vt:lpstr>Times New Roman</vt:lpstr>
      <vt:lpstr>Office Theme</vt:lpstr>
      <vt:lpstr>  ZEN SCHOOLS  Mindful Schools</vt:lpstr>
      <vt:lpstr>From this training you will learn</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for you to try…gratitude jar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for you to try…practising awareness</vt:lpstr>
      <vt:lpstr>Activity for you to try…mindful eating  Helps us to appreciate and enjoy the little things  1. Hold a malteser in the palm of your hand and first look at it,  observe it’s shape and colour. 2. Next, hold the malteser to your nose and smell it. What does it smell of? Is it sweet? 3. Place the malteser in your mouth but don’t eat it straight away. Instead, let it melt in your mouth. What does it taste like? 4. Finally, bite down on the malteser and hear the crunch.  What did you notice? Did the malteser taste different to the last time you had one?</vt:lpstr>
      <vt:lpstr>PowerPoint Presentation</vt:lpstr>
      <vt:lpstr>PowerPoint Presentation</vt:lpstr>
      <vt:lpstr>PowerPoint Presentation</vt:lpstr>
      <vt:lpstr>PowerPoint Presentation</vt:lpstr>
      <vt:lpstr>PowerPoint Presentation</vt:lpstr>
      <vt:lpstr>Activity for you to try…random acts of kindness</vt:lpstr>
      <vt:lpstr>Below is a video used in the Zen Schools lessons to promote kindness. Have a listen…</vt:lpstr>
      <vt:lpstr>PowerPoint Presentation</vt:lpstr>
      <vt:lpstr>PowerPoint Presentation</vt:lpstr>
      <vt:lpstr>PowerPoint Presentation</vt:lpstr>
    </vt:vector>
  </TitlesOfParts>
  <Company>Shetland Islands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 Parenting</dc:title>
  <dc:creator>Jardim Candida@Psychological Services</dc:creator>
  <cp:lastModifiedBy>Lawson Marie@Psychological Services</cp:lastModifiedBy>
  <cp:revision>103</cp:revision>
  <cp:lastPrinted>2019-08-07T15:38:47Z</cp:lastPrinted>
  <dcterms:created xsi:type="dcterms:W3CDTF">2019-08-02T11:14:10Z</dcterms:created>
  <dcterms:modified xsi:type="dcterms:W3CDTF">2020-05-04T09:09:43Z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D21DB8C4-4F28-4F08-8399-AC532B867A7E</vt:lpwstr>
  </property>
  <property fmtid="{D5CDD505-2E9C-101B-9397-08002B2CF9AE}" pid="3" name="ArticulatePath">
    <vt:lpwstr>Zen Schools Training</vt:lpwstr>
  </property>
</Properties>
</file>