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037"/>
  </p:normalViewPr>
  <p:slideViewPr>
    <p:cSldViewPr snapToGrid="0" snapToObjects="1">
      <p:cViewPr varScale="1">
        <p:scale>
          <a:sx n="93" d="100"/>
          <a:sy n="93" d="100"/>
        </p:scale>
        <p:origin x="7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6/5/20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Canal_Zone_tree_frog"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Banana_equivalent_dose"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pngimg.com/download/2742"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246BA-0F2C-504A-9900-26860202922E}"/>
              </a:ext>
            </a:extLst>
          </p:cNvPr>
          <p:cNvSpPr>
            <a:spLocks noGrp="1"/>
          </p:cNvSpPr>
          <p:nvPr>
            <p:ph type="ctrTitle"/>
          </p:nvPr>
        </p:nvSpPr>
        <p:spPr/>
        <p:txBody>
          <a:bodyPr/>
          <a:lstStyle/>
          <a:p>
            <a:r>
              <a:rPr lang="en-US" dirty="0"/>
              <a:t>Rainforest Songs</a:t>
            </a:r>
          </a:p>
        </p:txBody>
      </p:sp>
      <p:sp>
        <p:nvSpPr>
          <p:cNvPr id="3" name="Subtitle 2">
            <a:extLst>
              <a:ext uri="{FF2B5EF4-FFF2-40B4-BE49-F238E27FC236}">
                <a16:creationId xmlns:a16="http://schemas.microsoft.com/office/drawing/2014/main" id="{ECD203B2-1497-984A-8A82-D34917CF9F49}"/>
              </a:ext>
            </a:extLst>
          </p:cNvPr>
          <p:cNvSpPr>
            <a:spLocks noGrp="1"/>
          </p:cNvSpPr>
          <p:nvPr>
            <p:ph type="subTitle" idx="1"/>
          </p:nvPr>
        </p:nvSpPr>
        <p:spPr/>
        <p:txBody>
          <a:bodyPr/>
          <a:lstStyle/>
          <a:p>
            <a:r>
              <a:rPr lang="en-US" dirty="0"/>
              <a:t>From Around The World</a:t>
            </a:r>
          </a:p>
        </p:txBody>
      </p:sp>
    </p:spTree>
    <p:extLst>
      <p:ext uri="{BB962C8B-B14F-4D97-AF65-F5344CB8AC3E}">
        <p14:creationId xmlns:p14="http://schemas.microsoft.com/office/powerpoint/2010/main" val="4169906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8D458-DEFC-3D4A-87CF-814247C4FDA8}"/>
              </a:ext>
            </a:extLst>
          </p:cNvPr>
          <p:cNvSpPr>
            <a:spLocks noGrp="1"/>
          </p:cNvSpPr>
          <p:nvPr>
            <p:ph type="title"/>
          </p:nvPr>
        </p:nvSpPr>
        <p:spPr>
          <a:xfrm>
            <a:off x="677334" y="609600"/>
            <a:ext cx="8596668" cy="1320800"/>
          </a:xfrm>
        </p:spPr>
        <p:txBody>
          <a:bodyPr anchor="t">
            <a:normAutofit/>
          </a:bodyPr>
          <a:lstStyle/>
          <a:p>
            <a:r>
              <a:rPr lang="en-US" dirty="0" err="1"/>
              <a:t>Kaeru</a:t>
            </a:r>
            <a:endParaRPr lang="en-US" dirty="0"/>
          </a:p>
        </p:txBody>
      </p:sp>
      <p:sp>
        <p:nvSpPr>
          <p:cNvPr id="3" name="Content Placeholder 2">
            <a:extLst>
              <a:ext uri="{FF2B5EF4-FFF2-40B4-BE49-F238E27FC236}">
                <a16:creationId xmlns:a16="http://schemas.microsoft.com/office/drawing/2014/main" id="{7E576482-FB77-184E-B75B-9003F76A8580}"/>
              </a:ext>
            </a:extLst>
          </p:cNvPr>
          <p:cNvSpPr>
            <a:spLocks noGrp="1"/>
          </p:cNvSpPr>
          <p:nvPr>
            <p:ph idx="1"/>
          </p:nvPr>
        </p:nvSpPr>
        <p:spPr>
          <a:xfrm>
            <a:off x="677334" y="1515804"/>
            <a:ext cx="9181931" cy="1757615"/>
          </a:xfrm>
        </p:spPr>
        <p:txBody>
          <a:bodyPr>
            <a:normAutofit fontScale="40000" lnSpcReduction="20000"/>
          </a:bodyPr>
          <a:lstStyle/>
          <a:p>
            <a:r>
              <a:rPr lang="en-US" sz="4500" dirty="0">
                <a:solidFill>
                  <a:schemeClr val="tx1"/>
                </a:solidFill>
              </a:rPr>
              <a:t>This is a traditional song about the tree frogs which live in the temperate rainforests of Japan.</a:t>
            </a:r>
          </a:p>
          <a:p>
            <a:r>
              <a:rPr lang="en-US" sz="4500" dirty="0">
                <a:solidFill>
                  <a:schemeClr val="tx1"/>
                </a:solidFill>
              </a:rPr>
              <a:t>The words in the last two lines imitate the croaking sound of the frog</a:t>
            </a:r>
          </a:p>
          <a:p>
            <a:r>
              <a:rPr lang="en-US" sz="4500" dirty="0">
                <a:solidFill>
                  <a:schemeClr val="tx1"/>
                </a:solidFill>
              </a:rPr>
              <a:t>Have a go at making your own rainforests sounds along with the music track after you have sung the song though twice.  You could use your voice, body percussion or some homemade musical instruments to shake, tap, scrape and ting.</a:t>
            </a:r>
          </a:p>
          <a:p>
            <a:endParaRPr lang="en-US" dirty="0"/>
          </a:p>
        </p:txBody>
      </p:sp>
      <p:pic>
        <p:nvPicPr>
          <p:cNvPr id="5" name="Picture 4" descr="A green frog&#10;&#10;Description automatically generated">
            <a:extLst>
              <a:ext uri="{FF2B5EF4-FFF2-40B4-BE49-F238E27FC236}">
                <a16:creationId xmlns:a16="http://schemas.microsoft.com/office/drawing/2014/main" id="{6B26AEE3-44C8-0443-A4F9-5B955B6C454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08800" y="3584579"/>
            <a:ext cx="2633132" cy="1757616"/>
          </a:xfrm>
          <a:prstGeom prst="rect">
            <a:avLst/>
          </a:prstGeom>
        </p:spPr>
      </p:pic>
      <p:sp>
        <p:nvSpPr>
          <p:cNvPr id="9" name="TextBox 8">
            <a:extLst>
              <a:ext uri="{FF2B5EF4-FFF2-40B4-BE49-F238E27FC236}">
                <a16:creationId xmlns:a16="http://schemas.microsoft.com/office/drawing/2014/main" id="{5106C314-FB3B-F544-A10C-413D445CB664}"/>
              </a:ext>
            </a:extLst>
          </p:cNvPr>
          <p:cNvSpPr txBox="1"/>
          <p:nvPr/>
        </p:nvSpPr>
        <p:spPr>
          <a:xfrm>
            <a:off x="254001" y="3584579"/>
            <a:ext cx="6248400" cy="1323439"/>
          </a:xfrm>
          <a:prstGeom prst="rect">
            <a:avLst/>
          </a:prstGeom>
          <a:noFill/>
        </p:spPr>
        <p:txBody>
          <a:bodyPr wrap="square" rtlCol="0">
            <a:spAutoFit/>
          </a:bodyPr>
          <a:lstStyle/>
          <a:p>
            <a:pPr marL="400050" lvl="1" indent="0">
              <a:buNone/>
            </a:pPr>
            <a:r>
              <a:rPr lang="en-US" sz="2000" dirty="0" err="1"/>
              <a:t>Kaeru</a:t>
            </a:r>
            <a:r>
              <a:rPr lang="en-US" sz="2000" dirty="0"/>
              <a:t> no </a:t>
            </a:r>
            <a:r>
              <a:rPr lang="en-US" sz="2000" dirty="0" err="1"/>
              <a:t>uta</a:t>
            </a:r>
            <a:r>
              <a:rPr lang="en-US" sz="2000" dirty="0"/>
              <a:t> </a:t>
            </a:r>
            <a:r>
              <a:rPr lang="en-US" sz="2000" dirty="0" err="1"/>
              <a:t>ga.</a:t>
            </a:r>
            <a:r>
              <a:rPr lang="en-US" sz="2000" dirty="0"/>
              <a:t>     (Ka-e-</a:t>
            </a:r>
            <a:r>
              <a:rPr lang="en-US" sz="2000" dirty="0" err="1"/>
              <a:t>roo</a:t>
            </a:r>
            <a:r>
              <a:rPr lang="en-US" sz="2000" dirty="0"/>
              <a:t> no </a:t>
            </a:r>
            <a:r>
              <a:rPr lang="en-US" sz="2000" dirty="0" err="1"/>
              <a:t>oo</a:t>
            </a:r>
            <a:r>
              <a:rPr lang="en-US" sz="2000" dirty="0"/>
              <a:t>-ta </a:t>
            </a:r>
            <a:r>
              <a:rPr lang="en-US" sz="2000" dirty="0" err="1"/>
              <a:t>ga</a:t>
            </a:r>
            <a:r>
              <a:rPr lang="en-US" sz="2000" dirty="0"/>
              <a:t>)</a:t>
            </a:r>
          </a:p>
          <a:p>
            <a:pPr marL="400050" lvl="1" indent="0">
              <a:buNone/>
            </a:pPr>
            <a:r>
              <a:rPr lang="en-US" sz="2000" dirty="0" err="1"/>
              <a:t>Kikoete</a:t>
            </a:r>
            <a:r>
              <a:rPr lang="en-US" sz="2000" dirty="0"/>
              <a:t> kuru </a:t>
            </a:r>
            <a:r>
              <a:rPr lang="en-US" sz="2000" dirty="0" err="1"/>
              <a:t>yo</a:t>
            </a:r>
            <a:r>
              <a:rPr lang="en-US" sz="2000" dirty="0"/>
              <a:t>.     (Kee-ko-ay-</a:t>
            </a:r>
            <a:r>
              <a:rPr lang="en-US" sz="2000" dirty="0" err="1"/>
              <a:t>tay</a:t>
            </a:r>
            <a:r>
              <a:rPr lang="en-US" sz="2000" dirty="0"/>
              <a:t> </a:t>
            </a:r>
            <a:r>
              <a:rPr lang="en-US" sz="2000" dirty="0" err="1"/>
              <a:t>koo-roo</a:t>
            </a:r>
            <a:r>
              <a:rPr lang="en-US" sz="2000" dirty="0"/>
              <a:t> </a:t>
            </a:r>
            <a:r>
              <a:rPr lang="en-US" sz="2000" dirty="0" err="1"/>
              <a:t>yo</a:t>
            </a:r>
            <a:r>
              <a:rPr lang="en-US" sz="2000" dirty="0"/>
              <a:t>)</a:t>
            </a:r>
          </a:p>
          <a:p>
            <a:pPr marL="400050" lvl="1" indent="0">
              <a:buNone/>
            </a:pPr>
            <a:r>
              <a:rPr lang="en-US" sz="2000" dirty="0" err="1"/>
              <a:t>Gwa</a:t>
            </a:r>
            <a:r>
              <a:rPr lang="en-US" sz="2000" dirty="0"/>
              <a:t> </a:t>
            </a:r>
            <a:r>
              <a:rPr lang="en-US" sz="2000" dirty="0" err="1"/>
              <a:t>gwa</a:t>
            </a:r>
            <a:r>
              <a:rPr lang="en-US" sz="2000" dirty="0"/>
              <a:t> </a:t>
            </a:r>
            <a:r>
              <a:rPr lang="en-US" sz="2000" dirty="0" err="1"/>
              <a:t>gwa</a:t>
            </a:r>
            <a:r>
              <a:rPr lang="en-US" sz="2000" dirty="0"/>
              <a:t> </a:t>
            </a:r>
            <a:r>
              <a:rPr lang="en-US" sz="2000" dirty="0" err="1"/>
              <a:t>gwa</a:t>
            </a:r>
            <a:endParaRPr lang="en-US" sz="2000" dirty="0"/>
          </a:p>
          <a:p>
            <a:pPr marL="400050" lvl="1" indent="0">
              <a:buNone/>
            </a:pPr>
            <a:r>
              <a:rPr lang="en-US" sz="2000" dirty="0" err="1"/>
              <a:t>Gero</a:t>
            </a:r>
            <a:r>
              <a:rPr lang="en-US" sz="2000" dirty="0"/>
              <a:t> </a:t>
            </a:r>
            <a:r>
              <a:rPr lang="en-US" sz="2000" dirty="0" err="1"/>
              <a:t>gero</a:t>
            </a:r>
            <a:r>
              <a:rPr lang="en-US" sz="2000" dirty="0"/>
              <a:t> </a:t>
            </a:r>
            <a:r>
              <a:rPr lang="en-US" sz="2000" dirty="0" err="1"/>
              <a:t>gero</a:t>
            </a:r>
            <a:r>
              <a:rPr lang="en-US" sz="2000" dirty="0"/>
              <a:t> </a:t>
            </a:r>
            <a:r>
              <a:rPr lang="en-US" sz="2000" dirty="0" err="1"/>
              <a:t>gero</a:t>
            </a:r>
            <a:r>
              <a:rPr lang="en-US" sz="2000" dirty="0"/>
              <a:t> </a:t>
            </a:r>
            <a:r>
              <a:rPr lang="en-US" sz="2000" dirty="0" err="1"/>
              <a:t>gwa</a:t>
            </a:r>
            <a:r>
              <a:rPr lang="en-US" sz="2000" dirty="0"/>
              <a:t> </a:t>
            </a:r>
            <a:r>
              <a:rPr lang="en-US" sz="2000" dirty="0" err="1"/>
              <a:t>gwa</a:t>
            </a:r>
            <a:r>
              <a:rPr lang="en-US" sz="2000" dirty="0"/>
              <a:t> </a:t>
            </a:r>
            <a:r>
              <a:rPr lang="en-US" sz="2000" dirty="0" err="1"/>
              <a:t>gwa</a:t>
            </a:r>
            <a:endParaRPr lang="en-US" sz="2000" dirty="0"/>
          </a:p>
        </p:txBody>
      </p:sp>
    </p:spTree>
    <p:extLst>
      <p:ext uri="{BB962C8B-B14F-4D97-AF65-F5344CB8AC3E}">
        <p14:creationId xmlns:p14="http://schemas.microsoft.com/office/powerpoint/2010/main" val="4275205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 up of a banana&#10;&#10;Description automatically generated">
            <a:extLst>
              <a:ext uri="{FF2B5EF4-FFF2-40B4-BE49-F238E27FC236}">
                <a16:creationId xmlns:a16="http://schemas.microsoft.com/office/drawing/2014/main" id="{05CD1FE0-EF86-434E-87A0-3488B8159C4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15249" y="4425950"/>
            <a:ext cx="1872549" cy="1648883"/>
          </a:xfrm>
          <a:prstGeom prst="rect">
            <a:avLst/>
          </a:prstGeom>
        </p:spPr>
      </p:pic>
      <p:sp>
        <p:nvSpPr>
          <p:cNvPr id="2" name="Title 1">
            <a:extLst>
              <a:ext uri="{FF2B5EF4-FFF2-40B4-BE49-F238E27FC236}">
                <a16:creationId xmlns:a16="http://schemas.microsoft.com/office/drawing/2014/main" id="{09EA0297-4FF2-F443-8253-B2D70A4EB5DE}"/>
              </a:ext>
            </a:extLst>
          </p:cNvPr>
          <p:cNvSpPr>
            <a:spLocks noGrp="1"/>
          </p:cNvSpPr>
          <p:nvPr>
            <p:ph type="title"/>
          </p:nvPr>
        </p:nvSpPr>
        <p:spPr>
          <a:xfrm>
            <a:off x="677334" y="609600"/>
            <a:ext cx="8596668" cy="1320800"/>
          </a:xfrm>
        </p:spPr>
        <p:txBody>
          <a:bodyPr anchor="t">
            <a:normAutofit/>
          </a:bodyPr>
          <a:lstStyle/>
          <a:p>
            <a:r>
              <a:rPr lang="en-US" dirty="0"/>
              <a:t>Si Si Si</a:t>
            </a:r>
          </a:p>
        </p:txBody>
      </p:sp>
      <p:sp>
        <p:nvSpPr>
          <p:cNvPr id="3" name="Content Placeholder 2">
            <a:extLst>
              <a:ext uri="{FF2B5EF4-FFF2-40B4-BE49-F238E27FC236}">
                <a16:creationId xmlns:a16="http://schemas.microsoft.com/office/drawing/2014/main" id="{78C816E1-C0A2-0A43-B406-B901F9B3674D}"/>
              </a:ext>
            </a:extLst>
          </p:cNvPr>
          <p:cNvSpPr>
            <a:spLocks noGrp="1"/>
          </p:cNvSpPr>
          <p:nvPr>
            <p:ph idx="1"/>
          </p:nvPr>
        </p:nvSpPr>
        <p:spPr>
          <a:xfrm>
            <a:off x="677334" y="1572578"/>
            <a:ext cx="6603999" cy="1998133"/>
          </a:xfrm>
        </p:spPr>
        <p:txBody>
          <a:bodyPr>
            <a:normAutofit lnSpcReduction="10000"/>
          </a:bodyPr>
          <a:lstStyle/>
          <a:p>
            <a:pPr>
              <a:lnSpc>
                <a:spcPct val="90000"/>
              </a:lnSpc>
            </a:pPr>
            <a:r>
              <a:rPr lang="en-US" dirty="0"/>
              <a:t>This song is from the Katanga province in Southern Congo</a:t>
            </a:r>
          </a:p>
          <a:p>
            <a:pPr>
              <a:lnSpc>
                <a:spcPct val="90000"/>
              </a:lnSpc>
            </a:pPr>
            <a:r>
              <a:rPr lang="en-US" dirty="0"/>
              <a:t>The words mean “By the foot of the pineapple tree, </a:t>
            </a:r>
          </a:p>
          <a:p>
            <a:pPr marL="0" indent="0">
              <a:lnSpc>
                <a:spcPct val="90000"/>
              </a:lnSpc>
              <a:buNone/>
            </a:pPr>
            <a:r>
              <a:rPr lang="en-US" dirty="0"/>
              <a:t>	</a:t>
            </a:r>
            <a:r>
              <a:rPr lang="en-US" dirty="0" err="1"/>
              <a:t>Yaku</a:t>
            </a:r>
            <a:r>
              <a:rPr lang="en-US" dirty="0"/>
              <a:t> ladles a banana into his Aunt’s red hat.”</a:t>
            </a:r>
          </a:p>
          <a:p>
            <a:pPr>
              <a:lnSpc>
                <a:spcPct val="90000"/>
              </a:lnSpc>
            </a:pPr>
            <a:r>
              <a:rPr lang="en-US" dirty="0"/>
              <a:t>You will hear African drums in the sing-along track.  </a:t>
            </a:r>
          </a:p>
          <a:p>
            <a:pPr>
              <a:lnSpc>
                <a:spcPct val="90000"/>
              </a:lnSpc>
            </a:pPr>
            <a:r>
              <a:rPr lang="en-US" dirty="0"/>
              <a:t>Listen out for the low notes on the double bass which comes in on the second time through the song</a:t>
            </a:r>
          </a:p>
          <a:p>
            <a:pPr>
              <a:lnSpc>
                <a:spcPct val="90000"/>
              </a:lnSpc>
            </a:pPr>
            <a:endParaRPr lang="en-US" sz="1500" dirty="0"/>
          </a:p>
          <a:p>
            <a:pPr>
              <a:lnSpc>
                <a:spcPct val="90000"/>
              </a:lnSpc>
            </a:pPr>
            <a:endParaRPr lang="en-US" sz="1500" dirty="0"/>
          </a:p>
        </p:txBody>
      </p:sp>
      <p:pic>
        <p:nvPicPr>
          <p:cNvPr id="5" name="Picture 4" descr="A close up of a pineapple&#10;&#10;Description automatically generated">
            <a:extLst>
              <a:ext uri="{FF2B5EF4-FFF2-40B4-BE49-F238E27FC236}">
                <a16:creationId xmlns:a16="http://schemas.microsoft.com/office/drawing/2014/main" id="{3476CD7E-E595-6944-989E-3169F99A34B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428190" y="732367"/>
            <a:ext cx="2132011" cy="3344333"/>
          </a:xfrm>
          <a:prstGeom prst="rect">
            <a:avLst/>
          </a:prstGeom>
        </p:spPr>
      </p:pic>
      <p:sp>
        <p:nvSpPr>
          <p:cNvPr id="7" name="TextBox 6">
            <a:extLst>
              <a:ext uri="{FF2B5EF4-FFF2-40B4-BE49-F238E27FC236}">
                <a16:creationId xmlns:a16="http://schemas.microsoft.com/office/drawing/2014/main" id="{0F817BA2-9B66-704F-97CA-889C55A1D3FA}"/>
              </a:ext>
            </a:extLst>
          </p:cNvPr>
          <p:cNvSpPr txBox="1"/>
          <p:nvPr/>
        </p:nvSpPr>
        <p:spPr>
          <a:xfrm>
            <a:off x="897467" y="4286355"/>
            <a:ext cx="6954056" cy="1477328"/>
          </a:xfrm>
          <a:prstGeom prst="rect">
            <a:avLst/>
          </a:prstGeom>
          <a:noFill/>
        </p:spPr>
        <p:txBody>
          <a:bodyPr wrap="square" rtlCol="0">
            <a:spAutoFit/>
          </a:bodyPr>
          <a:lstStyle/>
          <a:p>
            <a:pPr>
              <a:lnSpc>
                <a:spcPct val="90000"/>
              </a:lnSpc>
            </a:pPr>
            <a:r>
              <a:rPr lang="en-US" sz="2000" dirty="0"/>
              <a:t>Si </a:t>
            </a:r>
            <a:r>
              <a:rPr lang="en-US" sz="2000" dirty="0" err="1"/>
              <a:t>si</a:t>
            </a:r>
            <a:r>
              <a:rPr lang="en-US" sz="2000" dirty="0"/>
              <a:t> </a:t>
            </a:r>
            <a:r>
              <a:rPr lang="en-US" sz="2000" dirty="0" err="1"/>
              <a:t>si</a:t>
            </a:r>
            <a:r>
              <a:rPr lang="en-US" sz="2000" dirty="0"/>
              <a:t> </a:t>
            </a:r>
            <a:r>
              <a:rPr lang="en-US" sz="2000" dirty="0" err="1"/>
              <a:t>si</a:t>
            </a:r>
            <a:r>
              <a:rPr lang="en-US" sz="2000" dirty="0"/>
              <a:t> </a:t>
            </a:r>
            <a:r>
              <a:rPr lang="en-US" sz="2000" dirty="0" err="1"/>
              <a:t>dolada</a:t>
            </a:r>
            <a:r>
              <a:rPr lang="en-US" sz="2000" dirty="0"/>
              <a:t>             (See see see see do-la-da)</a:t>
            </a:r>
          </a:p>
          <a:p>
            <a:pPr>
              <a:lnSpc>
                <a:spcPct val="90000"/>
              </a:lnSpc>
            </a:pPr>
            <a:r>
              <a:rPr lang="en-US" sz="2000" dirty="0" err="1"/>
              <a:t>Yaku</a:t>
            </a:r>
            <a:r>
              <a:rPr lang="en-US" sz="2000" dirty="0"/>
              <a:t> sine </a:t>
            </a:r>
            <a:r>
              <a:rPr lang="en-US" sz="2000" dirty="0" err="1"/>
              <a:t>ladu</a:t>
            </a:r>
            <a:r>
              <a:rPr lang="en-US" sz="2000" dirty="0"/>
              <a:t> </a:t>
            </a:r>
            <a:r>
              <a:rPr lang="en-US" sz="2000" dirty="0" err="1"/>
              <a:t>banaha</a:t>
            </a:r>
            <a:r>
              <a:rPr lang="en-US" sz="2000" dirty="0"/>
              <a:t>    (</a:t>
            </a:r>
            <a:r>
              <a:rPr lang="en-US" sz="2000" dirty="0" err="1"/>
              <a:t>Ya-koo</a:t>
            </a:r>
            <a:r>
              <a:rPr lang="en-US" sz="2000" dirty="0"/>
              <a:t> see-nay la-doo </a:t>
            </a:r>
            <a:r>
              <a:rPr lang="en-US" sz="2000" dirty="0" err="1"/>
              <a:t>ba</a:t>
            </a:r>
            <a:r>
              <a:rPr lang="en-US" sz="2000" dirty="0"/>
              <a:t>-</a:t>
            </a:r>
            <a:r>
              <a:rPr lang="en-US" sz="2000" dirty="0" err="1"/>
              <a:t>na</a:t>
            </a:r>
            <a:r>
              <a:rPr lang="en-US" sz="2000" dirty="0"/>
              <a:t>-ha)</a:t>
            </a:r>
          </a:p>
          <a:p>
            <a:pPr>
              <a:lnSpc>
                <a:spcPct val="90000"/>
              </a:lnSpc>
            </a:pPr>
            <a:endParaRPr lang="en-US" sz="2000" dirty="0"/>
          </a:p>
          <a:p>
            <a:pPr>
              <a:lnSpc>
                <a:spcPct val="90000"/>
              </a:lnSpc>
            </a:pPr>
            <a:r>
              <a:rPr lang="en-US" sz="2000" dirty="0" err="1"/>
              <a:t>Banaha</a:t>
            </a:r>
            <a:r>
              <a:rPr lang="en-US" sz="2000" dirty="0"/>
              <a:t>  X X   </a:t>
            </a:r>
            <a:r>
              <a:rPr lang="en-US" sz="2000" dirty="0" err="1"/>
              <a:t>banaha</a:t>
            </a:r>
            <a:r>
              <a:rPr lang="en-US" sz="2000" dirty="0"/>
              <a:t>    X X</a:t>
            </a:r>
          </a:p>
          <a:p>
            <a:pPr>
              <a:lnSpc>
                <a:spcPct val="90000"/>
              </a:lnSpc>
            </a:pPr>
            <a:r>
              <a:rPr lang="en-US" sz="2000" dirty="0" err="1"/>
              <a:t>Yaku</a:t>
            </a:r>
            <a:r>
              <a:rPr lang="en-US" sz="2000" dirty="0"/>
              <a:t> sine </a:t>
            </a:r>
            <a:r>
              <a:rPr lang="en-US" sz="2000" dirty="0" err="1"/>
              <a:t>ladu</a:t>
            </a:r>
            <a:r>
              <a:rPr lang="en-US" sz="2000" dirty="0"/>
              <a:t> </a:t>
            </a:r>
            <a:r>
              <a:rPr lang="en-US" sz="2000" dirty="0" err="1"/>
              <a:t>banaha</a:t>
            </a:r>
            <a:r>
              <a:rPr lang="en-US" sz="2000" dirty="0"/>
              <a:t>  X X            X=clap</a:t>
            </a:r>
          </a:p>
        </p:txBody>
      </p:sp>
    </p:spTree>
    <p:extLst>
      <p:ext uri="{BB962C8B-B14F-4D97-AF65-F5344CB8AC3E}">
        <p14:creationId xmlns:p14="http://schemas.microsoft.com/office/powerpoint/2010/main" val="1919708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47AA3-780D-DE4A-BC92-9FD027343693}"/>
              </a:ext>
            </a:extLst>
          </p:cNvPr>
          <p:cNvSpPr>
            <a:spLocks noGrp="1"/>
          </p:cNvSpPr>
          <p:nvPr>
            <p:ph type="title"/>
          </p:nvPr>
        </p:nvSpPr>
        <p:spPr/>
        <p:txBody>
          <a:bodyPr/>
          <a:lstStyle/>
          <a:p>
            <a:r>
              <a:rPr lang="en-US" dirty="0" err="1"/>
              <a:t>Zum</a:t>
            </a:r>
            <a:r>
              <a:rPr lang="en-US" dirty="0"/>
              <a:t> </a:t>
            </a:r>
            <a:r>
              <a:rPr lang="en-US" dirty="0" err="1"/>
              <a:t>Zum</a:t>
            </a:r>
            <a:r>
              <a:rPr lang="en-US" dirty="0"/>
              <a:t> </a:t>
            </a:r>
            <a:r>
              <a:rPr lang="en-US" dirty="0" err="1"/>
              <a:t>Zum</a:t>
            </a:r>
            <a:endParaRPr lang="en-US" dirty="0"/>
          </a:p>
        </p:txBody>
      </p:sp>
      <p:sp>
        <p:nvSpPr>
          <p:cNvPr id="3" name="Content Placeholder 2">
            <a:extLst>
              <a:ext uri="{FF2B5EF4-FFF2-40B4-BE49-F238E27FC236}">
                <a16:creationId xmlns:a16="http://schemas.microsoft.com/office/drawing/2014/main" id="{FA29F8B3-5E7C-3B4E-918D-AC67E9F70259}"/>
              </a:ext>
            </a:extLst>
          </p:cNvPr>
          <p:cNvSpPr>
            <a:spLocks noGrp="1"/>
          </p:cNvSpPr>
          <p:nvPr>
            <p:ph idx="1"/>
          </p:nvPr>
        </p:nvSpPr>
        <p:spPr>
          <a:xfrm>
            <a:off x="677333" y="1371601"/>
            <a:ext cx="9414933" cy="4669762"/>
          </a:xfrm>
        </p:spPr>
        <p:txBody>
          <a:bodyPr/>
          <a:lstStyle/>
          <a:p>
            <a:r>
              <a:rPr lang="en-US" dirty="0"/>
              <a:t>This is a song from Brazil, sung in </a:t>
            </a:r>
            <a:r>
              <a:rPr lang="en-US" dirty="0" err="1"/>
              <a:t>Portugese</a:t>
            </a:r>
            <a:r>
              <a:rPr lang="en-US" dirty="0"/>
              <a:t>.</a:t>
            </a:r>
          </a:p>
          <a:p>
            <a:r>
              <a:rPr lang="en-US" dirty="0"/>
              <a:t>The song describes someone who is performing the traditional martial art of </a:t>
            </a:r>
            <a:r>
              <a:rPr lang="en-US" dirty="0" err="1"/>
              <a:t>Capoiera</a:t>
            </a:r>
            <a:r>
              <a:rPr lang="en-US" dirty="0"/>
              <a:t> – this is the “</a:t>
            </a:r>
            <a:r>
              <a:rPr lang="en-US" dirty="0" err="1"/>
              <a:t>capoeirista</a:t>
            </a:r>
            <a:r>
              <a:rPr lang="en-US" dirty="0"/>
              <a:t>”</a:t>
            </a:r>
          </a:p>
          <a:p>
            <a:r>
              <a:rPr lang="en-US" dirty="0"/>
              <a:t>The </a:t>
            </a:r>
            <a:r>
              <a:rPr lang="en-US" dirty="0" err="1"/>
              <a:t>capoerista</a:t>
            </a:r>
            <a:r>
              <a:rPr lang="en-US" dirty="0"/>
              <a:t> hears the buzzing of a wasp “</a:t>
            </a:r>
            <a:r>
              <a:rPr lang="en-US" dirty="0" err="1"/>
              <a:t>zum</a:t>
            </a:r>
            <a:r>
              <a:rPr lang="en-US" dirty="0"/>
              <a:t> </a:t>
            </a:r>
            <a:r>
              <a:rPr lang="en-US" dirty="0" err="1"/>
              <a:t>zum</a:t>
            </a:r>
            <a:r>
              <a:rPr lang="en-US" dirty="0"/>
              <a:t> </a:t>
            </a:r>
            <a:r>
              <a:rPr lang="en-US" dirty="0" err="1"/>
              <a:t>zum</a:t>
            </a:r>
            <a:r>
              <a:rPr lang="en-US" dirty="0"/>
              <a:t>” and wants to find the wasp and knock it down dead.</a:t>
            </a:r>
          </a:p>
          <a:p>
            <a:pPr marL="0" indent="0">
              <a:buNone/>
            </a:pPr>
            <a:endParaRPr lang="en-US" dirty="0"/>
          </a:p>
          <a:p>
            <a:pPr marL="0" indent="0">
              <a:buNone/>
            </a:pPr>
            <a:r>
              <a:rPr lang="en-US" dirty="0"/>
              <a:t>Song words:                                                        Translation:                   </a:t>
            </a:r>
          </a:p>
          <a:p>
            <a:pPr marL="0" indent="0">
              <a:buNone/>
            </a:pPr>
            <a:r>
              <a:rPr lang="en-US" dirty="0" err="1"/>
              <a:t>Zum</a:t>
            </a:r>
            <a:r>
              <a:rPr lang="en-US" dirty="0"/>
              <a:t> </a:t>
            </a:r>
            <a:r>
              <a:rPr lang="en-US" dirty="0" err="1"/>
              <a:t>zum</a:t>
            </a:r>
            <a:r>
              <a:rPr lang="en-US" dirty="0"/>
              <a:t> </a:t>
            </a:r>
            <a:r>
              <a:rPr lang="en-US" dirty="0" err="1"/>
              <a:t>zum</a:t>
            </a:r>
            <a:r>
              <a:rPr lang="en-US" dirty="0"/>
              <a:t>, capoeira </a:t>
            </a:r>
            <a:r>
              <a:rPr lang="en-US" dirty="0" err="1"/>
              <a:t>mata</a:t>
            </a:r>
            <a:r>
              <a:rPr lang="en-US" dirty="0"/>
              <a:t> um.  X4             	buzz, buzz, buzz, capoeira wants one</a:t>
            </a:r>
          </a:p>
          <a:p>
            <a:pPr marL="0" indent="0">
              <a:buNone/>
            </a:pPr>
            <a:r>
              <a:rPr lang="en-US" dirty="0" err="1"/>
              <a:t>Ondeteim</a:t>
            </a:r>
            <a:r>
              <a:rPr lang="en-US" dirty="0"/>
              <a:t> </a:t>
            </a:r>
            <a:r>
              <a:rPr lang="en-US" dirty="0" err="1"/>
              <a:t>marimbondo</a:t>
            </a:r>
            <a:r>
              <a:rPr lang="en-US" dirty="0"/>
              <a:t>, y </a:t>
            </a:r>
            <a:r>
              <a:rPr lang="en-US" dirty="0" err="1"/>
              <a:t>zum</a:t>
            </a:r>
            <a:r>
              <a:rPr lang="en-US" dirty="0"/>
              <a:t> </a:t>
            </a:r>
            <a:r>
              <a:rPr lang="en-US" dirty="0" err="1"/>
              <a:t>zum</a:t>
            </a:r>
            <a:r>
              <a:rPr lang="en-US" dirty="0"/>
              <a:t> </a:t>
            </a:r>
            <a:r>
              <a:rPr lang="en-US" dirty="0" err="1"/>
              <a:t>zum</a:t>
            </a:r>
            <a:r>
              <a:rPr lang="en-US" dirty="0"/>
              <a:t>. X4      	where is the wasp?   Buzz buzz buzz</a:t>
            </a:r>
          </a:p>
          <a:p>
            <a:pPr marL="0" indent="0">
              <a:buNone/>
            </a:pPr>
            <a:r>
              <a:rPr lang="en-US" dirty="0"/>
              <a:t>O ay, o ay </a:t>
            </a:r>
            <a:r>
              <a:rPr lang="en-US" dirty="0" err="1"/>
              <a:t>ey</a:t>
            </a:r>
            <a:r>
              <a:rPr lang="en-US" dirty="0"/>
              <a:t>, </a:t>
            </a:r>
            <a:r>
              <a:rPr lang="en-US" dirty="0" err="1"/>
              <a:t>ciero</a:t>
            </a:r>
            <a:r>
              <a:rPr lang="en-US" dirty="0"/>
              <a:t> </a:t>
            </a:r>
            <a:r>
              <a:rPr lang="en-US" dirty="0" err="1"/>
              <a:t>ver</a:t>
            </a:r>
            <a:r>
              <a:rPr lang="en-US" dirty="0"/>
              <a:t> </a:t>
            </a:r>
            <a:r>
              <a:rPr lang="en-US" dirty="0" err="1"/>
              <a:t>bater</a:t>
            </a:r>
            <a:r>
              <a:rPr lang="en-US" dirty="0"/>
              <a:t>, </a:t>
            </a:r>
            <a:r>
              <a:rPr lang="en-US" dirty="0" err="1"/>
              <a:t>ciero</a:t>
            </a:r>
            <a:r>
              <a:rPr lang="en-US" dirty="0"/>
              <a:t> </a:t>
            </a:r>
            <a:r>
              <a:rPr lang="en-US" dirty="0" err="1"/>
              <a:t>ver</a:t>
            </a:r>
            <a:r>
              <a:rPr lang="en-US" dirty="0"/>
              <a:t> </a:t>
            </a:r>
            <a:r>
              <a:rPr lang="en-US" dirty="0" err="1"/>
              <a:t>cair</a:t>
            </a:r>
            <a:r>
              <a:rPr lang="en-US" dirty="0"/>
              <a:t>. X4  	O ay, o ay </a:t>
            </a:r>
            <a:r>
              <a:rPr lang="en-US" dirty="0" err="1"/>
              <a:t>ey</a:t>
            </a:r>
            <a:r>
              <a:rPr lang="en-US" dirty="0"/>
              <a:t>, I want to see a hit, </a:t>
            </a:r>
          </a:p>
          <a:p>
            <a:pPr marL="0" indent="0">
              <a:buNone/>
            </a:pPr>
            <a:r>
              <a:rPr lang="en-US" dirty="0"/>
              <a:t>											I want to see a kill</a:t>
            </a:r>
          </a:p>
          <a:p>
            <a:endParaRPr lang="en-US" dirty="0"/>
          </a:p>
        </p:txBody>
      </p:sp>
    </p:spTree>
    <p:extLst>
      <p:ext uri="{BB962C8B-B14F-4D97-AF65-F5344CB8AC3E}">
        <p14:creationId xmlns:p14="http://schemas.microsoft.com/office/powerpoint/2010/main" val="56358779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18CA6ABCFE1F498A166D826BF15240" ma:contentTypeVersion="17" ma:contentTypeDescription="Create a new document." ma:contentTypeScope="" ma:versionID="186a4cea39833d6359cc7bc6102a82db">
  <xsd:schema xmlns:xsd="http://www.w3.org/2001/XMLSchema" xmlns:xs="http://www.w3.org/2001/XMLSchema" xmlns:p="http://schemas.microsoft.com/office/2006/metadata/properties" xmlns:ns2="bd86b631-c364-4e5d-8e20-3fe10f10704d" xmlns:ns3="c31c0fee-9474-4231-9032-ec5a91fd5e79" targetNamespace="http://schemas.microsoft.com/office/2006/metadata/properties" ma:root="true" ma:fieldsID="8ddb5ce4dba9d808d3219daaec3caa23" ns2:_="" ns3:_="">
    <xsd:import namespace="bd86b631-c364-4e5d-8e20-3fe10f10704d"/>
    <xsd:import namespace="c31c0fee-9474-4231-9032-ec5a91fd5e79"/>
    <xsd:element name="properties">
      <xsd:complexType>
        <xsd:sequence>
          <xsd:element name="documentManagement">
            <xsd:complexType>
              <xsd:all>
                <xsd:element ref="ns2:MediaServiceMetadata" minOccurs="0"/>
                <xsd:element ref="ns2:MediaServiceFastMetadata" minOccurs="0"/>
                <xsd:element ref="ns2:Instrument" minOccurs="0"/>
                <xsd:element ref="ns2:MediaServiceDateTaken" minOccurs="0"/>
                <xsd:element ref="ns2:Channel" minOccurs="0"/>
                <xsd:element ref="ns2:Category" minOccurs="0"/>
                <xsd:element ref="ns3:SharedWithUsers" minOccurs="0"/>
                <xsd:element ref="ns3:SharedWithDetails" minOccurs="0"/>
                <xsd:element ref="ns2:Tutor"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86b631-c364-4e5d-8e20-3fe10f1070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Instrument" ma:index="10" nillable="true" ma:displayName="Instrument" ma:format="Dropdown" ma:internalName="Instrument">
      <xsd:simpleType>
        <xsd:restriction base="dms:Text">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Channel" ma:index="12" nillable="true" ma:displayName="Channel" ma:format="Dropdown" ma:internalName="Channel">
      <xsd:simpleType>
        <xsd:restriction base="dms:Text">
          <xsd:maxLength value="255"/>
        </xsd:restriction>
      </xsd:simpleType>
    </xsd:element>
    <xsd:element name="Category" ma:index="13" nillable="true" ma:displayName="Category" ma:format="Dropdown" ma:internalName="Category">
      <xsd:simpleType>
        <xsd:restriction base="dms:Text">
          <xsd:maxLength value="255"/>
        </xsd:restriction>
      </xsd:simpleType>
    </xsd:element>
    <xsd:element name="Tutor" ma:index="16" nillable="true" ma:displayName="Tutor" ma:description="Who is playing in this video" ma:format="Dropdown" ma:internalName="Tutor">
      <xsd:simpleType>
        <xsd:restriction base="dms:Text">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1c0fee-9474-4231-9032-ec5a91fd5e7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strument xmlns="bd86b631-c364-4e5d-8e20-3fe10f10704d" xsi:nil="true"/>
    <Category xmlns="bd86b631-c364-4e5d-8e20-3fe10f10704d" xsi:nil="true"/>
    <Channel xmlns="bd86b631-c364-4e5d-8e20-3fe10f10704d" xsi:nil="true"/>
    <Tutor xmlns="bd86b631-c364-4e5d-8e20-3fe10f10704d" xsi:nil="true"/>
    <SharedWithUsers xmlns="c31c0fee-9474-4231-9032-ec5a91fd5e79">
      <UserInfo>
        <DisplayName/>
        <AccountId xsi:nil="true"/>
        <AccountType/>
      </UserInfo>
    </SharedWithUsers>
  </documentManagement>
</p:properties>
</file>

<file path=customXml/itemProps1.xml><?xml version="1.0" encoding="utf-8"?>
<ds:datastoreItem xmlns:ds="http://schemas.openxmlformats.org/officeDocument/2006/customXml" ds:itemID="{1725F9AC-BDFD-4FE7-9476-C7EB278E1A34}"/>
</file>

<file path=customXml/itemProps2.xml><?xml version="1.0" encoding="utf-8"?>
<ds:datastoreItem xmlns:ds="http://schemas.openxmlformats.org/officeDocument/2006/customXml" ds:itemID="{63B41336-57EF-469D-816E-DFF377A07859}"/>
</file>

<file path=customXml/itemProps3.xml><?xml version="1.0" encoding="utf-8"?>
<ds:datastoreItem xmlns:ds="http://schemas.openxmlformats.org/officeDocument/2006/customXml" ds:itemID="{4F84DE6B-0A19-4475-A998-5762C602624A}"/>
</file>

<file path=docProps/app.xml><?xml version="1.0" encoding="utf-8"?>
<Properties xmlns="http://schemas.openxmlformats.org/officeDocument/2006/extended-properties" xmlns:vt="http://schemas.openxmlformats.org/officeDocument/2006/docPropsVTypes">
  <TotalTime>22</TotalTime>
  <Words>367</Words>
  <Application>Microsoft Macintosh PowerPoint</Application>
  <PresentationFormat>Widescreen</PresentationFormat>
  <Paragraphs>31</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Trebuchet MS</vt:lpstr>
      <vt:lpstr>Wingdings 3</vt:lpstr>
      <vt:lpstr>Facet</vt:lpstr>
      <vt:lpstr>Rainforest Songs</vt:lpstr>
      <vt:lpstr>Kaeru</vt:lpstr>
      <vt:lpstr>Si Si Si</vt:lpstr>
      <vt:lpstr>Zum Zum Zum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Rainforest Songs</dc:title>
  <dc:creator>Mr Borthwick</dc:creator>
  <cp:lastModifiedBy>Mr Borthwick</cp:lastModifiedBy>
  <cp:revision>4</cp:revision>
  <dcterms:created xsi:type="dcterms:W3CDTF">2020-06-02T20:19:32Z</dcterms:created>
  <dcterms:modified xsi:type="dcterms:W3CDTF">2020-06-05T13:23:15Z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0x0101003A18CA6ABCFE1F498A166D826BF15240</vt:lpwstr>
  </property>
  <property fmtid="{D5CDD505-2E9C-101B-9397-08002B2CF9AE}" pid="3" name="Order">
    <vt:r8>1480600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