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ink/ink1.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9"/>
  </p:normalViewPr>
  <p:slideViewPr>
    <p:cSldViewPr snapToGrid="0" snapToObjects="1">
      <p:cViewPr varScale="1">
        <p:scale>
          <a:sx n="87" d="100"/>
          <a:sy n="87" d="100"/>
        </p:scale>
        <p:origin x="10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20:59:07.036"/>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5/13/20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8780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5/13/20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1497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5/13/20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5802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5/13/20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2545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5/13/20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9397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5/13/20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3952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5/13/20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7515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5/13/20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091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5/13/20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0297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5/13/20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36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5/13/20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34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5/13/20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16355128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43" r:id="rId6"/>
    <p:sldLayoutId id="2147483838" r:id="rId7"/>
    <p:sldLayoutId id="2147483839" r:id="rId8"/>
    <p:sldLayoutId id="2147483840" r:id="rId9"/>
    <p:sldLayoutId id="2147483842" r:id="rId10"/>
    <p:sldLayoutId id="214748384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usic.stackexchange.com/questions/15613/is-there-any-specific-reason-to-why-are-the-instruments-placed-as-they-are-in-an" TargetMode="Externa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flickr.com/photos/64884898@N04/5981065472" TargetMode="Externa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4.jpg"/><Relationship Id="rId5" Type="http://schemas.openxmlformats.org/officeDocument/2006/relationships/hyperlink" Target="https://www.youtube.com/watch?v=BUM_zT3YKHs"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MfM7Y9Pcdzw"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pngall.com/wolf-png" TargetMode="External"/><Relationship Id="rId7" Type="http://schemas.openxmlformats.org/officeDocument/2006/relationships/hyperlink" Target="https://pixabay.com/en/cat-isolated-view-interesting-2089916/"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en.wikipedia.org/wiki/Passer_castanopterus" TargetMode="External"/><Relationship Id="rId4" Type="http://schemas.openxmlformats.org/officeDocument/2006/relationships/image" Target="../media/image4.png"/><Relationship Id="rId9" Type="http://schemas.openxmlformats.org/officeDocument/2006/relationships/hyperlink" Target="http://freehighresolutiongraphicsandclipart.blogspot.com/2010/10/digital-scrapbooking-for-free-and-fre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commons.wikimedia.org/wiki/file:violin_front.jpg"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jpg"/><Relationship Id="rId5" Type="http://schemas.openxmlformats.org/officeDocument/2006/relationships/hyperlink" Target="https://www.youtube.com/watch?v=YuF4oYRktcA"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youtube.com/watch?v=CipRfYTwd0s"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hyperlink" Target="http://themeanestmom.blogspot.com/2010_06_01_archive.html"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hyperlink" Target="http://server.thaigoodview.com/node/44524" TargetMode="External"/><Relationship Id="rId5" Type="http://schemas.openxmlformats.org/officeDocument/2006/relationships/image" Target="../media/image10.gi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fr.wiktionary.org/wiki/clarinette" TargetMode="Externa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hyperlink" Target="https://www.youtube.com/watch?v=VAuTouBhN5k"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hyperlink" Target="https://commons.wikimedia.org/wiki/Category:Bassoons" TargetMode="External"/><Relationship Id="rId5" Type="http://schemas.openxmlformats.org/officeDocument/2006/relationships/image" Target="../media/image12.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he.wikipedia.org/wiki/%C3%97%C2%A7%C3%97%C2%95%C3%97%C2%91%C3%97%C2%A5:french_horn_back.png" TargetMode="External"/><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2.png"/><Relationship Id="rId5" Type="http://schemas.openxmlformats.org/officeDocument/2006/relationships/customXml" Target="../ink/ink1.xml"/><Relationship Id="rId4" Type="http://schemas.openxmlformats.org/officeDocument/2006/relationships/hyperlink" Target="https://www.youtube.com/watch?v=0lIsXScysGQ&amp;list=RDqcA7ivsSMWQ&amp;index=3"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2">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60166-8AC6-6A49-9450-A25AD62BE7B8}"/>
              </a:ext>
            </a:extLst>
          </p:cNvPr>
          <p:cNvSpPr>
            <a:spLocks noGrp="1"/>
          </p:cNvSpPr>
          <p:nvPr>
            <p:ph type="ctrTitle"/>
          </p:nvPr>
        </p:nvSpPr>
        <p:spPr>
          <a:xfrm>
            <a:off x="7998581" y="643467"/>
            <a:ext cx="3562483" cy="3569241"/>
          </a:xfrm>
        </p:spPr>
        <p:txBody>
          <a:bodyPr>
            <a:normAutofit/>
          </a:bodyPr>
          <a:lstStyle/>
          <a:p>
            <a:r>
              <a:rPr lang="en-US" sz="5800"/>
              <a:t>Peter and the Wolf</a:t>
            </a:r>
          </a:p>
        </p:txBody>
      </p:sp>
      <p:sp>
        <p:nvSpPr>
          <p:cNvPr id="3" name="Subtitle 2">
            <a:extLst>
              <a:ext uri="{FF2B5EF4-FFF2-40B4-BE49-F238E27FC236}">
                <a16:creationId xmlns:a16="http://schemas.microsoft.com/office/drawing/2014/main" id="{B595FA40-18E2-E148-9314-31114CE103E5}"/>
              </a:ext>
            </a:extLst>
          </p:cNvPr>
          <p:cNvSpPr>
            <a:spLocks noGrp="1"/>
          </p:cNvSpPr>
          <p:nvPr>
            <p:ph type="subTitle" idx="1"/>
          </p:nvPr>
        </p:nvSpPr>
        <p:spPr>
          <a:xfrm>
            <a:off x="7998581" y="4631161"/>
            <a:ext cx="3873379" cy="1569486"/>
          </a:xfrm>
        </p:spPr>
        <p:txBody>
          <a:bodyPr>
            <a:normAutofit/>
          </a:bodyPr>
          <a:lstStyle/>
          <a:p>
            <a:r>
              <a:rPr lang="en-US" dirty="0"/>
              <a:t>By Sergei Prokofiev</a:t>
            </a:r>
          </a:p>
          <a:p>
            <a:r>
              <a:rPr lang="en-US" dirty="0"/>
              <a:t>A guide to the instruments of the orchestra</a:t>
            </a:r>
          </a:p>
          <a:p>
            <a:endParaRPr lang="en-US" dirty="0"/>
          </a:p>
        </p:txBody>
      </p:sp>
      <p:sp>
        <p:nvSpPr>
          <p:cNvPr id="4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FFF49B"/>
          </a:solidFill>
          <a:ln w="38100" cap="rnd">
            <a:solidFill>
              <a:srgbClr val="FFF49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lock&#10;&#10;Description automatically generated">
            <a:extLst>
              <a:ext uri="{FF2B5EF4-FFF2-40B4-BE49-F238E27FC236}">
                <a16:creationId xmlns:a16="http://schemas.microsoft.com/office/drawing/2014/main" id="{56533A1D-765B-314B-9D16-154E03DB1AE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0040" y="1368230"/>
            <a:ext cx="7214616" cy="4094107"/>
          </a:xfrm>
          <a:prstGeom prst="rect">
            <a:avLst/>
          </a:prstGeom>
        </p:spPr>
      </p:pic>
      <p:pic>
        <p:nvPicPr>
          <p:cNvPr id="5" name="Picture 4" descr="A close up of a logo&#10;&#10;Description automatically generated">
            <a:extLst>
              <a:ext uri="{FF2B5EF4-FFF2-40B4-BE49-F238E27FC236}">
                <a16:creationId xmlns:a16="http://schemas.microsoft.com/office/drawing/2014/main" id="{7752A220-9455-F045-A757-F1B9BB7CABB3}"/>
              </a:ext>
            </a:extLst>
          </p:cNvPr>
          <p:cNvPicPr>
            <a:picLocks noChangeAspect="1"/>
          </p:cNvPicPr>
          <p:nvPr/>
        </p:nvPicPr>
        <p:blipFill>
          <a:blip r:embed="rId4"/>
          <a:stretch>
            <a:fillRect/>
          </a:stretch>
        </p:blipFill>
        <p:spPr>
          <a:xfrm>
            <a:off x="3927348" y="5669298"/>
            <a:ext cx="2694516" cy="678740"/>
          </a:xfrm>
          <a:prstGeom prst="rect">
            <a:avLst/>
          </a:prstGeom>
        </p:spPr>
      </p:pic>
    </p:spTree>
    <p:extLst>
      <p:ext uri="{BB962C8B-B14F-4D97-AF65-F5344CB8AC3E}">
        <p14:creationId xmlns:p14="http://schemas.microsoft.com/office/powerpoint/2010/main" val="1744488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2A15-2CBB-2344-A628-9A56B187E375}"/>
              </a:ext>
            </a:extLst>
          </p:cNvPr>
          <p:cNvSpPr>
            <a:spLocks noGrp="1"/>
          </p:cNvSpPr>
          <p:nvPr>
            <p:ph type="title"/>
          </p:nvPr>
        </p:nvSpPr>
        <p:spPr/>
        <p:txBody>
          <a:bodyPr/>
          <a:lstStyle/>
          <a:p>
            <a:r>
              <a:rPr lang="en-US" dirty="0"/>
              <a:t>The gunshots</a:t>
            </a:r>
          </a:p>
        </p:txBody>
      </p:sp>
      <p:pic>
        <p:nvPicPr>
          <p:cNvPr id="4" name="Hunters.mp3" descr="Hunters.mp3">
            <a:hlinkClick r:id="" action="ppaction://media"/>
            <a:extLst>
              <a:ext uri="{FF2B5EF4-FFF2-40B4-BE49-F238E27FC236}">
                <a16:creationId xmlns:a16="http://schemas.microsoft.com/office/drawing/2014/main" id="{0A26BBD2-9087-F14C-AAC8-4CAF9C9173A2}"/>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0126133" y="621506"/>
            <a:ext cx="812800" cy="812800"/>
          </a:xfrm>
        </p:spPr>
      </p:pic>
      <p:sp>
        <p:nvSpPr>
          <p:cNvPr id="5" name="TextBox 4">
            <a:extLst>
              <a:ext uri="{FF2B5EF4-FFF2-40B4-BE49-F238E27FC236}">
                <a16:creationId xmlns:a16="http://schemas.microsoft.com/office/drawing/2014/main" id="{92911356-2490-4249-9B2D-50D68CD81CB2}"/>
              </a:ext>
            </a:extLst>
          </p:cNvPr>
          <p:cNvSpPr txBox="1"/>
          <p:nvPr/>
        </p:nvSpPr>
        <p:spPr>
          <a:xfrm>
            <a:off x="838199" y="2099733"/>
            <a:ext cx="7107768" cy="4401205"/>
          </a:xfrm>
          <a:prstGeom prst="rect">
            <a:avLst/>
          </a:prstGeom>
          <a:noFill/>
        </p:spPr>
        <p:txBody>
          <a:bodyPr wrap="square" rtlCol="0">
            <a:spAutoFit/>
          </a:bodyPr>
          <a:lstStyle/>
          <a:p>
            <a:r>
              <a:rPr lang="en-US" sz="2400" dirty="0"/>
              <a:t>The gunshots fired by the hunters are played by the timpani and the big bass drum which are members of the percussion family.  Listen to their spectacular sound…</a:t>
            </a:r>
          </a:p>
          <a:p>
            <a:endParaRPr lang="en-US" sz="1000" dirty="0"/>
          </a:p>
          <a:p>
            <a:r>
              <a:rPr lang="en-US" sz="2400" dirty="0"/>
              <a:t>What else can you find out about the percussion family?</a:t>
            </a:r>
          </a:p>
          <a:p>
            <a:r>
              <a:rPr lang="en-US" sz="2400" dirty="0"/>
              <a:t>Try making some percussion instruments out of pots, pans or junk from your recycling bin.  </a:t>
            </a:r>
          </a:p>
          <a:p>
            <a:r>
              <a:rPr lang="en-US" sz="2400" dirty="0"/>
              <a:t>See if you can build a drum kit with different pitches and timbres…</a:t>
            </a:r>
          </a:p>
          <a:p>
            <a:endParaRPr lang="en-US" sz="1000" dirty="0"/>
          </a:p>
          <a:p>
            <a:r>
              <a:rPr lang="en-US" sz="2400" dirty="0"/>
              <a:t>For an impressive example of timpani playing check out </a:t>
            </a:r>
            <a:r>
              <a:rPr lang="en-US" sz="2400" b="1" i="1" dirty="0"/>
              <a:t>Jupiter</a:t>
            </a:r>
            <a:r>
              <a:rPr lang="en-US" sz="2400" dirty="0"/>
              <a:t> from </a:t>
            </a:r>
            <a:r>
              <a:rPr lang="en-US" sz="2400" b="1" i="1" dirty="0"/>
              <a:t>The Planets Suite </a:t>
            </a:r>
            <a:r>
              <a:rPr lang="en-US" sz="2400" dirty="0"/>
              <a:t>by </a:t>
            </a:r>
            <a:r>
              <a:rPr lang="en-US" sz="2400" b="1" dirty="0"/>
              <a:t>Gustav Holst</a:t>
            </a:r>
            <a:r>
              <a:rPr lang="en-US" sz="2400" dirty="0"/>
              <a:t>.  This is a great showcase of all the instruments we have looked at.  Listen out for the fabulous French horns, glittering string section and virtuosic woodwind and brass:</a:t>
            </a:r>
          </a:p>
          <a:p>
            <a:endParaRPr lang="en-US" sz="1000" dirty="0"/>
          </a:p>
          <a:p>
            <a:r>
              <a:rPr lang="en-US" sz="2400" dirty="0">
                <a:hlinkClick r:id="rId5"/>
              </a:rPr>
              <a:t>https://www.youtube.com/watch?v=BUM_zT3YKHs</a:t>
            </a:r>
            <a:endParaRPr lang="en-US" sz="2400" dirty="0"/>
          </a:p>
          <a:p>
            <a:endParaRPr lang="en-US" sz="2400" dirty="0"/>
          </a:p>
          <a:p>
            <a:endParaRPr lang="en-US" sz="1000" dirty="0"/>
          </a:p>
        </p:txBody>
      </p:sp>
      <p:pic>
        <p:nvPicPr>
          <p:cNvPr id="7" name="Picture 6" descr="A picture containing table, indoor, sitting, orange&#10;&#10;Description automatically generated">
            <a:extLst>
              <a:ext uri="{FF2B5EF4-FFF2-40B4-BE49-F238E27FC236}">
                <a16:creationId xmlns:a16="http://schemas.microsoft.com/office/drawing/2014/main" id="{5CACE865-034A-114F-A09D-F08C6EC6492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945967" y="2377811"/>
            <a:ext cx="3549988" cy="3858683"/>
          </a:xfrm>
          <a:prstGeom prst="rect">
            <a:avLst/>
          </a:prstGeom>
        </p:spPr>
      </p:pic>
    </p:spTree>
    <p:extLst>
      <p:ext uri="{BB962C8B-B14F-4D97-AF65-F5344CB8AC3E}">
        <p14:creationId xmlns:p14="http://schemas.microsoft.com/office/powerpoint/2010/main" val="218452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3CB0-B53F-3A49-9F59-E95E3E4DDEBC}"/>
              </a:ext>
            </a:extLst>
          </p:cNvPr>
          <p:cNvSpPr>
            <a:spLocks noGrp="1"/>
          </p:cNvSpPr>
          <p:nvPr>
            <p:ph type="title"/>
          </p:nvPr>
        </p:nvSpPr>
        <p:spPr/>
        <p:txBody>
          <a:bodyPr/>
          <a:lstStyle/>
          <a:p>
            <a:r>
              <a:rPr lang="en-US" dirty="0"/>
              <a:t>And finally…</a:t>
            </a:r>
          </a:p>
        </p:txBody>
      </p:sp>
      <p:pic>
        <p:nvPicPr>
          <p:cNvPr id="5" name="Picture 4" descr="A close up of a logo&#10;&#10;Description automatically generated">
            <a:extLst>
              <a:ext uri="{FF2B5EF4-FFF2-40B4-BE49-F238E27FC236}">
                <a16:creationId xmlns:a16="http://schemas.microsoft.com/office/drawing/2014/main" id="{15B2891F-72EC-AF4C-AE3B-D13AB82E225B}"/>
              </a:ext>
            </a:extLst>
          </p:cNvPr>
          <p:cNvPicPr>
            <a:picLocks noChangeAspect="1"/>
          </p:cNvPicPr>
          <p:nvPr/>
        </p:nvPicPr>
        <p:blipFill>
          <a:blip r:embed="rId2"/>
          <a:stretch>
            <a:fillRect/>
          </a:stretch>
        </p:blipFill>
        <p:spPr>
          <a:xfrm>
            <a:off x="5672667" y="4886121"/>
            <a:ext cx="6089476" cy="1533919"/>
          </a:xfrm>
          <a:prstGeom prst="rect">
            <a:avLst/>
          </a:prstGeom>
        </p:spPr>
      </p:pic>
      <p:sp>
        <p:nvSpPr>
          <p:cNvPr id="3" name="Content Placeholder 2">
            <a:extLst>
              <a:ext uri="{FF2B5EF4-FFF2-40B4-BE49-F238E27FC236}">
                <a16:creationId xmlns:a16="http://schemas.microsoft.com/office/drawing/2014/main" id="{829742B5-42CE-BF42-9251-2671781D0084}"/>
              </a:ext>
            </a:extLst>
          </p:cNvPr>
          <p:cNvSpPr>
            <a:spLocks noGrp="1"/>
          </p:cNvSpPr>
          <p:nvPr>
            <p:ph idx="1"/>
          </p:nvPr>
        </p:nvSpPr>
        <p:spPr/>
        <p:txBody>
          <a:bodyPr/>
          <a:lstStyle/>
          <a:p>
            <a:pPr marL="0" indent="0">
              <a:buNone/>
            </a:pPr>
            <a:endParaRPr lang="en-US" sz="1000" dirty="0"/>
          </a:p>
          <a:p>
            <a:pPr marL="0" indent="0">
              <a:buNone/>
            </a:pPr>
            <a:r>
              <a:rPr lang="en-US" dirty="0"/>
              <a:t>Well done - you have learned lots about all the different instruments.  </a:t>
            </a:r>
          </a:p>
          <a:p>
            <a:pPr marL="0" indent="0">
              <a:buNone/>
            </a:pPr>
            <a:endParaRPr lang="en-US" sz="1600" dirty="0"/>
          </a:p>
          <a:p>
            <a:pPr marL="0" indent="0">
              <a:buNone/>
            </a:pPr>
            <a:r>
              <a:rPr lang="en-US" dirty="0"/>
              <a:t>Now sit back and enjoy this wonderful performance of </a:t>
            </a:r>
            <a:r>
              <a:rPr lang="en-US" i="1" dirty="0"/>
              <a:t>Peter and the Wolf</a:t>
            </a:r>
            <a:r>
              <a:rPr lang="en-US" dirty="0"/>
              <a:t>  by the Vancouver Symphony Orchestra:</a:t>
            </a:r>
          </a:p>
          <a:p>
            <a:pPr marL="0" indent="0">
              <a:buNone/>
            </a:pPr>
            <a:endParaRPr lang="en-US" sz="1000" dirty="0"/>
          </a:p>
          <a:p>
            <a:pPr marL="0" indent="0" algn="ctr">
              <a:buNone/>
            </a:pPr>
            <a:r>
              <a:rPr lang="en-US" dirty="0">
                <a:hlinkClick r:id="rId3"/>
              </a:rPr>
              <a:t>https://www.youtube.com/watch?v=MfM7Y9Pcdzw</a:t>
            </a:r>
            <a:endParaRPr lang="en-US" dirty="0"/>
          </a:p>
          <a:p>
            <a:pPr marL="0" indent="0">
              <a:buNone/>
            </a:pPr>
            <a:endParaRPr lang="en-US" sz="1000" dirty="0"/>
          </a:p>
          <a:p>
            <a:pPr marL="0" indent="0">
              <a:buNone/>
            </a:pPr>
            <a:endParaRPr lang="en-US" dirty="0"/>
          </a:p>
          <a:p>
            <a:pPr marL="0" indent="0">
              <a:buNone/>
            </a:pPr>
            <a:r>
              <a:rPr lang="en-US" dirty="0"/>
              <a:t>This project was brought to you by YMI Scottish Borders</a:t>
            </a:r>
          </a:p>
          <a:p>
            <a:pPr marL="0" indent="0">
              <a:buNone/>
            </a:pPr>
            <a:endParaRPr lang="en-US" dirty="0"/>
          </a:p>
        </p:txBody>
      </p:sp>
    </p:spTree>
    <p:extLst>
      <p:ext uri="{BB962C8B-B14F-4D97-AF65-F5344CB8AC3E}">
        <p14:creationId xmlns:p14="http://schemas.microsoft.com/office/powerpoint/2010/main" val="255588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4469056-D581-421C-80DD-CCE96ECB3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1E9752-C85E-E941-8CF3-D06DC171C394}"/>
              </a:ext>
            </a:extLst>
          </p:cNvPr>
          <p:cNvSpPr>
            <a:spLocks noGrp="1"/>
          </p:cNvSpPr>
          <p:nvPr>
            <p:ph type="title"/>
          </p:nvPr>
        </p:nvSpPr>
        <p:spPr>
          <a:xfrm>
            <a:off x="630937" y="760193"/>
            <a:ext cx="3056168" cy="1589179"/>
          </a:xfrm>
        </p:spPr>
        <p:txBody>
          <a:bodyPr anchor="ctr">
            <a:normAutofit/>
          </a:bodyPr>
          <a:lstStyle/>
          <a:p>
            <a:r>
              <a:rPr lang="en-US" sz="4800" dirty="0"/>
              <a:t>introduction</a:t>
            </a:r>
          </a:p>
        </p:txBody>
      </p:sp>
      <p:sp>
        <p:nvSpPr>
          <p:cNvPr id="3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49173"/>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FFC180"/>
          </a:solidFill>
          <a:ln w="34925">
            <a:solidFill>
              <a:srgbClr val="FFC18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647199-998A-924C-8C54-AA80DF77E96A}"/>
              </a:ext>
            </a:extLst>
          </p:cNvPr>
          <p:cNvSpPr>
            <a:spLocks noGrp="1"/>
          </p:cNvSpPr>
          <p:nvPr>
            <p:ph idx="1"/>
          </p:nvPr>
        </p:nvSpPr>
        <p:spPr>
          <a:xfrm>
            <a:off x="4723403" y="335804"/>
            <a:ext cx="7075425" cy="2968520"/>
          </a:xfrm>
        </p:spPr>
        <p:txBody>
          <a:bodyPr anchor="ctr">
            <a:normAutofit fontScale="92500"/>
          </a:bodyPr>
          <a:lstStyle/>
          <a:p>
            <a:pPr marL="0" indent="0">
              <a:buNone/>
            </a:pPr>
            <a:r>
              <a:rPr lang="en-US" dirty="0"/>
              <a:t>The Russian composer </a:t>
            </a:r>
            <a:r>
              <a:rPr lang="en-US" b="1" dirty="0"/>
              <a:t>Sergei Prokofiev</a:t>
            </a:r>
            <a:r>
              <a:rPr lang="en-US" dirty="0"/>
              <a:t> wrote the music for Peter and the Wolf in 1936.  It was written as a child’s introduction to the orchestra and was first performed at a children’s theatre in Moscow.   </a:t>
            </a:r>
          </a:p>
          <a:p>
            <a:pPr marL="0" indent="0">
              <a:buNone/>
            </a:pPr>
            <a:r>
              <a:rPr lang="en-US" dirty="0"/>
              <a:t>Music which paints a picture or tells a story is called </a:t>
            </a:r>
            <a:r>
              <a:rPr lang="en-US" b="1" dirty="0" err="1"/>
              <a:t>programme</a:t>
            </a:r>
            <a:r>
              <a:rPr lang="en-US" b="1" dirty="0"/>
              <a:t> music</a:t>
            </a:r>
            <a:r>
              <a:rPr lang="en-US" dirty="0"/>
              <a:t>.  Each character in the story is represented by a </a:t>
            </a:r>
            <a:r>
              <a:rPr lang="en-US" b="1" dirty="0"/>
              <a:t>musical theme</a:t>
            </a:r>
            <a:r>
              <a:rPr lang="en-US" dirty="0"/>
              <a:t> played by an instrument or group of instruments chosen because their sound quality, or </a:t>
            </a:r>
            <a:r>
              <a:rPr lang="en-US" b="1" dirty="0"/>
              <a:t>timbre</a:t>
            </a:r>
            <a:r>
              <a:rPr lang="en-US" dirty="0"/>
              <a:t>, helps to evoke the character.  </a:t>
            </a:r>
          </a:p>
        </p:txBody>
      </p:sp>
      <p:pic>
        <p:nvPicPr>
          <p:cNvPr id="24" name="Picture 23" descr="A dog looking at the camera&#10;&#10;Description automatically generated">
            <a:extLst>
              <a:ext uri="{FF2B5EF4-FFF2-40B4-BE49-F238E27FC236}">
                <a16:creationId xmlns:a16="http://schemas.microsoft.com/office/drawing/2014/main" id="{C42B5B00-C851-DD46-830C-97872316DB1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7280" y="3351435"/>
            <a:ext cx="2330288" cy="2968520"/>
          </a:xfrm>
          <a:prstGeom prst="rect">
            <a:avLst/>
          </a:prstGeom>
        </p:spPr>
      </p:pic>
      <p:pic>
        <p:nvPicPr>
          <p:cNvPr id="19" name="Picture 18" descr="A close up of a logo&#10;&#10;Description automatically generated">
            <a:extLst>
              <a:ext uri="{FF2B5EF4-FFF2-40B4-BE49-F238E27FC236}">
                <a16:creationId xmlns:a16="http://schemas.microsoft.com/office/drawing/2014/main" id="{B61C94E6-11F0-EA4E-8AE1-7895E47A76C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82133" y="4934462"/>
            <a:ext cx="1029208" cy="1029208"/>
          </a:xfrm>
          <a:prstGeom prst="rect">
            <a:avLst/>
          </a:prstGeom>
        </p:spPr>
      </p:pic>
      <p:pic>
        <p:nvPicPr>
          <p:cNvPr id="22" name="Picture 21" descr="An orange and white cat with its mouth open&#10;&#10;Description automatically generated">
            <a:extLst>
              <a:ext uri="{FF2B5EF4-FFF2-40B4-BE49-F238E27FC236}">
                <a16:creationId xmlns:a16="http://schemas.microsoft.com/office/drawing/2014/main" id="{D543CF77-0F9C-3345-B431-1368BEFD9F6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525607" y="4319600"/>
            <a:ext cx="1939543" cy="1789227"/>
          </a:xfrm>
          <a:prstGeom prst="rect">
            <a:avLst/>
          </a:prstGeom>
        </p:spPr>
      </p:pic>
      <p:pic>
        <p:nvPicPr>
          <p:cNvPr id="16" name="Picture 15" descr="A bird that is standing in the dark&#10;&#10;Description automatically generated">
            <a:extLst>
              <a:ext uri="{FF2B5EF4-FFF2-40B4-BE49-F238E27FC236}">
                <a16:creationId xmlns:a16="http://schemas.microsoft.com/office/drawing/2014/main" id="{98A392FD-FBE6-4B44-940B-9DD45028063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567431" y="4702392"/>
            <a:ext cx="1972318" cy="1395414"/>
          </a:xfrm>
          <a:prstGeom prst="rect">
            <a:avLst/>
          </a:prstGeom>
        </p:spPr>
      </p:pic>
    </p:spTree>
    <p:extLst>
      <p:ext uri="{BB962C8B-B14F-4D97-AF65-F5344CB8AC3E}">
        <p14:creationId xmlns:p14="http://schemas.microsoft.com/office/powerpoint/2010/main" val="157169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6DDD25-33EB-E54A-BA82-D6DD4E989B34}"/>
              </a:ext>
            </a:extLst>
          </p:cNvPr>
          <p:cNvSpPr>
            <a:spLocks noGrp="1"/>
          </p:cNvSpPr>
          <p:nvPr>
            <p:ph type="title"/>
          </p:nvPr>
        </p:nvSpPr>
        <p:spPr>
          <a:xfrm>
            <a:off x="838200" y="365125"/>
            <a:ext cx="10515600" cy="1325563"/>
          </a:xfrm>
        </p:spPr>
        <p:txBody>
          <a:bodyPr>
            <a:normAutofit/>
          </a:bodyPr>
          <a:lstStyle/>
          <a:p>
            <a:r>
              <a:rPr lang="en-US" sz="6600"/>
              <a:t>The story</a:t>
            </a:r>
          </a:p>
        </p:txBody>
      </p:sp>
      <p:sp>
        <p:nvSpPr>
          <p:cNvPr id="3" name="Content Placeholder 2">
            <a:extLst>
              <a:ext uri="{FF2B5EF4-FFF2-40B4-BE49-F238E27FC236}">
                <a16:creationId xmlns:a16="http://schemas.microsoft.com/office/drawing/2014/main" id="{6020DC42-76D4-2444-8F98-7F9856034469}"/>
              </a:ext>
            </a:extLst>
          </p:cNvPr>
          <p:cNvSpPr>
            <a:spLocks noGrp="1"/>
          </p:cNvSpPr>
          <p:nvPr>
            <p:ph idx="1"/>
          </p:nvPr>
        </p:nvSpPr>
        <p:spPr>
          <a:xfrm>
            <a:off x="838200" y="1929384"/>
            <a:ext cx="10515600" cy="4251960"/>
          </a:xfrm>
        </p:spPr>
        <p:txBody>
          <a:bodyPr>
            <a:normAutofit/>
          </a:bodyPr>
          <a:lstStyle/>
          <a:p>
            <a:pPr marL="0" indent="0">
              <a:lnSpc>
                <a:spcPct val="100000"/>
              </a:lnSpc>
              <a:buNone/>
            </a:pPr>
            <a:r>
              <a:rPr lang="en-GB" dirty="0"/>
              <a:t>The story is about a boy named Peter who lives with his grandfather. Grandfather does not want Peter going out of their garden because there are wolves around. One day Peter goes out, leaving the garden gate open, and sees a little bird.  A duck  goes for a swim in the pond in the meadow and the little bird flies down and gets into an argument with the duck.  Peter sees a cat approaching and warns the little bird who flies up into a tree.  Just then, Peter's grandfather comes outside and scolds Peter for going out of the garden. They go back into the garden and Grandfather locks the gate. </a:t>
            </a:r>
          </a:p>
          <a:p>
            <a:pPr marL="0" indent="0">
              <a:lnSpc>
                <a:spcPct val="100000"/>
              </a:lnSpc>
              <a:buNone/>
            </a:pPr>
            <a:r>
              <a:rPr lang="en-GB" dirty="0"/>
              <a:t>Soon a wolf does appear from the woods. The cat climbs a tree to escape, but the duck is swallowed by the hungry wolf. Peter gets a rope and climbs over the garden wall into a tree. The bird distracts the wolf by flying over his head while Peter lowers a noose and catches him by his tail. Hunters then come out of the woods and fire at the wolf, but Peter stops them. They all bring the wolf to the zoo and at the end, the duck can be heard quacking in the wolf's stomach!</a:t>
            </a:r>
            <a:endParaRPr lang="en-US" dirty="0"/>
          </a:p>
          <a:p>
            <a:pPr>
              <a:lnSpc>
                <a:spcPct val="100000"/>
              </a:lnSpc>
            </a:pPr>
            <a:endParaRPr lang="en-US" dirty="0"/>
          </a:p>
        </p:txBody>
      </p:sp>
    </p:spTree>
    <p:extLst>
      <p:ext uri="{BB962C8B-B14F-4D97-AF65-F5344CB8AC3E}">
        <p14:creationId xmlns:p14="http://schemas.microsoft.com/office/powerpoint/2010/main" val="308780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1159-2C7B-0E40-88C2-05921F6D9B61}"/>
              </a:ext>
            </a:extLst>
          </p:cNvPr>
          <p:cNvSpPr>
            <a:spLocks noGrp="1"/>
          </p:cNvSpPr>
          <p:nvPr>
            <p:ph type="title"/>
          </p:nvPr>
        </p:nvSpPr>
        <p:spPr>
          <a:xfrm>
            <a:off x="838200" y="365126"/>
            <a:ext cx="10515600" cy="1175808"/>
          </a:xfrm>
        </p:spPr>
        <p:txBody>
          <a:bodyPr/>
          <a:lstStyle/>
          <a:p>
            <a:r>
              <a:rPr lang="en-US" dirty="0"/>
              <a:t>Peter’s Theme</a:t>
            </a:r>
          </a:p>
        </p:txBody>
      </p:sp>
      <p:pic>
        <p:nvPicPr>
          <p:cNvPr id="4" name="Peter.mp3" descr="Peter.mp3">
            <a:hlinkClick r:id="" action="ppaction://media"/>
            <a:extLst>
              <a:ext uri="{FF2B5EF4-FFF2-40B4-BE49-F238E27FC236}">
                <a16:creationId xmlns:a16="http://schemas.microsoft.com/office/drawing/2014/main" id="{3E10D070-1A57-3349-B57B-64BF4C4104DF}"/>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9973734" y="406135"/>
            <a:ext cx="812800" cy="812800"/>
          </a:xfrm>
        </p:spPr>
      </p:pic>
      <p:sp>
        <p:nvSpPr>
          <p:cNvPr id="5" name="TextBox 4">
            <a:extLst>
              <a:ext uri="{FF2B5EF4-FFF2-40B4-BE49-F238E27FC236}">
                <a16:creationId xmlns:a16="http://schemas.microsoft.com/office/drawing/2014/main" id="{0500E3EA-11C0-4B42-91E2-7C3A677C25D1}"/>
              </a:ext>
            </a:extLst>
          </p:cNvPr>
          <p:cNvSpPr txBox="1"/>
          <p:nvPr/>
        </p:nvSpPr>
        <p:spPr>
          <a:xfrm>
            <a:off x="838200" y="1931824"/>
            <a:ext cx="9366562" cy="4739759"/>
          </a:xfrm>
          <a:prstGeom prst="rect">
            <a:avLst/>
          </a:prstGeom>
          <a:noFill/>
        </p:spPr>
        <p:txBody>
          <a:bodyPr wrap="square" rtlCol="0">
            <a:spAutoFit/>
          </a:bodyPr>
          <a:lstStyle/>
          <a:p>
            <a:r>
              <a:rPr lang="en-US" sz="2400" dirty="0"/>
              <a:t>Peter is represented by the string section of the orchestra - click on the sound icon to hear his theme.</a:t>
            </a:r>
          </a:p>
          <a:p>
            <a:endParaRPr lang="en-US" sz="800" dirty="0"/>
          </a:p>
          <a:p>
            <a:r>
              <a:rPr lang="en-US" sz="2400" dirty="0"/>
              <a:t>How does this music make you feel?  What kind of character do you think Peter is?</a:t>
            </a:r>
          </a:p>
          <a:p>
            <a:endParaRPr lang="en-US" sz="1000" dirty="0"/>
          </a:p>
          <a:p>
            <a:r>
              <a:rPr lang="en-US" sz="2400" dirty="0"/>
              <a:t>Find out more:</a:t>
            </a:r>
          </a:p>
          <a:p>
            <a:r>
              <a:rPr lang="en-US" sz="2400" dirty="0"/>
              <a:t>Can you find research the instruments in the string section of the orchestra?</a:t>
            </a:r>
          </a:p>
          <a:p>
            <a:r>
              <a:rPr lang="en-US" sz="2400" dirty="0"/>
              <a:t>Try drawing a labelled diagram of the different parts of a violin</a:t>
            </a:r>
          </a:p>
          <a:p>
            <a:endParaRPr lang="en-US" sz="1000" dirty="0"/>
          </a:p>
          <a:p>
            <a:r>
              <a:rPr lang="en-US" sz="2400" dirty="0"/>
              <a:t>One of the most famous pieces ever written for strings is </a:t>
            </a:r>
            <a:r>
              <a:rPr lang="en-US" sz="2400" b="1" dirty="0"/>
              <a:t>Vivaldi’s Four Seasons</a:t>
            </a:r>
            <a:r>
              <a:rPr lang="en-US" sz="2400" dirty="0"/>
              <a:t>.  It is a group of four concerti (a </a:t>
            </a:r>
            <a:r>
              <a:rPr lang="en-US" sz="2400" b="1" dirty="0"/>
              <a:t>concerto</a:t>
            </a:r>
            <a:r>
              <a:rPr lang="en-US" sz="2400" dirty="0"/>
              <a:t> is a piece for orchestra with a showy solo part played by a virtuoso performer) depicting the seasons of the year.  This music was written in 1717 and is one of the earliest examples of </a:t>
            </a:r>
            <a:r>
              <a:rPr lang="en-US" sz="2400" b="1" dirty="0" err="1"/>
              <a:t>programme</a:t>
            </a:r>
            <a:r>
              <a:rPr lang="en-US" sz="2400" b="1" dirty="0"/>
              <a:t> music</a:t>
            </a:r>
            <a:r>
              <a:rPr lang="en-US" sz="2400" dirty="0"/>
              <a:t>.  Antonio Vivaldi was one of the greatest composers of the </a:t>
            </a:r>
            <a:r>
              <a:rPr lang="en-US" sz="2400" b="1" dirty="0"/>
              <a:t>Baroque Period </a:t>
            </a:r>
            <a:r>
              <a:rPr lang="en-US" sz="2400" dirty="0"/>
              <a:t>in music history.  You can see and hear an amazing performance of the thunder-storm from Summer here:</a:t>
            </a:r>
          </a:p>
          <a:p>
            <a:endParaRPr lang="en-US" sz="1000" dirty="0">
              <a:hlinkClick r:id="rId5"/>
            </a:endParaRPr>
          </a:p>
          <a:p>
            <a:r>
              <a:rPr lang="en-US" sz="2400" dirty="0">
                <a:hlinkClick r:id="rId5"/>
              </a:rPr>
              <a:t>https://www.youtube.com/watch?v=YuF4oYRktcA</a:t>
            </a:r>
            <a:endParaRPr lang="en-US" sz="2400" dirty="0"/>
          </a:p>
          <a:p>
            <a:endParaRPr lang="en-US" sz="2400" dirty="0"/>
          </a:p>
        </p:txBody>
      </p:sp>
      <p:pic>
        <p:nvPicPr>
          <p:cNvPr id="10" name="Picture 9" descr="A close up of a violin&#10;&#10;Description automatically generated">
            <a:extLst>
              <a:ext uri="{FF2B5EF4-FFF2-40B4-BE49-F238E27FC236}">
                <a16:creationId xmlns:a16="http://schemas.microsoft.com/office/drawing/2014/main" id="{F66A216D-265A-8843-AFD7-B0861E3D883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204762" y="1931824"/>
            <a:ext cx="1149037" cy="2610679"/>
          </a:xfrm>
          <a:prstGeom prst="rect">
            <a:avLst/>
          </a:prstGeom>
        </p:spPr>
      </p:pic>
    </p:spTree>
    <p:extLst>
      <p:ext uri="{BB962C8B-B14F-4D97-AF65-F5344CB8AC3E}">
        <p14:creationId xmlns:p14="http://schemas.microsoft.com/office/powerpoint/2010/main" val="389867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usic instrument&#10;&#10;Description automatically generated">
            <a:extLst>
              <a:ext uri="{FF2B5EF4-FFF2-40B4-BE49-F238E27FC236}">
                <a16:creationId xmlns:a16="http://schemas.microsoft.com/office/drawing/2014/main" id="{41A0BE4C-417E-0C48-9D10-D4DC880CEBF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807676" y="1929383"/>
            <a:ext cx="2246961" cy="1797569"/>
          </a:xfrm>
          <a:prstGeom prst="rect">
            <a:avLst/>
          </a:prstGeom>
        </p:spPr>
      </p:pic>
      <p:sp>
        <p:nvSpPr>
          <p:cNvPr id="2" name="Title 1">
            <a:extLst>
              <a:ext uri="{FF2B5EF4-FFF2-40B4-BE49-F238E27FC236}">
                <a16:creationId xmlns:a16="http://schemas.microsoft.com/office/drawing/2014/main" id="{C41C526A-17E1-F643-B95F-A321D5B7B3F4}"/>
              </a:ext>
            </a:extLst>
          </p:cNvPr>
          <p:cNvSpPr>
            <a:spLocks noGrp="1"/>
          </p:cNvSpPr>
          <p:nvPr>
            <p:ph type="title"/>
          </p:nvPr>
        </p:nvSpPr>
        <p:spPr/>
        <p:txBody>
          <a:bodyPr/>
          <a:lstStyle/>
          <a:p>
            <a:r>
              <a:rPr lang="en-US" dirty="0"/>
              <a:t>The Bird’s Theme</a:t>
            </a:r>
          </a:p>
        </p:txBody>
      </p:sp>
      <p:sp>
        <p:nvSpPr>
          <p:cNvPr id="3" name="Content Placeholder 2">
            <a:extLst>
              <a:ext uri="{FF2B5EF4-FFF2-40B4-BE49-F238E27FC236}">
                <a16:creationId xmlns:a16="http://schemas.microsoft.com/office/drawing/2014/main" id="{F9CAD09B-F4C7-9740-B60F-15115519F230}"/>
              </a:ext>
            </a:extLst>
          </p:cNvPr>
          <p:cNvSpPr>
            <a:spLocks noGrp="1"/>
          </p:cNvSpPr>
          <p:nvPr>
            <p:ph idx="1"/>
          </p:nvPr>
        </p:nvSpPr>
        <p:spPr>
          <a:xfrm>
            <a:off x="838200" y="1929383"/>
            <a:ext cx="9529915" cy="1499617"/>
          </a:xfrm>
        </p:spPr>
        <p:txBody>
          <a:bodyPr>
            <a:normAutofit/>
          </a:bodyPr>
          <a:lstStyle/>
          <a:p>
            <a:pPr marL="0" indent="0">
              <a:spcBef>
                <a:spcPts val="0"/>
              </a:spcBef>
              <a:buNone/>
            </a:pPr>
            <a:r>
              <a:rPr lang="en-US" sz="2400" dirty="0"/>
              <a:t>The bird is represented by the flute.</a:t>
            </a:r>
          </a:p>
          <a:p>
            <a:pPr marL="0" indent="0">
              <a:spcBef>
                <a:spcPts val="0"/>
              </a:spcBef>
              <a:buNone/>
            </a:pPr>
            <a:endParaRPr lang="en-US" sz="1000" dirty="0"/>
          </a:p>
          <a:p>
            <a:pPr marL="0" indent="0">
              <a:spcBef>
                <a:spcPts val="0"/>
              </a:spcBef>
              <a:buNone/>
            </a:pPr>
            <a:r>
              <a:rPr lang="en-US" sz="2400" dirty="0"/>
              <a:t>Listen to the music and see if you can imagine a little bird flitting around in the sky as the melody leaps around from note to note.</a:t>
            </a:r>
          </a:p>
          <a:p>
            <a:pPr marL="0" indent="0">
              <a:spcBef>
                <a:spcPts val="0"/>
              </a:spcBef>
              <a:buNone/>
            </a:pPr>
            <a:r>
              <a:rPr lang="en-US" sz="2400" dirty="0"/>
              <a:t>Can you design a cartoon character that is part flute and part bird?</a:t>
            </a:r>
          </a:p>
          <a:p>
            <a:pPr marL="0" indent="0">
              <a:spcBef>
                <a:spcPts val="0"/>
              </a:spcBef>
              <a:buNone/>
            </a:pPr>
            <a:endParaRPr lang="en-US" sz="1000" dirty="0"/>
          </a:p>
        </p:txBody>
      </p:sp>
      <p:pic>
        <p:nvPicPr>
          <p:cNvPr id="4" name="Bird.mp3" descr="Bird.mp3">
            <a:hlinkClick r:id="" action="ppaction://media"/>
            <a:extLst>
              <a:ext uri="{FF2B5EF4-FFF2-40B4-BE49-F238E27FC236}">
                <a16:creationId xmlns:a16="http://schemas.microsoft.com/office/drawing/2014/main" id="{769515A0-8A30-464D-AD2A-A28E00592C3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39867" y="590836"/>
            <a:ext cx="812800" cy="812800"/>
          </a:xfrm>
          <a:prstGeom prst="rect">
            <a:avLst/>
          </a:prstGeom>
        </p:spPr>
      </p:pic>
      <p:sp>
        <p:nvSpPr>
          <p:cNvPr id="5" name="TextBox 4">
            <a:extLst>
              <a:ext uri="{FF2B5EF4-FFF2-40B4-BE49-F238E27FC236}">
                <a16:creationId xmlns:a16="http://schemas.microsoft.com/office/drawing/2014/main" id="{E696B7A3-418B-A340-8990-EAF3D40766D9}"/>
              </a:ext>
            </a:extLst>
          </p:cNvPr>
          <p:cNvSpPr txBox="1"/>
          <p:nvPr/>
        </p:nvSpPr>
        <p:spPr>
          <a:xfrm>
            <a:off x="838200" y="3534013"/>
            <a:ext cx="3925529" cy="3323987"/>
          </a:xfrm>
          <a:prstGeom prst="rect">
            <a:avLst/>
          </a:prstGeom>
          <a:noFill/>
        </p:spPr>
        <p:txBody>
          <a:bodyPr wrap="square" rtlCol="0">
            <a:spAutoFit/>
          </a:bodyPr>
          <a:lstStyle/>
          <a:p>
            <a:r>
              <a:rPr lang="en-US" sz="2400" dirty="0"/>
              <a:t>Have a go:</a:t>
            </a:r>
          </a:p>
          <a:p>
            <a:r>
              <a:rPr lang="en-US" sz="2400" dirty="0"/>
              <a:t>Try blowing across the top of an empty glass bottle to make a sound like a flute.  </a:t>
            </a:r>
          </a:p>
          <a:p>
            <a:r>
              <a:rPr lang="en-US" sz="2400" dirty="0"/>
              <a:t>Next add some water and see what happens to the sound - is the note higher or lower?  </a:t>
            </a:r>
          </a:p>
          <a:p>
            <a:r>
              <a:rPr lang="en-US" sz="2400" dirty="0"/>
              <a:t>What happens if you add more water?</a:t>
            </a:r>
          </a:p>
          <a:p>
            <a:r>
              <a:rPr lang="en-US" sz="2400" dirty="0"/>
              <a:t>Try using several bottles to make a series of notes and make up a tune?</a:t>
            </a:r>
          </a:p>
          <a:p>
            <a:endParaRPr lang="en-US" dirty="0"/>
          </a:p>
        </p:txBody>
      </p:sp>
      <p:sp>
        <p:nvSpPr>
          <p:cNvPr id="7" name="TextBox 6">
            <a:extLst>
              <a:ext uri="{FF2B5EF4-FFF2-40B4-BE49-F238E27FC236}">
                <a16:creationId xmlns:a16="http://schemas.microsoft.com/office/drawing/2014/main" id="{C02B312B-FD0F-4E4C-966C-E6E80DD39A07}"/>
              </a:ext>
            </a:extLst>
          </p:cNvPr>
          <p:cNvSpPr txBox="1"/>
          <p:nvPr/>
        </p:nvSpPr>
        <p:spPr>
          <a:xfrm>
            <a:off x="6430296" y="3726952"/>
            <a:ext cx="4734233" cy="2462213"/>
          </a:xfrm>
          <a:prstGeom prst="rect">
            <a:avLst/>
          </a:prstGeom>
          <a:noFill/>
        </p:spPr>
        <p:txBody>
          <a:bodyPr wrap="square" rtlCol="0">
            <a:spAutoFit/>
          </a:bodyPr>
          <a:lstStyle/>
          <a:p>
            <a:r>
              <a:rPr lang="en-US" sz="2400" dirty="0"/>
              <a:t>The French composer </a:t>
            </a:r>
            <a:r>
              <a:rPr lang="en-US" sz="2400" b="1" dirty="0"/>
              <a:t>Claude Debussy</a:t>
            </a:r>
            <a:r>
              <a:rPr lang="en-US" sz="2400" dirty="0"/>
              <a:t> wrote one of the most well-known flute solos at the opening of his impressionist piece </a:t>
            </a:r>
            <a:r>
              <a:rPr lang="en-GB" sz="2400" b="1" i="1" dirty="0" err="1"/>
              <a:t>Prélude</a:t>
            </a:r>
            <a:r>
              <a:rPr lang="en-GB" sz="2400" b="1" i="1" dirty="0"/>
              <a:t> </a:t>
            </a:r>
            <a:r>
              <a:rPr lang="en-GB" sz="2400" b="1" i="1" dirty="0" err="1"/>
              <a:t>à</a:t>
            </a:r>
            <a:r>
              <a:rPr lang="en-GB" sz="2400" b="1" i="1" dirty="0"/>
              <a:t> </a:t>
            </a:r>
            <a:r>
              <a:rPr lang="en-GB" sz="2400" b="1" i="1" dirty="0" err="1"/>
              <a:t>l'après</a:t>
            </a:r>
            <a:r>
              <a:rPr lang="en-GB" sz="2400" b="1" i="1" dirty="0"/>
              <a:t>-midi d'un </a:t>
            </a:r>
            <a:r>
              <a:rPr lang="en-GB" sz="2400" b="1" i="1" dirty="0" err="1"/>
              <a:t>faune</a:t>
            </a:r>
            <a:r>
              <a:rPr lang="en-GB" sz="2400" b="1" i="1" dirty="0"/>
              <a:t>.  </a:t>
            </a:r>
          </a:p>
          <a:p>
            <a:r>
              <a:rPr lang="en-GB" sz="2400" dirty="0"/>
              <a:t>You can see and hear it performed here:</a:t>
            </a:r>
          </a:p>
          <a:p>
            <a:endParaRPr lang="en-GB" sz="1000" dirty="0"/>
          </a:p>
          <a:p>
            <a:r>
              <a:rPr lang="en-US" sz="2400" dirty="0">
                <a:hlinkClick r:id="rId7"/>
              </a:rPr>
              <a:t>https://www.youtube.com/watch?v=CipRfYTwd0s</a:t>
            </a:r>
            <a:endParaRPr lang="en-US" sz="2400" dirty="0"/>
          </a:p>
          <a:p>
            <a:endParaRPr lang="en-US" sz="2400" dirty="0"/>
          </a:p>
        </p:txBody>
      </p:sp>
    </p:spTree>
    <p:extLst>
      <p:ext uri="{BB962C8B-B14F-4D97-AF65-F5344CB8AC3E}">
        <p14:creationId xmlns:p14="http://schemas.microsoft.com/office/powerpoint/2010/main" val="6623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B795-2D83-C848-8426-BF0BAD84383A}"/>
              </a:ext>
            </a:extLst>
          </p:cNvPr>
          <p:cNvSpPr>
            <a:spLocks noGrp="1"/>
          </p:cNvSpPr>
          <p:nvPr>
            <p:ph type="title"/>
          </p:nvPr>
        </p:nvSpPr>
        <p:spPr/>
        <p:txBody>
          <a:bodyPr/>
          <a:lstStyle/>
          <a:p>
            <a:r>
              <a:rPr lang="en-US" dirty="0"/>
              <a:t>The Duck’s Theme</a:t>
            </a:r>
          </a:p>
        </p:txBody>
      </p:sp>
      <p:sp>
        <p:nvSpPr>
          <p:cNvPr id="3" name="Content Placeholder 2">
            <a:extLst>
              <a:ext uri="{FF2B5EF4-FFF2-40B4-BE49-F238E27FC236}">
                <a16:creationId xmlns:a16="http://schemas.microsoft.com/office/drawing/2014/main" id="{1CFFBE1C-958A-B843-93C6-7D602738E2DD}"/>
              </a:ext>
            </a:extLst>
          </p:cNvPr>
          <p:cNvSpPr>
            <a:spLocks noGrp="1"/>
          </p:cNvSpPr>
          <p:nvPr>
            <p:ph idx="1"/>
          </p:nvPr>
        </p:nvSpPr>
        <p:spPr/>
        <p:txBody>
          <a:bodyPr>
            <a:normAutofit/>
          </a:bodyPr>
          <a:lstStyle/>
          <a:p>
            <a:pPr marL="0" indent="0">
              <a:spcBef>
                <a:spcPts val="0"/>
              </a:spcBef>
              <a:buNone/>
            </a:pPr>
            <a:r>
              <a:rPr lang="en-US" sz="2400" dirty="0"/>
              <a:t>The duck is represented by the oboe.</a:t>
            </a:r>
          </a:p>
          <a:p>
            <a:pPr marL="0" indent="0">
              <a:spcBef>
                <a:spcPts val="0"/>
              </a:spcBef>
              <a:buNone/>
            </a:pPr>
            <a:r>
              <a:rPr lang="en-US" sz="2400" dirty="0"/>
              <a:t>Listen to the theme – do you think the oboe’s </a:t>
            </a:r>
            <a:r>
              <a:rPr lang="en-US" sz="2400" b="1" dirty="0"/>
              <a:t>timbre</a:t>
            </a:r>
            <a:r>
              <a:rPr lang="en-US" sz="2400" dirty="0"/>
              <a:t> evokes the quacking of a duck?</a:t>
            </a:r>
          </a:p>
          <a:p>
            <a:pPr marL="0" indent="0">
              <a:spcBef>
                <a:spcPts val="0"/>
              </a:spcBef>
              <a:buNone/>
            </a:pPr>
            <a:r>
              <a:rPr lang="en-US" sz="2400" dirty="0"/>
              <a:t>What kind of character do you think the duck is?</a:t>
            </a:r>
          </a:p>
          <a:p>
            <a:pPr marL="0" indent="0">
              <a:spcBef>
                <a:spcPts val="0"/>
              </a:spcBef>
              <a:buNone/>
            </a:pPr>
            <a:r>
              <a:rPr lang="en-US" sz="2400" dirty="0"/>
              <a:t>Can you design a cartoon character that is part duck and part oboe?</a:t>
            </a:r>
          </a:p>
          <a:p>
            <a:pPr marL="0" indent="0">
              <a:spcBef>
                <a:spcPts val="0"/>
              </a:spcBef>
              <a:buNone/>
            </a:pPr>
            <a:endParaRPr lang="en-US" sz="2400" dirty="0"/>
          </a:p>
          <a:p>
            <a:pPr marL="0" indent="0">
              <a:spcBef>
                <a:spcPts val="0"/>
              </a:spcBef>
              <a:buNone/>
            </a:pPr>
            <a:r>
              <a:rPr lang="en-US" sz="2400" dirty="0"/>
              <a:t>Find out more:</a:t>
            </a:r>
          </a:p>
          <a:p>
            <a:pPr marL="0" indent="0">
              <a:spcBef>
                <a:spcPts val="0"/>
              </a:spcBef>
              <a:buNone/>
            </a:pPr>
            <a:r>
              <a:rPr lang="en-US" sz="2400" dirty="0"/>
              <a:t>The oboe, and flute both belong to the woodwind family.</a:t>
            </a:r>
          </a:p>
          <a:p>
            <a:pPr marL="0" indent="0">
              <a:spcBef>
                <a:spcPts val="0"/>
              </a:spcBef>
              <a:buNone/>
            </a:pPr>
            <a:r>
              <a:rPr lang="en-US" sz="2400" dirty="0"/>
              <a:t>Can you do some research and create a fact file about the woodwind family?</a:t>
            </a:r>
          </a:p>
        </p:txBody>
      </p:sp>
      <p:pic>
        <p:nvPicPr>
          <p:cNvPr id="4" name="Duck.mp3" descr="Duck.mp3">
            <a:hlinkClick r:id="" action="ppaction://media"/>
            <a:extLst>
              <a:ext uri="{FF2B5EF4-FFF2-40B4-BE49-F238E27FC236}">
                <a16:creationId xmlns:a16="http://schemas.microsoft.com/office/drawing/2014/main" id="{D947ED0E-3362-D84C-92E3-173A1C43C7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89068" y="621506"/>
            <a:ext cx="812800" cy="812800"/>
          </a:xfrm>
          <a:prstGeom prst="rect">
            <a:avLst/>
          </a:prstGeom>
        </p:spPr>
      </p:pic>
      <p:pic>
        <p:nvPicPr>
          <p:cNvPr id="6" name="Picture 5" descr="A close up of a music instrument&#10;&#10;Description automatically generated">
            <a:extLst>
              <a:ext uri="{FF2B5EF4-FFF2-40B4-BE49-F238E27FC236}">
                <a16:creationId xmlns:a16="http://schemas.microsoft.com/office/drawing/2014/main" id="{324E67F1-31B1-6C41-B207-1D2B62094C7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679540" y="2232642"/>
            <a:ext cx="2883314" cy="3357543"/>
          </a:xfrm>
          <a:prstGeom prst="rect">
            <a:avLst/>
          </a:prstGeom>
        </p:spPr>
      </p:pic>
    </p:spTree>
    <p:extLst>
      <p:ext uri="{BB962C8B-B14F-4D97-AF65-F5344CB8AC3E}">
        <p14:creationId xmlns:p14="http://schemas.microsoft.com/office/powerpoint/2010/main" val="74214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F3CE-7029-2741-9502-B8BA87DE1DFA}"/>
              </a:ext>
            </a:extLst>
          </p:cNvPr>
          <p:cNvSpPr>
            <a:spLocks noGrp="1"/>
          </p:cNvSpPr>
          <p:nvPr>
            <p:ph type="title"/>
          </p:nvPr>
        </p:nvSpPr>
        <p:spPr/>
        <p:txBody>
          <a:bodyPr/>
          <a:lstStyle/>
          <a:p>
            <a:r>
              <a:rPr lang="en-US" dirty="0"/>
              <a:t>Cat’s theme</a:t>
            </a:r>
          </a:p>
        </p:txBody>
      </p:sp>
      <p:sp>
        <p:nvSpPr>
          <p:cNvPr id="3" name="Content Placeholder 2">
            <a:extLst>
              <a:ext uri="{FF2B5EF4-FFF2-40B4-BE49-F238E27FC236}">
                <a16:creationId xmlns:a16="http://schemas.microsoft.com/office/drawing/2014/main" id="{24E8DA40-75A0-0F47-B9E6-2669296AA437}"/>
              </a:ext>
            </a:extLst>
          </p:cNvPr>
          <p:cNvSpPr>
            <a:spLocks noGrp="1"/>
          </p:cNvSpPr>
          <p:nvPr>
            <p:ph idx="1"/>
          </p:nvPr>
        </p:nvSpPr>
        <p:spPr>
          <a:xfrm>
            <a:off x="838200" y="1929384"/>
            <a:ext cx="5782733" cy="4251960"/>
          </a:xfrm>
        </p:spPr>
        <p:txBody>
          <a:bodyPr>
            <a:normAutofit fontScale="92500" lnSpcReduction="20000"/>
          </a:bodyPr>
          <a:lstStyle/>
          <a:p>
            <a:pPr marL="0" indent="0">
              <a:spcBef>
                <a:spcPts val="0"/>
              </a:spcBef>
              <a:buNone/>
            </a:pPr>
            <a:r>
              <a:rPr lang="en-US" sz="2400" dirty="0"/>
              <a:t>The cat ‘s theme is played by the clarinet.</a:t>
            </a:r>
          </a:p>
          <a:p>
            <a:pPr marL="0" indent="0">
              <a:spcBef>
                <a:spcPts val="0"/>
              </a:spcBef>
              <a:buNone/>
            </a:pPr>
            <a:endParaRPr lang="en-US" sz="1100" dirty="0"/>
          </a:p>
          <a:p>
            <a:pPr marL="0" indent="0">
              <a:spcBef>
                <a:spcPts val="0"/>
              </a:spcBef>
              <a:buNone/>
            </a:pPr>
            <a:r>
              <a:rPr lang="en-US" sz="2400" dirty="0"/>
              <a:t>Do you think Prokofiev’s choice of instrument makes the cat sound sneaky and stealthy as it tries to catch the bird?</a:t>
            </a:r>
            <a:endParaRPr lang="en-US" sz="2200" dirty="0"/>
          </a:p>
          <a:p>
            <a:pPr marL="0" indent="0">
              <a:spcBef>
                <a:spcPts val="0"/>
              </a:spcBef>
              <a:buNone/>
            </a:pPr>
            <a:endParaRPr lang="en-US" sz="1100" dirty="0"/>
          </a:p>
          <a:p>
            <a:pPr marL="0" indent="0">
              <a:spcBef>
                <a:spcPts val="0"/>
              </a:spcBef>
              <a:buNone/>
            </a:pPr>
            <a:r>
              <a:rPr lang="en-US" sz="2400" dirty="0"/>
              <a:t>Can you hear how the melody moves using a mixture of leaps and steps to twist and turn like the cat would?  Try listening to the theme and doodling a line which follows the shape of the notes.</a:t>
            </a:r>
          </a:p>
          <a:p>
            <a:pPr marL="0" indent="0">
              <a:spcBef>
                <a:spcPts val="0"/>
              </a:spcBef>
              <a:buNone/>
            </a:pPr>
            <a:endParaRPr lang="en-US" sz="2600" dirty="0"/>
          </a:p>
          <a:p>
            <a:pPr marL="0" indent="0">
              <a:spcBef>
                <a:spcPts val="0"/>
              </a:spcBef>
              <a:buNone/>
            </a:pPr>
            <a:r>
              <a:rPr lang="en-US" sz="2400" dirty="0" err="1"/>
              <a:t>Amercian</a:t>
            </a:r>
            <a:r>
              <a:rPr lang="en-US" sz="2400" dirty="0"/>
              <a:t> composer George Gershwin composed Rhapsody in Blue in 1924.  It is a wonderful mixture of jazz and Classical musical styles and features a thrilling clarinet solo which you can listen to here:</a:t>
            </a:r>
          </a:p>
          <a:p>
            <a:pPr marL="0" indent="0">
              <a:spcBef>
                <a:spcPts val="0"/>
              </a:spcBef>
              <a:buNone/>
            </a:pPr>
            <a:endParaRPr lang="en-US" sz="1100" dirty="0"/>
          </a:p>
          <a:p>
            <a:pPr marL="0" indent="0">
              <a:spcBef>
                <a:spcPts val="0"/>
              </a:spcBef>
              <a:buNone/>
            </a:pPr>
            <a:r>
              <a:rPr lang="en-US" sz="2400" dirty="0">
                <a:hlinkClick r:id="rId4"/>
              </a:rPr>
              <a:t>https://www.youtube.com/watch?v=VAuTouBhN5k</a:t>
            </a:r>
            <a:endParaRPr lang="en-US" sz="2400" dirty="0"/>
          </a:p>
          <a:p>
            <a:pPr marL="0" indent="0">
              <a:spcBef>
                <a:spcPts val="0"/>
              </a:spcBef>
              <a:buNone/>
            </a:pPr>
            <a:r>
              <a:rPr lang="en-US" sz="2400" dirty="0"/>
              <a:t> </a:t>
            </a:r>
          </a:p>
          <a:p>
            <a:pPr marL="0" indent="0">
              <a:spcBef>
                <a:spcPts val="0"/>
              </a:spcBef>
              <a:buNone/>
            </a:pPr>
            <a:endParaRPr lang="en-US" sz="2400" dirty="0"/>
          </a:p>
          <a:p>
            <a:pPr marL="0" indent="0">
              <a:spcBef>
                <a:spcPts val="0"/>
              </a:spcBef>
              <a:buNone/>
            </a:pPr>
            <a:endParaRPr lang="en-US" dirty="0"/>
          </a:p>
        </p:txBody>
      </p:sp>
      <p:pic>
        <p:nvPicPr>
          <p:cNvPr id="4" name="Cat.mp3" descr="Cat.mp3">
            <a:hlinkClick r:id="" action="ppaction://media"/>
            <a:extLst>
              <a:ext uri="{FF2B5EF4-FFF2-40B4-BE49-F238E27FC236}">
                <a16:creationId xmlns:a16="http://schemas.microsoft.com/office/drawing/2014/main" id="{384622A8-D5F8-7B49-8437-0C7C596274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53600" y="454110"/>
            <a:ext cx="812800" cy="812800"/>
          </a:xfrm>
          <a:prstGeom prst="rect">
            <a:avLst/>
          </a:prstGeom>
        </p:spPr>
      </p:pic>
      <p:pic>
        <p:nvPicPr>
          <p:cNvPr id="9" name="Picture 8" descr="A close up of a tool&#10;&#10;Description automatically generated">
            <a:extLst>
              <a:ext uri="{FF2B5EF4-FFF2-40B4-BE49-F238E27FC236}">
                <a16:creationId xmlns:a16="http://schemas.microsoft.com/office/drawing/2014/main" id="{CA5F2FAB-862B-4B4F-BF61-5889FE89F19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635681" y="2137106"/>
            <a:ext cx="4161555" cy="4282934"/>
          </a:xfrm>
          <a:prstGeom prst="rect">
            <a:avLst/>
          </a:prstGeom>
        </p:spPr>
      </p:pic>
    </p:spTree>
    <p:extLst>
      <p:ext uri="{BB962C8B-B14F-4D97-AF65-F5344CB8AC3E}">
        <p14:creationId xmlns:p14="http://schemas.microsoft.com/office/powerpoint/2010/main" val="15540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413A-17BD-8946-9EE1-8F2C4AB1618B}"/>
              </a:ext>
            </a:extLst>
          </p:cNvPr>
          <p:cNvSpPr>
            <a:spLocks noGrp="1"/>
          </p:cNvSpPr>
          <p:nvPr>
            <p:ph type="title"/>
          </p:nvPr>
        </p:nvSpPr>
        <p:spPr/>
        <p:txBody>
          <a:bodyPr/>
          <a:lstStyle/>
          <a:p>
            <a:r>
              <a:rPr lang="en-US" dirty="0"/>
              <a:t>Grandfather’s theme</a:t>
            </a:r>
          </a:p>
        </p:txBody>
      </p:sp>
      <p:sp>
        <p:nvSpPr>
          <p:cNvPr id="3" name="Content Placeholder 2">
            <a:extLst>
              <a:ext uri="{FF2B5EF4-FFF2-40B4-BE49-F238E27FC236}">
                <a16:creationId xmlns:a16="http://schemas.microsoft.com/office/drawing/2014/main" id="{41179788-B079-844C-BA91-8C2F2AC0050F}"/>
              </a:ext>
            </a:extLst>
          </p:cNvPr>
          <p:cNvSpPr>
            <a:spLocks noGrp="1"/>
          </p:cNvSpPr>
          <p:nvPr>
            <p:ph idx="1"/>
          </p:nvPr>
        </p:nvSpPr>
        <p:spPr>
          <a:xfrm>
            <a:off x="838200" y="2048932"/>
            <a:ext cx="7763933" cy="4132411"/>
          </a:xfrm>
        </p:spPr>
        <p:txBody>
          <a:bodyPr>
            <a:normAutofit/>
          </a:bodyPr>
          <a:lstStyle/>
          <a:p>
            <a:pPr marL="0" indent="0">
              <a:spcBef>
                <a:spcPts val="0"/>
              </a:spcBef>
              <a:buNone/>
            </a:pPr>
            <a:r>
              <a:rPr lang="en-US" sz="2400" dirty="0"/>
              <a:t>Listen to the sound clip - why do you think Prokofiev chose the bassoon to represent the Grandfather?</a:t>
            </a:r>
          </a:p>
          <a:p>
            <a:pPr marL="0" indent="0">
              <a:spcBef>
                <a:spcPts val="0"/>
              </a:spcBef>
              <a:buNone/>
            </a:pPr>
            <a:endParaRPr lang="en-US" sz="2400" dirty="0"/>
          </a:p>
          <a:p>
            <a:pPr marL="0" indent="0">
              <a:spcBef>
                <a:spcPts val="0"/>
              </a:spcBef>
              <a:buNone/>
            </a:pPr>
            <a:r>
              <a:rPr lang="en-US" sz="2400" dirty="0"/>
              <a:t>Which features of the melody make it an effective portrait of the grumpy grandfather?</a:t>
            </a:r>
          </a:p>
          <a:p>
            <a:pPr>
              <a:spcBef>
                <a:spcPts val="0"/>
              </a:spcBef>
            </a:pPr>
            <a:r>
              <a:rPr lang="en-US" sz="2400" dirty="0"/>
              <a:t>Is the music high or low?</a:t>
            </a:r>
          </a:p>
          <a:p>
            <a:pPr>
              <a:spcBef>
                <a:spcPts val="0"/>
              </a:spcBef>
            </a:pPr>
            <a:r>
              <a:rPr lang="en-US" sz="2400" dirty="0"/>
              <a:t>Are the notes smooth and </a:t>
            </a:r>
            <a:r>
              <a:rPr lang="en-US" sz="2400" b="1" i="1" dirty="0"/>
              <a:t>legato</a:t>
            </a:r>
            <a:r>
              <a:rPr lang="en-US" sz="2400" dirty="0"/>
              <a:t> or short and spiky </a:t>
            </a:r>
            <a:r>
              <a:rPr lang="en-US" sz="2400" b="1" i="1" dirty="0"/>
              <a:t>staccato</a:t>
            </a:r>
            <a:r>
              <a:rPr lang="en-US" sz="2400" dirty="0"/>
              <a:t>?</a:t>
            </a:r>
          </a:p>
          <a:p>
            <a:pPr>
              <a:spcBef>
                <a:spcPts val="0"/>
              </a:spcBef>
            </a:pPr>
            <a:r>
              <a:rPr lang="en-US" sz="2400" dirty="0"/>
              <a:t>Does the melody move in a smooth line or do the notes jump about?</a:t>
            </a:r>
          </a:p>
          <a:p>
            <a:pPr>
              <a:spcBef>
                <a:spcPts val="0"/>
              </a:spcBef>
            </a:pPr>
            <a:endParaRPr lang="en-US" sz="2400" dirty="0"/>
          </a:p>
          <a:p>
            <a:pPr marL="0" indent="0">
              <a:spcBef>
                <a:spcPts val="0"/>
              </a:spcBef>
              <a:buNone/>
            </a:pPr>
            <a:r>
              <a:rPr lang="en-US" sz="2400" dirty="0"/>
              <a:t>Which member of the woodwind family makes a lower sound than the bassoon?</a:t>
            </a:r>
          </a:p>
          <a:p>
            <a:pPr>
              <a:spcBef>
                <a:spcPts val="0"/>
              </a:spcBef>
            </a:pPr>
            <a:endParaRPr lang="en-US" sz="2600" dirty="0"/>
          </a:p>
          <a:p>
            <a:pPr marL="0" indent="0">
              <a:spcBef>
                <a:spcPts val="0"/>
              </a:spcBef>
              <a:buNone/>
            </a:pPr>
            <a:endParaRPr lang="en-US" sz="2600" dirty="0"/>
          </a:p>
          <a:p>
            <a:pPr marL="0" indent="0">
              <a:spcBef>
                <a:spcPts val="0"/>
              </a:spcBef>
              <a:buNone/>
            </a:pPr>
            <a:endParaRPr lang="en-US" sz="2600" dirty="0"/>
          </a:p>
          <a:p>
            <a:pPr marL="0" indent="0">
              <a:buNone/>
            </a:pPr>
            <a:endParaRPr lang="en-US" dirty="0"/>
          </a:p>
        </p:txBody>
      </p:sp>
      <p:pic>
        <p:nvPicPr>
          <p:cNvPr id="4" name="Grandfather.mp3" descr="Grandfather.mp3">
            <a:hlinkClick r:id="" action="ppaction://media"/>
            <a:extLst>
              <a:ext uri="{FF2B5EF4-FFF2-40B4-BE49-F238E27FC236}">
                <a16:creationId xmlns:a16="http://schemas.microsoft.com/office/drawing/2014/main" id="{45FE4E0D-DE21-2E4A-8C4A-33A4BA185CE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43864" y="558800"/>
            <a:ext cx="812800" cy="812800"/>
          </a:xfrm>
          <a:prstGeom prst="rect">
            <a:avLst/>
          </a:prstGeom>
        </p:spPr>
      </p:pic>
      <p:pic>
        <p:nvPicPr>
          <p:cNvPr id="6" name="Picture 5" descr="A close up of a reed&#10;&#10;Description automatically generated">
            <a:extLst>
              <a:ext uri="{FF2B5EF4-FFF2-40B4-BE49-F238E27FC236}">
                <a16:creationId xmlns:a16="http://schemas.microsoft.com/office/drawing/2014/main" id="{DE5F19EB-340F-E147-A5BD-A648224D627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743864" y="2244682"/>
            <a:ext cx="825089" cy="3910922"/>
          </a:xfrm>
          <a:prstGeom prst="rect">
            <a:avLst/>
          </a:prstGeom>
        </p:spPr>
      </p:pic>
    </p:spTree>
    <p:extLst>
      <p:ext uri="{BB962C8B-B14F-4D97-AF65-F5344CB8AC3E}">
        <p14:creationId xmlns:p14="http://schemas.microsoft.com/office/powerpoint/2010/main" val="39104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C9C137-B779-0C4F-91E3-9BFBFFE8D165}"/>
              </a:ext>
            </a:extLst>
          </p:cNvPr>
          <p:cNvSpPr>
            <a:spLocks noGrp="1"/>
          </p:cNvSpPr>
          <p:nvPr>
            <p:ph type="title"/>
          </p:nvPr>
        </p:nvSpPr>
        <p:spPr>
          <a:xfrm>
            <a:off x="630936" y="991412"/>
            <a:ext cx="4818888" cy="1129996"/>
          </a:xfrm>
        </p:spPr>
        <p:txBody>
          <a:bodyPr anchor="b">
            <a:normAutofit/>
          </a:bodyPr>
          <a:lstStyle/>
          <a:p>
            <a:r>
              <a:rPr lang="en-US" sz="5600" dirty="0"/>
              <a:t>The Wolf’s theme</a:t>
            </a:r>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E900"/>
          </a:solidFill>
          <a:ln w="38100" cap="rnd">
            <a:solidFill>
              <a:srgbClr val="FFE9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781F13-E882-6540-8EA2-9A8990F4CB13}"/>
              </a:ext>
            </a:extLst>
          </p:cNvPr>
          <p:cNvSpPr>
            <a:spLocks noGrp="1"/>
          </p:cNvSpPr>
          <p:nvPr>
            <p:ph idx="1"/>
          </p:nvPr>
        </p:nvSpPr>
        <p:spPr>
          <a:xfrm>
            <a:off x="600898" y="2635605"/>
            <a:ext cx="7874198" cy="4027126"/>
          </a:xfrm>
        </p:spPr>
        <p:txBody>
          <a:bodyPr anchor="t">
            <a:normAutofit fontScale="25000" lnSpcReduction="20000"/>
          </a:bodyPr>
          <a:lstStyle/>
          <a:p>
            <a:pPr marL="0" indent="0">
              <a:lnSpc>
                <a:spcPct val="100000"/>
              </a:lnSpc>
              <a:spcBef>
                <a:spcPts val="0"/>
              </a:spcBef>
              <a:spcAft>
                <a:spcPts val="600"/>
              </a:spcAft>
              <a:buNone/>
            </a:pPr>
            <a:r>
              <a:rPr lang="en-US" sz="8800" dirty="0"/>
              <a:t>The Wolf’s theme is played by not one but three French Horns.</a:t>
            </a:r>
          </a:p>
          <a:p>
            <a:pPr marL="0" indent="0">
              <a:lnSpc>
                <a:spcPct val="100000"/>
              </a:lnSpc>
              <a:spcBef>
                <a:spcPts val="0"/>
              </a:spcBef>
              <a:spcAft>
                <a:spcPts val="600"/>
              </a:spcAft>
              <a:buNone/>
            </a:pPr>
            <a:r>
              <a:rPr lang="en-US" sz="8800" dirty="0"/>
              <a:t>This theme is very menacing – have a listen…</a:t>
            </a:r>
          </a:p>
          <a:p>
            <a:pPr marL="0" indent="0">
              <a:lnSpc>
                <a:spcPct val="100000"/>
              </a:lnSpc>
              <a:spcBef>
                <a:spcPts val="0"/>
              </a:spcBef>
              <a:spcAft>
                <a:spcPts val="600"/>
              </a:spcAft>
              <a:buNone/>
            </a:pPr>
            <a:endParaRPr lang="en-US" sz="8800" dirty="0"/>
          </a:p>
          <a:p>
            <a:pPr marL="0" indent="0">
              <a:lnSpc>
                <a:spcPct val="100000"/>
              </a:lnSpc>
              <a:spcBef>
                <a:spcPts val="0"/>
              </a:spcBef>
              <a:spcAft>
                <a:spcPts val="600"/>
              </a:spcAft>
              <a:buNone/>
            </a:pPr>
            <a:r>
              <a:rPr lang="en-US" sz="8800" dirty="0"/>
              <a:t>Find out more:</a:t>
            </a:r>
          </a:p>
          <a:p>
            <a:pPr marL="0" indent="0">
              <a:lnSpc>
                <a:spcPct val="100000"/>
              </a:lnSpc>
              <a:spcBef>
                <a:spcPts val="0"/>
              </a:spcBef>
              <a:spcAft>
                <a:spcPts val="600"/>
              </a:spcAft>
              <a:buNone/>
            </a:pPr>
            <a:r>
              <a:rPr lang="en-US" sz="8800" dirty="0"/>
              <a:t>Can you research the instrument family that the French Horn belongs to and create a fact file?</a:t>
            </a:r>
          </a:p>
          <a:p>
            <a:pPr marL="0" indent="0">
              <a:lnSpc>
                <a:spcPct val="100000"/>
              </a:lnSpc>
              <a:spcBef>
                <a:spcPts val="0"/>
              </a:spcBef>
              <a:spcAft>
                <a:spcPts val="600"/>
              </a:spcAft>
              <a:buNone/>
            </a:pPr>
            <a:endParaRPr lang="en-US" sz="8800" dirty="0"/>
          </a:p>
          <a:p>
            <a:pPr marL="0" indent="0">
              <a:lnSpc>
                <a:spcPct val="100000"/>
              </a:lnSpc>
              <a:spcBef>
                <a:spcPts val="0"/>
              </a:spcBef>
              <a:spcAft>
                <a:spcPts val="600"/>
              </a:spcAft>
              <a:buNone/>
            </a:pPr>
            <a:r>
              <a:rPr lang="en-US" sz="8800" b="1" dirty="0"/>
              <a:t>Wolfgang Amadeus Mozart</a:t>
            </a:r>
            <a:r>
              <a:rPr lang="en-US" sz="8800" dirty="0"/>
              <a:t>, one of the greatest composers of the </a:t>
            </a:r>
            <a:r>
              <a:rPr lang="en-US" sz="8800" b="1" dirty="0"/>
              <a:t>Classical Period</a:t>
            </a:r>
            <a:r>
              <a:rPr lang="en-US" sz="8800" dirty="0"/>
              <a:t>, wrote 4 Horn Concertos.  When they were written, during the 1780s, they were performed on natural horn which did not have the valves of the modern French Horn and was fiendishly difficult to play.  The notes had to be controlled using a combination of lips, tongue and hand stopping. Watch a performance on the modern French horn here:</a:t>
            </a:r>
          </a:p>
          <a:p>
            <a:pPr marL="0" indent="0">
              <a:lnSpc>
                <a:spcPct val="100000"/>
              </a:lnSpc>
              <a:spcBef>
                <a:spcPts val="0"/>
              </a:spcBef>
              <a:spcAft>
                <a:spcPts val="600"/>
              </a:spcAft>
              <a:buNone/>
            </a:pPr>
            <a:endParaRPr lang="en-US" sz="3600" dirty="0"/>
          </a:p>
          <a:p>
            <a:pPr marL="0" indent="0">
              <a:lnSpc>
                <a:spcPct val="100000"/>
              </a:lnSpc>
              <a:spcBef>
                <a:spcPts val="0"/>
              </a:spcBef>
              <a:spcAft>
                <a:spcPts val="600"/>
              </a:spcAft>
              <a:buNone/>
            </a:pPr>
            <a:r>
              <a:rPr lang="en-US" sz="8000" dirty="0">
                <a:hlinkClick r:id="rId4"/>
              </a:rPr>
              <a:t>https://www.youtube.com/watch?v=0lIsXScysGQ&amp;list=RDqcA7ivsSMWQ&amp;index=3</a:t>
            </a:r>
            <a:endParaRPr lang="en-US" sz="8000" dirty="0"/>
          </a:p>
          <a:p>
            <a:pPr marL="0" indent="0">
              <a:lnSpc>
                <a:spcPct val="100000"/>
              </a:lnSpc>
              <a:spcBef>
                <a:spcPts val="0"/>
              </a:spcBef>
              <a:spcAft>
                <a:spcPts val="600"/>
              </a:spcAft>
              <a:buNone/>
            </a:pPr>
            <a:endParaRPr lang="en-US" sz="2400" dirty="0"/>
          </a:p>
          <a:p>
            <a:pPr marL="0" indent="0">
              <a:lnSpc>
                <a:spcPct val="100000"/>
              </a:lnSpc>
              <a:spcBef>
                <a:spcPts val="0"/>
              </a:spcBef>
              <a:spcAft>
                <a:spcPts val="600"/>
              </a:spcAft>
              <a:buNone/>
            </a:pPr>
            <a:endParaRPr lang="en-US" sz="2400" dirty="0"/>
          </a:p>
        </p:txBody>
      </p:sp>
      <mc:AlternateContent xmlns:mc="http://schemas.openxmlformats.org/markup-compatibility/2006" xmlns:p14="http://schemas.microsoft.com/office/powerpoint/2010/main">
        <mc:Choice Requires="p14">
          <p:contentPart p14:bwMode="auto" r:id="rId5">
            <p14:nvContentPartPr>
              <p14:cNvPr id="18"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8"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stretch>
                <a:fillRect/>
              </a:stretch>
            </p:blipFill>
            <p:spPr>
              <a:xfrm>
                <a:off x="5737403" y="1956150"/>
                <a:ext cx="36000" cy="32709"/>
              </a:xfrm>
              <a:prstGeom prst="rect">
                <a:avLst/>
              </a:prstGeom>
            </p:spPr>
          </p:pic>
        </mc:Fallback>
      </mc:AlternateContent>
      <p:pic>
        <p:nvPicPr>
          <p:cNvPr id="5" name="Picture 4" descr="A picture containing brass, music&#10;&#10;Description automatically generated">
            <a:extLst>
              <a:ext uri="{FF2B5EF4-FFF2-40B4-BE49-F238E27FC236}">
                <a16:creationId xmlns:a16="http://schemas.microsoft.com/office/drawing/2014/main" id="{5A05C828-3597-0D4A-82CA-C64C69A8E26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655360" y="2635605"/>
            <a:ext cx="3314079" cy="2288786"/>
          </a:xfrm>
          <a:prstGeom prst="rect">
            <a:avLst/>
          </a:prstGeom>
        </p:spPr>
      </p:pic>
      <p:pic>
        <p:nvPicPr>
          <p:cNvPr id="7" name="Wolf.mp3" descr="Wolf.mp3">
            <a:hlinkClick r:id="" action="ppaction://media"/>
            <a:extLst>
              <a:ext uri="{FF2B5EF4-FFF2-40B4-BE49-F238E27FC236}">
                <a16:creationId xmlns:a16="http://schemas.microsoft.com/office/drawing/2014/main" id="{2CA4824F-DDE3-E140-BBC1-AFD5B50AF0F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499600" y="934389"/>
            <a:ext cx="812800" cy="812800"/>
          </a:xfrm>
          <a:prstGeom prst="rect">
            <a:avLst/>
          </a:prstGeom>
        </p:spPr>
      </p:pic>
    </p:spTree>
    <p:extLst>
      <p:ext uri="{BB962C8B-B14F-4D97-AF65-F5344CB8AC3E}">
        <p14:creationId xmlns:p14="http://schemas.microsoft.com/office/powerpoint/2010/main" val="39014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3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9C4B4943F7C942AFDC584F99C712CB" ma:contentTypeVersion="10" ma:contentTypeDescription="Create a new document." ma:contentTypeScope="" ma:versionID="58aa1f94f26d248b80dc5b40cebca9e2">
  <xsd:schema xmlns:xsd="http://www.w3.org/2001/XMLSchema" xmlns:xs="http://www.w3.org/2001/XMLSchema" xmlns:p="http://schemas.microsoft.com/office/2006/metadata/properties" xmlns:ns2="1850c32f-261e-4a75-8973-9145c73da476" xmlns:ns3="06e1a5c4-e75b-4a97-bbba-ff2d85566009" targetNamespace="http://schemas.microsoft.com/office/2006/metadata/properties" ma:root="true" ma:fieldsID="af3bdc54e5b2d4e651436796732f62a5" ns2:_="" ns3:_="">
    <xsd:import namespace="1850c32f-261e-4a75-8973-9145c73da476"/>
    <xsd:import namespace="06e1a5c4-e75b-4a97-bbba-ff2d855660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Hyperlinks" minOccurs="0"/>
                <xsd:element ref="ns2:MediaServiceDateTaken" minOccurs="0"/>
                <xsd:element ref="ns2:Instrument" minOccurs="0"/>
                <xsd:element ref="ns2:Categor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0c32f-261e-4a75-8973-9145c73da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Hyperlinks" ma:index="12" nillable="true" ma:displayName="Hyperlinks" ma:format="Hyperlink" ma:internalName="Hyperlink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DateTaken" ma:index="13" nillable="true" ma:displayName="MediaServiceDateTaken" ma:hidden="true" ma:internalName="MediaServiceDateTaken" ma:readOnly="true">
      <xsd:simpleType>
        <xsd:restriction base="dms:Text"/>
      </xsd:simpleType>
    </xsd:element>
    <xsd:element name="Instrument" ma:index="14" nillable="true" ma:displayName="Instrument" ma:format="Dropdown" ma:internalName="Instrument">
      <xsd:simpleType>
        <xsd:restriction base="dms:Text">
          <xsd:maxLength value="255"/>
        </xsd:restriction>
      </xsd:simpleType>
    </xsd:element>
    <xsd:element name="Category" ma:index="15" nillable="true" ma:displayName="Category" ma:format="Dropdown" ma:internalName="Category">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e1a5c4-e75b-4a97-bbba-ff2d855660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strument xmlns="1850c32f-261e-4a75-8973-9145c73da476" xsi:nil="true"/>
    <Hyperlinks xmlns="1850c32f-261e-4a75-8973-9145c73da476">
      <Url xsi:nil="true"/>
      <Description xsi:nil="true"/>
    </Hyperlinks>
    <Category xmlns="1850c32f-261e-4a75-8973-9145c73da476" xsi:nil="true"/>
  </documentManagement>
</p:properties>
</file>

<file path=customXml/itemProps1.xml><?xml version="1.0" encoding="utf-8"?>
<ds:datastoreItem xmlns:ds="http://schemas.openxmlformats.org/officeDocument/2006/customXml" ds:itemID="{2CD1CDA6-658D-40E8-9941-195D142B0CF9}"/>
</file>

<file path=customXml/itemProps2.xml><?xml version="1.0" encoding="utf-8"?>
<ds:datastoreItem xmlns:ds="http://schemas.openxmlformats.org/officeDocument/2006/customXml" ds:itemID="{AAC3DAA1-AA57-4964-B53E-B50C334AAAAC}"/>
</file>

<file path=customXml/itemProps3.xml><?xml version="1.0" encoding="utf-8"?>
<ds:datastoreItem xmlns:ds="http://schemas.openxmlformats.org/officeDocument/2006/customXml" ds:itemID="{C0190C2C-E210-41B7-ACF4-6915E0A16111}"/>
</file>

<file path=docProps/app.xml><?xml version="1.0" encoding="utf-8"?>
<Properties xmlns="http://schemas.openxmlformats.org/officeDocument/2006/extended-properties" xmlns:vt="http://schemas.openxmlformats.org/officeDocument/2006/docPropsVTypes">
  <TotalTime>128</TotalTime>
  <Words>1312</Words>
  <Application>Microsoft Macintosh PowerPoint</Application>
  <PresentationFormat>Widescreen</PresentationFormat>
  <Paragraphs>96</Paragraphs>
  <Slides>11</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The Hand</vt:lpstr>
      <vt:lpstr>The Serif Hand Black</vt:lpstr>
      <vt:lpstr>SketchyVTI</vt:lpstr>
      <vt:lpstr>Peter and the Wolf</vt:lpstr>
      <vt:lpstr>introduction</vt:lpstr>
      <vt:lpstr>The story</vt:lpstr>
      <vt:lpstr>Peter’s Theme</vt:lpstr>
      <vt:lpstr>The Bird’s Theme</vt:lpstr>
      <vt:lpstr>The Duck’s Theme</vt:lpstr>
      <vt:lpstr>Cat’s theme</vt:lpstr>
      <vt:lpstr>Grandfather’s theme</vt:lpstr>
      <vt:lpstr>The Wolf’s theme</vt:lpstr>
      <vt:lpstr>The gunshots</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 and the Wolf</dc:title>
  <dc:creator>Mr Borthwick</dc:creator>
  <cp:lastModifiedBy>Mr Borthwick</cp:lastModifiedBy>
  <cp:revision>22</cp:revision>
  <dcterms:created xsi:type="dcterms:W3CDTF">2020-05-11T21:50:52Z</dcterms:created>
  <dcterms:modified xsi:type="dcterms:W3CDTF">2020-05-13T15:01:52Z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0x0101000B9C4B4943F7C942AFDC584F99C712CB</vt:lpwstr>
  </property>
</Properties>
</file>