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70" r:id="rId5"/>
    <p:sldId id="318" r:id="rId6"/>
    <p:sldId id="325" r:id="rId7"/>
    <p:sldId id="320" r:id="rId8"/>
    <p:sldId id="319" r:id="rId9"/>
    <p:sldId id="322" r:id="rId10"/>
    <p:sldId id="321" r:id="rId11"/>
    <p:sldId id="323" r:id="rId12"/>
    <p:sldId id="324" r:id="rId13"/>
    <p:sldId id="284" r:id="rId14"/>
    <p:sldId id="312" r:id="rId15"/>
    <p:sldId id="303" r:id="rId16"/>
    <p:sldId id="305" r:id="rId17"/>
    <p:sldId id="287" r:id="rId18"/>
    <p:sldId id="258" r:id="rId19"/>
    <p:sldId id="260" r:id="rId20"/>
    <p:sldId id="261" r:id="rId21"/>
    <p:sldId id="314" r:id="rId22"/>
    <p:sldId id="262" r:id="rId23"/>
    <p:sldId id="263" r:id="rId24"/>
    <p:sldId id="264" r:id="rId25"/>
    <p:sldId id="315" r:id="rId26"/>
    <p:sldId id="274" r:id="rId27"/>
    <p:sldId id="265" r:id="rId28"/>
    <p:sldId id="277" r:id="rId29"/>
    <p:sldId id="278" r:id="rId30"/>
    <p:sldId id="279" r:id="rId31"/>
    <p:sldId id="316" r:id="rId32"/>
    <p:sldId id="298" r:id="rId33"/>
    <p:sldId id="299" r:id="rId34"/>
    <p:sldId id="300" r:id="rId35"/>
    <p:sldId id="31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203" autoAdjust="0"/>
  </p:normalViewPr>
  <p:slideViewPr>
    <p:cSldViewPr snapToGrid="0">
      <p:cViewPr varScale="1">
        <p:scale>
          <a:sx n="75" d="100"/>
          <a:sy n="75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39AE6-2640-4763-B9CD-DB49BB4089D6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6925C-4FB8-4D78-8DF5-5B7901A10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09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B2431-06F7-53BB-C137-287E1B554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37AB8-D7D7-CC57-E23A-EE135B50E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F3500-D3A3-3AED-EAD0-7F8C32E7C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0BA14-C803-3AE6-1812-F657C0C7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CB0F5-E1B4-05FD-4240-3D7697A4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43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A72D-09FE-0B6B-004B-8BCE616B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919B0-E8D3-1D3A-DE96-A9CF29B2A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0202E-CDAA-2559-47B8-98829B2C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AF252-E3D0-C9EF-30C8-26303EEB4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F8CFF-E965-C0C3-ECC8-9F03EB2C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6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2D2AA4-E7C0-8F39-690C-4B84F62D6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60FB3-5DA8-A068-2C4F-3BF1BCE43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884C-3028-D14A-D52E-12E57F1B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0B1E6-9EB5-8ECC-A3F8-3DC233D96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9B552-A54D-E813-9A2E-7E3C2130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88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0F29-95B1-AE15-5F5D-168B5721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4BBF1-FF5F-569A-B683-2B16D4B8F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0B4E3-C26E-5C87-D5F5-31E565D18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AD7A7-BBA3-41B8-B7B6-B2E105D0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A6E18-F10C-21BE-6627-52CE8087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28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90B90-7D99-407B-16A6-57B21D59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F7FC9-CC85-3E48-7DB3-E7494E0E9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2067-41BC-1551-4987-E6697985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3193E-44E6-EE1C-E4E4-79A1BA65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8D3D8-E8C1-D33D-5795-17531068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70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2420-16AB-556E-BE9B-E0411D59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80CF1-2B32-AD26-BB1D-35FD23854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6C62A-F3A3-0727-626B-2CD8E08D2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00456-C549-9E85-27A2-33899D3D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5A197-018C-2C95-F6AC-F37ED022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3A98D-8463-F3BE-0A27-F0F4494C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58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7BC39-FF6D-4D71-9784-132E1F3D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DB3F9-2914-BE90-D9E8-A3A5A1DDB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555E7-4CC6-CC0E-F655-A85EBB2D5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0F5D3-205E-138B-5B98-B75959E51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1C3166-75A0-E77A-1A20-FCF6A14C5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6A4A0-47B1-4E9E-21F2-0AB864B3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3E50C-2B7A-853D-B1E4-4BB0DA73A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3D2995-418F-A866-A397-CD5EF49D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30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B2A64-B09B-5851-465F-1DFCD55F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467224-F88A-0F0B-B933-18862544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5C3B6-41EE-0706-63C0-19C93AD4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2D27C-7AE6-BC1A-F5DD-003EBEA6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9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5AF0C-93E8-CEFA-96C4-017680166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7574F3-E844-DB17-2AC8-B5AD860E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31C24-0BCD-BC8D-8363-67C7521E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7AF8B-8547-12C7-378B-76488E30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3C290-5415-ACD6-D9AC-944B8D2D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126BE-8152-0120-2FC1-4021A981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4541C-8AAD-BED1-EBE1-FD507BC3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14434-B051-5BB7-929B-09B1A871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8AEE0-3819-555F-DC32-19CA06C2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02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A1DD-FE4D-A665-1AEC-275832EEB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7CBEBC-E210-5722-C262-BD27B04A9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E0CBA-D469-094B-E3F5-9E04D00EC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B1563-5726-CE1F-F3D3-0F2CBF79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0A4EC-F557-378D-5013-93005B3C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68678-AA35-E6A0-0CA7-EC2AFA80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8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B76777-E2F0-D157-6D5A-E0DD725F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48FF0-4BB1-40AA-B777-E4AC6D88D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B3157-8560-4844-10F0-56F623109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B6223C-AADB-4E46-BB90-52AC77C26065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99AF4-7187-C873-44A1-B8D4FE796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1D33B-40F3-70A2-6195-1A023A334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1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worldofwork.co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killsdevelopmentscotland.co.uk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7A11-4BC3-6A99-6A49-F6D28DB0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6C72E4-133B-B290-E574-4C7D7D576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4" y="0"/>
            <a:ext cx="12198512" cy="68742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BECC6A-C42F-89F0-DC0B-71B51BFEA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04" y="365125"/>
            <a:ext cx="1376337" cy="1844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0B8167-2E70-0BA8-2CEA-06F538A72E9D}"/>
              </a:ext>
            </a:extLst>
          </p:cNvPr>
          <p:cNvSpPr txBox="1"/>
          <p:nvPr/>
        </p:nvSpPr>
        <p:spPr>
          <a:xfrm>
            <a:off x="1854201" y="482485"/>
            <a:ext cx="870523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5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 </a:t>
            </a:r>
          </a:p>
          <a:p>
            <a:pPr algn="ctr">
              <a:defRPr/>
            </a:pPr>
            <a:r>
              <a:rPr lang="en-GB" sz="5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Choice </a:t>
            </a:r>
          </a:p>
          <a:p>
            <a:pPr algn="ctr">
              <a:defRPr/>
            </a:pPr>
            <a:r>
              <a:rPr lang="en-GB" sz="5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Evening</a:t>
            </a:r>
          </a:p>
          <a:p>
            <a:pPr>
              <a:defRPr/>
            </a:pPr>
            <a:endParaRPr lang="en-GB" sz="5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Mr Ryalls: Introduction &amp; Rationale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Mr Reid: Course Choice Process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Mrs Moretta: Support</a:t>
            </a:r>
          </a:p>
        </p:txBody>
      </p:sp>
    </p:spTree>
    <p:extLst>
      <p:ext uri="{BB962C8B-B14F-4D97-AF65-F5344CB8AC3E}">
        <p14:creationId xmlns:p14="http://schemas.microsoft.com/office/powerpoint/2010/main" val="105615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5E4775-8C0F-0882-770E-8C782B49F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1"/>
            <a:ext cx="12198512" cy="68742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473" y="263237"/>
            <a:ext cx="6598281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Process</a:t>
            </a:r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choice website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and elective courses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choice sheet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input choices</a:t>
            </a:r>
          </a:p>
        </p:txBody>
      </p:sp>
    </p:spTree>
    <p:extLst>
      <p:ext uri="{BB962C8B-B14F-4D97-AF65-F5344CB8AC3E}">
        <p14:creationId xmlns:p14="http://schemas.microsoft.com/office/powerpoint/2010/main" val="1983787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DC07A-8D29-FB2D-9133-CC8CEE9B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604252" y="149208"/>
            <a:ext cx="2006221" cy="723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B225C1-8393-2B7F-8A01-9146E3CA1F4B}"/>
              </a:ext>
            </a:extLst>
          </p:cNvPr>
          <p:cNvSpPr/>
          <p:nvPr/>
        </p:nvSpPr>
        <p:spPr>
          <a:xfrm>
            <a:off x="3986784" y="1020074"/>
            <a:ext cx="1019673" cy="723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16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616645-862D-B32F-F449-4B0CB74D7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73"/>
            <a:ext cx="12192000" cy="685465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5A247E8-85C2-E022-EEC7-A981B6489013}"/>
              </a:ext>
            </a:extLst>
          </p:cNvPr>
          <p:cNvSpPr/>
          <p:nvPr/>
        </p:nvSpPr>
        <p:spPr>
          <a:xfrm>
            <a:off x="3763252" y="2498708"/>
            <a:ext cx="2637548" cy="723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1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095DE-0EC0-534B-DC3A-BBADFC8B8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C24DAD-876F-6C27-E1F7-4C1CDF695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1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5FDA70-31D9-FD53-5DBB-CF820904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87976" y="1111653"/>
            <a:ext cx="1153236" cy="5362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FAA31D-B0F2-62BF-A963-C66239F7747B}"/>
              </a:ext>
            </a:extLst>
          </p:cNvPr>
          <p:cNvSpPr/>
          <p:nvPr/>
        </p:nvSpPr>
        <p:spPr>
          <a:xfrm>
            <a:off x="4026088" y="1878416"/>
            <a:ext cx="1153236" cy="5362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68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6370C39-7EB6-AA1F-3114-0ABF5CDEE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52482" y="1308196"/>
            <a:ext cx="2243518" cy="6098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0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EA4D86-11F8-5789-262B-140168221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214227" y="1926688"/>
            <a:ext cx="872836" cy="563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9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2" y="349035"/>
            <a:ext cx="11007906" cy="61889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2388" y="532263"/>
            <a:ext cx="600501" cy="485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407903C-5869-C7F9-C2EF-DF84575A0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4822EF-5750-CD97-7FDB-1612D1B0B99F}"/>
              </a:ext>
            </a:extLst>
          </p:cNvPr>
          <p:cNvSpPr txBox="1"/>
          <p:nvPr/>
        </p:nvSpPr>
        <p:spPr>
          <a:xfrm>
            <a:off x="853440" y="958703"/>
            <a:ext cx="86197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choice sheet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02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8FF391-2732-6E80-D2C7-1952E6244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403678" y="1791822"/>
            <a:ext cx="2104698" cy="6158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72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5CD28-A572-938B-647A-9A5348972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3BB33-A79F-5599-54B8-E4579146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58DC28-DC27-CE90-2F66-3EA8A2228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8F84BD-5BB2-2CE0-AFBD-84A7EDB53987}"/>
              </a:ext>
            </a:extLst>
          </p:cNvPr>
          <p:cNvSpPr txBox="1"/>
          <p:nvPr/>
        </p:nvSpPr>
        <p:spPr>
          <a:xfrm>
            <a:off x="813030" y="806681"/>
            <a:ext cx="858169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House-keeping</a:t>
            </a:r>
          </a:p>
          <a:p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note that this meeting will be recorded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enter any questions into the chat bar</a:t>
            </a:r>
          </a:p>
        </p:txBody>
      </p:sp>
    </p:spTree>
    <p:extLst>
      <p:ext uri="{BB962C8B-B14F-4D97-AF65-F5344CB8AC3E}">
        <p14:creationId xmlns:p14="http://schemas.microsoft.com/office/powerpoint/2010/main" val="2598234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08CFA5-9C6E-03E4-F472-028781763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366" y="-4605"/>
            <a:ext cx="4871543" cy="690445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E4C3DC7-24C3-7B3F-2DF2-0BE44B918A6D}"/>
              </a:ext>
            </a:extLst>
          </p:cNvPr>
          <p:cNvSpPr/>
          <p:nvPr/>
        </p:nvSpPr>
        <p:spPr>
          <a:xfrm>
            <a:off x="3523280" y="2750816"/>
            <a:ext cx="5226581" cy="4811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37579F-7FFF-C5DB-D054-985D01E907D3}"/>
              </a:ext>
            </a:extLst>
          </p:cNvPr>
          <p:cNvSpPr/>
          <p:nvPr/>
        </p:nvSpPr>
        <p:spPr>
          <a:xfrm>
            <a:off x="3531319" y="6122084"/>
            <a:ext cx="5013589" cy="6158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64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CD8518-EB09-EF63-39E4-998901B68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-1702"/>
            <a:ext cx="4887310" cy="687619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AB514E5-81F3-EEC6-9567-4EBA5E8B0A57}"/>
              </a:ext>
            </a:extLst>
          </p:cNvPr>
          <p:cNvSpPr/>
          <p:nvPr/>
        </p:nvSpPr>
        <p:spPr>
          <a:xfrm>
            <a:off x="5123792" y="126123"/>
            <a:ext cx="851339" cy="8828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68448D-50F8-71D7-D64F-2E971290C52E}"/>
              </a:ext>
            </a:extLst>
          </p:cNvPr>
          <p:cNvSpPr/>
          <p:nvPr/>
        </p:nvSpPr>
        <p:spPr>
          <a:xfrm>
            <a:off x="6202105" y="1440110"/>
            <a:ext cx="2104698" cy="30102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6711E6-62D8-8DB7-3A91-1A431178B6EA}"/>
              </a:ext>
            </a:extLst>
          </p:cNvPr>
          <p:cNvSpPr/>
          <p:nvPr/>
        </p:nvSpPr>
        <p:spPr>
          <a:xfrm>
            <a:off x="6300795" y="4729463"/>
            <a:ext cx="2104698" cy="21450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21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7CB8F3BE-5198-4681-9672-B70E3A9D9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E918C6-5C88-4E44-7DD8-07F83F719892}"/>
              </a:ext>
            </a:extLst>
          </p:cNvPr>
          <p:cNvSpPr txBox="1"/>
          <p:nvPr/>
        </p:nvSpPr>
        <p:spPr>
          <a:xfrm>
            <a:off x="755904" y="1141583"/>
            <a:ext cx="81076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input choices</a:t>
            </a:r>
          </a:p>
        </p:txBody>
      </p:sp>
    </p:spTree>
    <p:extLst>
      <p:ext uri="{BB962C8B-B14F-4D97-AF65-F5344CB8AC3E}">
        <p14:creationId xmlns:p14="http://schemas.microsoft.com/office/powerpoint/2010/main" val="3956649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3FD4F7-D2EA-34EA-7582-9099B7461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82000" y="2985247"/>
            <a:ext cx="3818999" cy="751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0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2" y="448152"/>
            <a:ext cx="10836465" cy="60925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99964" y="3630304"/>
            <a:ext cx="3277504" cy="8188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97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FF861A-62A3-0540-649E-19BCE0DB8D96}"/>
              </a:ext>
            </a:extLst>
          </p:cNvPr>
          <p:cNvSpPr/>
          <p:nvPr/>
        </p:nvSpPr>
        <p:spPr>
          <a:xfrm>
            <a:off x="6777318" y="3926541"/>
            <a:ext cx="470647" cy="161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A12FAC-1B40-011D-A020-F4EACF4E5683}"/>
              </a:ext>
            </a:extLst>
          </p:cNvPr>
          <p:cNvSpPr/>
          <p:nvPr/>
        </p:nvSpPr>
        <p:spPr>
          <a:xfrm>
            <a:off x="6781801" y="4146176"/>
            <a:ext cx="470647" cy="161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4E3B87-2195-7227-7729-F6A9CD6AD947}"/>
              </a:ext>
            </a:extLst>
          </p:cNvPr>
          <p:cNvSpPr/>
          <p:nvPr/>
        </p:nvSpPr>
        <p:spPr>
          <a:xfrm>
            <a:off x="4684059" y="1698812"/>
            <a:ext cx="62753" cy="143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0C96E8-8BB5-71CA-E120-8C3655F3C8DB}"/>
              </a:ext>
            </a:extLst>
          </p:cNvPr>
          <p:cNvSpPr/>
          <p:nvPr/>
        </p:nvSpPr>
        <p:spPr>
          <a:xfrm>
            <a:off x="3079377" y="2322232"/>
            <a:ext cx="5432612" cy="246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FAE70C-6B54-2A6D-B1D4-4F14B89F6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308"/>
            <a:ext cx="12207384" cy="64864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90CC64E-B66C-9997-FCD4-A9E726393E3C}"/>
              </a:ext>
            </a:extLst>
          </p:cNvPr>
          <p:cNvSpPr/>
          <p:nvPr/>
        </p:nvSpPr>
        <p:spPr>
          <a:xfrm>
            <a:off x="4491318" y="1879039"/>
            <a:ext cx="1604682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459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773BA6-E920-21A0-7F0D-107D0D70E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94830" y="5172503"/>
            <a:ext cx="1119116" cy="532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407025" y="2872509"/>
            <a:ext cx="1555376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09D629-7E06-6616-0ECE-2DA81906EEF8}"/>
              </a:ext>
            </a:extLst>
          </p:cNvPr>
          <p:cNvSpPr/>
          <p:nvPr/>
        </p:nvSpPr>
        <p:spPr>
          <a:xfrm>
            <a:off x="2272554" y="4608232"/>
            <a:ext cx="5432612" cy="246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82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3108"/>
          <a:stretch/>
        </p:blipFill>
        <p:spPr>
          <a:xfrm>
            <a:off x="780198" y="579111"/>
            <a:ext cx="10424946" cy="58899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97039" y="1951629"/>
            <a:ext cx="3166280" cy="12965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9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F4FD8-9036-0258-00BD-A3B18FB88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0FB1-C95D-1889-BD92-3585BC22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FC5860-DFE8-EB41-804B-131CCDC3A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367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565D2E-66F9-3B62-6EAA-624BBC8ED68D}"/>
              </a:ext>
            </a:extLst>
          </p:cNvPr>
          <p:cNvSpPr txBox="1"/>
          <p:nvPr/>
        </p:nvSpPr>
        <p:spPr>
          <a:xfrm>
            <a:off x="813030" y="806681"/>
            <a:ext cx="85816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will my child be supported?  </a:t>
            </a:r>
          </a:p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Mrs Moretta</a:t>
            </a:r>
          </a:p>
        </p:txBody>
      </p:sp>
      <p:pic>
        <p:nvPicPr>
          <p:cNvPr id="5" name="Picture 4" descr="A person and person sitting at a table&#10;&#10;Description automatically generated">
            <a:extLst>
              <a:ext uri="{FF2B5EF4-FFF2-40B4-BE49-F238E27FC236}">
                <a16:creationId xmlns:a16="http://schemas.microsoft.com/office/drawing/2014/main" id="{A57E0B90-1659-9AE6-49FC-CE47BAE1D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2069396"/>
            <a:ext cx="60960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36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D076D-D1A2-DEB2-6D59-269CD8899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112F-48A8-21E2-F99F-32C88A22E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478E11-7AD5-E883-D999-AF7DDD083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D651DD-0515-1152-49AF-888954A445EB}"/>
              </a:ext>
            </a:extLst>
          </p:cNvPr>
          <p:cNvSpPr txBox="1"/>
          <p:nvPr/>
        </p:nvSpPr>
        <p:spPr>
          <a:xfrm>
            <a:off x="813030" y="806681"/>
            <a:ext cx="858169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will my child be supported?</a:t>
            </a:r>
          </a:p>
          <a:p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 programme – Careers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MWoW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Planit Plus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descriptors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Progression levels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 routes/paths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research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Q&amp;A sessions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 entering choices in Tools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Reassurance and emotional support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support available from Pastoral Teacher</a:t>
            </a:r>
          </a:p>
          <a:p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6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D8DBF-339D-5F56-1A56-48C9B999F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32E8C-4B9E-E584-A2E4-2E4C94CBE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B409D0-C470-B99E-A986-689D425D8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CA5FE-F698-54E3-D416-ECE0D77A95B4}"/>
              </a:ext>
            </a:extLst>
          </p:cNvPr>
          <p:cNvSpPr txBox="1"/>
          <p:nvPr/>
        </p:nvSpPr>
        <p:spPr>
          <a:xfrm>
            <a:off x="813030" y="806681"/>
            <a:ext cx="85816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&amp; Rationale </a:t>
            </a:r>
          </a:p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– Mr Ryalls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44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FCFC0-52A9-4F96-5BD9-540CF5F9F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D820-D60F-7254-69F1-CEC5940E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751F23-CDF8-6425-F346-32642DA36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E67BDC-6FB7-B1D6-3C72-E11EEDEE3730}"/>
              </a:ext>
            </a:extLst>
          </p:cNvPr>
          <p:cNvSpPr txBox="1"/>
          <p:nvPr/>
        </p:nvSpPr>
        <p:spPr>
          <a:xfrm>
            <a:off x="813030" y="806681"/>
            <a:ext cx="858169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Points of contact for parents</a:t>
            </a:r>
          </a:p>
          <a:p>
            <a:endParaRPr lang="en-US" sz="3600" b="1" dirty="0">
              <a:solidFill>
                <a:srgbClr val="002060"/>
              </a:solidFill>
              <a:highlight>
                <a:srgbClr val="00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2C1 – Mrs Milligen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2C2 – Mrs Milligen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2C3 – Mrs Robertson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2D1 – Mr Shirra-Gibb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2D2 – Mr Shirra-Gibb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2D3 – Mr Scott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2M1 – Mrs Boyd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2M2 – Mrs Boyd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2M3 – Mrs Marsden-Roy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81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D433B-329A-78EE-5A71-8DDDA483A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39F4-FDE2-1A72-2AA7-427DD9F84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06ACF0-8F4F-1EAA-D9A9-246E415AD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276BB5-92B0-0434-C794-B3332B45F86D}"/>
              </a:ext>
            </a:extLst>
          </p:cNvPr>
          <p:cNvSpPr txBox="1"/>
          <p:nvPr/>
        </p:nvSpPr>
        <p:spPr>
          <a:xfrm>
            <a:off x="813030" y="806681"/>
            <a:ext cx="858169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you do?</a:t>
            </a:r>
          </a:p>
          <a:p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the online supports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through course descriptors with your child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Encourage your child to do some personal research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course choice preparation form as a prompt for discussion with your child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to your child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www.myworldofwork.co.uk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www.skillsdevelopmentscotland.co.uk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https://www.planitplus.net</a:t>
            </a:r>
          </a:p>
          <a:p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9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74028-F42C-F1A4-3FC2-41A32E259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C9E4-B9E2-AFFB-4A79-B39AA862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EACEEB-278A-31B6-5DBB-AA81159BE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9902B5-765D-397B-44AE-C2FF7DC42757}"/>
              </a:ext>
            </a:extLst>
          </p:cNvPr>
          <p:cNvSpPr txBox="1"/>
          <p:nvPr/>
        </p:nvSpPr>
        <p:spPr>
          <a:xfrm>
            <a:off x="813030" y="457059"/>
            <a:ext cx="8581693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  <a:endParaRPr lang="en-US" sz="1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rgbClr val="002060"/>
                </a:solidFill>
              </a:rPr>
              <a:t>w/b 3 Feb – Mock Choices information shared</a:t>
            </a:r>
            <a:endParaRPr lang="en-GB" sz="1500" dirty="0">
              <a:solidFill>
                <a:srgbClr val="002060"/>
              </a:solidFill>
            </a:endParaRPr>
          </a:p>
          <a:p>
            <a:r>
              <a:rPr lang="en-GB" sz="1500" dirty="0">
                <a:solidFill>
                  <a:srgbClr val="002060"/>
                </a:solidFill>
              </a:rPr>
              <a:t>We have held preliminary “Mock Choice” window, where learners gave an indication of their intentions for subjects they would like to take into S3</a:t>
            </a:r>
          </a:p>
          <a:p>
            <a:endParaRPr lang="en-GB" sz="15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rgbClr val="002060"/>
                </a:solidFill>
              </a:rPr>
              <a:t>Thursday 13 Feb – Mock Choices deadline</a:t>
            </a:r>
            <a:endParaRPr lang="en-GB" sz="1500" dirty="0">
              <a:solidFill>
                <a:srgbClr val="002060"/>
              </a:solidFill>
            </a:endParaRPr>
          </a:p>
          <a:p>
            <a:r>
              <a:rPr lang="en-GB" sz="1500" dirty="0">
                <a:solidFill>
                  <a:srgbClr val="002060"/>
                </a:solidFill>
                <a:effectLst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rgbClr val="002060"/>
                </a:solidFill>
              </a:rPr>
              <a:t>w/b 24 Feb - S2 Course Choice Support begins with Pastoral</a:t>
            </a:r>
            <a:endParaRPr lang="en-GB" sz="1500" dirty="0">
              <a:solidFill>
                <a:srgbClr val="002060"/>
              </a:solidFill>
            </a:endParaRPr>
          </a:p>
          <a:p>
            <a:r>
              <a:rPr lang="en-GB" sz="1500" dirty="0">
                <a:solidFill>
                  <a:srgbClr val="002060"/>
                </a:solidFill>
              </a:rPr>
              <a:t>Learners will receive input in PSE lessons to help them decide their choices, with individual also available</a:t>
            </a:r>
          </a:p>
          <a:p>
            <a:endParaRPr lang="en-GB" sz="15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rgbClr val="002060"/>
                </a:solidFill>
              </a:rPr>
              <a:t>Tuesday 25 Feb - S2 Handbook Webpage Launch</a:t>
            </a:r>
            <a:endParaRPr lang="en-GB" sz="1500" dirty="0">
              <a:solidFill>
                <a:srgbClr val="002060"/>
              </a:solidFill>
            </a:endParaRPr>
          </a:p>
          <a:p>
            <a:r>
              <a:rPr lang="en-GB" sz="1500" dirty="0">
                <a:solidFill>
                  <a:srgbClr val="002060"/>
                </a:solidFill>
              </a:rPr>
              <a:t>This will be a webpage dedicated to providing additional information about the new S2 curriculum structure, the courses you will be able to study, and the course choice process</a:t>
            </a:r>
          </a:p>
          <a:p>
            <a:endParaRPr lang="en-GB" sz="15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rgbClr val="002060"/>
                </a:solidFill>
              </a:rPr>
              <a:t>Tuesday 25 Feb 6pm - Online information evening for parents/carers and pupils</a:t>
            </a:r>
            <a:endParaRPr lang="en-GB" sz="1500" dirty="0">
              <a:solidFill>
                <a:srgbClr val="002060"/>
              </a:solidFill>
            </a:endParaRPr>
          </a:p>
          <a:p>
            <a:r>
              <a:rPr lang="en-GB" sz="1500" dirty="0">
                <a:solidFill>
                  <a:srgbClr val="002060"/>
                </a:solidFill>
              </a:rPr>
              <a:t>As was held in S1, this will be an optional information evening held online which will explain the changes and the course choice process</a:t>
            </a:r>
          </a:p>
          <a:p>
            <a:endParaRPr lang="en-GB" sz="15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rgbClr val="002060"/>
                </a:solidFill>
              </a:rPr>
              <a:t>Friday 7 March/Monday 10 March - Progress and Achievement reports uploaded to Showbie</a:t>
            </a:r>
            <a:endParaRPr lang="en-GB" sz="1500" dirty="0">
              <a:solidFill>
                <a:srgbClr val="002060"/>
              </a:solidFill>
            </a:endParaRPr>
          </a:p>
          <a:p>
            <a:r>
              <a:rPr lang="en-GB" sz="1500" dirty="0">
                <a:solidFill>
                  <a:srgbClr val="002060"/>
                </a:solidFill>
              </a:rPr>
              <a:t>This is a new rescheduled report that will be sent to parents and carers which will help with the final decision-making process</a:t>
            </a:r>
          </a:p>
          <a:p>
            <a:endParaRPr lang="en-GB" sz="15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rgbClr val="002060"/>
                </a:solidFill>
              </a:rPr>
              <a:t>Friday 14 March - Course Choice deadline</a:t>
            </a:r>
            <a:endParaRPr lang="en-GB" sz="1500" dirty="0">
              <a:solidFill>
                <a:srgbClr val="002060"/>
              </a:solidFill>
            </a:endParaRPr>
          </a:p>
          <a:p>
            <a:r>
              <a:rPr lang="en-GB" sz="1500" dirty="0">
                <a:solidFill>
                  <a:srgbClr val="002060"/>
                </a:solidFill>
              </a:rPr>
              <a:t>The date by which course choices should be entered online</a:t>
            </a:r>
          </a:p>
          <a:p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45DFD-E708-AAA2-B77B-BAF823677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1C890-1197-3A7F-818A-73697A84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1790D8-1DE0-0959-7FAE-9CD362B4F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7D7F10-FB9B-8E0E-0321-F450BA4E6E28}"/>
              </a:ext>
            </a:extLst>
          </p:cNvPr>
          <p:cNvSpPr txBox="1"/>
          <p:nvPr/>
        </p:nvSpPr>
        <p:spPr>
          <a:xfrm>
            <a:off x="811306" y="563887"/>
            <a:ext cx="981710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Rationale </a:t>
            </a:r>
          </a:p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– What’s changing?</a:t>
            </a:r>
          </a:p>
          <a:p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PHS learners currently choose to study </a:t>
            </a:r>
            <a:r>
              <a:rPr lang="en-US" sz="28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subjects which they study for 2 periods per week in S2 &amp; S3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March 2025, S2s will be asked to make new course choices for the first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S3 in 2025-26 will study </a:t>
            </a:r>
            <a:r>
              <a:rPr lang="en-US" sz="28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subjects, as well as Core subjects like English and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Maths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in S4, this year group will get to choose to study </a:t>
            </a:r>
            <a:r>
              <a:rPr lang="en-US" sz="28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subjects, as well as Core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means everyone will study 7 subjects in S4 including English and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Maths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7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40291-FA66-217C-AD52-9243B4DE6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CECF6-792C-5E33-FD72-4BFE36EE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2FD883-9824-97D1-BF5C-46E6A1950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9347FD-4307-4A03-9F73-9BE14FD15858}"/>
              </a:ext>
            </a:extLst>
          </p:cNvPr>
          <p:cNvSpPr txBox="1"/>
          <p:nvPr/>
        </p:nvSpPr>
        <p:spPr>
          <a:xfrm>
            <a:off x="813030" y="552681"/>
            <a:ext cx="974067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Rationale </a:t>
            </a:r>
          </a:p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– Why are we doing this?</a:t>
            </a:r>
          </a:p>
          <a:p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shows us we need to broaden our curriculum offer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Studying 7 subjects in S4 will mean 4 periods per National subject per week (now it is 5 periods of 6 subjects per week)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to S3 will mean minimum 3 periods per Optional subject per week, instead of 2 as it is now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bring PHS in line with a broad national curriculum rationale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12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A0B26-D74F-EA86-4119-434E339FD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AE6B8-F5FD-D304-76C7-53E2A75ED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F27B39-B8F5-6EB0-7F5B-9635D7B03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CD13DD-194E-063D-254D-21C67D3F0045}"/>
              </a:ext>
            </a:extLst>
          </p:cNvPr>
          <p:cNvSpPr txBox="1"/>
          <p:nvPr/>
        </p:nvSpPr>
        <p:spPr>
          <a:xfrm>
            <a:off x="813030" y="518317"/>
            <a:ext cx="8581693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will the benefits be?</a:t>
            </a:r>
          </a:p>
          <a:p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Specialisation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7 subjects will allow for more periods per week and depth of learning of subjects in S3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will allow better preparation for S4 while still offering a Broad General Education in S3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Studying more subjects in S4 means more subjects you are able to study when you return for S5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8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91FBA-5350-2EA1-F99F-8BCE37786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64E4E-0F9C-64F6-66C3-B2D5EC31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6D1C86-178A-20AC-C9D5-AFD0B9DE2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FC18AF-B5CB-F89F-1541-FAE1687C39CF}"/>
              </a:ext>
            </a:extLst>
          </p:cNvPr>
          <p:cNvSpPr txBox="1"/>
          <p:nvPr/>
        </p:nvSpPr>
        <p:spPr>
          <a:xfrm>
            <a:off x="813030" y="524294"/>
            <a:ext cx="858169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Rationale </a:t>
            </a:r>
          </a:p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– What will the new S3</a:t>
            </a:r>
          </a:p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curriculum be like?</a:t>
            </a:r>
          </a:p>
          <a:p>
            <a:r>
              <a:rPr lang="en-US" sz="28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periods of English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periods of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Maths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periods of 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period of RMPS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period of PSE</a:t>
            </a:r>
          </a:p>
        </p:txBody>
      </p:sp>
    </p:spTree>
    <p:extLst>
      <p:ext uri="{BB962C8B-B14F-4D97-AF65-F5344CB8AC3E}">
        <p14:creationId xmlns:p14="http://schemas.microsoft.com/office/powerpoint/2010/main" val="194565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95629-BFE6-E4EA-750F-22430776A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5DAE-CF6C-997D-0B2F-5535366B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EB32B3-BD13-774D-29DB-B93ACE150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3E6F4A-2BCC-C77C-592D-9406EDFE5CC6}"/>
              </a:ext>
            </a:extLst>
          </p:cNvPr>
          <p:cNvSpPr txBox="1"/>
          <p:nvPr/>
        </p:nvSpPr>
        <p:spPr>
          <a:xfrm>
            <a:off x="813030" y="524294"/>
            <a:ext cx="858169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Rationale </a:t>
            </a:r>
          </a:p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– What will the new S3</a:t>
            </a:r>
          </a:p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curriculum be like?</a:t>
            </a:r>
          </a:p>
          <a:p>
            <a:r>
              <a:rPr lang="en-US" sz="28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Options:</a:t>
            </a:r>
          </a:p>
          <a:p>
            <a:endParaRPr lang="en-US" sz="3000" b="1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20BBFD-25A7-A591-F533-E90D832DD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517195"/>
              </p:ext>
            </p:extLst>
          </p:nvPr>
        </p:nvGraphicFramePr>
        <p:xfrm>
          <a:off x="838200" y="3428657"/>
          <a:ext cx="9575797" cy="331622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67971">
                  <a:extLst>
                    <a:ext uri="{9D8B030D-6E8A-4147-A177-3AD203B41FA5}">
                      <a16:colId xmlns:a16="http://schemas.microsoft.com/office/drawing/2014/main" val="1309261452"/>
                    </a:ext>
                  </a:extLst>
                </a:gridCol>
                <a:gridCol w="1367971">
                  <a:extLst>
                    <a:ext uri="{9D8B030D-6E8A-4147-A177-3AD203B41FA5}">
                      <a16:colId xmlns:a16="http://schemas.microsoft.com/office/drawing/2014/main" val="4233781068"/>
                    </a:ext>
                  </a:extLst>
                </a:gridCol>
                <a:gridCol w="1367971">
                  <a:extLst>
                    <a:ext uri="{9D8B030D-6E8A-4147-A177-3AD203B41FA5}">
                      <a16:colId xmlns:a16="http://schemas.microsoft.com/office/drawing/2014/main" val="3543585602"/>
                    </a:ext>
                  </a:extLst>
                </a:gridCol>
                <a:gridCol w="1367971">
                  <a:extLst>
                    <a:ext uri="{9D8B030D-6E8A-4147-A177-3AD203B41FA5}">
                      <a16:colId xmlns:a16="http://schemas.microsoft.com/office/drawing/2014/main" val="3526081298"/>
                    </a:ext>
                  </a:extLst>
                </a:gridCol>
                <a:gridCol w="1367971">
                  <a:extLst>
                    <a:ext uri="{9D8B030D-6E8A-4147-A177-3AD203B41FA5}">
                      <a16:colId xmlns:a16="http://schemas.microsoft.com/office/drawing/2014/main" val="251237849"/>
                    </a:ext>
                  </a:extLst>
                </a:gridCol>
                <a:gridCol w="1367971">
                  <a:extLst>
                    <a:ext uri="{9D8B030D-6E8A-4147-A177-3AD203B41FA5}">
                      <a16:colId xmlns:a16="http://schemas.microsoft.com/office/drawing/2014/main" val="3921145614"/>
                    </a:ext>
                  </a:extLst>
                </a:gridCol>
                <a:gridCol w="1367971">
                  <a:extLst>
                    <a:ext uri="{9D8B030D-6E8A-4147-A177-3AD203B41FA5}">
                      <a16:colId xmlns:a16="http://schemas.microsoft.com/office/drawing/2014/main" val="3449863861"/>
                    </a:ext>
                  </a:extLst>
                </a:gridCol>
              </a:tblGrid>
              <a:tr h="290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Choice 1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Choice 2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Choice 3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Choice 4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Choice 5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Choice 6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Choice 7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97344"/>
                  </a:ext>
                </a:extLst>
              </a:tr>
              <a:tr h="3004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Sciences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 Subjects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Expressive Arts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Choose </a:t>
                      </a:r>
                      <a:r>
                        <a:rPr lang="en-GB" sz="2000" u="sng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 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of: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BCT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CDT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HWB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Langs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Choose </a:t>
                      </a:r>
                      <a:r>
                        <a:rPr lang="en-GB" sz="2000" u="sng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 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BCT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CDT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HWB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Langs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233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78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27DA8-CEB1-2FE3-7F44-2A963B507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414B-D1BD-A75E-6C58-E0967A19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645438-6961-6699-D85C-B4BE42B76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743F78-D130-950B-B8B1-19D97C1A4352}"/>
              </a:ext>
            </a:extLst>
          </p:cNvPr>
          <p:cNvSpPr txBox="1"/>
          <p:nvPr/>
        </p:nvSpPr>
        <p:spPr>
          <a:xfrm>
            <a:off x="838200" y="806681"/>
            <a:ext cx="85816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so far?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90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9EFDAB36BF8D44BA26337B1B1E0D05" ma:contentTypeVersion="15" ma:contentTypeDescription="Create a new document." ma:contentTypeScope="" ma:versionID="8b3b384272743777d358d11987fa4b2a">
  <xsd:schema xmlns:xsd="http://www.w3.org/2001/XMLSchema" xmlns:xs="http://www.w3.org/2001/XMLSchema" xmlns:p="http://schemas.microsoft.com/office/2006/metadata/properties" xmlns:ns2="264f1205-914e-4086-b342-e9f6256d6182" xmlns:ns3="907e474d-6e7f-4b9e-be1e-7c70c8d9d1cb" targetNamespace="http://schemas.microsoft.com/office/2006/metadata/properties" ma:root="true" ma:fieldsID="6a040e55f76ba67efcd888ab9f461c90" ns2:_="" ns3:_="">
    <xsd:import namespace="264f1205-914e-4086-b342-e9f6256d6182"/>
    <xsd:import namespace="907e474d-6e7f-4b9e-be1e-7c70c8d9d1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f1205-914e-4086-b342-e9f6256d61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e474d-6e7f-4b9e-be1e-7c70c8d9d1c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8225ded6-0fb4-42c5-a6c6-b3517dd0e0ed}" ma:internalName="TaxCatchAll" ma:showField="CatchAllData" ma:web="907e474d-6e7f-4b9e-be1e-7c70c8d9d1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7e474d-6e7f-4b9e-be1e-7c70c8d9d1cb" xsi:nil="true"/>
    <lcf76f155ced4ddcb4097134ff3c332f xmlns="264f1205-914e-4086-b342-e9f6256d618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AF5AF-4A30-4E7E-817F-8AC6C8C81F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4f1205-914e-4086-b342-e9f6256d6182"/>
    <ds:schemaRef ds:uri="907e474d-6e7f-4b9e-be1e-7c70c8d9d1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EB15DB-1460-4D16-972F-CB46C9FFF8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3A87D3-A317-4C03-962D-3FD73860FAA5}">
  <ds:schemaRefs>
    <ds:schemaRef ds:uri="http://schemas.microsoft.com/office/2006/metadata/properties"/>
    <ds:schemaRef ds:uri="http://schemas.microsoft.com/office/infopath/2007/PartnerControls"/>
    <ds:schemaRef ds:uri="907e474d-6e7f-4b9e-be1e-7c70c8d9d1cb"/>
    <ds:schemaRef ds:uri="264f1205-914e-4086-b342-e9f6256d618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772</Words>
  <Application>Microsoft Office PowerPoint</Application>
  <PresentationFormat>Widescreen</PresentationFormat>
  <Paragraphs>144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Comic Sans MS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Borders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– Updates and Actions</dc:title>
  <dc:creator>Reid, Alasdair.Gordon</dc:creator>
  <cp:lastModifiedBy>Mr Reid</cp:lastModifiedBy>
  <cp:revision>13</cp:revision>
  <dcterms:created xsi:type="dcterms:W3CDTF">2024-10-25T14:00:05Z</dcterms:created>
  <dcterms:modified xsi:type="dcterms:W3CDTF">2025-02-25T12:06:17Z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edad31-c0c2-44e8-b26c-75143ee7ed65_Enabled">
    <vt:lpwstr>true</vt:lpwstr>
  </property>
  <property fmtid="{D5CDD505-2E9C-101B-9397-08002B2CF9AE}" pid="3" name="MSIP_Label_9fedad31-c0c2-44e8-b26c-75143ee7ed65_SetDate">
    <vt:lpwstr>2024-10-28T14:58:36Z</vt:lpwstr>
  </property>
  <property fmtid="{D5CDD505-2E9C-101B-9397-08002B2CF9AE}" pid="4" name="MSIP_Label_9fedad31-c0c2-44e8-b26c-75143ee7ed65_Method">
    <vt:lpwstr>Standard</vt:lpwstr>
  </property>
  <property fmtid="{D5CDD505-2E9C-101B-9397-08002B2CF9AE}" pid="5" name="MSIP_Label_9fedad31-c0c2-44e8-b26c-75143ee7ed65_Name">
    <vt:lpwstr>OFFICIAL</vt:lpwstr>
  </property>
  <property fmtid="{D5CDD505-2E9C-101B-9397-08002B2CF9AE}" pid="6" name="MSIP_Label_9fedad31-c0c2-44e8-b26c-75143ee7ed65_SiteId">
    <vt:lpwstr>89ed32a2-9b6b-41db-bb6f-376ec8fcd11d</vt:lpwstr>
  </property>
  <property fmtid="{D5CDD505-2E9C-101B-9397-08002B2CF9AE}" pid="7" name="MSIP_Label_9fedad31-c0c2-44e8-b26c-75143ee7ed65_ActionId">
    <vt:lpwstr>868eb072-3b9b-42d6-a622-9c182b1862f8</vt:lpwstr>
  </property>
  <property fmtid="{D5CDD505-2E9C-101B-9397-08002B2CF9AE}" pid="8" name="MSIP_Label_9fedad31-c0c2-44e8-b26c-75143ee7ed65_ContentBits">
    <vt:lpwstr>0</vt:lpwstr>
  </property>
  <property fmtid="{D5CDD505-2E9C-101B-9397-08002B2CF9AE}" pid="9" name="ContentTypeId">
    <vt:lpwstr>0x0101007D9EFDAB36BF8D44BA26337B1B1E0D05</vt:lpwstr>
  </property>
</Properties>
</file>