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80" r:id="rId6"/>
    <p:sldId id="282" r:id="rId7"/>
    <p:sldId id="297" r:id="rId8"/>
    <p:sldId id="258" r:id="rId9"/>
    <p:sldId id="285" r:id="rId10"/>
    <p:sldId id="296" r:id="rId11"/>
    <p:sldId id="286" r:id="rId12"/>
    <p:sldId id="291" r:id="rId13"/>
    <p:sldId id="289" r:id="rId14"/>
    <p:sldId id="290" r:id="rId15"/>
    <p:sldId id="259" r:id="rId16"/>
    <p:sldId id="260" r:id="rId17"/>
    <p:sldId id="261" r:id="rId18"/>
    <p:sldId id="262" r:id="rId19"/>
    <p:sldId id="263" r:id="rId20"/>
    <p:sldId id="264" r:id="rId21"/>
    <p:sldId id="265" r:id="rId22"/>
    <p:sldId id="266" r:id="rId23"/>
    <p:sldId id="268" r:id="rId24"/>
    <p:sldId id="267" r:id="rId25"/>
    <p:sldId id="269" r:id="rId26"/>
    <p:sldId id="270" r:id="rId27"/>
    <p:sldId id="271" r:id="rId28"/>
    <p:sldId id="272" r:id="rId29"/>
    <p:sldId id="274" r:id="rId30"/>
    <p:sldId id="275" r:id="rId31"/>
    <p:sldId id="276"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1A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92" autoAdjust="0"/>
    <p:restoredTop sz="94660"/>
  </p:normalViewPr>
  <p:slideViewPr>
    <p:cSldViewPr snapToGrid="0">
      <p:cViewPr varScale="1">
        <p:scale>
          <a:sx n="89" d="100"/>
          <a:sy n="89" d="100"/>
        </p:scale>
        <p:origin x="120" y="3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BF66C-EDF4-4CF4-A2E7-889512C602D3}" type="datetimeFigureOut">
              <a:rPr lang="en-GB" smtClean="0"/>
              <a:t>09/02/2024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C9A05-60F3-4950-8E58-8DD8E4E40FD0}" type="slidenum">
              <a:rPr lang="en-GB" smtClean="0"/>
              <a:t>‹#›</a:t>
            </a:fld>
            <a:endParaRPr lang="en-GB"/>
          </a:p>
        </p:txBody>
      </p:sp>
    </p:spTree>
    <p:extLst>
      <p:ext uri="{BB962C8B-B14F-4D97-AF65-F5344CB8AC3E}">
        <p14:creationId xmlns:p14="http://schemas.microsoft.com/office/powerpoint/2010/main" val="350974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c685692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c685692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91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c685692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c685692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78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c685692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c685692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76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A57C-FE53-3846-8CC5-E5C0E1422E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46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A57C-FE53-3846-8CC5-E5C0E1422E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1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A57C-FE53-3846-8CC5-E5C0E1422E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80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A57C-FE53-3846-8CC5-E5C0E1422E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71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AD6EE87-EBD5-4F12-A48A-63ACA297AC8F}" type="datetimeFigureOut">
              <a:rPr lang="en-US" smtClean="0"/>
              <a:t>2/9/2024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020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377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868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970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4686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1457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19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7889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4476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042" y="258370"/>
            <a:ext cx="8677836" cy="1235573"/>
          </a:xfrm>
        </p:spPr>
        <p:txBody>
          <a:bodyPr/>
          <a:lstStyle/>
          <a:p>
            <a:r>
              <a:rPr lang="en-GB"/>
              <a:t>Click to edit Master title style</a:t>
            </a:r>
            <a:endParaRPr/>
          </a:p>
        </p:txBody>
      </p:sp>
      <p:sp>
        <p:nvSpPr>
          <p:cNvPr id="3" name="Content Placeholder 2"/>
          <p:cNvSpPr>
            <a:spLocks noGrp="1"/>
          </p:cNvSpPr>
          <p:nvPr>
            <p:ph idx="1"/>
          </p:nvPr>
        </p:nvSpPr>
        <p:spPr>
          <a:xfrm>
            <a:off x="609599" y="1891863"/>
            <a:ext cx="11201103" cy="4600873"/>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a:xfrm>
            <a:off x="9616141" y="6356351"/>
            <a:ext cx="2336800" cy="365125"/>
          </a:xfrm>
        </p:spPr>
        <p:txBody>
          <a:bodyPr/>
          <a:lstStyle/>
          <a:p>
            <a:fld id="{0FFE64A4-35FB-42B6-9183-2C0CE0E36649}" type="datetime1">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00358" y="191568"/>
            <a:ext cx="675341" cy="365125"/>
          </a:xfrm>
        </p:spPr>
        <p:txBody>
          <a:bodyPr/>
          <a:lstStyle/>
          <a:p>
            <a:fld id="{BFEBEB0A-9E3D-4B14-9782-E2AE3DA60D96}"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31482" y="168751"/>
            <a:ext cx="1379220" cy="1055526"/>
          </a:xfrm>
          <a:prstGeom prst="rect">
            <a:avLst/>
          </a:prstGeom>
        </p:spPr>
      </p:pic>
    </p:spTree>
    <p:extLst>
      <p:ext uri="{BB962C8B-B14F-4D97-AF65-F5344CB8AC3E}">
        <p14:creationId xmlns:p14="http://schemas.microsoft.com/office/powerpoint/2010/main" val="15992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Rectangle 9"/>
          <p:cNvSpPr/>
          <p:nvPr/>
        </p:nvSpPr>
        <p:spPr>
          <a:xfrm>
            <a:off x="10865225" y="268288"/>
            <a:ext cx="957431"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09599" y="914400"/>
            <a:ext cx="9851136" cy="1143000"/>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609600"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5705855" y="2054132"/>
            <a:ext cx="475488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705855" y="2689412"/>
            <a:ext cx="475488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89823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676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832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5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122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256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961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422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03434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1A0"/>
        </a:soli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0298CD5-6C1E-4009-B41F-6DF62E31D3BE}" type="datetimeFigureOut">
              <a:rPr lang="en-US" smtClean="0"/>
              <a:pPr/>
              <a:t>2/9/2024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1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ogs.glowscotland.org.uk/sb/peebleshighschoo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www.myworldofwork.co.uk/"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www.skillsdevelopmentscotland.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68628" y="-288454"/>
            <a:ext cx="10077981" cy="2766528"/>
          </a:xfrm>
        </p:spPr>
        <p:txBody>
          <a:bodyPr>
            <a:normAutofit fontScale="90000"/>
          </a:bodyPr>
          <a:lstStyle/>
          <a:p>
            <a:r>
              <a:rPr lang="en-GB" dirty="0">
                <a:solidFill>
                  <a:srgbClr val="002060"/>
                </a:solidFill>
                <a:latin typeface="Comic Sans MS" panose="030F0702030302020204" pitchFamily="66" charset="0"/>
              </a:rPr>
              <a:t>s4 and s5 Course choice evening</a:t>
            </a:r>
          </a:p>
        </p:txBody>
      </p:sp>
      <p:sp>
        <p:nvSpPr>
          <p:cNvPr id="3" name="Subtitle 2"/>
          <p:cNvSpPr>
            <a:spLocks noGrp="1"/>
          </p:cNvSpPr>
          <p:nvPr>
            <p:ph type="subTitle" idx="1"/>
          </p:nvPr>
        </p:nvSpPr>
        <p:spPr/>
        <p:txBody>
          <a:bodyPr/>
          <a:lstStyle/>
          <a:p>
            <a:r>
              <a:rPr lang="en-GB" dirty="0">
                <a:solidFill>
                  <a:srgbClr val="002060"/>
                </a:solidFill>
                <a:latin typeface="Comic Sans MS" panose="030F0702030302020204" pitchFamily="66" charset="0"/>
              </a:rPr>
              <a:t>8</a:t>
            </a:r>
            <a:r>
              <a:rPr lang="en-GB" baseline="30000" dirty="0">
                <a:solidFill>
                  <a:srgbClr val="002060"/>
                </a:solidFill>
                <a:latin typeface="Comic Sans MS" panose="030F0702030302020204" pitchFamily="66" charset="0"/>
              </a:rPr>
              <a:t>th</a:t>
            </a:r>
            <a:r>
              <a:rPr lang="en-GB" dirty="0">
                <a:solidFill>
                  <a:srgbClr val="002060"/>
                </a:solidFill>
                <a:latin typeface="Comic Sans MS" panose="030F0702030302020204" pitchFamily="66" charset="0"/>
              </a:rPr>
              <a:t> February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725">
            <a:off x="241920" y="2904941"/>
            <a:ext cx="1466850" cy="1847850"/>
          </a:xfrm>
          <a:prstGeom prst="rect">
            <a:avLst/>
          </a:prstGeom>
        </p:spPr>
      </p:pic>
    </p:spTree>
    <p:extLst>
      <p:ext uri="{BB962C8B-B14F-4D97-AF65-F5344CB8AC3E}">
        <p14:creationId xmlns:p14="http://schemas.microsoft.com/office/powerpoint/2010/main" val="284714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40DC-EC3B-BA80-5189-627237A9CF7E}"/>
              </a:ext>
            </a:extLst>
          </p:cNvPr>
          <p:cNvSpPr>
            <a:spLocks noGrp="1"/>
          </p:cNvSpPr>
          <p:nvPr>
            <p:ph type="title"/>
          </p:nvPr>
        </p:nvSpPr>
        <p:spPr/>
        <p:txBody>
          <a:bodyPr>
            <a:normAutofit/>
          </a:bodyPr>
          <a:lstStyle/>
          <a:p>
            <a:r>
              <a:rPr lang="en-GB" sz="4000" dirty="0" err="1">
                <a:solidFill>
                  <a:srgbClr val="002060"/>
                </a:solidFill>
                <a:latin typeface="Comic Sans MS" panose="030F0702030302020204" pitchFamily="66" charset="0"/>
              </a:rPr>
              <a:t>Recoursing</a:t>
            </a:r>
            <a:r>
              <a:rPr lang="en-GB" sz="4000" dirty="0">
                <a:solidFill>
                  <a:srgbClr val="002060"/>
                </a:solidFill>
                <a:latin typeface="Comic Sans MS" panose="030F0702030302020204" pitchFamily="66" charset="0"/>
              </a:rPr>
              <a:t> policy</a:t>
            </a:r>
          </a:p>
        </p:txBody>
      </p:sp>
      <p:sp>
        <p:nvSpPr>
          <p:cNvPr id="3" name="Content Placeholder 2">
            <a:extLst>
              <a:ext uri="{FF2B5EF4-FFF2-40B4-BE49-F238E27FC236}">
                <a16:creationId xmlns:a16="http://schemas.microsoft.com/office/drawing/2014/main" id="{F83C085C-43DA-2EE4-292C-2760A4962BBD}"/>
              </a:ext>
            </a:extLst>
          </p:cNvPr>
          <p:cNvSpPr>
            <a:spLocks noGrp="1"/>
          </p:cNvSpPr>
          <p:nvPr>
            <p:ph sz="quarter" idx="13"/>
          </p:nvPr>
        </p:nvSpPr>
        <p:spPr/>
        <p:txBody>
          <a:bodyPr/>
          <a:lstStyle/>
          <a:p>
            <a:r>
              <a:rPr lang="en-GB" sz="18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rPr>
              <a:t>PHS does not support the dropping of subjects. Students will be supported to complete each course that they begin. This is the agreement entered into upon returning for S5 &amp; S6 at PHS. </a:t>
            </a:r>
          </a:p>
          <a:p>
            <a:r>
              <a:rPr lang="en-GB" sz="18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rPr>
              <a:t>Please choose Reserve  subjects carefully – these are considered a valid choice and young people  may be expected to sit this subject. </a:t>
            </a:r>
          </a:p>
          <a:p>
            <a:pPr>
              <a:spcAft>
                <a:spcPts val="800"/>
              </a:spcAft>
            </a:pPr>
            <a:endParaRPr lang="en-GB" dirty="0"/>
          </a:p>
        </p:txBody>
      </p:sp>
    </p:spTree>
    <p:extLst>
      <p:ext uri="{BB962C8B-B14F-4D97-AF65-F5344CB8AC3E}">
        <p14:creationId xmlns:p14="http://schemas.microsoft.com/office/powerpoint/2010/main" val="164311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04BC-F7BB-D63B-A35B-0CAB47D52467}"/>
              </a:ext>
            </a:extLst>
          </p:cNvPr>
          <p:cNvSpPr>
            <a:spLocks noGrp="1"/>
          </p:cNvSpPr>
          <p:nvPr>
            <p:ph type="title"/>
          </p:nvPr>
        </p:nvSpPr>
        <p:spPr/>
        <p:txBody>
          <a:bodyPr/>
          <a:lstStyle/>
          <a:p>
            <a:r>
              <a:rPr lang="en-GB" dirty="0">
                <a:solidFill>
                  <a:srgbClr val="002060"/>
                </a:solidFill>
                <a:latin typeface="Comic Sans MS" panose="030F0702030302020204" pitchFamily="66" charset="0"/>
              </a:rPr>
              <a:t>process</a:t>
            </a:r>
          </a:p>
        </p:txBody>
      </p:sp>
      <p:sp>
        <p:nvSpPr>
          <p:cNvPr id="3" name="Content Placeholder 2">
            <a:extLst>
              <a:ext uri="{FF2B5EF4-FFF2-40B4-BE49-F238E27FC236}">
                <a16:creationId xmlns:a16="http://schemas.microsoft.com/office/drawing/2014/main" id="{8AC71A8D-2150-0195-92E9-2312A60F13D9}"/>
              </a:ext>
            </a:extLst>
          </p:cNvPr>
          <p:cNvSpPr>
            <a:spLocks noGrp="1"/>
          </p:cNvSpPr>
          <p:nvPr>
            <p:ph sz="quarter" idx="13"/>
          </p:nvPr>
        </p:nvSpPr>
        <p:spPr/>
        <p:txBody>
          <a:bodyPr/>
          <a:lstStyle/>
          <a:p>
            <a:r>
              <a:rPr lang="en-GB" dirty="0">
                <a:solidFill>
                  <a:srgbClr val="002060"/>
                </a:solidFill>
                <a:latin typeface="Comic Sans MS" panose="030F0702030302020204" pitchFamily="66" charset="0"/>
                <a:hlinkClick r:id="rId2">
                  <a:extLst>
                    <a:ext uri="{A12FA001-AC4F-418D-AE19-62706E023703}">
                      <ahyp:hlinkClr xmlns:ahyp="http://schemas.microsoft.com/office/drawing/2018/hyperlinkcolor" val="tx"/>
                    </a:ext>
                  </a:extLst>
                </a:hlinkClick>
              </a:rPr>
              <a:t>Peebles High School – Wisdom, Compassion, Justice, Integrity (glowscotland.org.uk)</a:t>
            </a:r>
            <a:endParaRPr lang="en-GB"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51287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BAB388-102C-82C8-0FD3-CC344C529EF8}"/>
              </a:ext>
            </a:extLst>
          </p:cNvPr>
          <p:cNvPicPr>
            <a:picLocks noChangeAspect="1"/>
          </p:cNvPicPr>
          <p:nvPr/>
        </p:nvPicPr>
        <p:blipFill>
          <a:blip r:embed="rId2"/>
          <a:stretch>
            <a:fillRect/>
          </a:stretch>
        </p:blipFill>
        <p:spPr>
          <a:xfrm>
            <a:off x="0" y="3347"/>
            <a:ext cx="12192000" cy="6854653"/>
          </a:xfrm>
          <a:prstGeom prst="rect">
            <a:avLst/>
          </a:prstGeom>
        </p:spPr>
      </p:pic>
      <p:sp>
        <p:nvSpPr>
          <p:cNvPr id="4" name="Oval 3"/>
          <p:cNvSpPr/>
          <p:nvPr/>
        </p:nvSpPr>
        <p:spPr>
          <a:xfrm>
            <a:off x="1708498" y="108160"/>
            <a:ext cx="3823058" cy="723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Oval 4"/>
          <p:cNvSpPr/>
          <p:nvPr/>
        </p:nvSpPr>
        <p:spPr>
          <a:xfrm>
            <a:off x="1291355" y="668186"/>
            <a:ext cx="2490422" cy="536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6" name="Oval 5"/>
          <p:cNvSpPr/>
          <p:nvPr/>
        </p:nvSpPr>
        <p:spPr>
          <a:xfrm>
            <a:off x="6884536" y="2683357"/>
            <a:ext cx="1593419"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Oval 9">
            <a:extLst>
              <a:ext uri="{FF2B5EF4-FFF2-40B4-BE49-F238E27FC236}">
                <a16:creationId xmlns:a16="http://schemas.microsoft.com/office/drawing/2014/main" id="{392F8A5D-B186-0269-94C5-1C02987AA84A}"/>
              </a:ext>
            </a:extLst>
          </p:cNvPr>
          <p:cNvSpPr/>
          <p:nvPr/>
        </p:nvSpPr>
        <p:spPr>
          <a:xfrm>
            <a:off x="6997425" y="3564467"/>
            <a:ext cx="1593419"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707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973" r="43886" b="5980"/>
          <a:stretch/>
        </p:blipFill>
        <p:spPr>
          <a:xfrm>
            <a:off x="225609" y="418845"/>
            <a:ext cx="11293853" cy="5113736"/>
          </a:xfrm>
          <a:prstGeom prst="rect">
            <a:avLst/>
          </a:prstGeom>
        </p:spPr>
      </p:pic>
      <p:sp>
        <p:nvSpPr>
          <p:cNvPr id="3" name="Oval 2"/>
          <p:cNvSpPr/>
          <p:nvPr/>
        </p:nvSpPr>
        <p:spPr>
          <a:xfrm>
            <a:off x="6413481" y="690910"/>
            <a:ext cx="2398009"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8332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2254B-6591-B352-A012-A49F4123509D}"/>
              </a:ext>
            </a:extLst>
          </p:cNvPr>
          <p:cNvPicPr>
            <a:picLocks noChangeAspect="1"/>
          </p:cNvPicPr>
          <p:nvPr/>
        </p:nvPicPr>
        <p:blipFill>
          <a:blip r:embed="rId2"/>
          <a:stretch>
            <a:fillRect/>
          </a:stretch>
        </p:blipFill>
        <p:spPr>
          <a:xfrm>
            <a:off x="0" y="0"/>
            <a:ext cx="12192000" cy="7020150"/>
          </a:xfrm>
          <a:prstGeom prst="rect">
            <a:avLst/>
          </a:prstGeom>
        </p:spPr>
      </p:pic>
      <p:sp>
        <p:nvSpPr>
          <p:cNvPr id="3" name="Oval 2"/>
          <p:cNvSpPr/>
          <p:nvPr/>
        </p:nvSpPr>
        <p:spPr>
          <a:xfrm>
            <a:off x="3364889" y="449228"/>
            <a:ext cx="4932217" cy="1588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 name="Oval 3"/>
          <p:cNvSpPr/>
          <p:nvPr/>
        </p:nvSpPr>
        <p:spPr>
          <a:xfrm>
            <a:off x="2880795" y="1866830"/>
            <a:ext cx="5218546" cy="40767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 name="Oval 6">
            <a:extLst>
              <a:ext uri="{FF2B5EF4-FFF2-40B4-BE49-F238E27FC236}">
                <a16:creationId xmlns:a16="http://schemas.microsoft.com/office/drawing/2014/main" id="{8950F640-4EE9-55EA-41E2-2DB2DB3CB5CE}"/>
              </a:ext>
            </a:extLst>
          </p:cNvPr>
          <p:cNvSpPr/>
          <p:nvPr/>
        </p:nvSpPr>
        <p:spPr>
          <a:xfrm>
            <a:off x="4925609" y="1528162"/>
            <a:ext cx="1004590" cy="6773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TextBox 9">
            <a:extLst>
              <a:ext uri="{FF2B5EF4-FFF2-40B4-BE49-F238E27FC236}">
                <a16:creationId xmlns:a16="http://schemas.microsoft.com/office/drawing/2014/main" id="{C5EA4F90-73D1-48B5-D5E2-A549D3A009DC}"/>
              </a:ext>
            </a:extLst>
          </p:cNvPr>
          <p:cNvSpPr txBox="1"/>
          <p:nvPr/>
        </p:nvSpPr>
        <p:spPr>
          <a:xfrm>
            <a:off x="5734756" y="3318933"/>
            <a:ext cx="282222" cy="369332"/>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497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061" r="43482" b="6084"/>
          <a:stretch/>
        </p:blipFill>
        <p:spPr>
          <a:xfrm>
            <a:off x="271793" y="393468"/>
            <a:ext cx="11112471" cy="5046749"/>
          </a:xfrm>
          <a:prstGeom prst="rect">
            <a:avLst/>
          </a:prstGeom>
        </p:spPr>
      </p:pic>
      <p:sp>
        <p:nvSpPr>
          <p:cNvPr id="3" name="Oval 2"/>
          <p:cNvSpPr/>
          <p:nvPr/>
        </p:nvSpPr>
        <p:spPr>
          <a:xfrm>
            <a:off x="4363008" y="1485238"/>
            <a:ext cx="1778760"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9594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8474" r="43942" b="6223"/>
          <a:stretch/>
        </p:blipFill>
        <p:spPr>
          <a:xfrm>
            <a:off x="239029" y="365758"/>
            <a:ext cx="11190618" cy="4831883"/>
          </a:xfrm>
          <a:prstGeom prst="rect">
            <a:avLst/>
          </a:prstGeom>
        </p:spPr>
      </p:pic>
    </p:spTree>
    <p:extLst>
      <p:ext uri="{BB962C8B-B14F-4D97-AF65-F5344CB8AC3E}">
        <p14:creationId xmlns:p14="http://schemas.microsoft.com/office/powerpoint/2010/main" val="150843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DFF91-393B-ABD0-63FF-645DDF1166F3}"/>
              </a:ext>
            </a:extLst>
          </p:cNvPr>
          <p:cNvPicPr>
            <a:picLocks noChangeAspect="1"/>
          </p:cNvPicPr>
          <p:nvPr/>
        </p:nvPicPr>
        <p:blipFill>
          <a:blip r:embed="rId2"/>
          <a:stretch>
            <a:fillRect/>
          </a:stretch>
        </p:blipFill>
        <p:spPr>
          <a:xfrm>
            <a:off x="0" y="301534"/>
            <a:ext cx="12192000" cy="6281826"/>
          </a:xfrm>
          <a:prstGeom prst="rect">
            <a:avLst/>
          </a:prstGeom>
        </p:spPr>
      </p:pic>
      <p:sp>
        <p:nvSpPr>
          <p:cNvPr id="3" name="Oval 2"/>
          <p:cNvSpPr/>
          <p:nvPr/>
        </p:nvSpPr>
        <p:spPr>
          <a:xfrm>
            <a:off x="4072197" y="823478"/>
            <a:ext cx="3229555"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3606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04095A-D645-F8CB-9C41-86A2FF7DC752}"/>
              </a:ext>
            </a:extLst>
          </p:cNvPr>
          <p:cNvPicPr>
            <a:picLocks noChangeAspect="1"/>
          </p:cNvPicPr>
          <p:nvPr/>
        </p:nvPicPr>
        <p:blipFill>
          <a:blip r:embed="rId2"/>
          <a:stretch>
            <a:fillRect/>
          </a:stretch>
        </p:blipFill>
        <p:spPr>
          <a:xfrm>
            <a:off x="3684896" y="266698"/>
            <a:ext cx="3603410" cy="5185395"/>
          </a:xfrm>
          <a:prstGeom prst="rect">
            <a:avLst/>
          </a:prstGeom>
        </p:spPr>
      </p:pic>
      <p:sp>
        <p:nvSpPr>
          <p:cNvPr id="3" name="Oval 2"/>
          <p:cNvSpPr/>
          <p:nvPr/>
        </p:nvSpPr>
        <p:spPr>
          <a:xfrm>
            <a:off x="3483191" y="2199231"/>
            <a:ext cx="2147247" cy="413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21150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B2B131-7B2F-5CAE-5BE7-BF9C39CAF4F8}"/>
              </a:ext>
            </a:extLst>
          </p:cNvPr>
          <p:cNvPicPr>
            <a:picLocks noChangeAspect="1"/>
          </p:cNvPicPr>
          <p:nvPr/>
        </p:nvPicPr>
        <p:blipFill>
          <a:blip r:embed="rId2"/>
          <a:stretch>
            <a:fillRect/>
          </a:stretch>
        </p:blipFill>
        <p:spPr>
          <a:xfrm>
            <a:off x="3602501" y="103158"/>
            <a:ext cx="4264028" cy="6075969"/>
          </a:xfrm>
          <a:prstGeom prst="rect">
            <a:avLst/>
          </a:prstGeom>
        </p:spPr>
      </p:pic>
      <p:sp>
        <p:nvSpPr>
          <p:cNvPr id="3" name="Oval 2"/>
          <p:cNvSpPr/>
          <p:nvPr/>
        </p:nvSpPr>
        <p:spPr>
          <a:xfrm>
            <a:off x="5514701" y="3315278"/>
            <a:ext cx="2351828"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 name="Oval 3"/>
          <p:cNvSpPr/>
          <p:nvPr/>
        </p:nvSpPr>
        <p:spPr>
          <a:xfrm>
            <a:off x="5399247" y="3781351"/>
            <a:ext cx="2582736" cy="2397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Oval 4"/>
          <p:cNvSpPr/>
          <p:nvPr/>
        </p:nvSpPr>
        <p:spPr>
          <a:xfrm>
            <a:off x="3602501" y="4727201"/>
            <a:ext cx="2281381" cy="1451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extBox 1">
            <a:extLst>
              <a:ext uri="{FF2B5EF4-FFF2-40B4-BE49-F238E27FC236}">
                <a16:creationId xmlns:a16="http://schemas.microsoft.com/office/drawing/2014/main" id="{1A64610B-ED65-98D0-DCB6-C81183171FA2}"/>
              </a:ext>
            </a:extLst>
          </p:cNvPr>
          <p:cNvSpPr txBox="1"/>
          <p:nvPr/>
        </p:nvSpPr>
        <p:spPr>
          <a:xfrm>
            <a:off x="5610576" y="3736196"/>
            <a:ext cx="417689" cy="246221"/>
          </a:xfrm>
          <a:prstGeom prst="rect">
            <a:avLst/>
          </a:prstGeom>
          <a:solidFill>
            <a:schemeClr val="bg1"/>
          </a:solidFill>
          <a:ln>
            <a:solidFill>
              <a:schemeClr val="bg1"/>
            </a:solidFill>
          </a:ln>
        </p:spPr>
        <p:txBody>
          <a:bodyPr wrap="square" rtlCol="0">
            <a:spAutoFit/>
          </a:bodyPr>
          <a:lstStyle/>
          <a:p>
            <a:r>
              <a:rPr lang="en-GB" sz="1000" dirty="0">
                <a:solidFill>
                  <a:srgbClr val="002060"/>
                </a:solidFill>
                <a:latin typeface="Comic Sans MS" panose="030F0702030302020204" pitchFamily="66" charset="0"/>
              </a:rPr>
              <a:t>8th</a:t>
            </a:r>
            <a:endParaRPr lang="en-GB" sz="1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411460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415600" y="-22577"/>
            <a:ext cx="11652222" cy="1683656"/>
          </a:xfrm>
          <a:prstGeom prst="rect">
            <a:avLst/>
          </a:prstGeom>
        </p:spPr>
        <p:txBody>
          <a:bodyPr spcFirstLastPara="1" vert="horz" wrap="square" lIns="121900" tIns="121900" rIns="121900" bIns="121900" rtlCol="0" anchor="b" anchorCtr="0">
            <a:normAutofit/>
          </a:bodyPr>
          <a:lstStyle/>
          <a:p>
            <a:pPr algn="l">
              <a:spcBef>
                <a:spcPts val="0"/>
              </a:spcBef>
            </a:pPr>
            <a:r>
              <a:rPr lang="en-GB" sz="4400" b="1" dirty="0">
                <a:solidFill>
                  <a:srgbClr val="002060"/>
                </a:solidFill>
                <a:latin typeface="Comic Sans MS" panose="030F0702030302020204" pitchFamily="66" charset="0"/>
                <a:ea typeface="Lato"/>
                <a:cs typeface="Lato"/>
                <a:sym typeface="Lato"/>
              </a:rPr>
              <a:t>Senior course Choice Evening</a:t>
            </a:r>
            <a:endParaRPr sz="4400" b="1" dirty="0">
              <a:solidFill>
                <a:srgbClr val="002060"/>
              </a:solidFill>
              <a:latin typeface="Comic Sans MS" panose="030F0702030302020204" pitchFamily="66" charset="0"/>
              <a:ea typeface="Lato"/>
              <a:cs typeface="Lato"/>
              <a:sym typeface="Lato"/>
            </a:endParaRPr>
          </a:p>
        </p:txBody>
      </p:sp>
      <p:sp>
        <p:nvSpPr>
          <p:cNvPr id="135" name="Google Shape;135;p26"/>
          <p:cNvSpPr txBox="1">
            <a:spLocks noGrp="1"/>
          </p:cNvSpPr>
          <p:nvPr>
            <p:ph type="subTitle" idx="1"/>
          </p:nvPr>
        </p:nvSpPr>
        <p:spPr>
          <a:xfrm>
            <a:off x="0" y="1127002"/>
            <a:ext cx="12067822" cy="680870"/>
          </a:xfrm>
          <a:prstGeom prst="rect">
            <a:avLst/>
          </a:prstGeom>
        </p:spPr>
        <p:txBody>
          <a:bodyPr spcFirstLastPara="1" vert="horz" wrap="square" lIns="121900" tIns="121900" rIns="121900" bIns="121900" rtlCol="0" anchor="t" anchorCtr="0">
            <a:noAutofit/>
          </a:bodyPr>
          <a:lstStyle/>
          <a:p>
            <a:pPr marL="457189" algn="l">
              <a:lnSpc>
                <a:spcPct val="115000"/>
              </a:lnSpc>
              <a:spcBef>
                <a:spcPts val="0"/>
              </a:spcBef>
            </a:pPr>
            <a:endParaRPr lang="en-GB" sz="3200" b="1" dirty="0">
              <a:latin typeface="Lato"/>
              <a:ea typeface="Lato"/>
              <a:cs typeface="Lato"/>
              <a:sym typeface="Lato"/>
            </a:endParaRPr>
          </a:p>
          <a:p>
            <a:pPr marL="457189" algn="l">
              <a:lnSpc>
                <a:spcPct val="115000"/>
              </a:lnSpc>
              <a:spcBef>
                <a:spcPts val="0"/>
              </a:spcBef>
            </a:pPr>
            <a:r>
              <a:rPr lang="en-GB" sz="3200" b="1" dirty="0">
                <a:solidFill>
                  <a:srgbClr val="002060"/>
                </a:solidFill>
                <a:latin typeface="Comic Sans MS" panose="030F0702030302020204" pitchFamily="66" charset="0"/>
                <a:ea typeface="Lato"/>
                <a:cs typeface="Lato"/>
                <a:sym typeface="Lato"/>
              </a:rPr>
              <a:t>Format:</a:t>
            </a:r>
          </a:p>
          <a:p>
            <a:pPr marL="457189" algn="l">
              <a:lnSpc>
                <a:spcPct val="115000"/>
              </a:lnSpc>
              <a:spcBef>
                <a:spcPts val="0"/>
              </a:spcBef>
            </a:pPr>
            <a:r>
              <a:rPr lang="en-GB" sz="3200" b="1" dirty="0">
                <a:solidFill>
                  <a:srgbClr val="002060"/>
                </a:solidFill>
                <a:latin typeface="Comic Sans MS" panose="030F0702030302020204" pitchFamily="66" charset="0"/>
                <a:ea typeface="Lato"/>
                <a:cs typeface="Lato"/>
                <a:sym typeface="Lato"/>
              </a:rPr>
              <a:t>Introduction - KR</a:t>
            </a:r>
          </a:p>
          <a:p>
            <a:pPr marL="457189" algn="l">
              <a:lnSpc>
                <a:spcPct val="115000"/>
              </a:lnSpc>
              <a:spcBef>
                <a:spcPts val="0"/>
              </a:spcBef>
            </a:pPr>
            <a:r>
              <a:rPr lang="en-GB" sz="3200" b="1" dirty="0">
                <a:solidFill>
                  <a:srgbClr val="002060"/>
                </a:solidFill>
                <a:latin typeface="Comic Sans MS" panose="030F0702030302020204" pitchFamily="66" charset="0"/>
                <a:ea typeface="Lato"/>
                <a:cs typeface="Lato"/>
                <a:sym typeface="Lato"/>
              </a:rPr>
              <a:t>Updates &amp; Process - AR</a:t>
            </a:r>
          </a:p>
          <a:p>
            <a:pPr marL="457189" algn="l">
              <a:lnSpc>
                <a:spcPct val="115000"/>
              </a:lnSpc>
              <a:spcBef>
                <a:spcPts val="0"/>
              </a:spcBef>
            </a:pPr>
            <a:r>
              <a:rPr lang="en-GB" sz="3200" b="1" dirty="0">
                <a:solidFill>
                  <a:srgbClr val="002060"/>
                </a:solidFill>
                <a:latin typeface="Comic Sans MS" panose="030F0702030302020204" pitchFamily="66" charset="0"/>
                <a:ea typeface="Lato"/>
                <a:cs typeface="Lato"/>
                <a:sym typeface="Lato"/>
              </a:rPr>
              <a:t>Support- DM</a:t>
            </a:r>
          </a:p>
          <a:p>
            <a:pPr marL="457189" algn="l">
              <a:lnSpc>
                <a:spcPct val="115000"/>
              </a:lnSpc>
              <a:spcBef>
                <a:spcPts val="0"/>
              </a:spcBef>
            </a:pPr>
            <a:endParaRPr lang="en-GB" sz="3200" b="1" dirty="0">
              <a:latin typeface="Lato"/>
              <a:ea typeface="Lato"/>
              <a:cs typeface="Lato"/>
              <a:sym typeface="Lato"/>
            </a:endParaRPr>
          </a:p>
        </p:txBody>
      </p:sp>
      <p:pic>
        <p:nvPicPr>
          <p:cNvPr id="136" name="Google Shape;136;p26"/>
          <p:cNvPicPr preferRelativeResize="0"/>
          <p:nvPr/>
        </p:nvPicPr>
        <p:blipFill>
          <a:blip r:embed="rId3">
            <a:alphaModFix/>
          </a:blip>
          <a:stretch>
            <a:fillRect/>
          </a:stretch>
        </p:blipFill>
        <p:spPr>
          <a:xfrm>
            <a:off x="10910406" y="-129219"/>
            <a:ext cx="1157416" cy="1373887"/>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066" y="3446273"/>
            <a:ext cx="5156047" cy="2902154"/>
          </a:xfrm>
          <a:prstGeom prst="rect">
            <a:avLst/>
          </a:prstGeom>
        </p:spPr>
      </p:pic>
    </p:spTree>
    <p:extLst>
      <p:ext uri="{BB962C8B-B14F-4D97-AF65-F5344CB8AC3E}">
        <p14:creationId xmlns:p14="http://schemas.microsoft.com/office/powerpoint/2010/main" val="238246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6F790B-D251-38DE-3D21-35BBC829827F}"/>
              </a:ext>
            </a:extLst>
          </p:cNvPr>
          <p:cNvPicPr>
            <a:picLocks noChangeAspect="1"/>
          </p:cNvPicPr>
          <p:nvPr/>
        </p:nvPicPr>
        <p:blipFill>
          <a:blip r:embed="rId2"/>
          <a:stretch>
            <a:fillRect/>
          </a:stretch>
        </p:blipFill>
        <p:spPr>
          <a:xfrm>
            <a:off x="0" y="-1"/>
            <a:ext cx="12192000" cy="7043323"/>
          </a:xfrm>
          <a:prstGeom prst="rect">
            <a:avLst/>
          </a:prstGeom>
        </p:spPr>
      </p:pic>
      <p:sp>
        <p:nvSpPr>
          <p:cNvPr id="4" name="Oval 3"/>
          <p:cNvSpPr/>
          <p:nvPr/>
        </p:nvSpPr>
        <p:spPr>
          <a:xfrm>
            <a:off x="3976107" y="2161545"/>
            <a:ext cx="3931245"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2999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665" r="43773" b="5320"/>
          <a:stretch/>
        </p:blipFill>
        <p:spPr>
          <a:xfrm>
            <a:off x="524187" y="385108"/>
            <a:ext cx="10721160" cy="5516928"/>
          </a:xfrm>
          <a:prstGeom prst="rect">
            <a:avLst/>
          </a:prstGeom>
        </p:spPr>
      </p:pic>
      <p:sp>
        <p:nvSpPr>
          <p:cNvPr id="3" name="Oval 2"/>
          <p:cNvSpPr/>
          <p:nvPr/>
        </p:nvSpPr>
        <p:spPr>
          <a:xfrm>
            <a:off x="1527444" y="229092"/>
            <a:ext cx="3035319" cy="61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 name="Oval 3"/>
          <p:cNvSpPr/>
          <p:nvPr/>
        </p:nvSpPr>
        <p:spPr>
          <a:xfrm>
            <a:off x="1998498" y="3230911"/>
            <a:ext cx="3183101" cy="1304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0278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833" r="43282" b="6847"/>
          <a:stretch/>
        </p:blipFill>
        <p:spPr>
          <a:xfrm>
            <a:off x="655676" y="552892"/>
            <a:ext cx="10111562" cy="5061099"/>
          </a:xfrm>
          <a:prstGeom prst="rect">
            <a:avLst/>
          </a:prstGeom>
        </p:spPr>
      </p:pic>
      <p:sp>
        <p:nvSpPr>
          <p:cNvPr id="3" name="Rectangle 2"/>
          <p:cNvSpPr/>
          <p:nvPr/>
        </p:nvSpPr>
        <p:spPr>
          <a:xfrm>
            <a:off x="2941674" y="2410047"/>
            <a:ext cx="1687033" cy="163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253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975" r="43619" b="5704"/>
          <a:stretch/>
        </p:blipFill>
        <p:spPr>
          <a:xfrm>
            <a:off x="386316" y="687572"/>
            <a:ext cx="10175369" cy="5181600"/>
          </a:xfrm>
          <a:prstGeom prst="rect">
            <a:avLst/>
          </a:prstGeom>
        </p:spPr>
      </p:pic>
      <p:sp>
        <p:nvSpPr>
          <p:cNvPr id="3" name="Oval 2"/>
          <p:cNvSpPr/>
          <p:nvPr/>
        </p:nvSpPr>
        <p:spPr>
          <a:xfrm>
            <a:off x="4202981" y="4926419"/>
            <a:ext cx="2729445" cy="508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4431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328" r="43383" b="6555"/>
          <a:stretch/>
        </p:blipFill>
        <p:spPr>
          <a:xfrm>
            <a:off x="308343" y="326066"/>
            <a:ext cx="11123056" cy="5564372"/>
          </a:xfrm>
          <a:prstGeom prst="rect">
            <a:avLst/>
          </a:prstGeom>
        </p:spPr>
      </p:pic>
      <p:sp>
        <p:nvSpPr>
          <p:cNvPr id="3" name="Rectangle 2"/>
          <p:cNvSpPr/>
          <p:nvPr/>
        </p:nvSpPr>
        <p:spPr>
          <a:xfrm>
            <a:off x="1977656" y="2048540"/>
            <a:ext cx="1864242" cy="5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316819" y="4359349"/>
            <a:ext cx="1417674" cy="5017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08514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 t="4642" r="43017" b="6026"/>
          <a:stretch/>
        </p:blipFill>
        <p:spPr>
          <a:xfrm>
            <a:off x="357963" y="401001"/>
            <a:ext cx="10839394" cy="5453994"/>
          </a:xfrm>
          <a:prstGeom prst="rect">
            <a:avLst/>
          </a:prstGeom>
        </p:spPr>
      </p:pic>
      <p:sp>
        <p:nvSpPr>
          <p:cNvPr id="3" name="Oval 2"/>
          <p:cNvSpPr/>
          <p:nvPr/>
        </p:nvSpPr>
        <p:spPr>
          <a:xfrm>
            <a:off x="1722475" y="1566530"/>
            <a:ext cx="3239385" cy="1034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6453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42" y="258370"/>
            <a:ext cx="9315172" cy="1235573"/>
          </a:xfrm>
        </p:spPr>
        <p:txBody>
          <a:bodyPr>
            <a:normAutofit fontScale="90000"/>
          </a:bodyPr>
          <a:lstStyle/>
          <a:p>
            <a:r>
              <a:rPr lang="en-GB" dirty="0">
                <a:solidFill>
                  <a:srgbClr val="002060"/>
                </a:solidFill>
                <a:latin typeface="Comic Sans MS" panose="030F0702030302020204" pitchFamily="66" charset="0"/>
              </a:rPr>
              <a:t>How will my child be supported?</a:t>
            </a:r>
          </a:p>
        </p:txBody>
      </p:sp>
      <p:pic>
        <p:nvPicPr>
          <p:cNvPr id="5" name="Content Placeholder 4"/>
          <p:cNvPicPr>
            <a:picLocks noGrp="1" noChangeAspect="1"/>
          </p:cNvPicPr>
          <p:nvPr>
            <p:ph idx="1"/>
          </p:nvPr>
        </p:nvPicPr>
        <p:blipFill>
          <a:blip r:embed="rId2"/>
          <a:stretch>
            <a:fillRect/>
          </a:stretch>
        </p:blipFill>
        <p:spPr>
          <a:xfrm>
            <a:off x="2600071" y="1874545"/>
            <a:ext cx="6900862" cy="4600575"/>
          </a:xfrm>
          <a:prstGeom prst="rect">
            <a:avLst/>
          </a:prstGeom>
        </p:spPr>
      </p:pic>
    </p:spTree>
    <p:extLst>
      <p:ext uri="{BB962C8B-B14F-4D97-AF65-F5344CB8AC3E}">
        <p14:creationId xmlns:p14="http://schemas.microsoft.com/office/powerpoint/2010/main" val="2223577020"/>
      </p:ext>
    </p:extLst>
  </p:cSld>
  <p:clrMapOvr>
    <a:masterClrMapping/>
  </p:clrMapOvr>
  <mc:AlternateContent xmlns:mc="http://schemas.openxmlformats.org/markup-compatibility/2006" xmlns:p14="http://schemas.microsoft.com/office/powerpoint/2010/main">
    <mc:Choice Requires="p14">
      <p:transition spd="slow" p14:dur="2000" advTm="25589"/>
    </mc:Choice>
    <mc:Fallback xmlns="">
      <p:transition spd="slow" advTm="2558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54" y="137654"/>
            <a:ext cx="8179805" cy="1071715"/>
          </a:xfrm>
        </p:spPr>
        <p:txBody>
          <a:bodyPr>
            <a:normAutofit fontScale="90000"/>
          </a:bodyPr>
          <a:lstStyle/>
          <a:p>
            <a:r>
              <a:rPr lang="en-GB" dirty="0">
                <a:solidFill>
                  <a:srgbClr val="002060"/>
                </a:solidFill>
                <a:latin typeface="Comic Sans MS" panose="030F0702030302020204" pitchFamily="66" charset="0"/>
              </a:rPr>
              <a:t>How will my child be supported?</a:t>
            </a:r>
          </a:p>
        </p:txBody>
      </p:sp>
      <p:sp>
        <p:nvSpPr>
          <p:cNvPr id="3" name="Content Placeholder 2"/>
          <p:cNvSpPr>
            <a:spLocks noGrp="1"/>
          </p:cNvSpPr>
          <p:nvPr>
            <p:ph idx="1"/>
          </p:nvPr>
        </p:nvSpPr>
        <p:spPr>
          <a:xfrm>
            <a:off x="544530" y="1291562"/>
            <a:ext cx="9751883" cy="4969490"/>
          </a:xfrm>
          <a:solidFill>
            <a:schemeClr val="bg1"/>
          </a:solidFill>
        </p:spPr>
        <p:txBody>
          <a:bodyPr>
            <a:noAutofit/>
          </a:bodyPr>
          <a:lstStyle/>
          <a:p>
            <a:r>
              <a:rPr lang="en-GB" sz="1600" dirty="0">
                <a:latin typeface="Comic Sans MS" panose="030F0702030302020204" pitchFamily="66" charset="0"/>
              </a:rPr>
              <a:t>PSE programme – Choices/Careers </a:t>
            </a:r>
          </a:p>
          <a:p>
            <a:r>
              <a:rPr lang="en-GB" sz="1600" dirty="0" err="1">
                <a:latin typeface="Comic Sans MS" panose="030F0702030302020204" pitchFamily="66" charset="0"/>
              </a:rPr>
              <a:t>MWoW</a:t>
            </a:r>
            <a:r>
              <a:rPr lang="en-GB" sz="1600" dirty="0">
                <a:latin typeface="Comic Sans MS" panose="030F0702030302020204" pitchFamily="66" charset="0"/>
              </a:rPr>
              <a:t> and </a:t>
            </a:r>
            <a:r>
              <a:rPr lang="en-GB" sz="1600" dirty="0" err="1">
                <a:latin typeface="Comic Sans MS" panose="030F0702030302020204" pitchFamily="66" charset="0"/>
              </a:rPr>
              <a:t>Planit</a:t>
            </a:r>
            <a:r>
              <a:rPr lang="en-GB" sz="1600" dirty="0">
                <a:latin typeface="Comic Sans MS" panose="030F0702030302020204" pitchFamily="66" charset="0"/>
              </a:rPr>
              <a:t> Plus</a:t>
            </a:r>
          </a:p>
          <a:p>
            <a:r>
              <a:rPr lang="en-GB" sz="1600" dirty="0">
                <a:latin typeface="Comic Sans MS" panose="030F0702030302020204" pitchFamily="66" charset="0"/>
              </a:rPr>
              <a:t>Course descriptors</a:t>
            </a:r>
          </a:p>
          <a:p>
            <a:r>
              <a:rPr lang="en-GB" sz="1600" dirty="0">
                <a:latin typeface="Comic Sans MS" panose="030F0702030302020204" pitchFamily="66" charset="0"/>
              </a:rPr>
              <a:t>Progression levels</a:t>
            </a:r>
          </a:p>
          <a:p>
            <a:r>
              <a:rPr lang="en-GB" sz="1600" dirty="0">
                <a:latin typeface="Comic Sans MS" panose="030F0702030302020204" pitchFamily="66" charset="0"/>
              </a:rPr>
              <a:t>Career routes/paths</a:t>
            </a:r>
          </a:p>
          <a:p>
            <a:r>
              <a:rPr lang="en-GB" sz="1600" dirty="0">
                <a:latin typeface="Comic Sans MS" panose="030F0702030302020204" pitchFamily="66" charset="0"/>
              </a:rPr>
              <a:t>Personal research</a:t>
            </a:r>
          </a:p>
          <a:p>
            <a:r>
              <a:rPr lang="en-GB" sz="1600" dirty="0">
                <a:latin typeface="Comic Sans MS" panose="030F0702030302020204" pitchFamily="66" charset="0"/>
              </a:rPr>
              <a:t>Q&amp;A sessions</a:t>
            </a:r>
          </a:p>
          <a:p>
            <a:r>
              <a:rPr lang="en-GB" sz="1600" dirty="0">
                <a:latin typeface="Comic Sans MS" panose="030F0702030302020204" pitchFamily="66" charset="0"/>
              </a:rPr>
              <a:t>Practise entering choices in Tools</a:t>
            </a:r>
          </a:p>
          <a:p>
            <a:r>
              <a:rPr lang="en-GB" sz="1600" dirty="0">
                <a:latin typeface="Comic Sans MS" panose="030F0702030302020204" pitchFamily="66" charset="0"/>
              </a:rPr>
              <a:t>Reassurance and emotional support</a:t>
            </a:r>
          </a:p>
          <a:p>
            <a:r>
              <a:rPr lang="en-GB" sz="1600" dirty="0">
                <a:latin typeface="Comic Sans MS" panose="030F0702030302020204" pitchFamily="66" charset="0"/>
              </a:rPr>
              <a:t>Interview with Pastoral Teacher</a:t>
            </a:r>
          </a:p>
          <a:p>
            <a:r>
              <a:rPr lang="en-GB" sz="1600" dirty="0">
                <a:latin typeface="Comic Sans MS" panose="030F0702030302020204" pitchFamily="66" charset="0"/>
              </a:rPr>
              <a:t>1:1 interview with Mr Conway, Skills Development Scotland (targeted young people)</a:t>
            </a:r>
          </a:p>
        </p:txBody>
      </p:sp>
    </p:spTree>
    <p:extLst>
      <p:ext uri="{BB962C8B-B14F-4D97-AF65-F5344CB8AC3E}">
        <p14:creationId xmlns:p14="http://schemas.microsoft.com/office/powerpoint/2010/main" val="2505655523"/>
      </p:ext>
    </p:extLst>
  </p:cSld>
  <p:clrMapOvr>
    <a:masterClrMapping/>
  </p:clrMapOvr>
  <mc:AlternateContent xmlns:mc="http://schemas.openxmlformats.org/markup-compatibility/2006" xmlns:p14="http://schemas.microsoft.com/office/powerpoint/2010/main">
    <mc:Choice Requires="p14">
      <p:transition spd="slow" p14:dur="2000" advTm="168405"/>
    </mc:Choice>
    <mc:Fallback xmlns="">
      <p:transition spd="slow" advTm="16840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54" y="160336"/>
            <a:ext cx="10582382" cy="1143000"/>
          </a:xfrm>
        </p:spPr>
        <p:txBody>
          <a:bodyPr>
            <a:normAutofit fontScale="90000"/>
          </a:bodyPr>
          <a:lstStyle/>
          <a:p>
            <a:r>
              <a:rPr lang="en-GB" dirty="0">
                <a:solidFill>
                  <a:srgbClr val="002060"/>
                </a:solidFill>
                <a:latin typeface="Comic Sans MS" panose="030F0702030302020204" pitchFamily="66" charset="0"/>
              </a:rPr>
              <a:t>Points of contact for parents/carers</a:t>
            </a:r>
          </a:p>
        </p:txBody>
      </p:sp>
      <p:sp>
        <p:nvSpPr>
          <p:cNvPr id="4" name="Content Placeholder 3"/>
          <p:cNvSpPr>
            <a:spLocks noGrp="1"/>
          </p:cNvSpPr>
          <p:nvPr>
            <p:ph sz="half" idx="2"/>
          </p:nvPr>
        </p:nvSpPr>
        <p:spPr>
          <a:xfrm>
            <a:off x="609600" y="1415242"/>
            <a:ext cx="4754880" cy="4803389"/>
          </a:xfrm>
          <a:solidFill>
            <a:schemeClr val="bg1"/>
          </a:solidFill>
        </p:spPr>
        <p:txBody>
          <a:bodyPr>
            <a:normAutofit/>
          </a:bodyPr>
          <a:lstStyle/>
          <a:p>
            <a:r>
              <a:rPr lang="en-GB" dirty="0">
                <a:latin typeface="Comic Sans MS" panose="030F0702030302020204" pitchFamily="66" charset="0"/>
              </a:rPr>
              <a:t>4C1 - Mrs Robertson</a:t>
            </a:r>
          </a:p>
          <a:p>
            <a:r>
              <a:rPr lang="en-GB" dirty="0">
                <a:latin typeface="Comic Sans MS" panose="030F0702030302020204" pitchFamily="66" charset="0"/>
              </a:rPr>
              <a:t>4C2 - Mrs </a:t>
            </a:r>
            <a:r>
              <a:rPr lang="en-GB" dirty="0" err="1">
                <a:latin typeface="Comic Sans MS" panose="030F0702030302020204" pitchFamily="66" charset="0"/>
              </a:rPr>
              <a:t>milligen</a:t>
            </a:r>
            <a:endParaRPr lang="en-GB" dirty="0">
              <a:latin typeface="Comic Sans MS" panose="030F0702030302020204" pitchFamily="66" charset="0"/>
            </a:endParaRPr>
          </a:p>
          <a:p>
            <a:r>
              <a:rPr lang="en-GB" dirty="0">
                <a:latin typeface="Comic Sans MS" panose="030F0702030302020204" pitchFamily="66" charset="0"/>
              </a:rPr>
              <a:t>4C3 – Mrs Milligen</a:t>
            </a:r>
          </a:p>
          <a:p>
            <a:r>
              <a:rPr lang="en-GB" dirty="0">
                <a:latin typeface="Comic Sans MS" panose="030F0702030302020204" pitchFamily="66" charset="0"/>
              </a:rPr>
              <a:t>4D1 – Miss </a:t>
            </a:r>
            <a:r>
              <a:rPr lang="en-GB" dirty="0" err="1">
                <a:latin typeface="Comic Sans MS" panose="030F0702030302020204" pitchFamily="66" charset="0"/>
              </a:rPr>
              <a:t>riddell</a:t>
            </a:r>
            <a:endParaRPr lang="en-GB" dirty="0">
              <a:latin typeface="Comic Sans MS" panose="030F0702030302020204" pitchFamily="66" charset="0"/>
            </a:endParaRPr>
          </a:p>
          <a:p>
            <a:r>
              <a:rPr lang="en-GB" dirty="0">
                <a:latin typeface="Comic Sans MS" panose="030F0702030302020204" pitchFamily="66" charset="0"/>
              </a:rPr>
              <a:t>4D2 – Mr Shirra-Gibb</a:t>
            </a:r>
          </a:p>
          <a:p>
            <a:r>
              <a:rPr lang="en-GB" dirty="0">
                <a:latin typeface="Comic Sans MS" panose="030F0702030302020204" pitchFamily="66" charset="0"/>
              </a:rPr>
              <a:t>4D3 – Mr </a:t>
            </a:r>
            <a:r>
              <a:rPr lang="en-GB" dirty="0" err="1">
                <a:latin typeface="Comic Sans MS" panose="030F0702030302020204" pitchFamily="66" charset="0"/>
              </a:rPr>
              <a:t>shirra-gibb</a:t>
            </a:r>
            <a:endParaRPr lang="en-GB" dirty="0">
              <a:latin typeface="Comic Sans MS" panose="030F0702030302020204" pitchFamily="66" charset="0"/>
            </a:endParaRPr>
          </a:p>
          <a:p>
            <a:r>
              <a:rPr lang="en-GB" dirty="0">
                <a:latin typeface="Comic Sans MS" panose="030F0702030302020204" pitchFamily="66" charset="0"/>
              </a:rPr>
              <a:t>4M1 – Mrs Ferguson</a:t>
            </a:r>
          </a:p>
          <a:p>
            <a:r>
              <a:rPr lang="en-GB" dirty="0">
                <a:latin typeface="Comic Sans MS" panose="030F0702030302020204" pitchFamily="66" charset="0"/>
              </a:rPr>
              <a:t>4M2 - Mrs </a:t>
            </a:r>
            <a:r>
              <a:rPr lang="en-GB" dirty="0" err="1">
                <a:latin typeface="Comic Sans MS" panose="030F0702030302020204" pitchFamily="66" charset="0"/>
              </a:rPr>
              <a:t>ferguson</a:t>
            </a:r>
            <a:endParaRPr lang="en-GB" dirty="0">
              <a:latin typeface="Comic Sans MS" panose="030F0702030302020204" pitchFamily="66" charset="0"/>
            </a:endParaRPr>
          </a:p>
          <a:p>
            <a:r>
              <a:rPr lang="en-GB" dirty="0">
                <a:latin typeface="Comic Sans MS" panose="030F0702030302020204" pitchFamily="66" charset="0"/>
              </a:rPr>
              <a:t>4M3 – Mrs Boyd</a:t>
            </a:r>
          </a:p>
          <a:p>
            <a:endParaRPr lang="en-GB" dirty="0"/>
          </a:p>
        </p:txBody>
      </p:sp>
      <p:sp>
        <p:nvSpPr>
          <p:cNvPr id="6" name="Content Placeholder 5"/>
          <p:cNvSpPr>
            <a:spLocks noGrp="1"/>
          </p:cNvSpPr>
          <p:nvPr>
            <p:ph sz="quarter" idx="4"/>
          </p:nvPr>
        </p:nvSpPr>
        <p:spPr>
          <a:xfrm>
            <a:off x="5777774" y="1415241"/>
            <a:ext cx="4754880" cy="4803390"/>
          </a:xfrm>
          <a:solidFill>
            <a:schemeClr val="bg1"/>
          </a:solidFill>
        </p:spPr>
        <p:txBody>
          <a:bodyPr>
            <a:normAutofit/>
          </a:bodyPr>
          <a:lstStyle/>
          <a:p>
            <a:r>
              <a:rPr lang="en-GB" dirty="0">
                <a:latin typeface="Comic Sans MS" panose="030F0702030302020204" pitchFamily="66" charset="0"/>
              </a:rPr>
              <a:t>5C1 – Mrs Robertson</a:t>
            </a:r>
          </a:p>
          <a:p>
            <a:r>
              <a:rPr lang="en-GB" dirty="0">
                <a:latin typeface="Comic Sans MS" panose="030F0702030302020204" pitchFamily="66" charset="0"/>
              </a:rPr>
              <a:t>5C2 – Mrs </a:t>
            </a:r>
            <a:r>
              <a:rPr lang="en-GB" dirty="0" err="1">
                <a:latin typeface="Comic Sans MS" panose="030F0702030302020204" pitchFamily="66" charset="0"/>
              </a:rPr>
              <a:t>robertson</a:t>
            </a:r>
            <a:endParaRPr lang="en-GB" dirty="0">
              <a:latin typeface="Comic Sans MS" panose="030F0702030302020204" pitchFamily="66" charset="0"/>
            </a:endParaRPr>
          </a:p>
          <a:p>
            <a:r>
              <a:rPr lang="en-GB" dirty="0">
                <a:latin typeface="Comic Sans MS" panose="030F0702030302020204" pitchFamily="66" charset="0"/>
              </a:rPr>
              <a:t>5C3 – Mrs </a:t>
            </a:r>
            <a:r>
              <a:rPr lang="en-GB" dirty="0" err="1">
                <a:latin typeface="Comic Sans MS" panose="030F0702030302020204" pitchFamily="66" charset="0"/>
              </a:rPr>
              <a:t>milligen</a:t>
            </a:r>
            <a:endParaRPr lang="en-GB" dirty="0">
              <a:latin typeface="Comic Sans MS" panose="030F0702030302020204" pitchFamily="66" charset="0"/>
            </a:endParaRPr>
          </a:p>
          <a:p>
            <a:r>
              <a:rPr lang="en-GB" dirty="0">
                <a:latin typeface="Comic Sans MS" panose="030F0702030302020204" pitchFamily="66" charset="0"/>
              </a:rPr>
              <a:t>5D1 – Miss </a:t>
            </a:r>
            <a:r>
              <a:rPr lang="en-GB" dirty="0" err="1">
                <a:latin typeface="Comic Sans MS" panose="030F0702030302020204" pitchFamily="66" charset="0"/>
              </a:rPr>
              <a:t>riddell</a:t>
            </a:r>
            <a:endParaRPr lang="en-GB" dirty="0">
              <a:latin typeface="Comic Sans MS" panose="030F0702030302020204" pitchFamily="66" charset="0"/>
            </a:endParaRPr>
          </a:p>
          <a:p>
            <a:r>
              <a:rPr lang="en-GB" dirty="0">
                <a:latin typeface="Comic Sans MS" panose="030F0702030302020204" pitchFamily="66" charset="0"/>
              </a:rPr>
              <a:t>5D2 – Mr Shirra-Gibb</a:t>
            </a:r>
          </a:p>
          <a:p>
            <a:r>
              <a:rPr lang="en-GB" dirty="0">
                <a:latin typeface="Comic Sans MS" panose="030F0702030302020204" pitchFamily="66" charset="0"/>
              </a:rPr>
              <a:t>5D3 – Miss </a:t>
            </a:r>
            <a:r>
              <a:rPr lang="en-GB" dirty="0" err="1">
                <a:latin typeface="Comic Sans MS" panose="030F0702030302020204" pitchFamily="66" charset="0"/>
              </a:rPr>
              <a:t>riddell</a:t>
            </a:r>
            <a:endParaRPr lang="en-GB" dirty="0">
              <a:latin typeface="Comic Sans MS" panose="030F0702030302020204" pitchFamily="66" charset="0"/>
            </a:endParaRPr>
          </a:p>
          <a:p>
            <a:r>
              <a:rPr lang="en-GB" dirty="0">
                <a:latin typeface="Comic Sans MS" panose="030F0702030302020204" pitchFamily="66" charset="0"/>
              </a:rPr>
              <a:t>5M1 – Mrs </a:t>
            </a:r>
            <a:r>
              <a:rPr lang="en-GB" dirty="0" err="1">
                <a:latin typeface="Comic Sans MS" panose="030F0702030302020204" pitchFamily="66" charset="0"/>
              </a:rPr>
              <a:t>ferguson</a:t>
            </a:r>
            <a:endParaRPr lang="en-GB" dirty="0">
              <a:latin typeface="Comic Sans MS" panose="030F0702030302020204" pitchFamily="66" charset="0"/>
            </a:endParaRPr>
          </a:p>
          <a:p>
            <a:r>
              <a:rPr lang="en-GB" dirty="0">
                <a:latin typeface="Comic Sans MS" panose="030F0702030302020204" pitchFamily="66" charset="0"/>
              </a:rPr>
              <a:t>5M2 – Mrs </a:t>
            </a:r>
            <a:r>
              <a:rPr lang="en-GB" dirty="0" err="1">
                <a:latin typeface="Comic Sans MS" panose="030F0702030302020204" pitchFamily="66" charset="0"/>
              </a:rPr>
              <a:t>boyd</a:t>
            </a:r>
            <a:endParaRPr lang="en-GB" dirty="0">
              <a:latin typeface="Comic Sans MS" panose="030F0702030302020204" pitchFamily="66" charset="0"/>
            </a:endParaRPr>
          </a:p>
          <a:p>
            <a:r>
              <a:rPr lang="en-GB" dirty="0">
                <a:latin typeface="Comic Sans MS" panose="030F0702030302020204" pitchFamily="66" charset="0"/>
              </a:rPr>
              <a:t>5M3 – Mrs Boyd</a:t>
            </a:r>
          </a:p>
          <a:p>
            <a:pPr marL="0" indent="0">
              <a:buNone/>
            </a:pPr>
            <a:endParaRPr lang="en-GB" dirty="0"/>
          </a:p>
        </p:txBody>
      </p:sp>
    </p:spTree>
    <p:extLst>
      <p:ext uri="{BB962C8B-B14F-4D97-AF65-F5344CB8AC3E}">
        <p14:creationId xmlns:p14="http://schemas.microsoft.com/office/powerpoint/2010/main" val="2735934066"/>
      </p:ext>
    </p:extLst>
  </p:cSld>
  <p:clrMapOvr>
    <a:masterClrMapping/>
  </p:clrMapOvr>
  <mc:AlternateContent xmlns:mc="http://schemas.openxmlformats.org/markup-compatibility/2006" xmlns:p14="http://schemas.microsoft.com/office/powerpoint/2010/main">
    <mc:Choice Requires="p14">
      <p:transition spd="slow" p14:dur="2000" advTm="30671"/>
    </mc:Choice>
    <mc:Fallback xmlns="">
      <p:transition spd="slow" advTm="3067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2060"/>
                </a:solidFill>
                <a:latin typeface="Comic Sans MS" panose="030F0702030302020204" pitchFamily="66" charset="0"/>
              </a:rPr>
              <a:t>What can parents do?</a:t>
            </a:r>
          </a:p>
        </p:txBody>
      </p:sp>
      <p:sp>
        <p:nvSpPr>
          <p:cNvPr id="3" name="Content Placeholder 2"/>
          <p:cNvSpPr>
            <a:spLocks noGrp="1"/>
          </p:cNvSpPr>
          <p:nvPr>
            <p:ph idx="1"/>
          </p:nvPr>
        </p:nvSpPr>
        <p:spPr>
          <a:xfrm>
            <a:off x="609599" y="1296141"/>
            <a:ext cx="11201103" cy="5196596"/>
          </a:xfrm>
          <a:solidFill>
            <a:schemeClr val="bg1"/>
          </a:solidFill>
        </p:spPr>
        <p:txBody>
          <a:bodyPr>
            <a:normAutofit/>
          </a:bodyPr>
          <a:lstStyle/>
          <a:p>
            <a:r>
              <a:rPr lang="en-GB" dirty="0">
                <a:latin typeface="Comic Sans MS" panose="030F0702030302020204" pitchFamily="66" charset="0"/>
              </a:rPr>
              <a:t>Access the online supports </a:t>
            </a:r>
          </a:p>
          <a:p>
            <a:r>
              <a:rPr lang="en-GB" dirty="0">
                <a:latin typeface="Comic Sans MS" panose="030F0702030302020204" pitchFamily="66" charset="0"/>
              </a:rPr>
              <a:t>Read through course descriptors with your child</a:t>
            </a:r>
          </a:p>
          <a:p>
            <a:r>
              <a:rPr lang="en-GB" dirty="0">
                <a:latin typeface="Comic Sans MS" panose="030F0702030302020204" pitchFamily="66" charset="0"/>
              </a:rPr>
              <a:t>Encourage your child to do some personal research</a:t>
            </a:r>
          </a:p>
          <a:p>
            <a:r>
              <a:rPr lang="en-GB" dirty="0">
                <a:latin typeface="Comic Sans MS" panose="030F0702030302020204" pitchFamily="66" charset="0"/>
              </a:rPr>
              <a:t>Use the course choice preparation form as a prompt for discussion with your child</a:t>
            </a:r>
          </a:p>
          <a:p>
            <a:r>
              <a:rPr lang="en-GB" dirty="0">
                <a:latin typeface="Comic Sans MS" panose="030F0702030302020204" pitchFamily="66" charset="0"/>
              </a:rPr>
              <a:t>Listen to your child</a:t>
            </a:r>
          </a:p>
          <a:p>
            <a:pPr marL="0" indent="0">
              <a:buNone/>
            </a:pPr>
            <a:r>
              <a:rPr lang="en-GB" dirty="0">
                <a:latin typeface="Comic Sans MS" panose="030F0702030302020204" pitchFamily="66" charset="0"/>
                <a:hlinkClick r:id="rId3"/>
              </a:rPr>
              <a:t>www.myworldofwork.co.uk</a:t>
            </a:r>
            <a:endParaRPr lang="en-GB" dirty="0">
              <a:latin typeface="Comic Sans MS" panose="030F0702030302020204" pitchFamily="66" charset="0"/>
            </a:endParaRPr>
          </a:p>
          <a:p>
            <a:pPr marL="0" indent="0">
              <a:buNone/>
            </a:pPr>
            <a:r>
              <a:rPr lang="en-GB" dirty="0">
                <a:latin typeface="Comic Sans MS" panose="030F0702030302020204" pitchFamily="66" charset="0"/>
                <a:hlinkClick r:id="rId4"/>
              </a:rPr>
              <a:t>www.skillsdevelopmentscotland.co.uk</a:t>
            </a:r>
            <a:endParaRPr lang="en-GB" dirty="0">
              <a:latin typeface="Comic Sans MS" panose="030F0702030302020204" pitchFamily="66" charset="0"/>
            </a:endParaRPr>
          </a:p>
          <a:p>
            <a:pPr marL="0" indent="0">
              <a:buNone/>
            </a:pPr>
            <a:r>
              <a:rPr lang="en-GB" sz="1800" u="sng" dirty="0">
                <a:solidFill>
                  <a:srgbClr val="C00000"/>
                </a:solidFill>
                <a:latin typeface="Comic Sans MS" panose="030F0702030302020204" pitchFamily="66" charset="0"/>
              </a:rPr>
              <a:t>https://www.planitplus.net</a:t>
            </a:r>
          </a:p>
          <a:p>
            <a:endParaRPr lang="en-GB" dirty="0"/>
          </a:p>
          <a:p>
            <a:endParaRPr lang="en-GB" dirty="0"/>
          </a:p>
        </p:txBody>
      </p:sp>
    </p:spTree>
    <p:extLst>
      <p:ext uri="{BB962C8B-B14F-4D97-AF65-F5344CB8AC3E}">
        <p14:creationId xmlns:p14="http://schemas.microsoft.com/office/powerpoint/2010/main" val="584253088"/>
      </p:ext>
    </p:extLst>
  </p:cSld>
  <p:clrMapOvr>
    <a:masterClrMapping/>
  </p:clrMapOvr>
  <mc:AlternateContent xmlns:mc="http://schemas.openxmlformats.org/markup-compatibility/2006" xmlns:p14="http://schemas.microsoft.com/office/powerpoint/2010/main">
    <mc:Choice Requires="p14">
      <p:transition spd="slow" p14:dur="2000" advTm="63671"/>
    </mc:Choice>
    <mc:Fallback xmlns="">
      <p:transition spd="slow" advTm="636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1A0"/>
        </a:solidFill>
        <a:effectLst/>
      </p:bgPr>
    </p:bg>
    <p:spTree>
      <p:nvGrpSpPr>
        <p:cNvPr id="1" name="Shape 133"/>
        <p:cNvGrpSpPr/>
        <p:nvPr/>
      </p:nvGrpSpPr>
      <p:grpSpPr>
        <a:xfrm>
          <a:off x="0" y="0"/>
          <a:ext cx="0" cy="0"/>
          <a:chOff x="0" y="0"/>
          <a:chExt cx="0" cy="0"/>
        </a:xfrm>
      </p:grpSpPr>
      <p:pic>
        <p:nvPicPr>
          <p:cNvPr id="141" name="Picture 140">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3" name="Group 142">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4" name="Rectangle 143">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5"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GB"/>
            </a:p>
          </p:txBody>
        </p:sp>
        <p:sp>
          <p:nvSpPr>
            <p:cNvPr id="146" name="Rectangle 145">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34" name="Google Shape;134;p26"/>
          <p:cNvSpPr txBox="1">
            <a:spLocks noGrp="1"/>
          </p:cNvSpPr>
          <p:nvPr>
            <p:ph type="ctrTitle"/>
          </p:nvPr>
        </p:nvSpPr>
        <p:spPr>
          <a:xfrm>
            <a:off x="685801" y="685800"/>
            <a:ext cx="6397155" cy="1151965"/>
          </a:xfrm>
          <a:prstGeom prst="rect">
            <a:avLst/>
          </a:prstGeom>
        </p:spPr>
        <p:txBody>
          <a:bodyPr spcFirstLastPara="1" vert="horz" lIns="91440" tIns="45720" rIns="91440" bIns="45720" rtlCol="0" anchor="ctr" anchorCtr="0">
            <a:normAutofit/>
          </a:bodyPr>
          <a:lstStyle/>
          <a:p>
            <a:pPr algn="l"/>
            <a:r>
              <a:rPr lang="en-US" sz="3800" b="1" dirty="0">
                <a:solidFill>
                  <a:srgbClr val="002060"/>
                </a:solidFill>
                <a:latin typeface="Comic Sans MS" panose="030F0702030302020204" pitchFamily="66" charset="0"/>
                <a:sym typeface="Lato"/>
              </a:rPr>
              <a:t>Introduction: HMIE</a:t>
            </a:r>
          </a:p>
        </p:txBody>
      </p:sp>
      <p:sp>
        <p:nvSpPr>
          <p:cNvPr id="135" name="Google Shape;135;p26"/>
          <p:cNvSpPr txBox="1">
            <a:spLocks noGrp="1"/>
          </p:cNvSpPr>
          <p:nvPr>
            <p:ph type="subTitle" idx="1"/>
          </p:nvPr>
        </p:nvSpPr>
        <p:spPr>
          <a:xfrm>
            <a:off x="444106" y="1670021"/>
            <a:ext cx="7124017" cy="3676516"/>
          </a:xfrm>
          <a:prstGeom prst="rect">
            <a:avLst/>
          </a:prstGeom>
        </p:spPr>
        <p:txBody>
          <a:bodyPr spcFirstLastPara="1" vert="horz" lIns="91440" tIns="45720" rIns="91440" bIns="45720" rtlCol="0" anchor="t" anchorCtr="0">
            <a:normAutofit fontScale="85000" lnSpcReduction="10000"/>
          </a:bodyPr>
          <a:lstStyle/>
          <a:p>
            <a:pPr marL="457189" indent="-228600" algn="l">
              <a:spcBef>
                <a:spcPts val="0"/>
              </a:spcBef>
              <a:spcAft>
                <a:spcPts val="600"/>
              </a:spcAft>
              <a:buFont typeface="Arial" panose="020B0604020202020204" pitchFamily="34" charset="0"/>
              <a:buChar char="•"/>
            </a:pPr>
            <a:r>
              <a:rPr lang="en-US" i="1" cap="none" dirty="0">
                <a:solidFill>
                  <a:srgbClr val="002060"/>
                </a:solidFill>
                <a:latin typeface="Comic Sans MS" panose="030F0702030302020204" pitchFamily="66" charset="0"/>
                <a:sym typeface="Lato"/>
              </a:rPr>
              <a:t>“Senior leaders should review timetables in existence for senior phase learners”</a:t>
            </a:r>
          </a:p>
          <a:p>
            <a:pPr marL="457189" indent="-228600" algn="l">
              <a:spcBef>
                <a:spcPts val="0"/>
              </a:spcBef>
              <a:spcAft>
                <a:spcPts val="600"/>
              </a:spcAft>
              <a:buFont typeface="Arial" panose="020B0604020202020204" pitchFamily="34" charset="0"/>
              <a:buChar char="•"/>
            </a:pPr>
            <a:r>
              <a:rPr lang="en-US" i="1" cap="none" dirty="0">
                <a:solidFill>
                  <a:srgbClr val="002060"/>
                </a:solidFill>
                <a:latin typeface="Comic Sans MS" panose="030F0702030302020204" pitchFamily="66" charset="0"/>
                <a:sym typeface="Lato"/>
              </a:rPr>
              <a:t>“Senior leaders should review their curriculum offer to young people. Staff, supported by senior leaders, should continue to explore approaches to ensure aspirational coursing for all young people in the senior phase to </a:t>
            </a:r>
            <a:r>
              <a:rPr lang="en-US" i="1" cap="none" dirty="0" err="1">
                <a:solidFill>
                  <a:srgbClr val="002060"/>
                </a:solidFill>
                <a:latin typeface="Comic Sans MS" panose="030F0702030302020204" pitchFamily="66" charset="0"/>
                <a:sym typeface="Lato"/>
              </a:rPr>
              <a:t>maximise</a:t>
            </a:r>
            <a:r>
              <a:rPr lang="en-US" i="1" cap="none" dirty="0">
                <a:solidFill>
                  <a:srgbClr val="002060"/>
                </a:solidFill>
                <a:latin typeface="Comic Sans MS" panose="030F0702030302020204" pitchFamily="66" charset="0"/>
                <a:sym typeface="Lato"/>
              </a:rPr>
              <a:t> their time and potential”</a:t>
            </a:r>
          </a:p>
        </p:txBody>
      </p:sp>
      <p:pic>
        <p:nvPicPr>
          <p:cNvPr id="136" name="Google Shape;136;p26" descr="A colorful shield with fish and torch&#10;&#10;Description automatically generated"/>
          <p:cNvPicPr preferRelativeResize="0"/>
          <p:nvPr/>
        </p:nvPicPr>
        <p:blipFill>
          <a:blip r:embed="rId4"/>
          <a:stretch>
            <a:fillRect/>
          </a:stretch>
        </p:blipFill>
        <p:spPr>
          <a:xfrm>
            <a:off x="7568124" y="606366"/>
            <a:ext cx="3836475" cy="4540207"/>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18229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Comic Sans MS" panose="030F0702030302020204" pitchFamily="66" charset="0"/>
              </a:rPr>
              <a:t>Timeline</a:t>
            </a:r>
          </a:p>
        </p:txBody>
      </p:sp>
      <p:sp>
        <p:nvSpPr>
          <p:cNvPr id="3" name="Content Placeholder 2"/>
          <p:cNvSpPr>
            <a:spLocks noGrp="1"/>
          </p:cNvSpPr>
          <p:nvPr>
            <p:ph idx="1"/>
          </p:nvPr>
        </p:nvSpPr>
        <p:spPr>
          <a:xfrm>
            <a:off x="1981200" y="1493943"/>
            <a:ext cx="8400827" cy="5170329"/>
          </a:xfrm>
          <a:solidFill>
            <a:schemeClr val="bg1"/>
          </a:solidFill>
        </p:spPr>
        <p:txBody>
          <a:bodyPr>
            <a:noAutofit/>
          </a:bodyPr>
          <a:lstStyle/>
          <a:p>
            <a:endParaRPr lang="en-GB" sz="1600" dirty="0">
              <a:solidFill>
                <a:srgbClr val="FF0000"/>
              </a:solidFill>
            </a:endParaRPr>
          </a:p>
          <a:p>
            <a:r>
              <a:rPr lang="en-GB" sz="1600" dirty="0">
                <a:solidFill>
                  <a:schemeClr val="tx1"/>
                </a:solidFill>
                <a:latin typeface="Comic Sans MS" panose="030F0702030302020204" pitchFamily="66" charset="0"/>
              </a:rPr>
              <a:t>8</a:t>
            </a:r>
            <a:r>
              <a:rPr lang="en-GB" sz="1600" baseline="30000" dirty="0">
                <a:solidFill>
                  <a:schemeClr val="tx1"/>
                </a:solidFill>
                <a:latin typeface="Comic Sans MS" panose="030F0702030302020204" pitchFamily="66" charset="0"/>
              </a:rPr>
              <a:t>th</a:t>
            </a:r>
            <a:r>
              <a:rPr lang="en-GB" sz="1600" dirty="0">
                <a:solidFill>
                  <a:schemeClr val="tx1"/>
                </a:solidFill>
                <a:latin typeface="Comic Sans MS" panose="030F0702030302020204" pitchFamily="66" charset="0"/>
              </a:rPr>
              <a:t> February:  </a:t>
            </a:r>
            <a:r>
              <a:rPr lang="en-GB" sz="1600" dirty="0">
                <a:latin typeface="Comic Sans MS" panose="030F0702030302020204" pitchFamily="66" charset="0"/>
              </a:rPr>
              <a:t>S4/5 course choice handbook for 2022-23 will go live on the website </a:t>
            </a:r>
          </a:p>
          <a:p>
            <a:r>
              <a:rPr lang="en-GB" sz="1600" dirty="0">
                <a:solidFill>
                  <a:schemeClr val="tx1"/>
                </a:solidFill>
                <a:latin typeface="Comic Sans MS" panose="030F0702030302020204" pitchFamily="66" charset="0"/>
              </a:rPr>
              <a:t>8</a:t>
            </a:r>
            <a:r>
              <a:rPr lang="en-GB" sz="1600" baseline="30000" dirty="0">
                <a:solidFill>
                  <a:schemeClr val="tx1"/>
                </a:solidFill>
                <a:latin typeface="Comic Sans MS" panose="030F0702030302020204" pitchFamily="66" charset="0"/>
              </a:rPr>
              <a:t>th</a:t>
            </a:r>
            <a:r>
              <a:rPr lang="en-GB" sz="1600" dirty="0">
                <a:solidFill>
                  <a:schemeClr val="tx1"/>
                </a:solidFill>
                <a:latin typeface="Comic Sans MS" panose="030F0702030302020204" pitchFamily="66" charset="0"/>
              </a:rPr>
              <a:t> February:  </a:t>
            </a:r>
            <a:r>
              <a:rPr lang="en-GB" sz="1600" dirty="0">
                <a:latin typeface="Comic Sans MS" panose="030F0702030302020204" pitchFamily="66" charset="0"/>
              </a:rPr>
              <a:t>course choice preparation form to support course choice conversations at home will be on the website</a:t>
            </a:r>
          </a:p>
          <a:p>
            <a:r>
              <a:rPr lang="en-GB" sz="1600" dirty="0">
                <a:latin typeface="Comic Sans MS" panose="030F0702030302020204" pitchFamily="66" charset="0"/>
              </a:rPr>
              <a:t>26</a:t>
            </a:r>
            <a:r>
              <a:rPr lang="en-GB" sz="1600" baseline="30000" dirty="0">
                <a:latin typeface="Comic Sans MS" panose="030F0702030302020204" pitchFamily="66" charset="0"/>
              </a:rPr>
              <a:t>th </a:t>
            </a:r>
            <a:r>
              <a:rPr lang="en-GB" sz="1600" dirty="0">
                <a:latin typeface="Comic Sans MS" panose="030F0702030302020204" pitchFamily="66" charset="0"/>
              </a:rPr>
              <a:t>February:  Pastoral S4/5 interviews begin</a:t>
            </a:r>
          </a:p>
          <a:p>
            <a:r>
              <a:rPr lang="en-GB" sz="1600" dirty="0">
                <a:latin typeface="Comic Sans MS" panose="030F0702030302020204" pitchFamily="66" charset="0"/>
              </a:rPr>
              <a:t>26</a:t>
            </a:r>
            <a:r>
              <a:rPr lang="en-GB" sz="1600" baseline="30000" dirty="0">
                <a:latin typeface="Comic Sans MS" panose="030F0702030302020204" pitchFamily="66" charset="0"/>
              </a:rPr>
              <a:t>th</a:t>
            </a:r>
            <a:r>
              <a:rPr lang="en-GB" sz="1600" dirty="0">
                <a:latin typeface="Comic Sans MS" panose="030F0702030302020204" pitchFamily="66" charset="0"/>
              </a:rPr>
              <a:t> February:  S4/5 reports issued</a:t>
            </a:r>
          </a:p>
          <a:p>
            <a:r>
              <a:rPr lang="en-GB" sz="1600" dirty="0">
                <a:solidFill>
                  <a:schemeClr val="tx1"/>
                </a:solidFill>
                <a:latin typeface="Comic Sans MS" panose="030F0702030302020204" pitchFamily="66" charset="0"/>
              </a:rPr>
              <a:t>From 6</a:t>
            </a:r>
            <a:r>
              <a:rPr lang="en-GB" sz="1600" baseline="30000" dirty="0">
                <a:solidFill>
                  <a:schemeClr val="tx1"/>
                </a:solidFill>
                <a:latin typeface="Comic Sans MS" panose="030F0702030302020204" pitchFamily="66" charset="0"/>
              </a:rPr>
              <a:t>th</a:t>
            </a:r>
            <a:r>
              <a:rPr lang="en-GB" sz="1600" dirty="0">
                <a:solidFill>
                  <a:schemeClr val="tx1"/>
                </a:solidFill>
                <a:latin typeface="Comic Sans MS" panose="030F0702030302020204" pitchFamily="66" charset="0"/>
              </a:rPr>
              <a:t> February:</a:t>
            </a:r>
            <a:r>
              <a:rPr lang="en-GB" sz="1600" b="1" dirty="0">
                <a:solidFill>
                  <a:schemeClr val="tx1"/>
                </a:solidFill>
                <a:latin typeface="Comic Sans MS" panose="030F0702030302020204" pitchFamily="66" charset="0"/>
              </a:rPr>
              <a:t>  </a:t>
            </a:r>
            <a:r>
              <a:rPr lang="en-GB" sz="1600" dirty="0">
                <a:solidFill>
                  <a:schemeClr val="tx1"/>
                </a:solidFill>
                <a:latin typeface="Comic Sans MS" panose="030F0702030302020204" pitchFamily="66" charset="0"/>
              </a:rPr>
              <a:t>targeted 1:1 interviews with Skills Development Scotland (Mr Conway) </a:t>
            </a:r>
          </a:p>
          <a:p>
            <a:r>
              <a:rPr lang="en-GB" sz="1600" dirty="0">
                <a:latin typeface="Comic Sans MS" panose="030F0702030302020204" pitchFamily="66" charset="0"/>
              </a:rPr>
              <a:t>8th ma</a:t>
            </a:r>
            <a:r>
              <a:rPr lang="en-GB" sz="1600" dirty="0">
                <a:solidFill>
                  <a:schemeClr val="tx1"/>
                </a:solidFill>
                <a:latin typeface="Comic Sans MS" panose="030F0702030302020204" pitchFamily="66" charset="0"/>
              </a:rPr>
              <a:t>rch:  </a:t>
            </a:r>
            <a:r>
              <a:rPr lang="en-GB" sz="1600" b="1" dirty="0">
                <a:latin typeface="Comic Sans MS" panose="030F0702030302020204" pitchFamily="66" charset="0"/>
              </a:rPr>
              <a:t>S4/5 Options completion deadline.</a:t>
            </a:r>
            <a:r>
              <a:rPr lang="en-GB" sz="1600" dirty="0">
                <a:latin typeface="Comic Sans MS" panose="030F0702030302020204" pitchFamily="66" charset="0"/>
              </a:rPr>
              <a:t>  Please note that this is online and should be done with parents at home (as per Mr Reid’s presentation)</a:t>
            </a:r>
          </a:p>
          <a:p>
            <a:pPr marL="0" indent="0">
              <a:buNone/>
            </a:pPr>
            <a:endParaRPr lang="en-GB" sz="2200" dirty="0"/>
          </a:p>
        </p:txBody>
      </p:sp>
    </p:spTree>
    <p:extLst>
      <p:ext uri="{BB962C8B-B14F-4D97-AF65-F5344CB8AC3E}">
        <p14:creationId xmlns:p14="http://schemas.microsoft.com/office/powerpoint/2010/main" val="2412505052"/>
      </p:ext>
    </p:extLst>
  </p:cSld>
  <p:clrMapOvr>
    <a:masterClrMapping/>
  </p:clrMapOvr>
  <mc:AlternateContent xmlns:mc="http://schemas.openxmlformats.org/markup-compatibility/2006" xmlns:p14="http://schemas.microsoft.com/office/powerpoint/2010/main">
    <mc:Choice Requires="p14">
      <p:transition spd="slow" p14:dur="2000" advTm="100120"/>
    </mc:Choice>
    <mc:Fallback xmlns="">
      <p:transition spd="slow" advTm="1001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1A0"/>
        </a:solidFill>
        <a:effectLst/>
      </p:bgPr>
    </p:bg>
    <p:spTree>
      <p:nvGrpSpPr>
        <p:cNvPr id="1" name="Shape 133"/>
        <p:cNvGrpSpPr/>
        <p:nvPr/>
      </p:nvGrpSpPr>
      <p:grpSpPr>
        <a:xfrm>
          <a:off x="0" y="0"/>
          <a:ext cx="0" cy="0"/>
          <a:chOff x="0" y="0"/>
          <a:chExt cx="0" cy="0"/>
        </a:xfrm>
      </p:grpSpPr>
      <p:pic>
        <p:nvPicPr>
          <p:cNvPr id="141" name="Picture 140">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3" name="Group 142">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4" name="Rectangle 143">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5"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GB"/>
            </a:p>
          </p:txBody>
        </p:sp>
        <p:sp>
          <p:nvSpPr>
            <p:cNvPr id="146" name="Rectangle 145">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34" name="Google Shape;134;p26"/>
          <p:cNvSpPr txBox="1">
            <a:spLocks noGrp="1"/>
          </p:cNvSpPr>
          <p:nvPr>
            <p:ph type="ctrTitle"/>
          </p:nvPr>
        </p:nvSpPr>
        <p:spPr>
          <a:xfrm>
            <a:off x="685801" y="685800"/>
            <a:ext cx="6397155" cy="1151965"/>
          </a:xfrm>
          <a:prstGeom prst="rect">
            <a:avLst/>
          </a:prstGeom>
        </p:spPr>
        <p:txBody>
          <a:bodyPr spcFirstLastPara="1" vert="horz" lIns="91440" tIns="45720" rIns="91440" bIns="45720" rtlCol="0" anchor="ctr" anchorCtr="0">
            <a:normAutofit/>
          </a:bodyPr>
          <a:lstStyle/>
          <a:p>
            <a:pPr algn="l"/>
            <a:r>
              <a:rPr lang="en-US" sz="3800" b="1" dirty="0">
                <a:solidFill>
                  <a:srgbClr val="002060"/>
                </a:solidFill>
                <a:latin typeface="Comic Sans MS" panose="030F0702030302020204" pitchFamily="66" charset="0"/>
                <a:sym typeface="Lato"/>
              </a:rPr>
              <a:t>introduction</a:t>
            </a:r>
          </a:p>
        </p:txBody>
      </p:sp>
      <p:sp>
        <p:nvSpPr>
          <p:cNvPr id="135" name="Google Shape;135;p26"/>
          <p:cNvSpPr txBox="1">
            <a:spLocks noGrp="1"/>
          </p:cNvSpPr>
          <p:nvPr>
            <p:ph type="subTitle" idx="1"/>
          </p:nvPr>
        </p:nvSpPr>
        <p:spPr>
          <a:xfrm>
            <a:off x="444106" y="2076423"/>
            <a:ext cx="7124017" cy="3288739"/>
          </a:xfrm>
          <a:prstGeom prst="rect">
            <a:avLst/>
          </a:prstGeom>
        </p:spPr>
        <p:txBody>
          <a:bodyPr spcFirstLastPara="1" vert="horz" lIns="91440" tIns="45720" rIns="91440" bIns="45720" rtlCol="0" anchor="t" anchorCtr="0">
            <a:normAutofit/>
          </a:bodyPr>
          <a:lstStyle/>
          <a:p>
            <a:pPr marL="685789" indent="-457200" algn="l">
              <a:spcBef>
                <a:spcPts val="0"/>
              </a:spcBef>
              <a:spcAft>
                <a:spcPts val="600"/>
              </a:spcAft>
              <a:buFont typeface="Arial" panose="020B0604020202020204" pitchFamily="34" charset="0"/>
              <a:buChar char="•"/>
            </a:pPr>
            <a:r>
              <a:rPr lang="en-US" dirty="0">
                <a:solidFill>
                  <a:srgbClr val="002060"/>
                </a:solidFill>
                <a:latin typeface="Comic Sans MS" panose="030F0702030302020204" pitchFamily="66" charset="0"/>
                <a:sym typeface="Lato"/>
              </a:rPr>
              <a:t>Making informed choices</a:t>
            </a:r>
          </a:p>
          <a:p>
            <a:pPr marL="685789" indent="-457200" algn="l">
              <a:spcBef>
                <a:spcPts val="0"/>
              </a:spcBef>
              <a:spcAft>
                <a:spcPts val="600"/>
              </a:spcAft>
              <a:buFont typeface="Arial" panose="020B0604020202020204" pitchFamily="34" charset="0"/>
              <a:buChar char="•"/>
            </a:pPr>
            <a:r>
              <a:rPr lang="en-US" dirty="0">
                <a:solidFill>
                  <a:srgbClr val="002060"/>
                </a:solidFill>
                <a:latin typeface="Comic Sans MS" panose="030F0702030302020204" pitchFamily="66" charset="0"/>
                <a:sym typeface="Lato"/>
              </a:rPr>
              <a:t>Using the whole curriculum &amp; partners (Borders College)</a:t>
            </a:r>
          </a:p>
          <a:p>
            <a:pPr marL="685789" indent="-457200" algn="l">
              <a:spcBef>
                <a:spcPts val="0"/>
              </a:spcBef>
              <a:spcAft>
                <a:spcPts val="600"/>
              </a:spcAft>
              <a:buFont typeface="Arial" panose="020B0604020202020204" pitchFamily="34" charset="0"/>
              <a:buChar char="•"/>
            </a:pPr>
            <a:r>
              <a:rPr lang="en-US" dirty="0">
                <a:solidFill>
                  <a:srgbClr val="002060"/>
                </a:solidFill>
                <a:latin typeface="Comic Sans MS" panose="030F0702030302020204" pitchFamily="66" charset="0"/>
                <a:sym typeface="Lato"/>
              </a:rPr>
              <a:t>The senior phase S5-S6</a:t>
            </a:r>
          </a:p>
          <a:p>
            <a:pPr marL="457189" indent="-228600" algn="l">
              <a:spcBef>
                <a:spcPts val="0"/>
              </a:spcBef>
              <a:spcAft>
                <a:spcPts val="600"/>
              </a:spcAft>
              <a:buFont typeface="Arial" panose="020B0604020202020204" pitchFamily="34" charset="0"/>
              <a:buChar char="•"/>
            </a:pPr>
            <a:endParaRPr lang="en-US" b="1" u="sng" dirty="0">
              <a:solidFill>
                <a:schemeClr val="tx1"/>
              </a:solidFill>
              <a:sym typeface="Lato"/>
            </a:endParaRPr>
          </a:p>
          <a:p>
            <a:pPr marL="457189" indent="-228600" algn="l">
              <a:spcBef>
                <a:spcPts val="0"/>
              </a:spcBef>
              <a:spcAft>
                <a:spcPts val="600"/>
              </a:spcAft>
              <a:buFont typeface="Arial" panose="020B0604020202020204" pitchFamily="34" charset="0"/>
              <a:buChar char="•"/>
            </a:pPr>
            <a:endParaRPr lang="en-US" b="1" dirty="0">
              <a:solidFill>
                <a:schemeClr val="tx1"/>
              </a:solidFill>
              <a:sym typeface="Lato"/>
            </a:endParaRPr>
          </a:p>
        </p:txBody>
      </p:sp>
      <p:pic>
        <p:nvPicPr>
          <p:cNvPr id="136" name="Google Shape;136;p26" descr="A colorful shield with fish and torch&#10;&#10;Description automatically generated"/>
          <p:cNvPicPr preferRelativeResize="0"/>
          <p:nvPr/>
        </p:nvPicPr>
        <p:blipFill>
          <a:blip r:embed="rId4"/>
          <a:stretch>
            <a:fillRect/>
          </a:stretch>
        </p:blipFill>
        <p:spPr>
          <a:xfrm>
            <a:off x="7568124" y="606366"/>
            <a:ext cx="3836475" cy="4540207"/>
          </a:xfrm>
          <a:prstGeom prst="rect">
            <a:avLst/>
          </a:prstGeom>
          <a:noFill/>
          <a:ln w="57150" cmpd="thinThick">
            <a:solidFill>
              <a:schemeClr val="bg1">
                <a:lumMod val="50000"/>
              </a:schemeClr>
            </a:solidFill>
            <a:miter lim="800000"/>
          </a:ln>
        </p:spPr>
      </p:pic>
    </p:spTree>
    <p:extLst>
      <p:ext uri="{BB962C8B-B14F-4D97-AF65-F5344CB8AC3E}">
        <p14:creationId xmlns:p14="http://schemas.microsoft.com/office/powerpoint/2010/main" val="229578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472" y="263237"/>
            <a:ext cx="8572371"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srgbClr val="002060"/>
                </a:solidFill>
                <a:effectLst/>
                <a:uLnTx/>
                <a:uFillTx/>
                <a:latin typeface="Comic Sans MS" panose="030F0702030302020204" pitchFamily="66" charset="0"/>
              </a:rPr>
              <a:t>Updates</a:t>
            </a:r>
            <a:r>
              <a:rPr kumimoji="0" lang="en-GB" sz="4000" b="0" i="0" strike="noStrike" kern="1200" cap="none" spc="0" normalizeH="0" baseline="0" noProof="0" dirty="0">
                <a:ln>
                  <a:noFill/>
                </a:ln>
                <a:solidFill>
                  <a:srgbClr val="002060"/>
                </a:solidFill>
                <a:effectLst/>
                <a:uLnTx/>
                <a:uFillTx/>
                <a:latin typeface="Comic Sans MS" panose="030F0702030302020204" pitchFamily="66" charset="0"/>
              </a:rPr>
              <a:t> </a:t>
            </a:r>
          </a:p>
          <a:p>
            <a:pPr marL="571500" indent="-571500" defTabSz="457200">
              <a:buFont typeface="Arial" panose="020B0604020202020204" pitchFamily="34" charset="0"/>
              <a:buChar char="•"/>
              <a:defRPr/>
            </a:pPr>
            <a:r>
              <a:rPr lang="en-GB" sz="4000" dirty="0">
                <a:solidFill>
                  <a:srgbClr val="002060"/>
                </a:solidFill>
                <a:latin typeface="Comic Sans MS" panose="030F0702030302020204" pitchFamily="66" charset="0"/>
              </a:rPr>
              <a:t>Changes to the 2024-25 session</a:t>
            </a:r>
          </a:p>
          <a:p>
            <a:pPr marL="571500" indent="-571500" defTabSz="457200">
              <a:buFont typeface="Arial" panose="020B0604020202020204" pitchFamily="34" charset="0"/>
              <a:buChar char="•"/>
              <a:defRPr/>
            </a:pPr>
            <a:endParaRPr lang="en-GB" sz="4000" dirty="0">
              <a:solidFill>
                <a:srgbClr val="002060"/>
              </a:solidFill>
              <a:latin typeface="Comic Sans MS" panose="030F070203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srgbClr val="002060"/>
                </a:solidFill>
                <a:effectLst/>
                <a:uLnTx/>
                <a:uFillTx/>
                <a:latin typeface="Comic Sans MS" panose="030F0702030302020204" pitchFamily="66" charset="0"/>
              </a:rPr>
              <a:t>Process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002060"/>
                </a:solidFill>
                <a:effectLst/>
                <a:uLnTx/>
                <a:uFillTx/>
                <a:latin typeface="Comic Sans MS" panose="030F0702030302020204" pitchFamily="66" charset="0"/>
              </a:rPr>
              <a:t>Course choice website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002060"/>
                </a:solidFill>
                <a:effectLst/>
                <a:uLnTx/>
                <a:uFillTx/>
                <a:latin typeface="Comic Sans MS" panose="030F0702030302020204" pitchFamily="66" charset="0"/>
              </a:rPr>
              <a:t>Course choice sheet</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002060"/>
                </a:solidFill>
                <a:effectLst/>
                <a:uLnTx/>
                <a:uFillTx/>
                <a:latin typeface="Comic Sans MS" panose="030F0702030302020204" pitchFamily="66" charset="0"/>
              </a:rPr>
              <a:t>How to input choices.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0993" y="3666941"/>
            <a:ext cx="1466850" cy="1847850"/>
          </a:xfrm>
          <a:prstGeom prst="rect">
            <a:avLst/>
          </a:prstGeom>
        </p:spPr>
      </p:pic>
    </p:spTree>
    <p:extLst>
      <p:ext uri="{BB962C8B-B14F-4D97-AF65-F5344CB8AC3E}">
        <p14:creationId xmlns:p14="http://schemas.microsoft.com/office/powerpoint/2010/main" val="344767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6618-1D2C-FF94-A4D5-73942A68BC8D}"/>
              </a:ext>
            </a:extLst>
          </p:cNvPr>
          <p:cNvSpPr>
            <a:spLocks noGrp="1"/>
          </p:cNvSpPr>
          <p:nvPr>
            <p:ph type="title"/>
          </p:nvPr>
        </p:nvSpPr>
        <p:spPr/>
        <p:txBody>
          <a:bodyPr>
            <a:noAutofit/>
          </a:bodyPr>
          <a:lstStyle/>
          <a:p>
            <a:r>
              <a:rPr lang="en-GB" sz="4000" b="1" u="sng" dirty="0">
                <a:solidFill>
                  <a:srgbClr val="002060"/>
                </a:solidFill>
                <a:latin typeface="Comic Sans MS" panose="030F0702030302020204" pitchFamily="66" charset="0"/>
              </a:rPr>
              <a:t>Updates</a:t>
            </a:r>
            <a:r>
              <a:rPr lang="en-GB" sz="4000" dirty="0">
                <a:solidFill>
                  <a:srgbClr val="002060"/>
                </a:solidFill>
                <a:latin typeface="Comic Sans MS" panose="030F0702030302020204" pitchFamily="66" charset="0"/>
              </a:rPr>
              <a:t>: </a:t>
            </a:r>
            <a:br>
              <a:rPr lang="en-GB" sz="4000" dirty="0">
                <a:solidFill>
                  <a:srgbClr val="002060"/>
                </a:solidFill>
                <a:latin typeface="Comic Sans MS" panose="030F0702030302020204" pitchFamily="66" charset="0"/>
              </a:rPr>
            </a:br>
            <a:r>
              <a:rPr lang="en-GB" sz="4000" dirty="0">
                <a:solidFill>
                  <a:srgbClr val="002060"/>
                </a:solidFill>
                <a:latin typeface="Comic Sans MS" panose="030F0702030302020204" pitchFamily="66" charset="0"/>
              </a:rPr>
              <a:t>Changes to the 2024-25 Session</a:t>
            </a:r>
          </a:p>
        </p:txBody>
      </p:sp>
      <p:sp>
        <p:nvSpPr>
          <p:cNvPr id="3" name="Content Placeholder 2">
            <a:extLst>
              <a:ext uri="{FF2B5EF4-FFF2-40B4-BE49-F238E27FC236}">
                <a16:creationId xmlns:a16="http://schemas.microsoft.com/office/drawing/2014/main" id="{9837BE20-4874-44BD-51EF-0217053BDBDD}"/>
              </a:ext>
            </a:extLst>
          </p:cNvPr>
          <p:cNvSpPr>
            <a:spLocks noGrp="1"/>
          </p:cNvSpPr>
          <p:nvPr>
            <p:ph sz="quarter" idx="13"/>
          </p:nvPr>
        </p:nvSpPr>
        <p:spPr/>
        <p:txBody>
          <a:bodyPr/>
          <a:lstStyle/>
          <a:p>
            <a:r>
              <a:rPr lang="en-GB" dirty="0">
                <a:solidFill>
                  <a:srgbClr val="002060"/>
                </a:solidFill>
                <a:latin typeface="Comic Sans MS" panose="030F0702030302020204" pitchFamily="66" charset="0"/>
              </a:rPr>
              <a:t>S5 &amp; S6 Choices</a:t>
            </a:r>
          </a:p>
          <a:p>
            <a:r>
              <a:rPr lang="en-GB" dirty="0">
                <a:solidFill>
                  <a:srgbClr val="002060"/>
                </a:solidFill>
                <a:latin typeface="Comic Sans MS" panose="030F0702030302020204" pitchFamily="66" charset="0"/>
              </a:rPr>
              <a:t>New courses</a:t>
            </a:r>
          </a:p>
          <a:p>
            <a:r>
              <a:rPr lang="en-GB" dirty="0" err="1">
                <a:solidFill>
                  <a:srgbClr val="002060"/>
                </a:solidFill>
                <a:latin typeface="Comic Sans MS" panose="030F0702030302020204" pitchFamily="66" charset="0"/>
              </a:rPr>
              <a:t>Recoursing</a:t>
            </a:r>
            <a:r>
              <a:rPr lang="en-GB" dirty="0">
                <a:solidFill>
                  <a:srgbClr val="002060"/>
                </a:solidFill>
                <a:latin typeface="Comic Sans MS" panose="030F0702030302020204" pitchFamily="66" charset="0"/>
              </a:rPr>
              <a:t> Policy</a:t>
            </a:r>
          </a:p>
          <a:p>
            <a:endParaRPr lang="en-GB" dirty="0"/>
          </a:p>
        </p:txBody>
      </p:sp>
    </p:spTree>
    <p:extLst>
      <p:ext uri="{BB962C8B-B14F-4D97-AF65-F5344CB8AC3E}">
        <p14:creationId xmlns:p14="http://schemas.microsoft.com/office/powerpoint/2010/main" val="79271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40DC-EC3B-BA80-5189-627237A9CF7E}"/>
              </a:ext>
            </a:extLst>
          </p:cNvPr>
          <p:cNvSpPr>
            <a:spLocks noGrp="1"/>
          </p:cNvSpPr>
          <p:nvPr>
            <p:ph type="title"/>
          </p:nvPr>
        </p:nvSpPr>
        <p:spPr>
          <a:xfrm>
            <a:off x="685801" y="-47982"/>
            <a:ext cx="10396882" cy="1151965"/>
          </a:xfrm>
        </p:spPr>
        <p:txBody>
          <a:bodyPr>
            <a:normAutofit/>
          </a:bodyPr>
          <a:lstStyle/>
          <a:p>
            <a:r>
              <a:rPr lang="en-GB" sz="4000" dirty="0">
                <a:solidFill>
                  <a:srgbClr val="002060"/>
                </a:solidFill>
                <a:latin typeface="Comic Sans MS" panose="030F0702030302020204" pitchFamily="66" charset="0"/>
              </a:rPr>
              <a:t>S5 &amp; S6 Choices</a:t>
            </a:r>
          </a:p>
        </p:txBody>
      </p:sp>
      <p:sp>
        <p:nvSpPr>
          <p:cNvPr id="3" name="Content Placeholder 2">
            <a:extLst>
              <a:ext uri="{FF2B5EF4-FFF2-40B4-BE49-F238E27FC236}">
                <a16:creationId xmlns:a16="http://schemas.microsoft.com/office/drawing/2014/main" id="{F83C085C-43DA-2EE4-292C-2760A4962BBD}"/>
              </a:ext>
            </a:extLst>
          </p:cNvPr>
          <p:cNvSpPr>
            <a:spLocks noGrp="1"/>
          </p:cNvSpPr>
          <p:nvPr>
            <p:ph sz="quarter" idx="13"/>
          </p:nvPr>
        </p:nvSpPr>
        <p:spPr>
          <a:xfrm>
            <a:off x="685800" y="1117599"/>
            <a:ext cx="10394707" cy="4921956"/>
          </a:xfrm>
        </p:spPr>
        <p:txBody>
          <a:bodyPr>
            <a:normAutofit fontScale="77500" lnSpcReduction="20000"/>
          </a:bodyPr>
          <a:lstStyle/>
          <a:p>
            <a:pPr marL="0" indent="0" algn="l" fontAlgn="base">
              <a:buNone/>
            </a:pPr>
            <a:r>
              <a:rPr lang="en-GB" b="1" i="0" dirty="0">
                <a:solidFill>
                  <a:srgbClr val="002060"/>
                </a:solidFill>
                <a:effectLst/>
                <a:latin typeface="Comic Sans MS" panose="030F0702030302020204" pitchFamily="66" charset="0"/>
              </a:rPr>
              <a:t>S4s</a:t>
            </a:r>
            <a:r>
              <a:rPr lang="en-GB" b="0" i="0" dirty="0">
                <a:solidFill>
                  <a:srgbClr val="002060"/>
                </a:solidFill>
                <a:effectLst/>
                <a:latin typeface="Comic Sans MS" panose="030F0702030302020204" pitchFamily="66" charset="0"/>
              </a:rPr>
              <a:t>  choose either:</a:t>
            </a:r>
          </a:p>
          <a:p>
            <a:pPr algn="l" fontAlgn="base">
              <a:buFont typeface="Arial" panose="020B0604020202020204" pitchFamily="34" charset="0"/>
              <a:buChar char="•"/>
            </a:pPr>
            <a:r>
              <a:rPr lang="en-GB" b="0" i="0" dirty="0">
                <a:solidFill>
                  <a:srgbClr val="002060"/>
                </a:solidFill>
                <a:effectLst/>
                <a:highlight>
                  <a:srgbClr val="FFFF00"/>
                </a:highlight>
                <a:latin typeface="Comic Sans MS" panose="030F0702030302020204" pitchFamily="66" charset="0"/>
              </a:rPr>
              <a:t>A minimum </a:t>
            </a:r>
            <a:r>
              <a:rPr lang="en-GB" b="1" i="0" dirty="0">
                <a:solidFill>
                  <a:srgbClr val="002060"/>
                </a:solidFill>
                <a:effectLst/>
                <a:highlight>
                  <a:srgbClr val="FFFF00"/>
                </a:highlight>
                <a:latin typeface="Comic Sans MS" panose="030F0702030302020204" pitchFamily="66" charset="0"/>
              </a:rPr>
              <a:t>6 courses</a:t>
            </a:r>
            <a:endParaRPr lang="en-GB" b="0" i="0" dirty="0">
              <a:solidFill>
                <a:srgbClr val="002060"/>
              </a:solidFill>
              <a:effectLst/>
              <a:highlight>
                <a:srgbClr val="FFFF00"/>
              </a:highlight>
              <a:latin typeface="Comic Sans MS" panose="030F0702030302020204" pitchFamily="66" charset="0"/>
            </a:endParaRPr>
          </a:p>
          <a:p>
            <a:pPr marL="0" indent="0" algn="l" fontAlgn="base">
              <a:buNone/>
            </a:pPr>
            <a:r>
              <a:rPr lang="en-GB" b="1" i="0" u="sng" dirty="0">
                <a:solidFill>
                  <a:srgbClr val="002060"/>
                </a:solidFill>
                <a:effectLst/>
                <a:latin typeface="Comic Sans MS" panose="030F0702030302020204" pitchFamily="66" charset="0"/>
              </a:rPr>
              <a:t>or</a:t>
            </a:r>
            <a:endParaRPr lang="en-GB" b="0" i="0" dirty="0">
              <a:solidFill>
                <a:srgbClr val="002060"/>
              </a:solidFill>
              <a:effectLst/>
              <a:latin typeface="Comic Sans MS" panose="030F0702030302020204" pitchFamily="66" charset="0"/>
            </a:endParaRPr>
          </a:p>
          <a:p>
            <a:pPr algn="l" fontAlgn="base">
              <a:buFont typeface="Arial" panose="020B0604020202020204" pitchFamily="34" charset="0"/>
              <a:buChar char="•"/>
            </a:pPr>
            <a:r>
              <a:rPr lang="en-GB" b="1" i="0" dirty="0">
                <a:solidFill>
                  <a:srgbClr val="002060"/>
                </a:solidFill>
                <a:effectLst/>
                <a:highlight>
                  <a:srgbClr val="00FF00"/>
                </a:highlight>
                <a:latin typeface="Comic Sans MS" panose="030F0702030302020204" pitchFamily="66" charset="0"/>
              </a:rPr>
              <a:t>5 l6 courses </a:t>
            </a:r>
            <a:r>
              <a:rPr lang="en-GB" b="0" i="0" dirty="0">
                <a:solidFill>
                  <a:srgbClr val="002060"/>
                </a:solidFill>
                <a:effectLst/>
                <a:highlight>
                  <a:srgbClr val="00FF00"/>
                </a:highlight>
                <a:latin typeface="Comic Sans MS" panose="030F0702030302020204" pitchFamily="66" charset="0"/>
              </a:rPr>
              <a:t>plus School Study</a:t>
            </a:r>
          </a:p>
          <a:p>
            <a:pPr marL="0" indent="0" algn="l" fontAlgn="base">
              <a:buNone/>
            </a:pPr>
            <a:endParaRPr lang="en-GB" b="0" i="0" dirty="0">
              <a:solidFill>
                <a:srgbClr val="002060"/>
              </a:solidFill>
              <a:effectLst/>
              <a:latin typeface="Comic Sans MS" panose="030F0702030302020204" pitchFamily="66" charset="0"/>
            </a:endParaRPr>
          </a:p>
          <a:p>
            <a:pPr marL="0" indent="0" algn="l" fontAlgn="base">
              <a:buNone/>
            </a:pPr>
            <a:r>
              <a:rPr lang="en-GB" b="1" i="0" dirty="0">
                <a:solidFill>
                  <a:srgbClr val="002060"/>
                </a:solidFill>
                <a:effectLst/>
                <a:latin typeface="Comic Sans MS" panose="030F0702030302020204" pitchFamily="66" charset="0"/>
              </a:rPr>
              <a:t>S5</a:t>
            </a:r>
            <a:r>
              <a:rPr lang="en-GB" b="0" i="0" dirty="0">
                <a:solidFill>
                  <a:srgbClr val="002060"/>
                </a:solidFill>
                <a:effectLst/>
                <a:latin typeface="Comic Sans MS" panose="030F0702030302020204" pitchFamily="66" charset="0"/>
              </a:rPr>
              <a:t>  choose either:</a:t>
            </a:r>
          </a:p>
          <a:p>
            <a:pPr algn="l" fontAlgn="base">
              <a:buFont typeface="Arial" panose="020B0604020202020204" pitchFamily="34" charset="0"/>
              <a:buChar char="•"/>
            </a:pPr>
            <a:r>
              <a:rPr lang="en-GB" b="0" i="0" dirty="0">
                <a:solidFill>
                  <a:srgbClr val="002060"/>
                </a:solidFill>
                <a:effectLst/>
                <a:highlight>
                  <a:srgbClr val="00FFFF"/>
                </a:highlight>
                <a:latin typeface="Comic Sans MS" panose="030F0702030302020204" pitchFamily="66" charset="0"/>
              </a:rPr>
              <a:t>A minimum of </a:t>
            </a:r>
            <a:r>
              <a:rPr lang="en-GB" b="1" i="0" dirty="0">
                <a:solidFill>
                  <a:srgbClr val="002060"/>
                </a:solidFill>
                <a:effectLst/>
                <a:highlight>
                  <a:srgbClr val="00FFFF"/>
                </a:highlight>
                <a:latin typeface="Comic Sans MS" panose="030F0702030302020204" pitchFamily="66" charset="0"/>
              </a:rPr>
              <a:t>5 courses </a:t>
            </a:r>
            <a:r>
              <a:rPr lang="en-GB" i="0" dirty="0">
                <a:solidFill>
                  <a:srgbClr val="002060"/>
                </a:solidFill>
                <a:effectLst/>
                <a:highlight>
                  <a:srgbClr val="00FFFF"/>
                </a:highlight>
                <a:latin typeface="Comic Sans MS" panose="030F0702030302020204" pitchFamily="66" charset="0"/>
              </a:rPr>
              <a:t>at any level</a:t>
            </a:r>
          </a:p>
          <a:p>
            <a:pPr marL="0" indent="0" algn="l" fontAlgn="base">
              <a:buNone/>
            </a:pPr>
            <a:r>
              <a:rPr lang="en-GB" b="1" i="0" u="sng" dirty="0">
                <a:solidFill>
                  <a:srgbClr val="002060"/>
                </a:solidFill>
                <a:effectLst/>
                <a:latin typeface="Comic Sans MS" panose="030F0702030302020204" pitchFamily="66" charset="0"/>
              </a:rPr>
              <a:t>or</a:t>
            </a:r>
            <a:endParaRPr lang="en-GB" b="0" i="0" dirty="0">
              <a:solidFill>
                <a:srgbClr val="002060"/>
              </a:solidFill>
              <a:effectLst/>
              <a:latin typeface="Comic Sans MS" panose="030F0702030302020204" pitchFamily="66" charset="0"/>
            </a:endParaRPr>
          </a:p>
          <a:p>
            <a:pPr algn="l" fontAlgn="base">
              <a:buFont typeface="Arial" panose="020B0604020202020204" pitchFamily="34" charset="0"/>
              <a:buChar char="•"/>
            </a:pPr>
            <a:r>
              <a:rPr lang="en-GB" b="1" i="0" dirty="0">
                <a:solidFill>
                  <a:srgbClr val="002060"/>
                </a:solidFill>
                <a:effectLst/>
                <a:highlight>
                  <a:srgbClr val="FF00FF"/>
                </a:highlight>
                <a:latin typeface="Comic Sans MS" panose="030F0702030302020204" pitchFamily="66" charset="0"/>
              </a:rPr>
              <a:t>3 </a:t>
            </a:r>
            <a:r>
              <a:rPr lang="en-GB" b="1" dirty="0">
                <a:solidFill>
                  <a:srgbClr val="002060"/>
                </a:solidFill>
                <a:highlight>
                  <a:srgbClr val="FF00FF"/>
                </a:highlight>
                <a:latin typeface="Comic Sans MS" panose="030F0702030302020204" pitchFamily="66" charset="0"/>
              </a:rPr>
              <a:t>l7</a:t>
            </a:r>
            <a:r>
              <a:rPr lang="en-GB" b="1" i="0" dirty="0">
                <a:solidFill>
                  <a:srgbClr val="002060"/>
                </a:solidFill>
                <a:effectLst/>
                <a:highlight>
                  <a:srgbClr val="FF00FF"/>
                </a:highlight>
                <a:latin typeface="Comic Sans MS" panose="030F0702030302020204" pitchFamily="66" charset="0"/>
              </a:rPr>
              <a:t> courses, LRC </a:t>
            </a:r>
            <a:r>
              <a:rPr lang="en-GB" i="0" dirty="0">
                <a:solidFill>
                  <a:srgbClr val="002060"/>
                </a:solidFill>
                <a:effectLst/>
                <a:highlight>
                  <a:srgbClr val="FF00FF"/>
                </a:highlight>
                <a:latin typeface="Comic Sans MS" panose="030F0702030302020204" pitchFamily="66" charset="0"/>
              </a:rPr>
              <a:t>School study </a:t>
            </a:r>
            <a:r>
              <a:rPr lang="en-GB" b="0" i="0" dirty="0">
                <a:solidFill>
                  <a:srgbClr val="002060"/>
                </a:solidFill>
                <a:effectLst/>
                <a:highlight>
                  <a:srgbClr val="FF00FF"/>
                </a:highlight>
                <a:latin typeface="Comic Sans MS" panose="030F0702030302020204" pitchFamily="66" charset="0"/>
              </a:rPr>
              <a:t>plus </a:t>
            </a:r>
            <a:r>
              <a:rPr lang="en-GB" b="1" i="0" dirty="0">
                <a:solidFill>
                  <a:srgbClr val="002060"/>
                </a:solidFill>
                <a:effectLst/>
                <a:highlight>
                  <a:srgbClr val="FF00FF"/>
                </a:highlight>
                <a:latin typeface="Comic Sans MS" panose="030F0702030302020204" pitchFamily="66" charset="0"/>
              </a:rPr>
              <a:t>one other course at any level</a:t>
            </a:r>
          </a:p>
          <a:p>
            <a:pPr algn="l" fontAlgn="base">
              <a:buFont typeface="Arial" panose="020B0604020202020204" pitchFamily="34" charset="0"/>
              <a:buChar char="•"/>
            </a:pPr>
            <a:endParaRPr lang="en-GB" b="0" i="0" dirty="0">
              <a:solidFill>
                <a:srgbClr val="002060"/>
              </a:solidFill>
              <a:effectLst/>
              <a:latin typeface="Comic Sans MS" panose="030F0702030302020204" pitchFamily="66" charset="0"/>
            </a:endParaRPr>
          </a:p>
          <a:p>
            <a:pPr marL="0" indent="0" fontAlgn="base">
              <a:buNone/>
            </a:pPr>
            <a:r>
              <a:rPr lang="en-GB" b="0" i="0" dirty="0">
                <a:solidFill>
                  <a:srgbClr val="002060"/>
                </a:solidFill>
                <a:effectLst/>
                <a:latin typeface="Comic Sans MS" panose="030F0702030302020204" pitchFamily="66" charset="0"/>
              </a:rPr>
              <a:t>Pupils wh</a:t>
            </a:r>
            <a:r>
              <a:rPr lang="en-GB" dirty="0">
                <a:solidFill>
                  <a:srgbClr val="002060"/>
                </a:solidFill>
                <a:latin typeface="Comic Sans MS" panose="030F0702030302020204" pitchFamily="66" charset="0"/>
              </a:rPr>
              <a:t>o wish to participate in </a:t>
            </a:r>
            <a:r>
              <a:rPr lang="en-GB" b="1" dirty="0">
                <a:solidFill>
                  <a:srgbClr val="002060"/>
                </a:solidFill>
                <a:latin typeface="Comic Sans MS" panose="030F0702030302020204" pitchFamily="66" charset="0"/>
              </a:rPr>
              <a:t>school service rather than one of their subjects </a:t>
            </a:r>
            <a:r>
              <a:rPr lang="en-GB" dirty="0">
                <a:solidFill>
                  <a:srgbClr val="002060"/>
                </a:solidFill>
                <a:latin typeface="Comic Sans MS" panose="030F0702030302020204" pitchFamily="66" charset="0"/>
              </a:rPr>
              <a:t>can make an application to do so. </a:t>
            </a:r>
          </a:p>
          <a:p>
            <a:pPr marL="0" indent="0" fontAlgn="base">
              <a:buNone/>
            </a:pPr>
            <a:r>
              <a:rPr lang="en-GB" dirty="0">
                <a:solidFill>
                  <a:srgbClr val="002060"/>
                </a:solidFill>
                <a:latin typeface="Comic Sans MS" panose="030F0702030302020204" pitchFamily="66" charset="0"/>
              </a:rPr>
              <a:t>In addition, all new S6 pupils will complete a </a:t>
            </a:r>
            <a:r>
              <a:rPr lang="en-GB" b="1" dirty="0">
                <a:solidFill>
                  <a:srgbClr val="002060"/>
                </a:solidFill>
                <a:highlight>
                  <a:srgbClr val="008080"/>
                </a:highlight>
                <a:latin typeface="Comic Sans MS" panose="030F0702030302020204" pitchFamily="66" charset="0"/>
              </a:rPr>
              <a:t>Leadership qualification </a:t>
            </a:r>
            <a:r>
              <a:rPr lang="en-GB" dirty="0">
                <a:solidFill>
                  <a:srgbClr val="002060"/>
                </a:solidFill>
                <a:latin typeface="Comic Sans MS" panose="030F0702030302020204" pitchFamily="66" charset="0"/>
              </a:rPr>
              <a:t>in one column</a:t>
            </a:r>
            <a:endParaRPr lang="en-GB" b="0" i="0" dirty="0">
              <a:solidFill>
                <a:srgbClr val="2B2B2B"/>
              </a:solidFill>
              <a:effectLst/>
              <a:latin typeface="Comic Sans MS" panose="030F0702030302020204" pitchFamily="66" charset="0"/>
            </a:endParaRPr>
          </a:p>
          <a:p>
            <a:pPr marL="0" indent="0" algn="l" fontAlgn="base">
              <a:buNone/>
            </a:pPr>
            <a:endParaRPr lang="en-GB" b="0" i="0" dirty="0">
              <a:solidFill>
                <a:srgbClr val="2B2B2B"/>
              </a:solidFill>
              <a:effectLst/>
              <a:latin typeface="Comic Sans MS" panose="030F0702030302020204" pitchFamily="66" charset="0"/>
            </a:endParaRPr>
          </a:p>
          <a:p>
            <a:endParaRPr lang="en-GB" dirty="0"/>
          </a:p>
        </p:txBody>
      </p:sp>
      <p:graphicFrame>
        <p:nvGraphicFramePr>
          <p:cNvPr id="5" name="Table 4">
            <a:extLst>
              <a:ext uri="{FF2B5EF4-FFF2-40B4-BE49-F238E27FC236}">
                <a16:creationId xmlns:a16="http://schemas.microsoft.com/office/drawing/2014/main" id="{1806F632-DA07-2749-3C5F-77EBBF717B99}"/>
              </a:ext>
            </a:extLst>
          </p:cNvPr>
          <p:cNvGraphicFramePr>
            <a:graphicFrameLocks noGrp="1"/>
          </p:cNvGraphicFramePr>
          <p:nvPr/>
        </p:nvGraphicFramePr>
        <p:xfrm>
          <a:off x="5460786" y="818445"/>
          <a:ext cx="6157473" cy="2500378"/>
        </p:xfrm>
        <a:graphic>
          <a:graphicData uri="http://schemas.openxmlformats.org/drawingml/2006/table">
            <a:tbl>
              <a:tblPr firstRow="1" firstCol="1" bandRow="1">
                <a:tableStyleId>{5C22544A-7EE6-4342-B048-85BDC9FD1C3A}</a:tableStyleId>
              </a:tblPr>
              <a:tblGrid>
                <a:gridCol w="886227">
                  <a:extLst>
                    <a:ext uri="{9D8B030D-6E8A-4147-A177-3AD203B41FA5}">
                      <a16:colId xmlns:a16="http://schemas.microsoft.com/office/drawing/2014/main" val="2486373370"/>
                    </a:ext>
                  </a:extLst>
                </a:gridCol>
                <a:gridCol w="873051">
                  <a:extLst>
                    <a:ext uri="{9D8B030D-6E8A-4147-A177-3AD203B41FA5}">
                      <a16:colId xmlns:a16="http://schemas.microsoft.com/office/drawing/2014/main" val="843268085"/>
                    </a:ext>
                  </a:extLst>
                </a:gridCol>
                <a:gridCol w="879639">
                  <a:extLst>
                    <a:ext uri="{9D8B030D-6E8A-4147-A177-3AD203B41FA5}">
                      <a16:colId xmlns:a16="http://schemas.microsoft.com/office/drawing/2014/main" val="860734991"/>
                    </a:ext>
                  </a:extLst>
                </a:gridCol>
                <a:gridCol w="879639">
                  <a:extLst>
                    <a:ext uri="{9D8B030D-6E8A-4147-A177-3AD203B41FA5}">
                      <a16:colId xmlns:a16="http://schemas.microsoft.com/office/drawing/2014/main" val="3072665172"/>
                    </a:ext>
                  </a:extLst>
                </a:gridCol>
                <a:gridCol w="879639">
                  <a:extLst>
                    <a:ext uri="{9D8B030D-6E8A-4147-A177-3AD203B41FA5}">
                      <a16:colId xmlns:a16="http://schemas.microsoft.com/office/drawing/2014/main" val="1177959165"/>
                    </a:ext>
                  </a:extLst>
                </a:gridCol>
                <a:gridCol w="879639">
                  <a:extLst>
                    <a:ext uri="{9D8B030D-6E8A-4147-A177-3AD203B41FA5}">
                      <a16:colId xmlns:a16="http://schemas.microsoft.com/office/drawing/2014/main" val="3131534342"/>
                    </a:ext>
                  </a:extLst>
                </a:gridCol>
                <a:gridCol w="879639">
                  <a:extLst>
                    <a:ext uri="{9D8B030D-6E8A-4147-A177-3AD203B41FA5}">
                      <a16:colId xmlns:a16="http://schemas.microsoft.com/office/drawing/2014/main" val="2677894517"/>
                    </a:ext>
                  </a:extLst>
                </a:gridCol>
              </a:tblGrid>
              <a:tr h="95955">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 </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1</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2</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3</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4</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5</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kern="100" dirty="0">
                          <a:solidFill>
                            <a:srgbClr val="002060"/>
                          </a:solidFill>
                          <a:effectLst/>
                          <a:latin typeface="Comic Sans MS" panose="030F0702030302020204" pitchFamily="66" charset="0"/>
                        </a:rPr>
                        <a:t>6</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453823"/>
                  </a:ext>
                </a:extLst>
              </a:tr>
              <a:tr h="307413">
                <a:tc rowSpan="2">
                  <a:txBody>
                    <a:bodyPr/>
                    <a:lstStyle/>
                    <a:p>
                      <a:pPr algn="ctr">
                        <a:lnSpc>
                          <a:spcPct val="107000"/>
                        </a:lnSpc>
                        <a:spcAft>
                          <a:spcPts val="800"/>
                        </a:spcAft>
                      </a:pPr>
                      <a:r>
                        <a:rPr lang="en-GB" sz="1100" kern="100" dirty="0">
                          <a:solidFill>
                            <a:srgbClr val="002060"/>
                          </a:solidFill>
                          <a:effectLst/>
                          <a:latin typeface="Comic Sans MS" panose="030F0702030302020204" pitchFamily="66" charset="0"/>
                        </a:rPr>
                        <a:t>S5</a:t>
                      </a:r>
                      <a:endParaRPr lang="en-GB" sz="1100"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 </a:t>
                      </a:r>
                    </a:p>
                    <a:p>
                      <a:pPr>
                        <a:lnSpc>
                          <a:spcPct val="107000"/>
                        </a:lnSpc>
                        <a:spcAft>
                          <a:spcPts val="800"/>
                        </a:spcAft>
                      </a:pP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a:t>
                      </a: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a:t>
                      </a: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a:t>
                      </a: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a:t>
                      </a: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FF00"/>
                          </a:highlight>
                          <a:latin typeface="Comic Sans MS" panose="030F0702030302020204" pitchFamily="66" charset="0"/>
                        </a:rPr>
                        <a:t>Full Course</a:t>
                      </a:r>
                      <a:endParaRPr lang="en-GB" sz="1100" b="1" kern="100" dirty="0">
                        <a:solidFill>
                          <a:srgbClr val="002060"/>
                        </a:solidFill>
                        <a:effectLst/>
                        <a:highlight>
                          <a:srgbClr val="FF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279246"/>
                  </a:ext>
                </a:extLst>
              </a:tr>
              <a:tr h="161184">
                <a:tc vMerge="1">
                  <a:txBody>
                    <a:bodyPr/>
                    <a:lstStyle/>
                    <a:p>
                      <a:endParaRPr lang="en-GB"/>
                    </a:p>
                  </a:txBody>
                  <a:tcPr/>
                </a:tc>
                <a:tc>
                  <a:txBody>
                    <a:bodyPr/>
                    <a:lstStyle/>
                    <a:p>
                      <a:pPr>
                        <a:lnSpc>
                          <a:spcPct val="107000"/>
                        </a:lnSpc>
                        <a:spcAft>
                          <a:spcPts val="800"/>
                        </a:spcAft>
                      </a:pPr>
                      <a:r>
                        <a:rPr lang="en-GB" sz="1100" b="1" kern="100" dirty="0">
                          <a:solidFill>
                            <a:srgbClr val="002060"/>
                          </a:solidFill>
                          <a:effectLst/>
                          <a:highlight>
                            <a:srgbClr val="00FF00"/>
                          </a:highlight>
                          <a:latin typeface="Comic Sans MS" panose="030F0702030302020204" pitchFamily="66" charset="0"/>
                        </a:rPr>
                        <a:t>L6 Course</a:t>
                      </a:r>
                      <a:endParaRPr lang="en-GB" sz="1100" b="1" kern="100" dirty="0">
                        <a:solidFill>
                          <a:srgbClr val="002060"/>
                        </a:solidFill>
                        <a:effectLst/>
                        <a:highlight>
                          <a:srgbClr val="00FF00"/>
                        </a:highlight>
                        <a:latin typeface="Comic Sans MS" panose="030F0702030302020204" pitchFamily="66" charset="0"/>
                        <a:cs typeface="Times New Roman" panose="02020603050405020304" pitchFamily="18" charset="0"/>
                      </a:endParaRPr>
                    </a:p>
                    <a:p>
                      <a:pPr>
                        <a:lnSpc>
                          <a:spcPct val="107000"/>
                        </a:lnSpc>
                        <a:spcAft>
                          <a:spcPts val="800"/>
                        </a:spcAft>
                      </a:pPr>
                      <a:endParaRPr lang="en-GB" sz="1100" b="1" kern="100" dirty="0">
                        <a:solidFill>
                          <a:srgbClr val="002060"/>
                        </a:solidFill>
                        <a:effectLst/>
                        <a:highlight>
                          <a:srgbClr val="00FF00"/>
                        </a:highlight>
                        <a:latin typeface="Comic Sans MS" panose="030F07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a:solidFill>
                            <a:srgbClr val="002060"/>
                          </a:solidFill>
                          <a:effectLst/>
                          <a:highlight>
                            <a:srgbClr val="00FF00"/>
                          </a:highlight>
                          <a:latin typeface="Comic Sans MS" panose="030F0702030302020204" pitchFamily="66" charset="0"/>
                        </a:rPr>
                        <a:t>L6 Course</a:t>
                      </a:r>
                      <a:endParaRPr lang="en-GB" sz="1100" b="1" kern="100">
                        <a:solidFill>
                          <a:srgbClr val="002060"/>
                        </a:solidFill>
                        <a:effectLst/>
                        <a:highlight>
                          <a:srgbClr val="00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a:solidFill>
                            <a:srgbClr val="002060"/>
                          </a:solidFill>
                          <a:effectLst/>
                          <a:highlight>
                            <a:srgbClr val="00FF00"/>
                          </a:highlight>
                          <a:latin typeface="Comic Sans MS" panose="030F0702030302020204" pitchFamily="66" charset="0"/>
                        </a:rPr>
                        <a:t>L6 Course</a:t>
                      </a:r>
                      <a:endParaRPr lang="en-GB" sz="1100" b="1" kern="100">
                        <a:solidFill>
                          <a:srgbClr val="002060"/>
                        </a:solidFill>
                        <a:effectLst/>
                        <a:highlight>
                          <a:srgbClr val="00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a:solidFill>
                            <a:srgbClr val="002060"/>
                          </a:solidFill>
                          <a:effectLst/>
                          <a:highlight>
                            <a:srgbClr val="00FF00"/>
                          </a:highlight>
                          <a:latin typeface="Comic Sans MS" panose="030F0702030302020204" pitchFamily="66" charset="0"/>
                        </a:rPr>
                        <a:t>L6 Course</a:t>
                      </a:r>
                      <a:endParaRPr lang="en-GB" sz="1100" b="1" kern="100">
                        <a:solidFill>
                          <a:srgbClr val="002060"/>
                        </a:solidFill>
                        <a:effectLst/>
                        <a:highlight>
                          <a:srgbClr val="00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a:solidFill>
                            <a:srgbClr val="002060"/>
                          </a:solidFill>
                          <a:effectLst/>
                          <a:highlight>
                            <a:srgbClr val="00FF00"/>
                          </a:highlight>
                          <a:latin typeface="Comic Sans MS" panose="030F0702030302020204" pitchFamily="66" charset="0"/>
                        </a:rPr>
                        <a:t>L6 Course</a:t>
                      </a:r>
                      <a:endParaRPr lang="en-GB" sz="1100" b="1" kern="100">
                        <a:solidFill>
                          <a:srgbClr val="002060"/>
                        </a:solidFill>
                        <a:effectLst/>
                        <a:highlight>
                          <a:srgbClr val="00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err="1">
                          <a:solidFill>
                            <a:srgbClr val="002060"/>
                          </a:solidFill>
                          <a:effectLst/>
                          <a:highlight>
                            <a:srgbClr val="00FF00"/>
                          </a:highlight>
                          <a:latin typeface="Comic Sans MS" panose="030F0702030302020204" pitchFamily="66" charset="0"/>
                        </a:rPr>
                        <a:t>Sch</a:t>
                      </a:r>
                      <a:r>
                        <a:rPr lang="en-GB" sz="1100" b="1" kern="100" dirty="0">
                          <a:solidFill>
                            <a:srgbClr val="002060"/>
                          </a:solidFill>
                          <a:effectLst/>
                          <a:highlight>
                            <a:srgbClr val="00FF00"/>
                          </a:highlight>
                          <a:latin typeface="Comic Sans MS" panose="030F0702030302020204" pitchFamily="66" charset="0"/>
                        </a:rPr>
                        <a:t> Study</a:t>
                      </a:r>
                      <a:endParaRPr lang="en-GB" sz="1100" b="1" kern="100" dirty="0">
                        <a:solidFill>
                          <a:srgbClr val="002060"/>
                        </a:solidFill>
                        <a:effectLst/>
                        <a:highlight>
                          <a:srgbClr val="00FF0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792313"/>
                  </a:ext>
                </a:extLst>
              </a:tr>
              <a:tr h="161184">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 </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1</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2</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3</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4</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5</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latin typeface="Comic Sans MS" panose="030F0702030302020204" pitchFamily="66" charset="0"/>
                        </a:rPr>
                        <a:t>6</a:t>
                      </a:r>
                      <a:endParaRPr lang="en-GB" sz="1100" b="1" kern="100" dirty="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3303870"/>
                  </a:ext>
                </a:extLst>
              </a:tr>
              <a:tr h="307413">
                <a:tc rowSpan="2">
                  <a:txBody>
                    <a:bodyPr/>
                    <a:lstStyle/>
                    <a:p>
                      <a:pPr algn="ctr">
                        <a:lnSpc>
                          <a:spcPct val="107000"/>
                        </a:lnSpc>
                        <a:spcAft>
                          <a:spcPts val="800"/>
                        </a:spcAft>
                      </a:pPr>
                      <a:r>
                        <a:rPr lang="en-GB" sz="1100" kern="100">
                          <a:solidFill>
                            <a:srgbClr val="002060"/>
                          </a:solidFill>
                          <a:effectLst/>
                          <a:latin typeface="Comic Sans MS" panose="030F0702030302020204" pitchFamily="66" charset="0"/>
                        </a:rPr>
                        <a:t>S6</a:t>
                      </a:r>
                      <a:endParaRPr lang="en-GB" sz="1100" kern="100">
                        <a:solidFill>
                          <a:srgbClr val="00206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00FFFF"/>
                          </a:highlight>
                          <a:latin typeface="Comic Sans MS" panose="030F0702030302020204" pitchFamily="66" charset="0"/>
                        </a:rPr>
                        <a:t>Full Course</a:t>
                      </a:r>
                    </a:p>
                    <a:p>
                      <a:pPr>
                        <a:lnSpc>
                          <a:spcPct val="107000"/>
                        </a:lnSpc>
                        <a:spcAft>
                          <a:spcPts val="800"/>
                        </a:spcAft>
                      </a:pPr>
                      <a:endParaRPr lang="en-GB" sz="1100" b="1" kern="100" dirty="0">
                        <a:solidFill>
                          <a:srgbClr val="002060"/>
                        </a:solidFill>
                        <a:effectLst/>
                        <a:highlight>
                          <a:srgbClr val="00FF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00FFFF"/>
                          </a:highlight>
                          <a:latin typeface="Comic Sans MS" panose="030F0702030302020204" pitchFamily="66" charset="0"/>
                        </a:rPr>
                        <a:t>Full Course</a:t>
                      </a:r>
                      <a:endParaRPr lang="en-GB" sz="1100" b="1" kern="100" dirty="0">
                        <a:solidFill>
                          <a:srgbClr val="002060"/>
                        </a:solidFill>
                        <a:effectLst/>
                        <a:highlight>
                          <a:srgbClr val="00FF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00FFFF"/>
                          </a:highlight>
                          <a:latin typeface="Comic Sans MS" panose="030F0702030302020204" pitchFamily="66" charset="0"/>
                        </a:rPr>
                        <a:t>Full Course</a:t>
                      </a:r>
                      <a:endParaRPr lang="en-GB" sz="1100" b="1" kern="100" dirty="0">
                        <a:solidFill>
                          <a:srgbClr val="002060"/>
                        </a:solidFill>
                        <a:effectLst/>
                        <a:highlight>
                          <a:srgbClr val="00FF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00FFFF"/>
                          </a:highlight>
                          <a:latin typeface="Comic Sans MS" panose="030F0702030302020204" pitchFamily="66" charset="0"/>
                        </a:rPr>
                        <a:t>Full Course</a:t>
                      </a:r>
                      <a:endParaRPr lang="en-GB" sz="1100" b="1" kern="100" dirty="0">
                        <a:solidFill>
                          <a:srgbClr val="002060"/>
                        </a:solidFill>
                        <a:effectLst/>
                        <a:highlight>
                          <a:srgbClr val="00FF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00FFFF"/>
                          </a:highlight>
                          <a:latin typeface="Comic Sans MS" panose="030F0702030302020204" pitchFamily="66" charset="0"/>
                        </a:rPr>
                        <a:t>Full Course</a:t>
                      </a:r>
                      <a:endParaRPr lang="en-GB" sz="1100" b="1" kern="100" dirty="0">
                        <a:solidFill>
                          <a:srgbClr val="002060"/>
                        </a:solidFill>
                        <a:effectLst/>
                        <a:highlight>
                          <a:srgbClr val="00FF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7000"/>
                        </a:lnSpc>
                        <a:spcAft>
                          <a:spcPts val="800"/>
                        </a:spcAft>
                      </a:pPr>
                      <a:r>
                        <a:rPr lang="en-GB" sz="1100" b="1" kern="100" dirty="0">
                          <a:solidFill>
                            <a:srgbClr val="002060"/>
                          </a:solidFill>
                          <a:effectLst/>
                          <a:highlight>
                            <a:srgbClr val="008080"/>
                          </a:highlight>
                          <a:latin typeface="Comic Sans MS" panose="030F0702030302020204" pitchFamily="66" charset="0"/>
                        </a:rPr>
                        <a:t>Leadership</a:t>
                      </a:r>
                      <a:endParaRPr lang="en-GB" sz="1100" b="1" kern="100" dirty="0">
                        <a:solidFill>
                          <a:srgbClr val="002060"/>
                        </a:solidFill>
                        <a:effectLst/>
                        <a:highlight>
                          <a:srgbClr val="008080"/>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258303"/>
                  </a:ext>
                </a:extLst>
              </a:tr>
              <a:tr h="307413">
                <a:tc vMerge="1">
                  <a:txBody>
                    <a:bodyPr/>
                    <a:lstStyle/>
                    <a:p>
                      <a:endParaRPr lang="en-GB"/>
                    </a:p>
                  </a:txBody>
                  <a:tcPr/>
                </a:tc>
                <a:tc>
                  <a:txBody>
                    <a:bodyPr/>
                    <a:lstStyle/>
                    <a:p>
                      <a:pPr>
                        <a:lnSpc>
                          <a:spcPct val="107000"/>
                        </a:lnSpc>
                        <a:spcAft>
                          <a:spcPts val="800"/>
                        </a:spcAft>
                      </a:pPr>
                      <a:r>
                        <a:rPr lang="en-GB" sz="1100" b="1" kern="100" dirty="0">
                          <a:solidFill>
                            <a:srgbClr val="002060"/>
                          </a:solidFill>
                          <a:effectLst/>
                          <a:highlight>
                            <a:srgbClr val="FF00FF"/>
                          </a:highlight>
                          <a:latin typeface="Comic Sans MS" panose="030F0702030302020204" pitchFamily="66" charset="0"/>
                        </a:rPr>
                        <a:t>L7 Course</a:t>
                      </a:r>
                    </a:p>
                    <a:p>
                      <a:pPr>
                        <a:lnSpc>
                          <a:spcPct val="107000"/>
                        </a:lnSpc>
                        <a:spcAft>
                          <a:spcPts val="800"/>
                        </a:spcAft>
                      </a:pPr>
                      <a:endParaRPr lang="en-GB" sz="1100" b="1" kern="100" dirty="0">
                        <a:solidFill>
                          <a:srgbClr val="002060"/>
                        </a:solidFill>
                        <a:effectLst/>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00FF"/>
                          </a:highlight>
                          <a:latin typeface="Comic Sans MS" panose="030F0702030302020204" pitchFamily="66" charset="0"/>
                        </a:rPr>
                        <a:t>L7 Course</a:t>
                      </a:r>
                      <a:endParaRPr lang="en-GB" sz="1100" b="1" kern="100" dirty="0">
                        <a:solidFill>
                          <a:srgbClr val="002060"/>
                        </a:solidFill>
                        <a:effectLst/>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00FF"/>
                          </a:highlight>
                          <a:latin typeface="Comic Sans MS" panose="030F0702030302020204" pitchFamily="66" charset="0"/>
                        </a:rPr>
                        <a:t>L7 Course</a:t>
                      </a:r>
                      <a:endParaRPr lang="en-GB" sz="1100" b="1" kern="100" dirty="0">
                        <a:solidFill>
                          <a:srgbClr val="002060"/>
                        </a:solidFill>
                        <a:effectLst/>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00FF"/>
                          </a:highlight>
                          <a:latin typeface="Comic Sans MS" panose="030F0702030302020204" pitchFamily="66" charset="0"/>
                        </a:rPr>
                        <a:t>LRC Study</a:t>
                      </a:r>
                      <a:endParaRPr lang="en-GB" sz="1100" b="1" kern="100" dirty="0">
                        <a:solidFill>
                          <a:srgbClr val="002060"/>
                        </a:solidFill>
                        <a:effectLst/>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b="1" kern="100" dirty="0">
                          <a:solidFill>
                            <a:srgbClr val="002060"/>
                          </a:solidFill>
                          <a:effectLst/>
                          <a:highlight>
                            <a:srgbClr val="FF00FF"/>
                          </a:highlight>
                          <a:latin typeface="Comic Sans MS" panose="030F0702030302020204" pitchFamily="66" charset="0"/>
                        </a:rPr>
                        <a:t>Full Course</a:t>
                      </a:r>
                      <a:endParaRPr lang="en-GB" sz="1100" b="1" kern="100" dirty="0">
                        <a:solidFill>
                          <a:srgbClr val="002060"/>
                        </a:solidFill>
                        <a:effectLst/>
                        <a:highlight>
                          <a:srgbClr val="FF00FF"/>
                        </a:highligh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710418478"/>
                  </a:ext>
                </a:extLst>
              </a:tr>
            </a:tbl>
          </a:graphicData>
        </a:graphic>
      </p:graphicFrame>
    </p:spTree>
    <p:extLst>
      <p:ext uri="{BB962C8B-B14F-4D97-AF65-F5344CB8AC3E}">
        <p14:creationId xmlns:p14="http://schemas.microsoft.com/office/powerpoint/2010/main" val="143361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40DC-EC3B-BA80-5189-627237A9CF7E}"/>
              </a:ext>
            </a:extLst>
          </p:cNvPr>
          <p:cNvSpPr>
            <a:spLocks noGrp="1"/>
          </p:cNvSpPr>
          <p:nvPr>
            <p:ph type="title"/>
          </p:nvPr>
        </p:nvSpPr>
        <p:spPr/>
        <p:txBody>
          <a:bodyPr>
            <a:normAutofit/>
          </a:bodyPr>
          <a:lstStyle/>
          <a:p>
            <a:r>
              <a:rPr lang="en-GB" sz="4000" dirty="0">
                <a:solidFill>
                  <a:srgbClr val="002060"/>
                </a:solidFill>
                <a:latin typeface="Comic Sans MS" panose="030F0702030302020204" pitchFamily="66" charset="0"/>
              </a:rPr>
              <a:t>New Course examples</a:t>
            </a:r>
          </a:p>
        </p:txBody>
      </p:sp>
      <p:sp>
        <p:nvSpPr>
          <p:cNvPr id="3" name="Content Placeholder 2">
            <a:extLst>
              <a:ext uri="{FF2B5EF4-FFF2-40B4-BE49-F238E27FC236}">
                <a16:creationId xmlns:a16="http://schemas.microsoft.com/office/drawing/2014/main" id="{F83C085C-43DA-2EE4-292C-2760A4962BBD}"/>
              </a:ext>
            </a:extLst>
          </p:cNvPr>
          <p:cNvSpPr>
            <a:spLocks noGrp="1"/>
          </p:cNvSpPr>
          <p:nvPr>
            <p:ph sz="quarter" idx="13"/>
          </p:nvPr>
        </p:nvSpPr>
        <p:spPr/>
        <p:txBody>
          <a:bodyPr/>
          <a:lstStyle/>
          <a:p>
            <a:r>
              <a:rPr lang="en-GB" dirty="0">
                <a:solidFill>
                  <a:srgbClr val="002060"/>
                </a:solidFill>
                <a:latin typeface="Comic Sans MS" panose="030F0702030302020204" pitchFamily="66" charset="0"/>
              </a:rPr>
              <a:t>Furniture-making – Level 5</a:t>
            </a:r>
          </a:p>
          <a:p>
            <a:r>
              <a:rPr lang="en-GB" dirty="0">
                <a:solidFill>
                  <a:srgbClr val="002060"/>
                </a:solidFill>
                <a:latin typeface="Comic Sans MS" panose="030F0702030302020204" pitchFamily="66" charset="0"/>
              </a:rPr>
              <a:t>Journalism (now open to S5s) – Level 6</a:t>
            </a:r>
          </a:p>
          <a:p>
            <a:r>
              <a:rPr lang="en-GB" dirty="0">
                <a:solidFill>
                  <a:srgbClr val="002060"/>
                </a:solidFill>
                <a:latin typeface="Comic Sans MS" panose="030F0702030302020204" pitchFamily="66" charset="0"/>
              </a:rPr>
              <a:t>Sports Coaching – Level 7</a:t>
            </a:r>
          </a:p>
        </p:txBody>
      </p:sp>
    </p:spTree>
    <p:extLst>
      <p:ext uri="{BB962C8B-B14F-4D97-AF65-F5344CB8AC3E}">
        <p14:creationId xmlns:p14="http://schemas.microsoft.com/office/powerpoint/2010/main" val="103137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8CBA-546A-2D4C-7504-D68D4768F3CD}"/>
              </a:ext>
            </a:extLst>
          </p:cNvPr>
          <p:cNvSpPr>
            <a:spLocks noGrp="1"/>
          </p:cNvSpPr>
          <p:nvPr>
            <p:ph type="title"/>
          </p:nvPr>
        </p:nvSpPr>
        <p:spPr>
          <a:xfrm>
            <a:off x="6556353" y="571500"/>
            <a:ext cx="4935735" cy="1266265"/>
          </a:xfrm>
        </p:spPr>
        <p:txBody>
          <a:bodyPr>
            <a:normAutofit fontScale="90000"/>
          </a:bodyPr>
          <a:lstStyle/>
          <a:p>
            <a:r>
              <a:rPr lang="en-GB" sz="4100" dirty="0">
                <a:solidFill>
                  <a:srgbClr val="002060"/>
                </a:solidFill>
                <a:latin typeface="Comic Sans MS" panose="030F0702030302020204" pitchFamily="66" charset="0"/>
              </a:rPr>
              <a:t>Borders College &amp; partners</a:t>
            </a:r>
          </a:p>
        </p:txBody>
      </p:sp>
      <p:sp>
        <p:nvSpPr>
          <p:cNvPr id="12" name="Rectangle 11">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626778C-0048-3E47-BAC7-9C0DD2F64D84}"/>
              </a:ext>
            </a:extLst>
          </p:cNvPr>
          <p:cNvPicPr>
            <a:picLocks noChangeAspect="1"/>
          </p:cNvPicPr>
          <p:nvPr/>
        </p:nvPicPr>
        <p:blipFill>
          <a:blip r:embed="rId3"/>
          <a:stretch>
            <a:fillRect/>
          </a:stretch>
        </p:blipFill>
        <p:spPr>
          <a:xfrm>
            <a:off x="1322686" y="689358"/>
            <a:ext cx="3955907" cy="4219634"/>
          </a:xfrm>
          <a:prstGeom prst="rect">
            <a:avLst/>
          </a:prstGeom>
        </p:spPr>
      </p:pic>
      <p:sp>
        <p:nvSpPr>
          <p:cNvPr id="9" name="Content Placeholder 8">
            <a:extLst>
              <a:ext uri="{FF2B5EF4-FFF2-40B4-BE49-F238E27FC236}">
                <a16:creationId xmlns:a16="http://schemas.microsoft.com/office/drawing/2014/main" id="{EC65955F-695D-8D4A-AA73-674C6E4299F7}"/>
              </a:ext>
            </a:extLst>
          </p:cNvPr>
          <p:cNvSpPr>
            <a:spLocks noGrp="1"/>
          </p:cNvSpPr>
          <p:nvPr>
            <p:ph sz="quarter" idx="13"/>
          </p:nvPr>
        </p:nvSpPr>
        <p:spPr>
          <a:xfrm>
            <a:off x="6551610" y="2071048"/>
            <a:ext cx="4531072" cy="3072290"/>
          </a:xfrm>
        </p:spPr>
        <p:txBody>
          <a:bodyPr anchor="t">
            <a:normAutofit/>
          </a:bodyPr>
          <a:lstStyle/>
          <a:p>
            <a:r>
              <a:rPr lang="en-US" dirty="0">
                <a:solidFill>
                  <a:srgbClr val="002060"/>
                </a:solidFill>
                <a:latin typeface="Comic Sans MS" panose="030F0702030302020204" pitchFamily="66" charset="0"/>
              </a:rPr>
              <a:t>In the case that you do not see a course that you wish to study, please inform your pastoral teacher and the school will do what it can to support your request</a:t>
            </a:r>
          </a:p>
        </p:txBody>
      </p:sp>
    </p:spTree>
    <p:extLst>
      <p:ext uri="{BB962C8B-B14F-4D97-AF65-F5344CB8AC3E}">
        <p14:creationId xmlns:p14="http://schemas.microsoft.com/office/powerpoint/2010/main" val="877627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1b22461-9621-4d73-b977-49e2f10e81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41AC99D7CF1245AA48824B05B5801F" ma:contentTypeVersion="8" ma:contentTypeDescription="Create a new document." ma:contentTypeScope="" ma:versionID="a2ee293b6012f7d06c7dedbcd07d657d">
  <xsd:schema xmlns:xsd="http://www.w3.org/2001/XMLSchema" xmlns:xs="http://www.w3.org/2001/XMLSchema" xmlns:p="http://schemas.microsoft.com/office/2006/metadata/properties" xmlns:ns3="b1b22461-9621-4d73-b977-49e2f10e8126" xmlns:ns4="ac8cb97e-a8a5-4c4c-ab64-e7e7894281c6" targetNamespace="http://schemas.microsoft.com/office/2006/metadata/properties" ma:root="true" ma:fieldsID="2960bd6cfb48059bb6dd2882c0c9cf83" ns3:_="" ns4:_="">
    <xsd:import namespace="b1b22461-9621-4d73-b977-49e2f10e8126"/>
    <xsd:import namespace="ac8cb97e-a8a5-4c4c-ab64-e7e7894281c6"/>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22461-9621-4d73-b977-49e2f10e8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8cb97e-a8a5-4c4c-ab64-e7e7894281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1CB46-63F1-4A8B-843D-693E3609A369}">
  <ds:schemaRefs>
    <ds:schemaRef ds:uri="http://schemas.microsoft.com/sharepoint/v3/contenttype/forms"/>
  </ds:schemaRefs>
</ds:datastoreItem>
</file>

<file path=customXml/itemProps2.xml><?xml version="1.0" encoding="utf-8"?>
<ds:datastoreItem xmlns:ds="http://schemas.openxmlformats.org/officeDocument/2006/customXml" ds:itemID="{1FC8B252-B112-476D-A5AB-5E6920F54DFB}">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ac8cb97e-a8a5-4c4c-ab64-e7e7894281c6"/>
    <ds:schemaRef ds:uri="b1b22461-9621-4d73-b977-49e2f10e8126"/>
    <ds:schemaRef ds:uri="http://www.w3.org/XML/1998/namespace"/>
  </ds:schemaRefs>
</ds:datastoreItem>
</file>

<file path=customXml/itemProps3.xml><?xml version="1.0" encoding="utf-8"?>
<ds:datastoreItem xmlns:ds="http://schemas.openxmlformats.org/officeDocument/2006/customXml" ds:itemID="{FC12DAE3-15C1-4FD2-BA0D-BB7C4EBCE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b22461-9621-4d73-b977-49e2f10e8126"/>
    <ds:schemaRef ds:uri="ac8cb97e-a8a5-4c4c-ab64-e7e789428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15654</TotalTime>
  <Words>723</Words>
  <Application>Microsoft Office PowerPoint</Application>
  <PresentationFormat>Widescreen</PresentationFormat>
  <Paragraphs>143</Paragraphs>
  <Slides>30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Comic Sans MS</vt:lpstr>
      <vt:lpstr>Impact</vt:lpstr>
      <vt:lpstr>Lato</vt:lpstr>
      <vt:lpstr>Main Event</vt:lpstr>
      <vt:lpstr>s4 and s5 Course choice evening</vt:lpstr>
      <vt:lpstr>Senior course Choice Evening</vt:lpstr>
      <vt:lpstr>Introduction: HMIE</vt:lpstr>
      <vt:lpstr>introduction</vt:lpstr>
      <vt:lpstr>PowerPoint Presentation</vt:lpstr>
      <vt:lpstr>Updates:  Changes to the 2024-25 Session</vt:lpstr>
      <vt:lpstr>S5 &amp; S6 Choices</vt:lpstr>
      <vt:lpstr>New Course examples</vt:lpstr>
      <vt:lpstr>Borders College &amp; partners</vt:lpstr>
      <vt:lpstr>Recoursing policy</vt:lpstr>
      <vt:lpstr>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my child be supported?</vt:lpstr>
      <vt:lpstr>How will my child be supported?</vt:lpstr>
      <vt:lpstr>Points of contact for parents/carers</vt:lpstr>
      <vt:lpstr>What can parents do?</vt:lpstr>
      <vt:lpstr>Timeline</vt:lpstr>
    </vt:vector>
  </TitlesOfParts>
  <Company>Scottish Borders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choice evening s4 and s5</dc:title>
  <dc:creator>Lee, Jeremy</dc:creator>
  <cp:lastModifiedBy>Mr Reid</cp:lastModifiedBy>
  <cp:revision>13</cp:revision>
  <dcterms:created xsi:type="dcterms:W3CDTF">2022-01-11T14:41:33Z</dcterms:created>
  <dcterms:modified xsi:type="dcterms:W3CDTF">2024-02-09T10:30:49Z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edad31-c0c2-44e8-b26c-75143ee7ed65_Enabled">
    <vt:lpwstr>true</vt:lpwstr>
  </property>
  <property fmtid="{D5CDD505-2E9C-101B-9397-08002B2CF9AE}" pid="3" name="MSIP_Label_9fedad31-c0c2-44e8-b26c-75143ee7ed65_SetDate">
    <vt:lpwstr>2022-01-11T14:41:33Z</vt:lpwstr>
  </property>
  <property fmtid="{D5CDD505-2E9C-101B-9397-08002B2CF9AE}" pid="4" name="MSIP_Label_9fedad31-c0c2-44e8-b26c-75143ee7ed65_Method">
    <vt:lpwstr>Standard</vt:lpwstr>
  </property>
  <property fmtid="{D5CDD505-2E9C-101B-9397-08002B2CF9AE}" pid="5" name="MSIP_Label_9fedad31-c0c2-44e8-b26c-75143ee7ed65_Name">
    <vt:lpwstr>OFFICIAL</vt:lpwstr>
  </property>
  <property fmtid="{D5CDD505-2E9C-101B-9397-08002B2CF9AE}" pid="6" name="MSIP_Label_9fedad31-c0c2-44e8-b26c-75143ee7ed65_SiteId">
    <vt:lpwstr>89ed32a2-9b6b-41db-bb6f-376ec8fcd11d</vt:lpwstr>
  </property>
  <property fmtid="{D5CDD505-2E9C-101B-9397-08002B2CF9AE}" pid="7" name="MSIP_Label_9fedad31-c0c2-44e8-b26c-75143ee7ed65_ActionId">
    <vt:lpwstr>100bf98a-113d-4c2c-950d-47f2dba5f132</vt:lpwstr>
  </property>
  <property fmtid="{D5CDD505-2E9C-101B-9397-08002B2CF9AE}" pid="8" name="MSIP_Label_9fedad31-c0c2-44e8-b26c-75143ee7ed65_ContentBits">
    <vt:lpwstr>0</vt:lpwstr>
  </property>
  <property fmtid="{D5CDD505-2E9C-101B-9397-08002B2CF9AE}" pid="9" name="ContentTypeId">
    <vt:lpwstr>0x0101001E41AC99D7CF1245AA48824B05B5801F</vt:lpwstr>
  </property>
</Properties>
</file>