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0" r:id="rId5"/>
  </p:sldMasterIdLst>
  <p:notesMasterIdLst>
    <p:notesMasterId r:id="rId36"/>
  </p:notesMasterIdLst>
  <p:sldIdLst>
    <p:sldId id="257" r:id="rId6"/>
    <p:sldId id="258" r:id="rId7"/>
    <p:sldId id="259" r:id="rId8"/>
    <p:sldId id="260" r:id="rId9"/>
    <p:sldId id="280" r:id="rId10"/>
    <p:sldId id="28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82" r:id="rId23"/>
    <p:sldId id="283" r:id="rId24"/>
    <p:sldId id="284" r:id="rId25"/>
    <p:sldId id="285" r:id="rId26"/>
    <p:sldId id="279" r:id="rId27"/>
    <p:sldId id="256" r:id="rId28"/>
    <p:sldId id="286" r:id="rId29"/>
    <p:sldId id="287" r:id="rId30"/>
    <p:sldId id="288" r:id="rId31"/>
    <p:sldId id="289" r:id="rId32"/>
    <p:sldId id="290" r:id="rId33"/>
    <p:sldId id="261" r:id="rId34"/>
    <p:sldId id="29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38" autoAdjust="0"/>
    <p:restoredTop sz="94660"/>
  </p:normalViewPr>
  <p:slideViewPr>
    <p:cSldViewPr snapToGrid="0">
      <p:cViewPr varScale="1">
        <p:scale>
          <a:sx n="83" d="100"/>
          <a:sy n="83" d="100"/>
        </p:scale>
        <p:origin x="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76FF89-90E6-46BC-9B93-95B0FECCEDC1}" type="datetimeFigureOut">
              <a:rPr lang="en-GB" smtClean="0"/>
              <a:t>15/01/2024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D128AD-8166-4023-A4B0-AEE02AA9D9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0114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03747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A57C-FE53-3846-8CC5-E5C0E1422E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756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A57C-FE53-3846-8CC5-E5C0E1422E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871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A57C-FE53-3846-8CC5-E5C0E1422E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440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A57C-FE53-3846-8CC5-E5C0E1422E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822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249271" y="268288"/>
            <a:ext cx="7559040" cy="3900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8" name="Rectangle 7"/>
          <p:cNvSpPr/>
          <p:nvPr/>
        </p:nvSpPr>
        <p:spPr>
          <a:xfrm>
            <a:off x="358587" y="268289"/>
            <a:ext cx="24384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7200" y="4208929"/>
            <a:ext cx="7278624" cy="10486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7200" y="5257800"/>
            <a:ext cx="7278624" cy="62179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68800" y="390526"/>
            <a:ext cx="7339584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2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F150D65-C64D-44FB-9152-4CC2DE0C9198}" type="datetime1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91584" y="6356351"/>
            <a:ext cx="6315456" cy="365125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08659" y="6356351"/>
            <a:ext cx="9144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74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865225" y="268288"/>
            <a:ext cx="957431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14400"/>
            <a:ext cx="9855201" cy="1143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09920" y="2214562"/>
            <a:ext cx="475488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48070-6A81-47D0-9810-1540B9FEFF61}" type="datetime1">
              <a:rPr lang="en-US" smtClean="0"/>
              <a:pPr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5709920" y="4224973"/>
            <a:ext cx="475488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609600" y="2214563"/>
            <a:ext cx="475488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701739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865225" y="268288"/>
            <a:ext cx="957431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14400"/>
            <a:ext cx="9855201" cy="1143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09920" y="2214562"/>
            <a:ext cx="475488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48070-6A81-47D0-9810-1540B9FEFF61}" type="datetime1">
              <a:rPr lang="en-US" smtClean="0"/>
              <a:pPr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5709920" y="4224973"/>
            <a:ext cx="475488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609600" y="2214562"/>
            <a:ext cx="475488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609600" y="4224973"/>
            <a:ext cx="475488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36945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865225" y="268288"/>
            <a:ext cx="957431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D789A-1220-4441-8676-44A034051BFD}" type="datetime1">
              <a:rPr lang="en-US" smtClean="0"/>
              <a:pPr/>
              <a:t>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4567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865225" y="268288"/>
            <a:ext cx="957431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8A266-E364-4B5E-98DD-432668182E1E}" type="datetime1">
              <a:rPr lang="en-US" smtClean="0"/>
              <a:pPr/>
              <a:t>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015" y="250434"/>
            <a:ext cx="1315640" cy="100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849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865225" y="268288"/>
            <a:ext cx="957431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995082"/>
            <a:ext cx="475488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9403" y="990600"/>
            <a:ext cx="4754880" cy="5135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057401"/>
            <a:ext cx="475488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2040-9975-4642-A906-1DF87F8BE202}" type="datetime1">
              <a:rPr lang="en-US" smtClean="0"/>
              <a:pPr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10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329081" y="268288"/>
            <a:ext cx="5486400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995082"/>
            <a:ext cx="475488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057401"/>
            <a:ext cx="475488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5153" y="6124015"/>
            <a:ext cx="2336800" cy="365125"/>
          </a:xfrm>
        </p:spPr>
        <p:txBody>
          <a:bodyPr/>
          <a:lstStyle>
            <a:lvl1pPr algn="l">
              <a:defRPr/>
            </a:lvl1pPr>
          </a:lstStyle>
          <a:p>
            <a:fld id="{51E52B4A-BA08-4841-AB08-A0D822ABC34D}" type="datetime1">
              <a:rPr lang="en-US" smtClean="0"/>
              <a:pPr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3083" y="6356351"/>
            <a:ext cx="51517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347011" y="990600"/>
            <a:ext cx="5462016" cy="561181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048633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622367" y="268288"/>
            <a:ext cx="2185943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717" y="4267200"/>
            <a:ext cx="8636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9832" y="268288"/>
            <a:ext cx="9144000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1717" y="4840942"/>
            <a:ext cx="8633883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48070-6A81-47D0-9810-1540B9FEFF61}" type="datetime1">
              <a:rPr lang="en-US" smtClean="0"/>
              <a:pPr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08836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847295" y="268288"/>
            <a:ext cx="961015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717" y="4267200"/>
            <a:ext cx="8636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9832" y="268288"/>
            <a:ext cx="4008968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1717" y="4840942"/>
            <a:ext cx="8633883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48070-6A81-47D0-9810-1540B9FEFF61}" type="datetime1">
              <a:rPr lang="en-US" smtClean="0"/>
              <a:pPr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4470400" y="268289"/>
            <a:ext cx="6269317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4470400" y="2131936"/>
            <a:ext cx="3072384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7667333" y="2131936"/>
            <a:ext cx="3072384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8294816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16141" y="268288"/>
            <a:ext cx="219456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5EB0-D091-417E-ACD5-D65E1C7D8524}" type="datetime1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71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865225" y="268288"/>
            <a:ext cx="957431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58399" y="1035425"/>
            <a:ext cx="1763060" cy="5090739"/>
          </a:xfrm>
        </p:spPr>
        <p:txBody>
          <a:bodyPr vert="eaVert" anchor="t" anchorCtr="0"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035425"/>
            <a:ext cx="8026400" cy="510978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A09F9-C7D6-4C52-A7E8-5101239A0BA2}" type="datetime1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322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042" y="258370"/>
            <a:ext cx="8677836" cy="123557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891863"/>
            <a:ext cx="11201103" cy="460087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16141" y="6356351"/>
            <a:ext cx="2336800" cy="365125"/>
          </a:xfrm>
        </p:spPr>
        <p:txBody>
          <a:bodyPr/>
          <a:lstStyle/>
          <a:p>
            <a:fld id="{0FFE64A4-35FB-42B6-9183-2C0CE0E36649}" type="datetime1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00358" y="191568"/>
            <a:ext cx="675341" cy="365125"/>
          </a:xfrm>
        </p:spPr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482" y="168751"/>
            <a:ext cx="1379220" cy="105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63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AD6EE87-EBD5-4F12-A48A-63ACA297AC8F}" type="datetimeFigureOut">
              <a:rPr lang="en-US" smtClean="0"/>
              <a:t>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7517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3795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0216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787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1/15/2024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6302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1/15/2024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3024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1/15/2024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7086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4229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1/15/2024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6837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681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249271" y="268288"/>
            <a:ext cx="7559040" cy="2560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7200" y="4171950"/>
            <a:ext cx="7277225" cy="1085850"/>
          </a:xfrm>
        </p:spPr>
        <p:txBody>
          <a:bodyPr>
            <a:normAutofit/>
          </a:bodyPr>
          <a:lstStyle>
            <a:lvl1pPr>
              <a:defRPr sz="460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7201" y="5257800"/>
            <a:ext cx="7277224" cy="618565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68801" y="389966"/>
            <a:ext cx="7333129" cy="365125"/>
          </a:xfrm>
        </p:spPr>
        <p:txBody>
          <a:bodyPr/>
          <a:lstStyle>
            <a:lvl1pPr>
              <a:defRPr sz="2200" b="0" baseline="0">
                <a:solidFill>
                  <a:schemeClr val="bg1"/>
                </a:solidFill>
              </a:defRPr>
            </a:lvl1pPr>
          </a:lstStyle>
          <a:p>
            <a:fld id="{75D48070-6A81-47D0-9810-1540B9FEFF61}" type="datetime1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85130" y="6356351"/>
            <a:ext cx="631214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20612" y="6356351"/>
            <a:ext cx="9144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267201" y="2877671"/>
            <a:ext cx="7529156" cy="12801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358587" y="268289"/>
            <a:ext cx="24384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344062299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6368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832423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8734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1/15/2024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111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1/15/2024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6171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6200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974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9833" y="268288"/>
            <a:ext cx="219456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4565" y="914400"/>
            <a:ext cx="8677836" cy="1143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4565" y="2209801"/>
            <a:ext cx="8677836" cy="39163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16141" y="6356351"/>
            <a:ext cx="2336800" cy="365125"/>
          </a:xfrm>
        </p:spPr>
        <p:txBody>
          <a:bodyPr/>
          <a:lstStyle/>
          <a:p>
            <a:fld id="{75D48070-6A81-47D0-9810-1540B9FEFF61}" type="datetime1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04564" y="6356351"/>
            <a:ext cx="656913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42259" y="361017"/>
            <a:ext cx="675341" cy="365125"/>
          </a:xfrm>
        </p:spPr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59833" y="1976718"/>
            <a:ext cx="2194560" cy="46257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6728696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45270" y="268288"/>
            <a:ext cx="1465431" cy="635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6401" y="3429000"/>
            <a:ext cx="6621928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6401" y="4824414"/>
            <a:ext cx="6621928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16800" y="6356351"/>
            <a:ext cx="2163483" cy="365125"/>
          </a:xfrm>
        </p:spPr>
        <p:txBody>
          <a:bodyPr/>
          <a:lstStyle/>
          <a:p>
            <a:fld id="{2A2683B9-6ECA-47FA-93CF-B124A0FAC208}" type="datetime1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3083" y="6356351"/>
            <a:ext cx="70821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848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9833" y="4773706"/>
            <a:ext cx="3962400" cy="18445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0472" y="3429001"/>
            <a:ext cx="6621928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60472" y="4824414"/>
            <a:ext cx="6621928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8283" y="6104966"/>
            <a:ext cx="675341" cy="365125"/>
          </a:xfrm>
        </p:spPr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59832" y="268288"/>
            <a:ext cx="3962400" cy="443865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8267085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865225" y="268288"/>
            <a:ext cx="957431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14400"/>
            <a:ext cx="9855201" cy="1143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14563"/>
            <a:ext cx="475488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09920" y="2214563"/>
            <a:ext cx="475488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FF66B-9476-4BB3-85E9-E01854F07F90}" type="datetime1">
              <a:rPr lang="en-US" smtClean="0"/>
              <a:pPr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43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865225" y="268288"/>
            <a:ext cx="957431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914400"/>
            <a:ext cx="9851136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54132"/>
            <a:ext cx="475488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689412"/>
            <a:ext cx="475488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05855" y="2054132"/>
            <a:ext cx="475488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05855" y="2689412"/>
            <a:ext cx="475488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3FBD-8F7D-4F85-8085-67BFDB05CB71}" type="datetime1">
              <a:rPr lang="en-US" smtClean="0"/>
              <a:pPr/>
              <a:t>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814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865225" y="268288"/>
            <a:ext cx="957431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14400"/>
            <a:ext cx="9855201" cy="1143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99" y="2214562"/>
            <a:ext cx="9861551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48070-6A81-47D0-9810-1540B9FEFF61}" type="datetime1">
              <a:rPr lang="en-US" smtClean="0"/>
              <a:pPr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609599" y="4224973"/>
            <a:ext cx="9861551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155886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image" Target="../media/image5.jpg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914400"/>
            <a:ext cx="8677836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209801"/>
            <a:ext cx="8677836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598212" y="6356351"/>
            <a:ext cx="233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75D48070-6A81-47D0-9810-1540B9FEFF61}" type="datetime1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3083" y="6356351"/>
            <a:ext cx="80094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8659" y="361017"/>
            <a:ext cx="6753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0" b="1">
                <a:solidFill>
                  <a:schemeClr val="bg1"/>
                </a:solidFill>
              </a:defRPr>
            </a:lvl1pPr>
          </a:lstStyle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317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970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worldofwork.co.uk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killsdevelopmentscotland.co.uk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workit.info/Careers/default.aspx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tinyurl.com/bordersplacement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yworldofwork.co.uk/my-career-options" TargetMode="External"/><Relationship Id="rId2" Type="http://schemas.openxmlformats.org/officeDocument/2006/relationships/hyperlink" Target="https://www.workit.info/login.aspx?ReturnUrl=%2FCareers%2F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898005" y="4393754"/>
            <a:ext cx="8287669" cy="266299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3800" b="1" dirty="0">
                <a:solidFill>
                  <a:schemeClr val="accent2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ＭＳ Ｐゴシック" charset="0"/>
              </a:rPr>
              <a:t>15</a:t>
            </a:r>
            <a:r>
              <a:rPr lang="en-GB" sz="3800" b="1" baseline="30000" dirty="0">
                <a:solidFill>
                  <a:schemeClr val="accent2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ＭＳ Ｐゴシック" charset="0"/>
              </a:rPr>
              <a:t>th</a:t>
            </a:r>
            <a:r>
              <a:rPr lang="en-GB" sz="3800" b="1" dirty="0">
                <a:solidFill>
                  <a:schemeClr val="accent2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ＭＳ Ｐゴシック" charset="0"/>
              </a:rPr>
              <a:t> January 2024</a:t>
            </a:r>
            <a:br>
              <a:rPr lang="en-GB" sz="4800" b="1" dirty="0">
                <a:solidFill>
                  <a:schemeClr val="accent2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ＭＳ Ｐゴシック" charset="0"/>
              </a:rPr>
            </a:br>
            <a:endParaRPr lang="en-GB" b="1" dirty="0">
              <a:solidFill>
                <a:schemeClr val="accent2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ＭＳ Ｐゴシック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41074" y="523240"/>
            <a:ext cx="6160314" cy="370586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3500" b="1" dirty="0">
                <a:solidFill>
                  <a:schemeClr val="bg1"/>
                </a:solidFill>
                <a:latin typeface="Comic Sans MS" panose="030F0702030302020204" pitchFamily="66" charset="0"/>
                <a:cs typeface="ＭＳ Ｐゴシック" charset="0"/>
              </a:rPr>
              <a:t>S3 Course Choice Information</a:t>
            </a:r>
          </a:p>
          <a:p>
            <a:pPr>
              <a:defRPr/>
            </a:pPr>
            <a:endParaRPr lang="en-GB" sz="3500" b="1" dirty="0">
              <a:solidFill>
                <a:schemeClr val="bg1"/>
              </a:solidFill>
              <a:latin typeface="Comic Sans MS" panose="030F0702030302020204" pitchFamily="66" charset="0"/>
              <a:cs typeface="ＭＳ Ｐゴシック" charset="0"/>
            </a:endParaRPr>
          </a:p>
          <a:p>
            <a:pPr>
              <a:defRPr/>
            </a:pPr>
            <a:r>
              <a:rPr lang="en-GB" sz="3500" b="1" dirty="0">
                <a:solidFill>
                  <a:schemeClr val="bg1"/>
                </a:solidFill>
                <a:latin typeface="Comic Sans MS" panose="030F0702030302020204" pitchFamily="66" charset="0"/>
                <a:cs typeface="ＭＳ Ｐゴシック" charset="0"/>
              </a:rPr>
              <a:t> Mr Wilson: introduction</a:t>
            </a:r>
          </a:p>
          <a:p>
            <a:pPr>
              <a:defRPr/>
            </a:pPr>
            <a:r>
              <a:rPr lang="en-GB" sz="3500" b="1" dirty="0">
                <a:solidFill>
                  <a:schemeClr val="bg1"/>
                </a:solidFill>
                <a:latin typeface="Comic Sans MS" panose="030F0702030302020204" pitchFamily="66" charset="0"/>
                <a:cs typeface="ＭＳ Ｐゴシック" charset="0"/>
              </a:rPr>
              <a:t> Mr Reid: the process</a:t>
            </a:r>
          </a:p>
          <a:p>
            <a:pPr>
              <a:defRPr/>
            </a:pPr>
            <a:r>
              <a:rPr lang="en-GB" sz="3500" b="1" dirty="0">
                <a:solidFill>
                  <a:schemeClr val="bg1"/>
                </a:solidFill>
                <a:latin typeface="Comic Sans MS" panose="030F0702030302020204" pitchFamily="66" charset="0"/>
                <a:cs typeface="ＭＳ Ｐゴシック" charset="0"/>
              </a:rPr>
              <a:t> Mrs Moretta: support</a:t>
            </a:r>
          </a:p>
          <a:p>
            <a:pPr>
              <a:defRPr/>
            </a:pPr>
            <a:endParaRPr lang="en-GB" sz="4000" b="1" dirty="0">
              <a:solidFill>
                <a:schemeClr val="bg1"/>
              </a:solidFill>
              <a:cs typeface="ＭＳ Ｐゴシック" charset="0"/>
            </a:endParaRPr>
          </a:p>
          <a:p>
            <a:pPr>
              <a:defRPr/>
            </a:pPr>
            <a:endParaRPr lang="en-GB" sz="4000" b="1" dirty="0">
              <a:solidFill>
                <a:schemeClr val="bg1"/>
              </a:solidFill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00" y="372706"/>
            <a:ext cx="2057401" cy="209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8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70"/>
    </mc:Choice>
    <mc:Fallback xmlns="">
      <p:transition spd="slow" advTm="7157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7120" b="16223"/>
          <a:stretch/>
        </p:blipFill>
        <p:spPr>
          <a:xfrm>
            <a:off x="1085629" y="283149"/>
            <a:ext cx="9538384" cy="599006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958882" y="1883069"/>
            <a:ext cx="2328373" cy="6559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03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7449" t="11259" r="17305" b="20016"/>
          <a:stretch/>
        </p:blipFill>
        <p:spPr>
          <a:xfrm>
            <a:off x="3704365" y="0"/>
            <a:ext cx="4663780" cy="675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67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7396" t="12665" r="17291" b="20448"/>
          <a:stretch/>
        </p:blipFill>
        <p:spPr>
          <a:xfrm>
            <a:off x="3340257" y="131449"/>
            <a:ext cx="4686143" cy="657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532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40" y="272955"/>
            <a:ext cx="11336206" cy="637350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386324" y="2947066"/>
            <a:ext cx="3174536" cy="6559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10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2" y="448152"/>
            <a:ext cx="10836465" cy="609253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99964" y="3630304"/>
            <a:ext cx="3277504" cy="8188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04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3946" b="4693"/>
          <a:stretch/>
        </p:blipFill>
        <p:spPr>
          <a:xfrm>
            <a:off x="396758" y="332053"/>
            <a:ext cx="11433919" cy="624885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805711" y="2015836"/>
            <a:ext cx="1167582" cy="17456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5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7183" r="43563" b="6033"/>
          <a:stretch/>
        </p:blipFill>
        <p:spPr>
          <a:xfrm>
            <a:off x="951366" y="949247"/>
            <a:ext cx="10311858" cy="450944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694873" y="2459596"/>
            <a:ext cx="1015181" cy="12187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08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604" r="43108"/>
          <a:stretch/>
        </p:blipFill>
        <p:spPr>
          <a:xfrm>
            <a:off x="780198" y="1144745"/>
            <a:ext cx="10424946" cy="532429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897039" y="1951629"/>
            <a:ext cx="3166280" cy="12965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35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How will my child be supported?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9869" y="1892300"/>
            <a:ext cx="6900862" cy="46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5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89"/>
    </mc:Choice>
    <mc:Fallback xmlns="">
      <p:transition spd="slow" advTm="25589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8282" y="137654"/>
            <a:ext cx="6508377" cy="1071715"/>
          </a:xfrm>
        </p:spPr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How will my child be supported?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09368"/>
            <a:ext cx="8400827" cy="5506064"/>
          </a:xfrm>
        </p:spPr>
        <p:txBody>
          <a:bodyPr>
            <a:noAutofit/>
          </a:bodyPr>
          <a:lstStyle/>
          <a:p>
            <a:r>
              <a:rPr lang="en-GB" sz="1600" dirty="0">
                <a:latin typeface="Comic Sans MS" panose="030F0702030302020204" pitchFamily="66" charset="0"/>
              </a:rPr>
              <a:t>PSE programme – Choices/Careers </a:t>
            </a:r>
          </a:p>
          <a:p>
            <a:r>
              <a:rPr lang="en-GB" sz="1600" dirty="0" err="1">
                <a:latin typeface="Comic Sans MS" panose="030F0702030302020204" pitchFamily="66" charset="0"/>
              </a:rPr>
              <a:t>MWoW</a:t>
            </a:r>
            <a:r>
              <a:rPr lang="en-GB" sz="1600" dirty="0">
                <a:latin typeface="Comic Sans MS" panose="030F0702030302020204" pitchFamily="66" charset="0"/>
              </a:rPr>
              <a:t> and </a:t>
            </a:r>
            <a:r>
              <a:rPr lang="en-GB" sz="1600" dirty="0" err="1">
                <a:latin typeface="Comic Sans MS" panose="030F0702030302020204" pitchFamily="66" charset="0"/>
              </a:rPr>
              <a:t>Planit</a:t>
            </a:r>
            <a:r>
              <a:rPr lang="en-GB" sz="1600" dirty="0">
                <a:latin typeface="Comic Sans MS" panose="030F0702030302020204" pitchFamily="66" charset="0"/>
              </a:rPr>
              <a:t> Plus</a:t>
            </a:r>
          </a:p>
          <a:p>
            <a:r>
              <a:rPr lang="en-GB" sz="1600" dirty="0">
                <a:latin typeface="Comic Sans MS" panose="030F0702030302020204" pitchFamily="66" charset="0"/>
              </a:rPr>
              <a:t>Course descriptors</a:t>
            </a:r>
          </a:p>
          <a:p>
            <a:r>
              <a:rPr lang="en-GB" sz="1600" dirty="0">
                <a:latin typeface="Comic Sans MS" panose="030F0702030302020204" pitchFamily="66" charset="0"/>
              </a:rPr>
              <a:t>Progression levels</a:t>
            </a:r>
          </a:p>
          <a:p>
            <a:r>
              <a:rPr lang="en-GB" sz="1600" dirty="0">
                <a:latin typeface="Comic Sans MS" panose="030F0702030302020204" pitchFamily="66" charset="0"/>
              </a:rPr>
              <a:t>Career routes/paths</a:t>
            </a:r>
          </a:p>
          <a:p>
            <a:r>
              <a:rPr lang="en-GB" sz="1600" dirty="0">
                <a:latin typeface="Comic Sans MS" panose="030F0702030302020204" pitchFamily="66" charset="0"/>
              </a:rPr>
              <a:t>Personal research</a:t>
            </a:r>
          </a:p>
          <a:p>
            <a:r>
              <a:rPr lang="en-GB" sz="1600" dirty="0">
                <a:latin typeface="Comic Sans MS" panose="030F0702030302020204" pitchFamily="66" charset="0"/>
              </a:rPr>
              <a:t>Q&amp;A sessions</a:t>
            </a:r>
          </a:p>
          <a:p>
            <a:r>
              <a:rPr lang="en-GB" sz="1600" dirty="0">
                <a:latin typeface="Comic Sans MS" panose="030F0702030302020204" pitchFamily="66" charset="0"/>
              </a:rPr>
              <a:t>Practise entering choices in Tools</a:t>
            </a:r>
          </a:p>
          <a:p>
            <a:r>
              <a:rPr lang="en-GB" sz="1600" dirty="0">
                <a:latin typeface="Comic Sans MS" panose="030F0702030302020204" pitchFamily="66" charset="0"/>
              </a:rPr>
              <a:t>Reassurance and emotional support</a:t>
            </a:r>
          </a:p>
          <a:p>
            <a:r>
              <a:rPr lang="en-GB" sz="1600" dirty="0">
                <a:latin typeface="Comic Sans MS" panose="030F0702030302020204" pitchFamily="66" charset="0"/>
              </a:rPr>
              <a:t>Interview with Pastoral Teacher</a:t>
            </a:r>
          </a:p>
          <a:p>
            <a:r>
              <a:rPr lang="en-GB" sz="1600" dirty="0">
                <a:latin typeface="Comic Sans MS" panose="030F0702030302020204" pitchFamily="66" charset="0"/>
              </a:rPr>
              <a:t>1:1 interview with Mr Conway, Skills Development Scotland</a:t>
            </a:r>
          </a:p>
          <a:p>
            <a:r>
              <a:rPr lang="en-GB" sz="1600" dirty="0">
                <a:latin typeface="Comic Sans MS" panose="030F0702030302020204" pitchFamily="66" charset="0"/>
              </a:rPr>
              <a:t>SDS </a:t>
            </a:r>
            <a:r>
              <a:rPr lang="en-GB" sz="1600" dirty="0" err="1">
                <a:latin typeface="Comic Sans MS" panose="030F0702030302020204" pitchFamily="66" charset="0"/>
              </a:rPr>
              <a:t>groupwork</a:t>
            </a:r>
            <a:r>
              <a:rPr lang="en-GB" sz="1600" dirty="0">
                <a:latin typeface="Comic Sans MS" panose="030F0702030302020204" pitchFamily="66" charset="0"/>
              </a:rPr>
              <a:t> in PSE</a:t>
            </a:r>
          </a:p>
        </p:txBody>
      </p:sp>
    </p:spTree>
    <p:extLst>
      <p:ext uri="{BB962C8B-B14F-4D97-AF65-F5344CB8AC3E}">
        <p14:creationId xmlns:p14="http://schemas.microsoft.com/office/powerpoint/2010/main" val="291885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405"/>
    </mc:Choice>
    <mc:Fallback xmlns="">
      <p:transition spd="slow" advTm="16840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Making the right decisions: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92771" y="1710268"/>
            <a:ext cx="4343216" cy="478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5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127"/>
    </mc:Choice>
    <mc:Fallback xmlns="">
      <p:transition spd="slow" advTm="172127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Points of contact for parents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3C1 - Mrs Milligen</a:t>
            </a:r>
          </a:p>
          <a:p>
            <a:r>
              <a:rPr lang="en-GB" dirty="0">
                <a:latin typeface="Comic Sans MS" panose="030F0702030302020204" pitchFamily="66" charset="0"/>
              </a:rPr>
              <a:t>3C2 - Mrs Robertson</a:t>
            </a:r>
          </a:p>
          <a:p>
            <a:r>
              <a:rPr lang="en-GB" dirty="0">
                <a:latin typeface="Comic Sans MS" panose="030F0702030302020204" pitchFamily="66" charset="0"/>
              </a:rPr>
              <a:t>3C3 – Mrs Milligen</a:t>
            </a:r>
          </a:p>
          <a:p>
            <a:r>
              <a:rPr lang="en-GB" dirty="0">
                <a:latin typeface="Comic Sans MS" panose="030F0702030302020204" pitchFamily="66" charset="0"/>
              </a:rPr>
              <a:t>3D1 – Miss Riddell</a:t>
            </a:r>
          </a:p>
          <a:p>
            <a:r>
              <a:rPr lang="en-GB" dirty="0">
                <a:latin typeface="Comic Sans MS" panose="030F0702030302020204" pitchFamily="66" charset="0"/>
              </a:rPr>
              <a:t>3D2 – Mr Miss Riddell</a:t>
            </a:r>
          </a:p>
          <a:p>
            <a:r>
              <a:rPr lang="en-GB" dirty="0">
                <a:latin typeface="Comic Sans MS" panose="030F0702030302020204" pitchFamily="66" charset="0"/>
              </a:rPr>
              <a:t>3D3 – Mr Shirra-Gibb</a:t>
            </a:r>
          </a:p>
          <a:p>
            <a:r>
              <a:rPr lang="en-GB" dirty="0">
                <a:latin typeface="Comic Sans MS" panose="030F0702030302020204" pitchFamily="66" charset="0"/>
              </a:rPr>
              <a:t>3M1 – Mrs Ferguson</a:t>
            </a:r>
          </a:p>
          <a:p>
            <a:r>
              <a:rPr lang="en-GB" dirty="0">
                <a:latin typeface="Comic Sans MS" panose="030F0702030302020204" pitchFamily="66" charset="0"/>
              </a:rPr>
              <a:t>3M2 - Mrs Ferguson</a:t>
            </a:r>
          </a:p>
          <a:p>
            <a:r>
              <a:rPr lang="en-GB" dirty="0">
                <a:latin typeface="Comic Sans MS" panose="030F0702030302020204" pitchFamily="66" charset="0"/>
              </a:rPr>
              <a:t>3M3 – Mrs Boyd</a:t>
            </a:r>
          </a:p>
        </p:txBody>
      </p:sp>
    </p:spTree>
    <p:extLst>
      <p:ext uri="{BB962C8B-B14F-4D97-AF65-F5344CB8AC3E}">
        <p14:creationId xmlns:p14="http://schemas.microsoft.com/office/powerpoint/2010/main" val="66897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71"/>
    </mc:Choice>
    <mc:Fallback xmlns="">
      <p:transition spd="slow" advTm="3067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can parents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Access the online supports </a:t>
            </a:r>
          </a:p>
          <a:p>
            <a:r>
              <a:rPr lang="en-GB" dirty="0">
                <a:latin typeface="Comic Sans MS" panose="030F0702030302020204" pitchFamily="66" charset="0"/>
              </a:rPr>
              <a:t>Read through course descriptors with your child</a:t>
            </a:r>
          </a:p>
          <a:p>
            <a:r>
              <a:rPr lang="en-GB" dirty="0">
                <a:latin typeface="Comic Sans MS" panose="030F0702030302020204" pitchFamily="66" charset="0"/>
              </a:rPr>
              <a:t>Encourage your child to do some personal research</a:t>
            </a:r>
          </a:p>
          <a:p>
            <a:r>
              <a:rPr lang="en-GB" dirty="0">
                <a:latin typeface="Comic Sans MS" panose="030F0702030302020204" pitchFamily="66" charset="0"/>
              </a:rPr>
              <a:t>Use the course choice preparation form as a prompt for discussion with your child</a:t>
            </a:r>
          </a:p>
          <a:p>
            <a:r>
              <a:rPr lang="en-GB" dirty="0">
                <a:latin typeface="Comic Sans MS" panose="030F0702030302020204" pitchFamily="66" charset="0"/>
              </a:rPr>
              <a:t>Listen to your child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  <a:hlinkClick r:id="rId3"/>
              </a:rPr>
              <a:t>www.myworldofwork.co.uk</a:t>
            </a:r>
            <a:endParaRPr lang="en-GB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  <a:hlinkClick r:id="rId4"/>
              </a:rPr>
              <a:t>www.skillsdevelopmentscotland.co.uk</a:t>
            </a:r>
            <a:endParaRPr lang="en-GB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1800" u="sng" dirty="0">
                <a:solidFill>
                  <a:srgbClr val="C00000"/>
                </a:solidFill>
                <a:latin typeface="Comic Sans MS" panose="030F0702030302020204" pitchFamily="66" charset="0"/>
              </a:rPr>
              <a:t>https://www.planitplus.net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148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71"/>
    </mc:Choice>
    <mc:Fallback xmlns="">
      <p:transition spd="slow" advTm="6367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Timeline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93943"/>
            <a:ext cx="8400827" cy="5170329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 2" panose="05020102010507070707" pitchFamily="18" charset="2"/>
              <a:buChar char=""/>
              <a:tabLst>
                <a:tab pos="457200" algn="l"/>
              </a:tabLst>
            </a:pPr>
            <a:r>
              <a:rPr lang="en-GB" sz="1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From December:</a:t>
            </a:r>
            <a:r>
              <a:rPr lang="en-GB" sz="1800" b="1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GB" sz="1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all young people in S3 offered a 1:1 interview with Skills Development Scotland which will continue until deadline (Mr Conway)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 2" panose="05020102010507070707" pitchFamily="18" charset="2"/>
              <a:buChar char=""/>
              <a:tabLst>
                <a:tab pos="457200" algn="l"/>
              </a:tabLst>
            </a:pPr>
            <a:r>
              <a:rPr lang="en-GB" sz="1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lang="en-GB" sz="1800" kern="100" baseline="30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GB" sz="1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December:  S3 reports issued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 2" panose="05020102010507070707" pitchFamily="18" charset="2"/>
              <a:buChar char=""/>
              <a:tabLst>
                <a:tab pos="457200" algn="l"/>
              </a:tabLst>
            </a:pPr>
            <a:r>
              <a:rPr lang="en-GB" sz="1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en-GB" sz="1800" kern="100" baseline="30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GB" sz="1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January:  S3 course choice handbook for 2024-25 will go live on the website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 2" panose="05020102010507070707" pitchFamily="18" charset="2"/>
              <a:buChar char=""/>
              <a:tabLst>
                <a:tab pos="457200" algn="l"/>
              </a:tabLst>
            </a:pPr>
            <a:r>
              <a:rPr lang="en-GB" sz="1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en-GB" sz="1800" kern="100" baseline="30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GB" sz="1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January:  course choice preparation form to support course choice conversations at home will be on the website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 2" panose="05020102010507070707" pitchFamily="18" charset="2"/>
              <a:buChar char=""/>
              <a:tabLst>
                <a:tab pos="457200" algn="l"/>
              </a:tabLst>
            </a:pPr>
            <a:r>
              <a:rPr lang="en-GB" sz="1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en-GB" sz="1800" kern="100" baseline="30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GB" sz="1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January:  S3 Pastoral interviews begin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 2" panose="05020102010507070707" pitchFamily="18" charset="2"/>
              <a:buChar char=""/>
              <a:tabLst>
                <a:tab pos="457200" algn="l"/>
              </a:tabLst>
            </a:pPr>
            <a:r>
              <a:rPr lang="en-GB" sz="1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sz="1800" kern="100" baseline="30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nd</a:t>
            </a:r>
            <a:r>
              <a:rPr lang="en-GB" sz="1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February:  </a:t>
            </a:r>
            <a:r>
              <a:rPr lang="en-GB" sz="1800" b="1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S3 Options completion deadline.</a:t>
            </a:r>
            <a:r>
              <a:rPr lang="en-GB" sz="1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Please note that this is online and should be done with parents at home (as per Mr Reid’s presentation)</a:t>
            </a:r>
          </a:p>
        </p:txBody>
      </p:sp>
    </p:spTree>
    <p:extLst>
      <p:ext uri="{BB962C8B-B14F-4D97-AF65-F5344CB8AC3E}">
        <p14:creationId xmlns:p14="http://schemas.microsoft.com/office/powerpoint/2010/main" val="153759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120"/>
    </mc:Choice>
    <mc:Fallback xmlns="">
      <p:transition spd="slow" advTm="10012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C2051-AA98-614B-3F18-4C823D58E0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PHS S3 Work Placement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3DE002-7872-F7D3-9959-D50BE7DA16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5257800"/>
            <a:ext cx="7278624" cy="685800"/>
          </a:xfrm>
        </p:spPr>
        <p:txBody>
          <a:bodyPr>
            <a:normAutofit fontScale="92500" lnSpcReduction="20000"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Veronica Boyd</a:t>
            </a:r>
          </a:p>
          <a:p>
            <a:r>
              <a:rPr lang="en-GB" dirty="0">
                <a:latin typeface="Comic Sans MS" panose="030F0702030302020204" pitchFamily="66" charset="0"/>
              </a:rPr>
              <a:t>PT Pastoral </a:t>
            </a:r>
          </a:p>
          <a:p>
            <a:r>
              <a:rPr lang="en-GB" dirty="0">
                <a:latin typeface="Comic Sans MS" panose="030F0702030302020204" pitchFamily="66" charset="0"/>
              </a:rPr>
              <a:t>DYW Link/S3 Work Placement Co-ordinator</a:t>
            </a:r>
          </a:p>
        </p:txBody>
      </p:sp>
    </p:spTree>
    <p:extLst>
      <p:ext uri="{BB962C8B-B14F-4D97-AF65-F5344CB8AC3E}">
        <p14:creationId xmlns:p14="http://schemas.microsoft.com/office/powerpoint/2010/main" val="1539274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1EA81-8C7B-DA8F-04BD-C6263106F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2024 Options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1EC2F-986D-E492-4C1D-B9A1D1A44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0556"/>
            <a:ext cx="10515600" cy="4351338"/>
          </a:xfrm>
        </p:spPr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Choose any one week in May</a:t>
            </a:r>
          </a:p>
          <a:p>
            <a:r>
              <a:rPr lang="en-GB" dirty="0">
                <a:latin typeface="Comic Sans MS" panose="030F0702030302020204" pitchFamily="66" charset="0"/>
              </a:rPr>
              <a:t>Choose from list of approved providers (48 local to PHS catchment) </a:t>
            </a:r>
          </a:p>
          <a:p>
            <a:r>
              <a:rPr lang="en-GB" sz="2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Do </a:t>
            </a:r>
            <a:r>
              <a:rPr lang="en-GB" sz="2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NOT</a:t>
            </a:r>
            <a:r>
              <a:rPr lang="en-GB" sz="2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contact approved company directly at this point</a:t>
            </a:r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Find your own – contact directly</a:t>
            </a:r>
          </a:p>
          <a:p>
            <a:r>
              <a:rPr lang="en-GB" dirty="0">
                <a:latin typeface="Comic Sans MS" panose="030F0702030302020204" pitchFamily="66" charset="0"/>
              </a:rPr>
              <a:t>2023 – 137 students went on placement at 72 different providers</a:t>
            </a:r>
          </a:p>
        </p:txBody>
      </p:sp>
    </p:spTree>
    <p:extLst>
      <p:ext uri="{BB962C8B-B14F-4D97-AF65-F5344CB8AC3E}">
        <p14:creationId xmlns:p14="http://schemas.microsoft.com/office/powerpoint/2010/main" val="1304195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3AE6A-DE75-2CF3-4474-D84744A25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37" y="360362"/>
            <a:ext cx="10515600" cy="988753"/>
          </a:xfrm>
        </p:spPr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Approved Provider Route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D09AB-F430-B602-EDF9-0A4B500920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802" y="1457959"/>
            <a:ext cx="6391822" cy="4351338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24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Pupils Access Workit using  </a:t>
            </a:r>
            <a:r>
              <a:rPr lang="en-GB" sz="2400" u="sng" dirty="0">
                <a:solidFill>
                  <a:srgbClr val="0563C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https://www.workit.info/Careers/default.aspx</a:t>
            </a:r>
            <a:endParaRPr lang="en-GB" sz="2400" u="sng" dirty="0">
              <a:solidFill>
                <a:srgbClr val="0563C1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24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Navigate through Find an Opportunity/On Site Placement/Flexible Placement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24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Select Peebles Area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24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View and Select opportunities</a:t>
            </a:r>
            <a:endParaRPr lang="en-GB" sz="24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24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Complete preferred week and then SUBMIT</a:t>
            </a:r>
          </a:p>
          <a:p>
            <a:endParaRPr lang="en-GB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D2BF72-039E-D677-0402-F243EA564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4784" y="1349115"/>
            <a:ext cx="4537492" cy="22845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C0EEC1-DD4D-4A21-219B-F706DFE423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27078" b="2767"/>
          <a:stretch/>
        </p:blipFill>
        <p:spPr>
          <a:xfrm>
            <a:off x="7093863" y="3806346"/>
            <a:ext cx="4678413" cy="16320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408947-D2F9-27CE-39C3-7C1B747117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69"/>
          <a:stretch/>
        </p:blipFill>
        <p:spPr>
          <a:xfrm>
            <a:off x="5780738" y="5578420"/>
            <a:ext cx="6132460" cy="136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3574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59D4C-0169-F157-CB6F-400D0191D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Independent Provider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E09FF-3C7D-1A38-C253-506C7811C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Must have £10 million in Employer Liability (not Public Liability)</a:t>
            </a:r>
          </a:p>
          <a:p>
            <a:r>
              <a:rPr lang="en-GB" dirty="0">
                <a:latin typeface="Comic Sans MS" panose="030F0702030302020204" pitchFamily="66" charset="0"/>
              </a:rPr>
              <a:t>Student needs to make direct contact with company</a:t>
            </a:r>
          </a:p>
          <a:p>
            <a:r>
              <a:rPr lang="en-GB" dirty="0">
                <a:latin typeface="Comic Sans MS" panose="030F0702030302020204" pitchFamily="66" charset="0"/>
              </a:rPr>
              <a:t>Use family/friend networks</a:t>
            </a:r>
          </a:p>
          <a:p>
            <a:r>
              <a:rPr lang="en-GB" dirty="0">
                <a:latin typeface="Comic Sans MS" panose="030F0702030302020204" pitchFamily="66" charset="0"/>
              </a:rPr>
              <a:t>Can take up to 6-8 weeks to be approved (depending on industry sector/H &amp; S)</a:t>
            </a:r>
          </a:p>
          <a:p>
            <a:r>
              <a:rPr lang="en-GB" dirty="0">
                <a:latin typeface="Comic Sans MS" panose="030F0702030302020204" pitchFamily="66" charset="0"/>
              </a:rPr>
              <a:t>Provider needs to complete </a:t>
            </a:r>
            <a:r>
              <a:rPr lang="en-GB" dirty="0" err="1">
                <a:latin typeface="Comic Sans MS" panose="030F0702030302020204" pitchFamily="66" charset="0"/>
              </a:rPr>
              <a:t>Googleform</a:t>
            </a:r>
            <a:r>
              <a:rPr lang="en-GB" dirty="0">
                <a:latin typeface="Comic Sans MS" panose="030F0702030302020204" pitchFamily="66" charset="0"/>
              </a:rPr>
              <a:t> (Link on Welcome email)</a:t>
            </a: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hlinkClick r:id="rId2"/>
              </a:rPr>
              <a:t>https://tinyurl.com/bordersplacement</a:t>
            </a:r>
            <a:endParaRPr lang="en-GB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21484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2C5C3-07FB-DC74-F547-7EF5207A9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Support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55177-D1B9-4921-37C3-797E1C704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err="1">
                <a:latin typeface="Comic Sans MS" panose="030F0702030302020204" pitchFamily="66" charset="0"/>
                <a:hlinkClick r:id="rId2"/>
              </a:rPr>
              <a:t>WorkIt</a:t>
            </a:r>
            <a:r>
              <a:rPr lang="en-GB" dirty="0">
                <a:latin typeface="Comic Sans MS" panose="030F0702030302020204" pitchFamily="66" charset="0"/>
                <a:hlinkClick r:id="rId2"/>
              </a:rPr>
              <a:t> website</a:t>
            </a:r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  <a:hlinkClick r:id="rId3"/>
              </a:rPr>
              <a:t>My World of Work Tools </a:t>
            </a:r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DYW Workplace Learning Advice (paper)</a:t>
            </a:r>
          </a:p>
          <a:p>
            <a:r>
              <a:rPr lang="en-GB" dirty="0">
                <a:latin typeface="Comic Sans MS" panose="030F0702030302020204" pitchFamily="66" charset="0"/>
              </a:rPr>
              <a:t>PHS Work Placement Checklist (paper)</a:t>
            </a:r>
          </a:p>
          <a:p>
            <a:r>
              <a:rPr lang="en-GB" dirty="0">
                <a:latin typeface="Comic Sans MS" panose="030F0702030302020204" pitchFamily="66" charset="0"/>
              </a:rPr>
              <a:t>SQA Work Placement Logbook (electronic on Showbie)</a:t>
            </a:r>
          </a:p>
          <a:p>
            <a:r>
              <a:rPr lang="en-GB" dirty="0">
                <a:latin typeface="Comic Sans MS" panose="030F0702030302020204" pitchFamily="66" charset="0"/>
              </a:rPr>
              <a:t>All resources will be made available in Files section of S3 Team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7968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83B3C-A38B-8DA7-4E64-FC4F2C188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1221"/>
            <a:ext cx="10515600" cy="919009"/>
          </a:xfrm>
        </p:spPr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Deadlines/Key Dates*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69512ED-FEDD-4EC1-CE81-11C5B975763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30198" y="1276709"/>
          <a:ext cx="10515600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047">
                  <a:extLst>
                    <a:ext uri="{9D8B030D-6E8A-4147-A177-3AD203B41FA5}">
                      <a16:colId xmlns:a16="http://schemas.microsoft.com/office/drawing/2014/main" val="589528975"/>
                    </a:ext>
                  </a:extLst>
                </a:gridCol>
                <a:gridCol w="4343553">
                  <a:extLst>
                    <a:ext uri="{9D8B030D-6E8A-4147-A177-3AD203B41FA5}">
                      <a16:colId xmlns:a16="http://schemas.microsoft.com/office/drawing/2014/main" val="30090852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omic Sans MS" panose="030F0702030302020204" pitchFamily="66" charset="0"/>
                        </a:rPr>
                        <a:t>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omic Sans MS" panose="030F0702030302020204" pitchFamily="66" charset="0"/>
                        </a:rPr>
                        <a:t>Due 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24844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omic Sans MS" panose="030F0702030302020204" pitchFamily="66" charset="0"/>
                        </a:rPr>
                        <a:t>Check Workit email/login details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omic Sans MS" panose="030F0702030302020204" pitchFamily="66" charset="0"/>
                        </a:rPr>
                        <a:t>Now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9761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omic Sans MS" panose="030F0702030302020204" pitchFamily="66" charset="0"/>
                        </a:rPr>
                        <a:t>Placement request submitted (for both routes)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omic Sans MS" panose="030F0702030302020204" pitchFamily="66" charset="0"/>
                        </a:rPr>
                        <a:t>20 February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1902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omic Sans MS" panose="030F0702030302020204" pitchFamily="66" charset="0"/>
                        </a:rPr>
                        <a:t>Approved Provider Placements Allocated and confirmed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omic Sans MS" panose="030F0702030302020204" pitchFamily="66" charset="0"/>
                        </a:rPr>
                        <a:t>w/b 4 March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79926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omic Sans MS" panose="030F0702030302020204" pitchFamily="66" charset="0"/>
                        </a:rPr>
                        <a:t>Independent Provider Placements confirmed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omic Sans MS" panose="030F0702030302020204" pitchFamily="66" charset="0"/>
                        </a:rPr>
                        <a:t>As processed by Gateway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8830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omic Sans MS" panose="030F0702030302020204" pitchFamily="66" charset="0"/>
                        </a:rPr>
                        <a:t>Student introductory contact (in writing)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omic Sans MS" panose="030F0702030302020204" pitchFamily="66" charset="0"/>
                        </a:rPr>
                        <a:t>Within 2 weeks of notification of placement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6344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omic Sans MS" panose="030F0702030302020204" pitchFamily="66" charset="0"/>
                        </a:rPr>
                        <a:t>Parental Permission Slip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omic Sans MS" panose="030F0702030302020204" pitchFamily="66" charset="0"/>
                        </a:rPr>
                        <a:t> ASAP but no less than 2 weeks before placement starts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11005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omic Sans MS" panose="030F0702030302020204" pitchFamily="66" charset="0"/>
                        </a:rPr>
                        <a:t>Completed SQA (including </a:t>
                      </a:r>
                      <a:r>
                        <a:rPr lang="en-GB" sz="2000" dirty="0" err="1">
                          <a:latin typeface="Comic Sans MS" panose="030F0702030302020204" pitchFamily="66" charset="0"/>
                        </a:rPr>
                        <a:t>employerWorkbook</a:t>
                      </a:r>
                      <a:r>
                        <a:rPr lang="en-GB" sz="2000" dirty="0">
                          <a:latin typeface="Comic Sans MS" panose="030F0702030302020204" pitchFamily="66" charset="0"/>
                        </a:rPr>
                        <a:t> on Showbie for Pastoral Teacher to approve)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omic Sans MS" panose="030F0702030302020204" pitchFamily="66" charset="0"/>
                        </a:rPr>
                        <a:t>14 June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69444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3A96D18-A1E9-D7C3-B12B-0D64E27184D3}"/>
              </a:ext>
            </a:extLst>
          </p:cNvPr>
          <p:cNvSpPr txBox="1"/>
          <p:nvPr/>
        </p:nvSpPr>
        <p:spPr>
          <a:xfrm>
            <a:off x="958645" y="5869858"/>
            <a:ext cx="8804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* Due to number of students involved we are unable to accept submissions received after the deadline </a:t>
            </a:r>
          </a:p>
        </p:txBody>
      </p:sp>
    </p:spTree>
    <p:extLst>
      <p:ext uri="{BB962C8B-B14F-4D97-AF65-F5344CB8AC3E}">
        <p14:creationId xmlns:p14="http://schemas.microsoft.com/office/powerpoint/2010/main" val="4443700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DD488-5DFF-2F74-0412-78EA53E5C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Key Considerations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E0789-FF0C-CF9E-325A-39DEB0B846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Independent travel required</a:t>
            </a:r>
          </a:p>
          <a:p>
            <a:r>
              <a:rPr lang="en-GB" dirty="0">
                <a:latin typeface="Comic Sans MS" panose="030F0702030302020204" pitchFamily="66" charset="0"/>
              </a:rPr>
              <a:t>Consider “like” opportunities if unable to get exact type of placement </a:t>
            </a:r>
          </a:p>
          <a:p>
            <a:r>
              <a:rPr lang="en-GB" dirty="0">
                <a:latin typeface="Comic Sans MS" panose="030F0702030302020204" pitchFamily="66" charset="0"/>
              </a:rPr>
              <a:t>Use networks </a:t>
            </a:r>
          </a:p>
          <a:p>
            <a:r>
              <a:rPr lang="en-GB" dirty="0">
                <a:latin typeface="Comic Sans MS" panose="030F0702030302020204" pitchFamily="66" charset="0"/>
              </a:rPr>
              <a:t>Make timely contact with key information</a:t>
            </a:r>
          </a:p>
          <a:p>
            <a:r>
              <a:rPr lang="en-GB" dirty="0">
                <a:latin typeface="Comic Sans MS" panose="030F0702030302020204" pitchFamily="66" charset="0"/>
              </a:rPr>
              <a:t>School trips? Check first.</a:t>
            </a:r>
          </a:p>
          <a:p>
            <a:r>
              <a:rPr lang="en-GB" dirty="0">
                <a:latin typeface="Comic Sans MS" panose="030F0702030302020204" pitchFamily="66" charset="0"/>
              </a:rPr>
              <a:t>Have you completed the Preferred Pathways survey? (important if places oversubscribed)</a:t>
            </a:r>
          </a:p>
          <a:p>
            <a:r>
              <a:rPr lang="en-GB" dirty="0">
                <a:latin typeface="Comic Sans MS" panose="030F0702030302020204" pitchFamily="66" charset="0"/>
              </a:rPr>
              <a:t>Meet the deadlines to ensure you can go out on placement</a:t>
            </a:r>
          </a:p>
        </p:txBody>
      </p:sp>
    </p:spTree>
    <p:extLst>
      <p:ext uri="{BB962C8B-B14F-4D97-AF65-F5344CB8AC3E}">
        <p14:creationId xmlns:p14="http://schemas.microsoft.com/office/powerpoint/2010/main" val="4255774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Course choice evening s3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49195" y="3505209"/>
            <a:ext cx="9755187" cy="550333"/>
          </a:xfrm>
        </p:spPr>
        <p:txBody>
          <a:bodyPr/>
          <a:lstStyle/>
          <a:p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11</a:t>
            </a:r>
            <a:r>
              <a:rPr lang="en-GB" baseline="30000" dirty="0">
                <a:solidFill>
                  <a:srgbClr val="C00000"/>
                </a:solidFill>
                <a:latin typeface="Comic Sans MS" panose="030F0702030302020204" pitchFamily="66" charset="0"/>
              </a:rPr>
              <a:t>th</a:t>
            </a:r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 January 2024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3725">
            <a:off x="241920" y="2904941"/>
            <a:ext cx="146685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716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300BB-6026-8284-EB6B-D5472ED64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Any 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BC0AE-6353-39F4-8080-7E9D30CA3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Email me on vboyd@scotborders.gov.uk</a:t>
            </a:r>
          </a:p>
        </p:txBody>
      </p:sp>
    </p:spTree>
    <p:extLst>
      <p:ext uri="{BB962C8B-B14F-4D97-AF65-F5344CB8AC3E}">
        <p14:creationId xmlns:p14="http://schemas.microsoft.com/office/powerpoint/2010/main" val="192432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6473" y="263237"/>
            <a:ext cx="6258445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The Process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Course choice website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Core and elective courses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Course choice sheet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How to input choices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993" y="3666941"/>
            <a:ext cx="146685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4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7201" b="20085"/>
          <a:stretch/>
        </p:blipFill>
        <p:spPr>
          <a:xfrm>
            <a:off x="1001228" y="262602"/>
            <a:ext cx="9863700" cy="591998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110509" y="2954476"/>
            <a:ext cx="1153236" cy="5362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1859474" y="262602"/>
            <a:ext cx="2629399" cy="7233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5729990" y="2261091"/>
            <a:ext cx="1778760" cy="6101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93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7107" b="20022"/>
          <a:stretch/>
        </p:blipFill>
        <p:spPr>
          <a:xfrm>
            <a:off x="904775" y="317635"/>
            <a:ext cx="9769642" cy="585531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948289" y="3444998"/>
            <a:ext cx="1778760" cy="6101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68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36" y="258957"/>
            <a:ext cx="11154770" cy="627149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844956" y="1173707"/>
            <a:ext cx="1692322" cy="6158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01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160" y="497548"/>
            <a:ext cx="10791088" cy="606702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440199" y="887105"/>
            <a:ext cx="3052422" cy="17878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4549382" y="2674961"/>
            <a:ext cx="4007764" cy="8188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4549382" y="4311843"/>
            <a:ext cx="1692322" cy="6158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91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810" y="495849"/>
            <a:ext cx="10581706" cy="594930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50628" y="668740"/>
            <a:ext cx="532262" cy="4094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19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Plaza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Plaza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41AC99D7CF1245AA48824B05B5801F" ma:contentTypeVersion="7" ma:contentTypeDescription="Create a new document." ma:contentTypeScope="" ma:versionID="00ec08fb43cfe6ce724a57f0c0b1e1f7">
  <xsd:schema xmlns:xsd="http://www.w3.org/2001/XMLSchema" xmlns:xs="http://www.w3.org/2001/XMLSchema" xmlns:p="http://schemas.microsoft.com/office/2006/metadata/properties" xmlns:ns3="b1b22461-9621-4d73-b977-49e2f10e8126" xmlns:ns4="ac8cb97e-a8a5-4c4c-ab64-e7e7894281c6" targetNamespace="http://schemas.microsoft.com/office/2006/metadata/properties" ma:root="true" ma:fieldsID="b6a91be5b83e6f1ceafb1c4398282a20" ns3:_="" ns4:_="">
    <xsd:import namespace="b1b22461-9621-4d73-b977-49e2f10e8126"/>
    <xsd:import namespace="ac8cb97e-a8a5-4c4c-ab64-e7e7894281c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b22461-9621-4d73-b977-49e2f10e81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8cb97e-a8a5-4c4c-ab64-e7e7894281c6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1b22461-9621-4d73-b977-49e2f10e8126" xsi:nil="true"/>
  </documentManagement>
</p:properties>
</file>

<file path=customXml/itemProps1.xml><?xml version="1.0" encoding="utf-8"?>
<ds:datastoreItem xmlns:ds="http://schemas.openxmlformats.org/officeDocument/2006/customXml" ds:itemID="{229CCAAB-BFEF-4FEC-A8BC-F7AB2DCBB84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CAFE4A-A236-4188-B7A2-4F93D26C0E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b22461-9621-4d73-b977-49e2f10e8126"/>
    <ds:schemaRef ds:uri="ac8cb97e-a8a5-4c4c-ab64-e7e7894281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9C7C847-2F08-40A0-A51D-C1D6261D5BED}">
  <ds:schemaRefs>
    <ds:schemaRef ds:uri="ac8cb97e-a8a5-4c4c-ab64-e7e7894281c6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b1b22461-9621-4d73-b977-49e2f10e8126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5976</TotalTime>
  <Words>719</Words>
  <Application>Microsoft Office PowerPoint</Application>
  <PresentationFormat>Widescreen</PresentationFormat>
  <Paragraphs>120</Paragraphs>
  <Slides>30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Century Gothic</vt:lpstr>
      <vt:lpstr>Comic Sans MS</vt:lpstr>
      <vt:lpstr>Impact</vt:lpstr>
      <vt:lpstr>Wingdings 2</vt:lpstr>
      <vt:lpstr>Plaza</vt:lpstr>
      <vt:lpstr>Main Event</vt:lpstr>
      <vt:lpstr>15th January 2024 </vt:lpstr>
      <vt:lpstr>Making the right decisions:</vt:lpstr>
      <vt:lpstr>Course choice evening s3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will my child be supported?</vt:lpstr>
      <vt:lpstr>How will my child be supported?</vt:lpstr>
      <vt:lpstr>Points of contact for parents</vt:lpstr>
      <vt:lpstr>What can parents do?</vt:lpstr>
      <vt:lpstr>Timeline</vt:lpstr>
      <vt:lpstr>PHS S3 Work Placement</vt:lpstr>
      <vt:lpstr>2024 Options </vt:lpstr>
      <vt:lpstr>Approved Provider Route</vt:lpstr>
      <vt:lpstr>Independent Provider</vt:lpstr>
      <vt:lpstr>Support Resources</vt:lpstr>
      <vt:lpstr>Deadlines/Key Dates*</vt:lpstr>
      <vt:lpstr>Key Considerations </vt:lpstr>
      <vt:lpstr>Any Questions?</vt:lpstr>
    </vt:vector>
  </TitlesOfParts>
  <Company>Scottish Borders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Lee, Jeremy</dc:creator>
  <cp:lastModifiedBy>Mr Reid</cp:lastModifiedBy>
  <cp:revision>11</cp:revision>
  <dcterms:created xsi:type="dcterms:W3CDTF">2022-01-14T10:02:36Z</dcterms:created>
  <dcterms:modified xsi:type="dcterms:W3CDTF">2024-01-15T10:09:27Z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fedad31-c0c2-44e8-b26c-75143ee7ed65_Enabled">
    <vt:lpwstr>true</vt:lpwstr>
  </property>
  <property fmtid="{D5CDD505-2E9C-101B-9397-08002B2CF9AE}" pid="3" name="MSIP_Label_9fedad31-c0c2-44e8-b26c-75143ee7ed65_SetDate">
    <vt:lpwstr>2022-01-14T10:02:36Z</vt:lpwstr>
  </property>
  <property fmtid="{D5CDD505-2E9C-101B-9397-08002B2CF9AE}" pid="4" name="MSIP_Label_9fedad31-c0c2-44e8-b26c-75143ee7ed65_Method">
    <vt:lpwstr>Standard</vt:lpwstr>
  </property>
  <property fmtid="{D5CDD505-2E9C-101B-9397-08002B2CF9AE}" pid="5" name="MSIP_Label_9fedad31-c0c2-44e8-b26c-75143ee7ed65_Name">
    <vt:lpwstr>OFFICIAL</vt:lpwstr>
  </property>
  <property fmtid="{D5CDD505-2E9C-101B-9397-08002B2CF9AE}" pid="6" name="MSIP_Label_9fedad31-c0c2-44e8-b26c-75143ee7ed65_SiteId">
    <vt:lpwstr>89ed32a2-9b6b-41db-bb6f-376ec8fcd11d</vt:lpwstr>
  </property>
  <property fmtid="{D5CDD505-2E9C-101B-9397-08002B2CF9AE}" pid="7" name="MSIP_Label_9fedad31-c0c2-44e8-b26c-75143ee7ed65_ActionId">
    <vt:lpwstr>f1c09fb6-73e0-4f5e-9a49-681511a7dee1</vt:lpwstr>
  </property>
  <property fmtid="{D5CDD505-2E9C-101B-9397-08002B2CF9AE}" pid="8" name="MSIP_Label_9fedad31-c0c2-44e8-b26c-75143ee7ed65_ContentBits">
    <vt:lpwstr>0</vt:lpwstr>
  </property>
  <property fmtid="{D5CDD505-2E9C-101B-9397-08002B2CF9AE}" pid="9" name="ContentTypeId">
    <vt:lpwstr>0x0101001E41AC99D7CF1245AA48824B05B5801F</vt:lpwstr>
  </property>
</Properties>
</file>