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4"/>
    <p:sldMasterId id="2147483703" r:id="rId5"/>
  </p:sldMasterIdLst>
  <p:notesMasterIdLst>
    <p:notesMasterId r:id="rId31"/>
  </p:notesMasterIdLst>
  <p:sldIdLst>
    <p:sldId id="290" r:id="rId6"/>
    <p:sldId id="291" r:id="rId7"/>
    <p:sldId id="256" r:id="rId8"/>
    <p:sldId id="284" r:id="rId9"/>
    <p:sldId id="287" r:id="rId10"/>
    <p:sldId id="280" r:id="rId11"/>
    <p:sldId id="281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74" r:id="rId20"/>
    <p:sldId id="265" r:id="rId21"/>
    <p:sldId id="277" r:id="rId22"/>
    <p:sldId id="278" r:id="rId23"/>
    <p:sldId id="279" r:id="rId24"/>
    <p:sldId id="292" r:id="rId25"/>
    <p:sldId id="275" r:id="rId26"/>
    <p:sldId id="276" r:id="rId27"/>
    <p:sldId id="298" r:id="rId28"/>
    <p:sldId id="299" r:id="rId29"/>
    <p:sldId id="297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5983AA-FB99-4AC3-ABC7-8F2827D2443E}" v="7" dt="2024-01-15T09:50:48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B6F99-95AA-410A-B1B2-5AED92D4C977}" type="datetimeFigureOut">
              <a:rPr lang="en-GB" smtClean="0"/>
              <a:t>15/01/2024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153BB-23E7-448C-9244-7D79577CB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34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388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7010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A57C-FE53-3846-8CC5-E5C0E1422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756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A57C-FE53-3846-8CC5-E5C0E1422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87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A57C-FE53-3846-8CC5-E5C0E1422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40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A57C-FE53-3846-8CC5-E5C0E1422E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73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D6EE87-EBD5-4F12-A48A-63ACA297AC8F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778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66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457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16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63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4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75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4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208929"/>
            <a:ext cx="7278624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257800"/>
            <a:ext cx="7278624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0" y="390526"/>
            <a:ext cx="7339584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F150D65-C64D-44FB-9152-4CC2DE0C9198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1584" y="6356351"/>
            <a:ext cx="6315456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8659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88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042" y="258370"/>
            <a:ext cx="8677836" cy="123557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891863"/>
            <a:ext cx="11201103" cy="460087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0FFE64A4-35FB-42B6-9183-2C0CE0E36649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0358" y="191568"/>
            <a:ext cx="675341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82" y="168751"/>
            <a:ext cx="1379220" cy="105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3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97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171950"/>
            <a:ext cx="7277225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1" y="5257800"/>
            <a:ext cx="7277224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1" y="389966"/>
            <a:ext cx="7333129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130" y="6356351"/>
            <a:ext cx="631214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0612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67201" y="2877671"/>
            <a:ext cx="7529156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42280141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65" y="914400"/>
            <a:ext cx="8677836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565" y="2209801"/>
            <a:ext cx="8677836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fld id="{75D48070-6A81-47D0-9810-1540B9FEFF61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564" y="6356351"/>
            <a:ext cx="65691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259" y="361017"/>
            <a:ext cx="675341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3" y="1976718"/>
            <a:ext cx="219456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425387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45270" y="268288"/>
            <a:ext cx="1465431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1" y="3429000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6401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800" y="6356351"/>
            <a:ext cx="2163483" cy="365125"/>
          </a:xfrm>
        </p:spPr>
        <p:txBody>
          <a:bodyPr/>
          <a:lstStyle/>
          <a:p>
            <a:fld id="{2A2683B9-6ECA-47FA-93CF-B124A0FAC208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70821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4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4773706"/>
            <a:ext cx="39624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472" y="3429001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472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283" y="6104966"/>
            <a:ext cx="675341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2" y="268288"/>
            <a:ext cx="39624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9297377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992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14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98511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5855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5855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82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2214562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09599" y="4224973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30375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681741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945532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4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521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15" y="250434"/>
            <a:ext cx="1315640" cy="10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80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403" y="990600"/>
            <a:ext cx="475488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27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29081" y="268288"/>
            <a:ext cx="54864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5153" y="6124015"/>
            <a:ext cx="2336800" cy="365125"/>
          </a:xfrm>
        </p:spPr>
        <p:txBody>
          <a:bodyPr/>
          <a:lstStyle>
            <a:lvl1pPr algn="l">
              <a:defRPr/>
            </a:lvl1pPr>
          </a:lstStyle>
          <a:p>
            <a:fld id="{51E52B4A-BA08-4841-AB08-A0D822ABC34D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51517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7011" y="990600"/>
            <a:ext cx="5462016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738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22367" y="268288"/>
            <a:ext cx="2185943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9144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4585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47295" y="268288"/>
            <a:ext cx="961015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4008968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70400" y="268289"/>
            <a:ext cx="6269317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70400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7667333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8295408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824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1035425"/>
            <a:ext cx="1763060" cy="5090739"/>
          </a:xfrm>
        </p:spPr>
        <p:txBody>
          <a:bodyPr vert="eaVert" anchor="t" anchorCtr="0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35425"/>
            <a:ext cx="80264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7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0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6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0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70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6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7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5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8677836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209801"/>
            <a:ext cx="8677836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98212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083" y="6356351"/>
            <a:ext cx="8009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8659" y="361017"/>
            <a:ext cx="675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6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worldofwork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skillsdevelopmentscotland.co.uk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98005" y="4393754"/>
            <a:ext cx="8287669" cy="26629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8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ＭＳ Ｐゴシック" charset="0"/>
              </a:rPr>
              <a:t>15</a:t>
            </a:r>
            <a:r>
              <a:rPr lang="en-GB" sz="3800" b="1" baseline="30000" dirty="0">
                <a:solidFill>
                  <a:schemeClr val="accent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ＭＳ Ｐゴシック" charset="0"/>
              </a:rPr>
              <a:t>th</a:t>
            </a:r>
            <a:r>
              <a:rPr lang="en-GB" sz="38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ＭＳ Ｐゴシック" charset="0"/>
              </a:rPr>
              <a:t> January 2024</a:t>
            </a:r>
            <a:br>
              <a:rPr lang="en-GB" sz="48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ＭＳ Ｐゴシック" charset="0"/>
              </a:rPr>
            </a:br>
            <a:endParaRPr lang="en-GB" b="1" dirty="0">
              <a:solidFill>
                <a:schemeClr val="accent2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ＭＳ Ｐゴシック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1073" y="523240"/>
            <a:ext cx="5905117" cy="37058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500" b="1" dirty="0">
                <a:solidFill>
                  <a:schemeClr val="bg1"/>
                </a:solidFill>
                <a:latin typeface="Comic Sans MS" panose="030F0702030302020204" pitchFamily="66" charset="0"/>
                <a:cs typeface="ＭＳ Ｐゴシック" charset="0"/>
              </a:rPr>
              <a:t>S1 Course Choice Information Evening</a:t>
            </a:r>
          </a:p>
          <a:p>
            <a:pPr>
              <a:defRPr/>
            </a:pPr>
            <a:endParaRPr lang="en-GB" sz="3500" b="1" dirty="0">
              <a:solidFill>
                <a:schemeClr val="bg1"/>
              </a:solidFill>
              <a:latin typeface="Comic Sans MS" panose="030F0702030302020204" pitchFamily="66" charset="0"/>
              <a:cs typeface="ＭＳ Ｐゴシック" charset="0"/>
            </a:endParaRPr>
          </a:p>
          <a:p>
            <a:pPr>
              <a:defRPr/>
            </a:pPr>
            <a:r>
              <a:rPr lang="en-GB" sz="3500" b="1" dirty="0">
                <a:solidFill>
                  <a:schemeClr val="bg1"/>
                </a:solidFill>
                <a:latin typeface="Comic Sans MS" panose="030F0702030302020204" pitchFamily="66" charset="0"/>
                <a:cs typeface="ＭＳ Ｐゴシック" charset="0"/>
              </a:rPr>
              <a:t> Mr Wilson: introduction</a:t>
            </a:r>
          </a:p>
          <a:p>
            <a:pPr>
              <a:defRPr/>
            </a:pPr>
            <a:r>
              <a:rPr lang="en-GB" sz="3500" b="1" dirty="0">
                <a:solidFill>
                  <a:schemeClr val="bg1"/>
                </a:solidFill>
                <a:latin typeface="Comic Sans MS" panose="030F0702030302020204" pitchFamily="66" charset="0"/>
                <a:cs typeface="ＭＳ Ｐゴシック" charset="0"/>
              </a:rPr>
              <a:t> Mr Reid: the process</a:t>
            </a:r>
          </a:p>
          <a:p>
            <a:pPr>
              <a:defRPr/>
            </a:pPr>
            <a:r>
              <a:rPr lang="en-GB" sz="3500" b="1" dirty="0">
                <a:solidFill>
                  <a:schemeClr val="bg1"/>
                </a:solidFill>
                <a:latin typeface="Comic Sans MS" panose="030F0702030302020204" pitchFamily="66" charset="0"/>
                <a:cs typeface="ＭＳ Ｐゴシック" charset="0"/>
              </a:rPr>
              <a:t> Mrs Moretta: support</a:t>
            </a:r>
          </a:p>
          <a:p>
            <a:pPr>
              <a:defRPr/>
            </a:pPr>
            <a:endParaRPr lang="en-GB" sz="4000" b="1" dirty="0">
              <a:solidFill>
                <a:schemeClr val="bg1"/>
              </a:solidFill>
              <a:cs typeface="ＭＳ Ｐゴシック" charset="0"/>
            </a:endParaRPr>
          </a:p>
          <a:p>
            <a:pPr>
              <a:defRPr/>
            </a:pPr>
            <a:endParaRPr lang="en-GB" sz="4000" b="1" dirty="0">
              <a:solidFill>
                <a:schemeClr val="bg1"/>
              </a:solidFill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372706"/>
            <a:ext cx="2057401" cy="209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70"/>
    </mc:Choice>
    <mc:Fallback xmlns="">
      <p:transition spd="slow" advTm="7157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7" y="309003"/>
            <a:ext cx="11181805" cy="628669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58101" y="2292824"/>
            <a:ext cx="1959818" cy="2511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572000" y="5072058"/>
            <a:ext cx="627797" cy="4689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2" y="349035"/>
            <a:ext cx="11007906" cy="618892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82388" y="532263"/>
            <a:ext cx="600501" cy="485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8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5" y="336398"/>
            <a:ext cx="10937445" cy="61493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99483" y="2168340"/>
            <a:ext cx="1692322" cy="6158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7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706" t="11334" r="27518" b="9375"/>
          <a:stretch/>
        </p:blipFill>
        <p:spPr>
          <a:xfrm>
            <a:off x="3179929" y="66965"/>
            <a:ext cx="5145206" cy="679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48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499" t="15089" r="30389" b="13125"/>
          <a:stretch/>
        </p:blipFill>
        <p:spPr>
          <a:xfrm>
            <a:off x="3540033" y="0"/>
            <a:ext cx="4676503" cy="671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1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17" y="509766"/>
            <a:ext cx="10629083" cy="597594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706436" y="3384645"/>
            <a:ext cx="3277504" cy="6158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2" y="448152"/>
            <a:ext cx="10836465" cy="60925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99964" y="3630304"/>
            <a:ext cx="3277504" cy="8188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30" r="43301"/>
          <a:stretch/>
        </p:blipFill>
        <p:spPr>
          <a:xfrm>
            <a:off x="711959" y="573206"/>
            <a:ext cx="10547444" cy="596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59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-266" t="147" r="44084" b="828"/>
          <a:stretch/>
        </p:blipFill>
        <p:spPr>
          <a:xfrm>
            <a:off x="1107745" y="1049154"/>
            <a:ext cx="9482918" cy="537249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694830" y="5172503"/>
            <a:ext cx="1119116" cy="532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604655" y="2872509"/>
            <a:ext cx="1357745" cy="40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82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3108"/>
          <a:stretch/>
        </p:blipFill>
        <p:spPr>
          <a:xfrm>
            <a:off x="780198" y="579111"/>
            <a:ext cx="10424946" cy="588992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97039" y="1951629"/>
            <a:ext cx="3166280" cy="12965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2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Making the right decisions: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2771" y="1710268"/>
            <a:ext cx="4343216" cy="478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2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27"/>
    </mc:Choice>
    <mc:Fallback xmlns="">
      <p:transition spd="slow" advTm="17212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98005" y="4393754"/>
            <a:ext cx="8287669" cy="26629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8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ＭＳ Ｐゴシック" charset="0"/>
              </a:rPr>
              <a:t>January 2022</a:t>
            </a:r>
            <a:br>
              <a:rPr lang="en-GB" sz="48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ＭＳ Ｐゴシック" charset="0"/>
              </a:rPr>
            </a:br>
            <a:endParaRPr lang="en-GB" b="1" dirty="0">
              <a:solidFill>
                <a:schemeClr val="accent2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ＭＳ Ｐゴシック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51514" y="1422401"/>
            <a:ext cx="5844208" cy="261218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00" b="1" dirty="0">
                <a:solidFill>
                  <a:schemeClr val="bg1"/>
                </a:solidFill>
                <a:latin typeface="Comic Sans MS" panose="030F0702030302020204" pitchFamily="66" charset="0"/>
                <a:cs typeface="ＭＳ Ｐゴシック" charset="0"/>
              </a:rPr>
              <a:t>S1 Course Choice Information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372706"/>
            <a:ext cx="2057401" cy="209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5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83"/>
    </mc:Choice>
    <mc:Fallback xmlns="">
      <p:transition spd="slow" advTm="2498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How will my child be supported?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9869" y="1892300"/>
            <a:ext cx="6900862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8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89"/>
    </mc:Choice>
    <mc:Fallback xmlns="">
      <p:transition spd="slow" advTm="2558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282" y="137654"/>
            <a:ext cx="6508377" cy="1071715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How will my child be supported?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09368"/>
            <a:ext cx="8400827" cy="5506064"/>
          </a:xfrm>
        </p:spPr>
        <p:txBody>
          <a:bodyPr>
            <a:no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PSE programme – Choices/Careers </a:t>
            </a:r>
          </a:p>
          <a:p>
            <a:r>
              <a:rPr lang="en-GB" sz="1600" dirty="0" err="1">
                <a:latin typeface="Comic Sans MS" panose="030F0702030302020204" pitchFamily="66" charset="0"/>
              </a:rPr>
              <a:t>MWoW</a:t>
            </a:r>
            <a:r>
              <a:rPr lang="en-GB" sz="1600" dirty="0">
                <a:latin typeface="Comic Sans MS" panose="030F0702030302020204" pitchFamily="66" charset="0"/>
              </a:rPr>
              <a:t> and </a:t>
            </a:r>
            <a:r>
              <a:rPr lang="en-GB" sz="1600" dirty="0" err="1">
                <a:latin typeface="Comic Sans MS" panose="030F0702030302020204" pitchFamily="66" charset="0"/>
              </a:rPr>
              <a:t>Planit</a:t>
            </a:r>
            <a:r>
              <a:rPr lang="en-GB" sz="1600" dirty="0">
                <a:latin typeface="Comic Sans MS" panose="030F0702030302020204" pitchFamily="66" charset="0"/>
              </a:rPr>
              <a:t> Plus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Course descriptors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Progression levels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Career routes/paths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Personal research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Q&amp;A sessions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Practise entering choices in Tools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Reassurance and emotional support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Interview with Pastoral Teacher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1:1 interview with Mr Conway, Skills Development Scotland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SDS </a:t>
            </a:r>
            <a:r>
              <a:rPr lang="en-GB" sz="1600" dirty="0" err="1">
                <a:latin typeface="Comic Sans MS" panose="030F0702030302020204" pitchFamily="66" charset="0"/>
              </a:rPr>
              <a:t>groupwork</a:t>
            </a:r>
            <a:r>
              <a:rPr lang="en-GB" sz="1600" dirty="0">
                <a:latin typeface="Comic Sans MS" panose="030F0702030302020204" pitchFamily="66" charset="0"/>
              </a:rPr>
              <a:t> in PSE</a:t>
            </a:r>
          </a:p>
        </p:txBody>
      </p:sp>
    </p:spTree>
    <p:extLst>
      <p:ext uri="{BB962C8B-B14F-4D97-AF65-F5344CB8AC3E}">
        <p14:creationId xmlns:p14="http://schemas.microsoft.com/office/powerpoint/2010/main" val="10557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05"/>
    </mc:Choice>
    <mc:Fallback xmlns="">
      <p:transition spd="slow" advTm="168405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Points of contact for parents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1C1 – Mrs Milligen</a:t>
            </a:r>
          </a:p>
          <a:p>
            <a:r>
              <a:rPr lang="en-GB" dirty="0">
                <a:latin typeface="Comic Sans MS" panose="030F0702030302020204" pitchFamily="66" charset="0"/>
              </a:rPr>
              <a:t>1C2 - Mrs Milligen</a:t>
            </a:r>
          </a:p>
          <a:p>
            <a:r>
              <a:rPr lang="en-GB" dirty="0">
                <a:latin typeface="Comic Sans MS" panose="030F0702030302020204" pitchFamily="66" charset="0"/>
              </a:rPr>
              <a:t>1C3 – Mrs Robertson</a:t>
            </a:r>
          </a:p>
          <a:p>
            <a:r>
              <a:rPr lang="en-GB" dirty="0">
                <a:latin typeface="Comic Sans MS" panose="030F0702030302020204" pitchFamily="66" charset="0"/>
              </a:rPr>
              <a:t>1D1 - Mr Shirra-Gibb</a:t>
            </a:r>
          </a:p>
          <a:p>
            <a:r>
              <a:rPr lang="en-GB" dirty="0">
                <a:latin typeface="Comic Sans MS" panose="030F0702030302020204" pitchFamily="66" charset="0"/>
              </a:rPr>
              <a:t>1D2 – Mr Shirra-Gibb</a:t>
            </a:r>
          </a:p>
          <a:p>
            <a:r>
              <a:rPr lang="en-GB" dirty="0">
                <a:latin typeface="Comic Sans MS" panose="030F0702030302020204" pitchFamily="66" charset="0"/>
              </a:rPr>
              <a:t>1D3 – Miss Riddell</a:t>
            </a:r>
          </a:p>
          <a:p>
            <a:r>
              <a:rPr lang="en-GB" dirty="0">
                <a:latin typeface="Comic Sans MS" panose="030F0702030302020204" pitchFamily="66" charset="0"/>
              </a:rPr>
              <a:t>1M1 – Mrs Boyd</a:t>
            </a:r>
          </a:p>
          <a:p>
            <a:r>
              <a:rPr lang="en-GB" dirty="0">
                <a:latin typeface="Comic Sans MS" panose="030F0702030302020204" pitchFamily="66" charset="0"/>
              </a:rPr>
              <a:t>1M2 - Mrs Boyd</a:t>
            </a:r>
          </a:p>
          <a:p>
            <a:r>
              <a:rPr lang="en-GB" dirty="0">
                <a:latin typeface="Comic Sans MS" panose="030F0702030302020204" pitchFamily="66" charset="0"/>
              </a:rPr>
              <a:t>1M3 – Mrs Ferguson</a:t>
            </a:r>
          </a:p>
        </p:txBody>
      </p:sp>
    </p:spTree>
    <p:extLst>
      <p:ext uri="{BB962C8B-B14F-4D97-AF65-F5344CB8AC3E}">
        <p14:creationId xmlns:p14="http://schemas.microsoft.com/office/powerpoint/2010/main" val="32700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71"/>
    </mc:Choice>
    <mc:Fallback xmlns="">
      <p:transition spd="slow" advTm="3067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What can parents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Access the online supports </a:t>
            </a:r>
          </a:p>
          <a:p>
            <a:r>
              <a:rPr lang="en-GB" dirty="0">
                <a:latin typeface="Comic Sans MS" panose="030F0702030302020204" pitchFamily="66" charset="0"/>
              </a:rPr>
              <a:t>Read through course descriptors with your child</a:t>
            </a:r>
          </a:p>
          <a:p>
            <a:r>
              <a:rPr lang="en-GB" dirty="0">
                <a:latin typeface="Comic Sans MS" panose="030F0702030302020204" pitchFamily="66" charset="0"/>
              </a:rPr>
              <a:t>Encourage your child to do some personal research</a:t>
            </a:r>
          </a:p>
          <a:p>
            <a:r>
              <a:rPr lang="en-GB" dirty="0">
                <a:latin typeface="Comic Sans MS" panose="030F0702030302020204" pitchFamily="66" charset="0"/>
              </a:rPr>
              <a:t>Use the course choice preparation form as a prompt for discussion with your child</a:t>
            </a:r>
          </a:p>
          <a:p>
            <a:r>
              <a:rPr lang="en-GB" dirty="0">
                <a:latin typeface="Comic Sans MS" panose="030F0702030302020204" pitchFamily="66" charset="0"/>
              </a:rPr>
              <a:t>Listen to your child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3"/>
              </a:rPr>
              <a:t>www.myworldofwork.co.uk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hlinkClick r:id="rId4"/>
              </a:rPr>
              <a:t>www.skillsdevelopmentscotland.co.uk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https://www.planitplus.net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96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71"/>
    </mc:Choice>
    <mc:Fallback xmlns="">
      <p:transition spd="slow" advTm="6367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"/>
              <a:tabLst>
                <a:tab pos="457200" algn="l"/>
              </a:tabLst>
            </a:pPr>
            <a:r>
              <a:rPr lang="en-GB" sz="1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15th January:  S1 course choice handbook for 2024-25 will go live on the website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"/>
              <a:tabLst>
                <a:tab pos="457200" algn="l"/>
              </a:tabLst>
            </a:pPr>
            <a:r>
              <a:rPr lang="en-GB" sz="1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15th January:  course choice preparation form to support course choice conversations at home will be on the website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"/>
              <a:tabLst>
                <a:tab pos="457200" algn="l"/>
              </a:tabLst>
            </a:pPr>
            <a:r>
              <a:rPr lang="en-GB" sz="1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GB" sz="1800" kern="1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GB" sz="1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January:  S1 Pastoral interviews begin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"/>
              <a:tabLst>
                <a:tab pos="457200" algn="l"/>
              </a:tabLst>
            </a:pPr>
            <a:r>
              <a:rPr lang="en-GB" sz="1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29</a:t>
            </a:r>
            <a:r>
              <a:rPr lang="en-GB" sz="1800" kern="1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January:  S1 reports will be issued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"/>
              <a:tabLst>
                <a:tab pos="457200" algn="l"/>
              </a:tabLst>
            </a:pPr>
            <a:r>
              <a:rPr lang="en-GB" sz="1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GB" sz="1800" kern="100" baseline="30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1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February:  </a:t>
            </a:r>
            <a:r>
              <a:rPr lang="en-GB" sz="1800" b="1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S1 Options completion deadline.</a:t>
            </a:r>
            <a:r>
              <a:rPr lang="en-GB" sz="1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Please note that this is online and should be done with parents at home (as per Mr Reid’s presentation)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sz="2400" dirty="0"/>
          </a:p>
          <a:p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0875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82"/>
    </mc:Choice>
    <mc:Fallback xmlns="">
      <p:transition spd="slow" advTm="9158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Course choice evening s1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15</a:t>
            </a:r>
            <a:r>
              <a:rPr lang="en-GB" baseline="30000" dirty="0">
                <a:solidFill>
                  <a:srgbClr val="C00000"/>
                </a:solidFill>
                <a:latin typeface="Comic Sans MS" panose="030F0702030302020204" pitchFamily="66" charset="0"/>
              </a:rPr>
              <a:t>th</a:t>
            </a:r>
            <a:r>
              <a:rPr lang="en-GB" dirty="0">
                <a:solidFill>
                  <a:srgbClr val="C00000"/>
                </a:solidFill>
                <a:latin typeface="Comic Sans MS" panose="030F0702030302020204" pitchFamily="66" charset="0"/>
              </a:rPr>
              <a:t> January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725">
            <a:off x="241920" y="2904941"/>
            <a:ext cx="14668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9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73" y="263237"/>
            <a:ext cx="625844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The Process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Course choice website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Core and elective courses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Course choice sheet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How to input choices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993" y="3666941"/>
            <a:ext cx="14668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8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09" y="263508"/>
            <a:ext cx="10843245" cy="609634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61564" y="263508"/>
            <a:ext cx="2006221" cy="723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102289" y="1583141"/>
            <a:ext cx="1153236" cy="536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306936" y="2214910"/>
            <a:ext cx="1778760" cy="6101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8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201" b="20085"/>
          <a:stretch/>
        </p:blipFill>
        <p:spPr>
          <a:xfrm>
            <a:off x="1001228" y="262602"/>
            <a:ext cx="9863700" cy="591998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10509" y="2954476"/>
            <a:ext cx="1153236" cy="5362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859474" y="262602"/>
            <a:ext cx="2629399" cy="723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729990" y="2261091"/>
            <a:ext cx="1778760" cy="6101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3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7107" b="20022"/>
          <a:stretch/>
        </p:blipFill>
        <p:spPr>
          <a:xfrm>
            <a:off x="904775" y="317635"/>
            <a:ext cx="9769642" cy="585531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48289" y="3444998"/>
            <a:ext cx="1778760" cy="6101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8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907" y="692330"/>
            <a:ext cx="10225276" cy="574891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93577" y="1393769"/>
            <a:ext cx="2006221" cy="723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00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16" y="470521"/>
            <a:ext cx="10959737" cy="616184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32424" y="4628289"/>
            <a:ext cx="3596674" cy="17861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7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1b22461-9621-4d73-b977-49e2f10e812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41AC99D7CF1245AA48824B05B5801F" ma:contentTypeVersion="7" ma:contentTypeDescription="Create a new document." ma:contentTypeScope="" ma:versionID="00ec08fb43cfe6ce724a57f0c0b1e1f7">
  <xsd:schema xmlns:xsd="http://www.w3.org/2001/XMLSchema" xmlns:xs="http://www.w3.org/2001/XMLSchema" xmlns:p="http://schemas.microsoft.com/office/2006/metadata/properties" xmlns:ns3="b1b22461-9621-4d73-b977-49e2f10e8126" xmlns:ns4="ac8cb97e-a8a5-4c4c-ab64-e7e7894281c6" targetNamespace="http://schemas.microsoft.com/office/2006/metadata/properties" ma:root="true" ma:fieldsID="b6a91be5b83e6f1ceafb1c4398282a20" ns3:_="" ns4:_="">
    <xsd:import namespace="b1b22461-9621-4d73-b977-49e2f10e8126"/>
    <xsd:import namespace="ac8cb97e-a8a5-4c4c-ab64-e7e7894281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22461-9621-4d73-b977-49e2f10e8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8cb97e-a8a5-4c4c-ab64-e7e7894281c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3DB130-4378-4A63-B2B5-0C9C52E94516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ac8cb97e-a8a5-4c4c-ab64-e7e7894281c6"/>
    <ds:schemaRef ds:uri="b1b22461-9621-4d73-b977-49e2f10e81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A35849E-FACD-47CC-AD39-7A7E654318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A3D369-A981-422A-B10D-DB9B006719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b22461-9621-4d73-b977-49e2f10e8126"/>
    <ds:schemaRef ds:uri="ac8cb97e-a8a5-4c4c-ab64-e7e7894281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11415</TotalTime>
  <Words>312</Words>
  <Application>Microsoft Office PowerPoint</Application>
  <PresentationFormat>Widescreen</PresentationFormat>
  <Paragraphs>64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Comic Sans MS</vt:lpstr>
      <vt:lpstr>Impact</vt:lpstr>
      <vt:lpstr>Wingdings 2</vt:lpstr>
      <vt:lpstr>Main Event</vt:lpstr>
      <vt:lpstr>Plaza</vt:lpstr>
      <vt:lpstr>15th January 2024 </vt:lpstr>
      <vt:lpstr>Making the right decisions:</vt:lpstr>
      <vt:lpstr>Course choice evening s1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January 2022 </vt:lpstr>
      <vt:lpstr>How will my child be supported?</vt:lpstr>
      <vt:lpstr>How will my child be supported?</vt:lpstr>
      <vt:lpstr>Points of contact for parents</vt:lpstr>
      <vt:lpstr>What can parents do?</vt:lpstr>
      <vt:lpstr>Timeline</vt:lpstr>
    </vt:vector>
  </TitlesOfParts>
  <Company>Scottish Borders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choice evening s1 and s3</dc:title>
  <dc:creator>Lee, Jeremy</dc:creator>
  <cp:lastModifiedBy>Mr Reid</cp:lastModifiedBy>
  <cp:revision>23</cp:revision>
  <dcterms:created xsi:type="dcterms:W3CDTF">2022-01-06T13:54:20Z</dcterms:created>
  <dcterms:modified xsi:type="dcterms:W3CDTF">2024-01-15T09:51:37Z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edad31-c0c2-44e8-b26c-75143ee7ed65_Enabled">
    <vt:lpwstr>true</vt:lpwstr>
  </property>
  <property fmtid="{D5CDD505-2E9C-101B-9397-08002B2CF9AE}" pid="3" name="MSIP_Label_9fedad31-c0c2-44e8-b26c-75143ee7ed65_SetDate">
    <vt:lpwstr>2022-01-06T13:54:21Z</vt:lpwstr>
  </property>
  <property fmtid="{D5CDD505-2E9C-101B-9397-08002B2CF9AE}" pid="4" name="MSIP_Label_9fedad31-c0c2-44e8-b26c-75143ee7ed65_Method">
    <vt:lpwstr>Standard</vt:lpwstr>
  </property>
  <property fmtid="{D5CDD505-2E9C-101B-9397-08002B2CF9AE}" pid="5" name="MSIP_Label_9fedad31-c0c2-44e8-b26c-75143ee7ed65_Name">
    <vt:lpwstr>OFFICIAL</vt:lpwstr>
  </property>
  <property fmtid="{D5CDD505-2E9C-101B-9397-08002B2CF9AE}" pid="6" name="MSIP_Label_9fedad31-c0c2-44e8-b26c-75143ee7ed65_SiteId">
    <vt:lpwstr>89ed32a2-9b6b-41db-bb6f-376ec8fcd11d</vt:lpwstr>
  </property>
  <property fmtid="{D5CDD505-2E9C-101B-9397-08002B2CF9AE}" pid="7" name="MSIP_Label_9fedad31-c0c2-44e8-b26c-75143ee7ed65_ActionId">
    <vt:lpwstr>43fef799-16f0-46d8-b4e0-3cfddfab6c26</vt:lpwstr>
  </property>
  <property fmtid="{D5CDD505-2E9C-101B-9397-08002B2CF9AE}" pid="8" name="MSIP_Label_9fedad31-c0c2-44e8-b26c-75143ee7ed65_ContentBits">
    <vt:lpwstr>0</vt:lpwstr>
  </property>
  <property fmtid="{D5CDD505-2E9C-101B-9397-08002B2CF9AE}" pid="9" name="ContentTypeId">
    <vt:lpwstr>0x0101001E41AC99D7CF1245AA48824B05B5801F</vt:lpwstr>
  </property>
</Properties>
</file>