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  <p:sldMasterId id="2147483660" r:id="rId5"/>
  </p:sldMasterIdLst>
  <p:handoutMasterIdLst>
    <p:handoutMasterId r:id="rId13"/>
  </p:handoutMasterIdLst>
  <p:sldIdLst>
    <p:sldId id="256" r:id="rId6"/>
    <p:sldId id="264" r:id="rId7"/>
    <p:sldId id="258" r:id="rId8"/>
    <p:sldId id="257" r:id="rId9"/>
    <p:sldId id="266" r:id="rId10"/>
    <p:sldId id="261" r:id="rId11"/>
    <p:sldId id="263" r:id="rId12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2BAE47-104E-4310-9F69-326323DB6065}" v="116" dt="2021-10-22T11:12:51.5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B2AA0-21CD-4F42-B026-AF76465ACBE2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AF918-7173-480F-A63A-DC0EB89B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143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140825E-4A15-4D39-8176-1F07E904CB30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447801"/>
            <a:ext cx="6619244" cy="332958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4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8E10-7A61-4D35-BC33-27E14EAA27D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D23-593E-4D54-86F3-C6A6D805D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614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8E10-7A61-4D35-BC33-27E14EAA27D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D23-593E-4D54-86F3-C6A6D805D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842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861734"/>
            <a:ext cx="6619243" cy="1915647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8E10-7A61-4D35-BC33-27E14EAA27D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D23-593E-4D54-86F3-C6A6D805D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119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2060576"/>
            <a:ext cx="3297254" cy="41957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2056093"/>
            <a:ext cx="3297256" cy="420024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8E10-7A61-4D35-BC33-27E14EAA27D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D23-593E-4D54-86F3-C6A6D805D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176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514600"/>
            <a:ext cx="3297254" cy="374173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514600"/>
            <a:ext cx="3297254" cy="374173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8E10-7A61-4D35-BC33-27E14EAA27D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D23-593E-4D54-86F3-C6A6D805D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04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8E10-7A61-4D35-BC33-27E14EAA27D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D23-593E-4D54-86F3-C6A6D805D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153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8E10-7A61-4D35-BC33-27E14EAA27D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D23-593E-4D54-86F3-C6A6D805D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123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447800"/>
            <a:ext cx="2550798" cy="14478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447800"/>
            <a:ext cx="3896998" cy="4572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3129281"/>
            <a:ext cx="2550797" cy="2895599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8E10-7A61-4D35-BC33-27E14EAA27D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D23-593E-4D54-86F3-C6A6D805D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27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854192"/>
            <a:ext cx="3819680" cy="1574808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1143000"/>
            <a:ext cx="24003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3813734" cy="137160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8E10-7A61-4D35-BC33-27E14EAA27D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D23-593E-4D54-86F3-C6A6D805D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491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800587"/>
            <a:ext cx="6619243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685800"/>
            <a:ext cx="6619244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5367325"/>
            <a:ext cx="6619242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8E10-7A61-4D35-BC33-27E14EAA27D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D23-593E-4D54-86F3-C6A6D805D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8404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6619244" cy="1981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6619244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8E10-7A61-4D35-BC33-27E14EAA27D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D23-593E-4D54-86F3-C6A6D805D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370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447800"/>
            <a:ext cx="5999486" cy="232337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3771174"/>
            <a:ext cx="5459737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1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4350657"/>
            <a:ext cx="6619244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8E10-7A61-4D35-BC33-27E14EAA27D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D23-593E-4D54-86F3-C6A6D805D0B9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73721" y="971253"/>
            <a:ext cx="60143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2613787"/>
            <a:ext cx="60143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41861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3124201"/>
            <a:ext cx="6619245" cy="165318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8E10-7A61-4D35-BC33-27E14EAA27D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D23-593E-4D54-86F3-C6A6D805D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777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98120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66700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981200"/>
            <a:ext cx="220218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66700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981200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66700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8E10-7A61-4D35-BC33-27E14EAA27D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D23-593E-4D54-86F3-C6A6D805D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3869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4250949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2209800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827212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4250949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2209800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827211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4250949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2209800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827209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8E10-7A61-4D35-BC33-27E14EAA27D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D23-593E-4D54-86F3-C6A6D805D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791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8E10-7A61-4D35-BC33-27E14EAA27D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D23-593E-4D54-86F3-C6A6D805D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8448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430214"/>
            <a:ext cx="131445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887414"/>
            <a:ext cx="5567362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8E10-7A61-4D35-BC33-27E14EAA27D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D23-593E-4D54-86F3-C6A6D805D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84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2052919"/>
            <a:ext cx="6709906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2905" y="1828801"/>
            <a:ext cx="9905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C0D8E10-7A61-4D35-BC33-27E14EAA27D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1206" y="3263398"/>
            <a:ext cx="3859795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95730"/>
            <a:ext cx="62864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24D23-593E-4D54-86F3-C6A6D805D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9983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3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7950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4950" y="2495550"/>
            <a:ext cx="6858000" cy="990600"/>
          </a:xfrm>
        </p:spPr>
        <p:txBody>
          <a:bodyPr/>
          <a:lstStyle/>
          <a:p>
            <a:r>
              <a:rPr lang="en-US" dirty="0"/>
              <a:t>N4/5Geography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48100"/>
            <a:ext cx="6858000" cy="5334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38550" y="5067985"/>
            <a:ext cx="4572000" cy="369332"/>
          </a:xfrm>
          <a:prstGeom prst="rect">
            <a:avLst/>
          </a:prstGeom>
        </p:spPr>
        <p:txBody>
          <a:bodyPr lIns="91440" tIns="45720" rIns="91440" bIns="45720" anchor="t">
            <a:spAutoFit/>
          </a:bodyPr>
          <a:lstStyle/>
          <a:p>
            <a:pPr algn="r"/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890" y="239196"/>
            <a:ext cx="2381812" cy="2822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646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949" y="225504"/>
            <a:ext cx="7583487" cy="1044388"/>
          </a:xfrm>
        </p:spPr>
        <p:txBody>
          <a:bodyPr/>
          <a:lstStyle/>
          <a:p>
            <a:r>
              <a:rPr lang="en-US" dirty="0"/>
              <a:t>What N4/5 Geography involves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8535687"/>
              </p:ext>
            </p:extLst>
          </p:nvPr>
        </p:nvGraphicFramePr>
        <p:xfrm>
          <a:off x="198214" y="1335995"/>
          <a:ext cx="8864967" cy="4771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4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2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3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66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Course area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Topics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How it is assessed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469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National 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(no exam)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National 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30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Physical geography</a:t>
                      </a: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Limestone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Unit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outcomes a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ssessed in class &amp; marked by teacher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/>
                        </a:rPr>
                        <a:t>Unit tests marked by teachers.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/>
                        </a:rPr>
                        <a:t>Final exam SQA marked.</a:t>
                      </a: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1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Rivers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17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Weather</a:t>
                      </a: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92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Human geography</a:t>
                      </a: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Rural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3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Urban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3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Population 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1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Global Issues</a:t>
                      </a:r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/>
                        </a:rPr>
                        <a:t>Environmental Hazards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/>
                        </a:rPr>
                        <a:t>Climate Change (both taught, pupil choice in exam)</a:t>
                      </a:r>
                      <a:endParaRPr lang="en-GB" dirty="0"/>
                    </a:p>
                  </a:txBody>
                  <a:tcPr marL="67084" marR="670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266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</a:t>
            </a:r>
            <a:r>
              <a:rPr lang="en-GB" dirty="0"/>
              <a:t>A</a:t>
            </a:r>
            <a:r>
              <a:rPr lang="en-US" dirty="0" err="1"/>
              <a:t>ssessment</a:t>
            </a:r>
            <a:r>
              <a:rPr lang="en-US" dirty="0"/>
              <a:t> </a:t>
            </a:r>
            <a:r>
              <a:rPr lang="en-GB" dirty="0"/>
              <a:t>A</a:t>
            </a:r>
            <a:r>
              <a:rPr lang="en-US" dirty="0" err="1"/>
              <a:t>rrangements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Key dates:</a:t>
            </a:r>
          </a:p>
          <a:p>
            <a:endParaRPr lang="en-US" dirty="0"/>
          </a:p>
          <a:p>
            <a:r>
              <a:rPr lang="en-US" dirty="0"/>
              <a:t>N4 unit assessments – throughout the year</a:t>
            </a:r>
          </a:p>
          <a:p>
            <a:endParaRPr lang="en-US" dirty="0"/>
          </a:p>
          <a:p>
            <a:r>
              <a:rPr lang="en-GB" dirty="0"/>
              <a:t>N5 end of unit class tests for all topics – throughout the year</a:t>
            </a:r>
          </a:p>
          <a:p>
            <a:endParaRPr lang="en-GB" dirty="0"/>
          </a:p>
          <a:p>
            <a:r>
              <a:rPr lang="en-GB" dirty="0"/>
              <a:t>Timed questions in class – throughout the year</a:t>
            </a:r>
          </a:p>
          <a:p>
            <a:endParaRPr lang="en-GB" dirty="0"/>
          </a:p>
          <a:p>
            <a:r>
              <a:rPr lang="en-GB" dirty="0"/>
              <a:t>Final Exam 27</a:t>
            </a:r>
            <a:r>
              <a:rPr lang="en-GB" baseline="30000" dirty="0"/>
              <a:t>th</a:t>
            </a:r>
            <a:r>
              <a:rPr lang="en-GB" dirty="0"/>
              <a:t> April 2022.</a:t>
            </a:r>
          </a:p>
        </p:txBody>
      </p:sp>
    </p:spTree>
    <p:extLst>
      <p:ext uri="{BB962C8B-B14F-4D97-AF65-F5344CB8AC3E}">
        <p14:creationId xmlns:p14="http://schemas.microsoft.com/office/powerpoint/2010/main" val="275083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34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parents can access details of course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2506" y="1557657"/>
            <a:ext cx="8384294" cy="4380156"/>
          </a:xfrm>
        </p:spPr>
        <p:txBody>
          <a:bodyPr vert="horz" lIns="91440" tIns="45720" rIns="91440" bIns="45720" anchor="t">
            <a:normAutofit/>
          </a:bodyPr>
          <a:lstStyle/>
          <a:p>
            <a:r>
              <a:rPr lang="en-US" dirty="0"/>
              <a:t>Course outline in One Note</a:t>
            </a:r>
          </a:p>
          <a:p>
            <a:endParaRPr lang="en-US" dirty="0"/>
          </a:p>
          <a:p>
            <a:r>
              <a:rPr lang="en-GB" dirty="0"/>
              <a:t>Revision guides;  “Bitesize” etc</a:t>
            </a:r>
          </a:p>
          <a:p>
            <a:endParaRPr lang="en-GB" dirty="0"/>
          </a:p>
          <a:p>
            <a:r>
              <a:rPr lang="en-US" dirty="0"/>
              <a:t>Skills booklets</a:t>
            </a:r>
          </a:p>
          <a:p>
            <a:endParaRPr lang="en-US" dirty="0"/>
          </a:p>
          <a:p>
            <a:r>
              <a:rPr lang="en-US" dirty="0"/>
              <a:t>SQA course assessment information online</a:t>
            </a:r>
          </a:p>
          <a:p>
            <a:endParaRPr lang="en-US" dirty="0"/>
          </a:p>
          <a:p>
            <a:r>
              <a:rPr lang="en-GB" dirty="0"/>
              <a:t>SQA past papers (Qs and answers) available online.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92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parents can do to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2506" y="1219200"/>
            <a:ext cx="8384294" cy="5064868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Conversations regarding keeping up with homework, independent study, </a:t>
            </a:r>
            <a:r>
              <a:rPr lang="en-GB" sz="2800" dirty="0"/>
              <a:t>test</a:t>
            </a:r>
            <a:r>
              <a:rPr lang="en-US" sz="2800" dirty="0"/>
              <a:t> revision etc.</a:t>
            </a:r>
          </a:p>
          <a:p>
            <a:endParaRPr lang="en-US" sz="2800" dirty="0"/>
          </a:p>
          <a:p>
            <a:r>
              <a:rPr lang="en-US" sz="2800" dirty="0"/>
              <a:t>Help with keeping an eye out for geographical news and storing it/discussing it etc.</a:t>
            </a:r>
          </a:p>
          <a:p>
            <a:endParaRPr lang="en-US" sz="2800" dirty="0"/>
          </a:p>
          <a:p>
            <a:r>
              <a:rPr lang="en-US" sz="2800" dirty="0"/>
              <a:t>Conversations regarding what content learned in class etc.</a:t>
            </a:r>
          </a:p>
          <a:p>
            <a:endParaRPr lang="en-US" sz="2800" dirty="0"/>
          </a:p>
          <a:p>
            <a:r>
              <a:rPr lang="en-GB" sz="2800" dirty="0"/>
              <a:t>Provide a quiet working space for revision – ‘power hour’</a:t>
            </a:r>
          </a:p>
          <a:p>
            <a:endParaRPr lang="en-GB" sz="2800" dirty="0"/>
          </a:p>
          <a:p>
            <a:r>
              <a:rPr lang="en-GB" sz="2800" dirty="0"/>
              <a:t>Revision guides and/or help with revision strategies</a:t>
            </a:r>
          </a:p>
          <a:p>
            <a:endParaRPr lang="en-GB" sz="2800" dirty="0"/>
          </a:p>
          <a:p>
            <a:r>
              <a:rPr lang="en-GB" sz="2800" dirty="0"/>
              <a:t>Keep them healthy – sleep, food, exercise etc.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2506" y="2335449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2506" y="3460830"/>
            <a:ext cx="8384294" cy="28232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010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3217" y="1446834"/>
            <a:ext cx="8293583" cy="4818633"/>
          </a:xfrm>
        </p:spPr>
        <p:txBody>
          <a:bodyPr>
            <a:normAutofit/>
          </a:bodyPr>
          <a:lstStyle/>
          <a:p>
            <a:r>
              <a:rPr lang="en-US" dirty="0"/>
              <a:t>Expectation of individual responsibility</a:t>
            </a:r>
          </a:p>
          <a:p>
            <a:endParaRPr lang="en-US" dirty="0"/>
          </a:p>
          <a:p>
            <a:r>
              <a:rPr lang="en-GB" dirty="0"/>
              <a:t>Teams, OneNote and </a:t>
            </a:r>
            <a:r>
              <a:rPr lang="en-US" dirty="0"/>
              <a:t>“Show my homework” </a:t>
            </a:r>
          </a:p>
          <a:p>
            <a:endParaRPr lang="en-US" dirty="0"/>
          </a:p>
          <a:p>
            <a:r>
              <a:rPr lang="en-US" dirty="0"/>
              <a:t>Expectation of additional independent work that is not directed by teacher – </a:t>
            </a:r>
            <a:r>
              <a:rPr lang="en-GB" dirty="0"/>
              <a:t>test</a:t>
            </a:r>
            <a:r>
              <a:rPr lang="en-US" dirty="0"/>
              <a:t> revision, </a:t>
            </a:r>
            <a:r>
              <a:rPr lang="en-GB" dirty="0"/>
              <a:t>test</a:t>
            </a:r>
            <a:r>
              <a:rPr lang="en-US" dirty="0"/>
              <a:t> question practice etc.</a:t>
            </a:r>
          </a:p>
          <a:p>
            <a:endParaRPr lang="en-US" dirty="0"/>
          </a:p>
          <a:p>
            <a:r>
              <a:rPr lang="en-US" dirty="0"/>
              <a:t>Tasks (e.g. </a:t>
            </a:r>
            <a:r>
              <a:rPr lang="en-GB" dirty="0"/>
              <a:t>skills</a:t>
            </a:r>
            <a:r>
              <a:rPr lang="en-US" dirty="0"/>
              <a:t> questions) set by teachers too whenever deemed necessary</a:t>
            </a:r>
          </a:p>
        </p:txBody>
      </p:sp>
    </p:spTree>
    <p:extLst>
      <p:ext uri="{BB962C8B-B14F-4D97-AF65-F5344CB8AC3E}">
        <p14:creationId xmlns:p14="http://schemas.microsoft.com/office/powerpoint/2010/main" val="275706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Arrangements for out-of-class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8762" y="1828800"/>
            <a:ext cx="8345417" cy="4208930"/>
          </a:xfrm>
        </p:spPr>
        <p:txBody>
          <a:bodyPr/>
          <a:lstStyle/>
          <a:p>
            <a:r>
              <a:rPr lang="en-US" dirty="0"/>
              <a:t>Open-door policy – expectation of proactive approach by individuals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2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8FB1814C534C4FB7FAF42E1D7D0002" ma:contentTypeVersion="13" ma:contentTypeDescription="Create a new document." ma:contentTypeScope="" ma:versionID="37ef86eab7aeadb558c58527d26c3b24">
  <xsd:schema xmlns:xsd="http://www.w3.org/2001/XMLSchema" xmlns:xs="http://www.w3.org/2001/XMLSchema" xmlns:p="http://schemas.microsoft.com/office/2006/metadata/properties" xmlns:ns2="41ff5a41-8242-4d90-878e-1381b250cbf3" xmlns:ns3="f401ed1c-79c0-462e-a367-55d9eedeba93" targetNamespace="http://schemas.microsoft.com/office/2006/metadata/properties" ma:root="true" ma:fieldsID="b232c38f9f6384aa6bcee90d74d98676" ns2:_="" ns3:_="">
    <xsd:import namespace="41ff5a41-8242-4d90-878e-1381b250cbf3"/>
    <xsd:import namespace="f401ed1c-79c0-462e-a367-55d9eedeba9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f5a41-8242-4d90-878e-1381b250cb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ed1c-79c0-462e-a367-55d9eedeba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0847EA-5BD8-4BE1-9BDF-7DDDBB8584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598960-A469-49FD-B412-FCD095194FA6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f401ed1c-79c0-462e-a367-55d9eedeba93"/>
    <ds:schemaRef ds:uri="41ff5a41-8242-4d90-878e-1381b250cbf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96ACE42-965A-4777-9829-FA47BC200BB4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41ff5a41-8242-4d90-878e-1381b250cbf3"/>
    <ds:schemaRef ds:uri="f401ed1c-79c0-462e-a367-55d9eedeba93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204</TotalTime>
  <Words>290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Bookman Old Style</vt:lpstr>
      <vt:lpstr>Calibri</vt:lpstr>
      <vt:lpstr>Century Gothic</vt:lpstr>
      <vt:lpstr>Comic Sans MS</vt:lpstr>
      <vt:lpstr>Gill Sans MT</vt:lpstr>
      <vt:lpstr>Times New Roman</vt:lpstr>
      <vt:lpstr>Wingdings</vt:lpstr>
      <vt:lpstr>Wingdings 3</vt:lpstr>
      <vt:lpstr>Origin</vt:lpstr>
      <vt:lpstr>Ion</vt:lpstr>
      <vt:lpstr>N4/5Geography</vt:lpstr>
      <vt:lpstr>What N4/5 Geography involves</vt:lpstr>
      <vt:lpstr>Course Assessment Arrangements</vt:lpstr>
      <vt:lpstr>How parents can access details of course content</vt:lpstr>
      <vt:lpstr>What parents can do to support</vt:lpstr>
      <vt:lpstr>Homework</vt:lpstr>
      <vt:lpstr>Arrangements for out-of-class 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Higher Geography</dc:title>
  <dc:creator>Sarah Dorward</dc:creator>
  <cp:lastModifiedBy>Adams</cp:lastModifiedBy>
  <cp:revision>62</cp:revision>
  <cp:lastPrinted>2018-10-17T18:12:25Z</cp:lastPrinted>
  <dcterms:created xsi:type="dcterms:W3CDTF">2017-08-23T18:02:39Z</dcterms:created>
  <dcterms:modified xsi:type="dcterms:W3CDTF">2021-10-22T11:35:05Z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0x010100A08FB1814C534C4FB7FAF42E1D7D0002</vt:lpwstr>
  </property>
</Properties>
</file>