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3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DD5BC-853F-4384-92C6-83E5E59143CE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2AF93-CFD1-4902-A220-3A9F3003F9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DD5BC-853F-4384-92C6-83E5E59143CE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2AF93-CFD1-4902-A220-3A9F3003F9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DD5BC-853F-4384-92C6-83E5E59143CE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2AF93-CFD1-4902-A220-3A9F3003F9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DD5BC-853F-4384-92C6-83E5E59143CE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2AF93-CFD1-4902-A220-3A9F3003F9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DD5BC-853F-4384-92C6-83E5E59143CE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2AF93-CFD1-4902-A220-3A9F3003F9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DD5BC-853F-4384-92C6-83E5E59143CE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2AF93-CFD1-4902-A220-3A9F3003F9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DD5BC-853F-4384-92C6-83E5E59143CE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2AF93-CFD1-4902-A220-3A9F3003F9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DD5BC-853F-4384-92C6-83E5E59143CE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2AF93-CFD1-4902-A220-3A9F3003F9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DD5BC-853F-4384-92C6-83E5E59143CE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2AF93-CFD1-4902-A220-3A9F3003F9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DD5BC-853F-4384-92C6-83E5E59143CE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2AF93-CFD1-4902-A220-3A9F3003F9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DD5BC-853F-4384-92C6-83E5E59143CE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2AF93-CFD1-4902-A220-3A9F3003F9D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FFDD5BC-853F-4384-92C6-83E5E59143CE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212AF93-CFD1-4902-A220-3A9F3003F9D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mbledandt.com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4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476672" y="-99392"/>
            <a:ext cx="5616624" cy="4608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16247">
            <a:off x="-1792795" y="-893538"/>
            <a:ext cx="7370269" cy="88788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88024" y="16024"/>
            <a:ext cx="3706752" cy="1828800"/>
          </a:xfrm>
        </p:spPr>
        <p:txBody>
          <a:bodyPr>
            <a:noAutofit/>
          </a:bodyPr>
          <a:lstStyle/>
          <a:p>
            <a:r>
              <a:rPr lang="en-GB" sz="3200" dirty="0" smtClean="0"/>
              <a:t>Practical Woodworking/Metalworking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1988840"/>
            <a:ext cx="7772400" cy="914400"/>
          </a:xfrm>
        </p:spPr>
        <p:txBody>
          <a:bodyPr/>
          <a:lstStyle/>
          <a:p>
            <a:r>
              <a:rPr lang="en-GB" dirty="0" smtClean="0"/>
              <a:t>National 4/5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885" b="25751"/>
          <a:stretch/>
        </p:blipFill>
        <p:spPr>
          <a:xfrm>
            <a:off x="3851920" y="3356992"/>
            <a:ext cx="4747201" cy="30554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26839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Course 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4038600" cy="4569371"/>
          </a:xfrm>
        </p:spPr>
        <p:txBody>
          <a:bodyPr>
            <a:normAutofit/>
          </a:bodyPr>
          <a:lstStyle/>
          <a:p>
            <a:r>
              <a:rPr lang="en-GB" dirty="0" smtClean="0"/>
              <a:t>Practical Woodworking</a:t>
            </a:r>
          </a:p>
          <a:p>
            <a:endParaRPr lang="en-GB" dirty="0"/>
          </a:p>
          <a:p>
            <a:r>
              <a:rPr lang="en-GB" dirty="0" smtClean="0"/>
              <a:t>Machining &amp; finishing</a:t>
            </a:r>
          </a:p>
          <a:p>
            <a:r>
              <a:rPr lang="en-GB" dirty="0" smtClean="0"/>
              <a:t>Carcase construction</a:t>
            </a:r>
          </a:p>
          <a:p>
            <a:r>
              <a:rPr lang="en-GB" dirty="0" smtClean="0"/>
              <a:t>Flat frame construction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6792"/>
            <a:ext cx="4038600" cy="4569371"/>
          </a:xfrm>
        </p:spPr>
        <p:txBody>
          <a:bodyPr>
            <a:normAutofit/>
          </a:bodyPr>
          <a:lstStyle/>
          <a:p>
            <a:r>
              <a:rPr lang="en-GB" dirty="0" smtClean="0"/>
              <a:t>Practical Metalworking</a:t>
            </a:r>
          </a:p>
          <a:p>
            <a:endParaRPr lang="en-GB" dirty="0"/>
          </a:p>
          <a:p>
            <a:r>
              <a:rPr lang="en-GB" dirty="0" smtClean="0"/>
              <a:t>Bench Skills</a:t>
            </a:r>
          </a:p>
          <a:p>
            <a:r>
              <a:rPr lang="en-GB" dirty="0" smtClean="0"/>
              <a:t>Machine processes</a:t>
            </a:r>
          </a:p>
          <a:p>
            <a:r>
              <a:rPr lang="en-GB" dirty="0" smtClean="0"/>
              <a:t>Fabrication &amp; </a:t>
            </a:r>
            <a:r>
              <a:rPr lang="en-GB" dirty="0"/>
              <a:t>t</a:t>
            </a:r>
            <a:r>
              <a:rPr lang="en-GB" dirty="0" smtClean="0"/>
              <a:t>hermal joining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620688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Learning each course is split into 3 sections or units.</a:t>
            </a:r>
            <a:endParaRPr lang="en-GB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885" b="25751"/>
          <a:stretch/>
        </p:blipFill>
        <p:spPr>
          <a:xfrm>
            <a:off x="7208224" y="5517232"/>
            <a:ext cx="1390897" cy="895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-2916832" y="2060848"/>
            <a:ext cx="22322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both Units, you will gain knowledge and understanding of design and manufacturing technologies and how these impact on our environment and society.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05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Course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76066"/>
            <a:ext cx="4690864" cy="4150097"/>
          </a:xfrm>
        </p:spPr>
        <p:txBody>
          <a:bodyPr>
            <a:normAutofit/>
          </a:bodyPr>
          <a:lstStyle/>
          <a:p>
            <a:r>
              <a:rPr lang="en-GB" sz="2000" dirty="0" smtClean="0"/>
              <a:t>Practical Assignment</a:t>
            </a:r>
          </a:p>
          <a:p>
            <a:pPr lvl="1"/>
            <a:r>
              <a:rPr lang="en-GB" sz="2000" dirty="0"/>
              <a:t>70 marks</a:t>
            </a:r>
          </a:p>
          <a:p>
            <a:pPr lvl="1"/>
            <a:r>
              <a:rPr lang="en-GB" sz="2000" dirty="0"/>
              <a:t>Internally marked and externally </a:t>
            </a:r>
            <a:r>
              <a:rPr lang="en-GB" sz="2000" dirty="0" smtClean="0"/>
              <a:t>moderated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Manufacturing </a:t>
            </a:r>
            <a:r>
              <a:rPr lang="en-GB" sz="2000" dirty="0" smtClean="0"/>
              <a:t>task with logbook issued by SQA.</a:t>
            </a:r>
          </a:p>
          <a:p>
            <a:endParaRPr lang="en-GB" sz="2000" dirty="0"/>
          </a:p>
          <a:p>
            <a:r>
              <a:rPr lang="en-GB" sz="2000" dirty="0" smtClean="0"/>
              <a:t>Completed in class time and s</a:t>
            </a:r>
            <a:r>
              <a:rPr lang="en-GB" sz="2000" dirty="0" smtClean="0"/>
              <a:t>ubmitted </a:t>
            </a:r>
            <a:r>
              <a:rPr lang="en-GB" sz="2000" dirty="0" smtClean="0"/>
              <a:t>before Easter  Break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4065315"/>
          </a:xfrm>
        </p:spPr>
        <p:txBody>
          <a:bodyPr>
            <a:normAutofit/>
          </a:bodyPr>
          <a:lstStyle/>
          <a:p>
            <a:pPr lvl="1"/>
            <a:r>
              <a:rPr lang="en-GB" sz="2300" dirty="0" smtClean="0"/>
              <a:t>Question Paper </a:t>
            </a:r>
            <a:r>
              <a:rPr lang="en-GB" sz="1500" i="1" dirty="0" smtClean="0"/>
              <a:t>(Removed for session 2021-22)</a:t>
            </a:r>
            <a:endParaRPr lang="en-GB" sz="1500" i="1" dirty="0"/>
          </a:p>
          <a:p>
            <a:pPr marL="0" indent="0">
              <a:buNone/>
            </a:pPr>
            <a:endParaRPr lang="en-GB" sz="23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39552" y="591071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Final Assessment is </a:t>
            </a:r>
            <a:r>
              <a:rPr lang="en-GB" sz="2400" dirty="0" smtClean="0"/>
              <a:t>normally split </a:t>
            </a:r>
            <a:r>
              <a:rPr lang="en-GB" sz="2400" dirty="0" smtClean="0"/>
              <a:t>into 2 sections</a:t>
            </a:r>
            <a:r>
              <a:rPr lang="en-GB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i="1" dirty="0" smtClean="0"/>
              <a:t>However modifications from last session remain in place where the question paper element has been removed for session 2021-22</a:t>
            </a:r>
            <a:endParaRPr lang="en-GB" sz="2000" b="1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885" b="25751"/>
          <a:stretch/>
        </p:blipFill>
        <p:spPr>
          <a:xfrm>
            <a:off x="7208224" y="5517232"/>
            <a:ext cx="1390897" cy="895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0545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Course Assessment</a:t>
            </a:r>
            <a:endParaRPr lang="en-GB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There are </a:t>
            </a:r>
            <a:r>
              <a:rPr lang="en-GB" dirty="0" smtClean="0"/>
              <a:t>2 </a:t>
            </a:r>
            <a:r>
              <a:rPr lang="en-GB" dirty="0" smtClean="0"/>
              <a:t>course models with test pieces for each unit/section in woodwork and 4 models for metalwork.</a:t>
            </a:r>
          </a:p>
          <a:p>
            <a:endParaRPr lang="en-GB" dirty="0"/>
          </a:p>
          <a:p>
            <a:r>
              <a:rPr lang="en-GB" dirty="0" smtClean="0"/>
              <a:t>Each model in the course is supported by a candidate logbook.</a:t>
            </a:r>
          </a:p>
          <a:p>
            <a:endParaRPr lang="en-GB" dirty="0" smtClean="0"/>
          </a:p>
          <a:p>
            <a:r>
              <a:rPr lang="en-GB" dirty="0" smtClean="0"/>
              <a:t>The models and log-books form part of a students evidence at all levels for session </a:t>
            </a:r>
            <a:r>
              <a:rPr lang="en-GB" dirty="0" smtClean="0"/>
              <a:t>2021-22.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658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Homework tasks will be issued to support the theory associated with each unit.</a:t>
            </a:r>
          </a:p>
          <a:p>
            <a:endParaRPr lang="en-GB" dirty="0" smtClean="0"/>
          </a:p>
          <a:p>
            <a:r>
              <a:rPr lang="en-GB" dirty="0" smtClean="0"/>
              <a:t>Details shared on SMHW and class TEAM, students are encouraged to set own reminders.</a:t>
            </a:r>
          </a:p>
          <a:p>
            <a:endParaRPr lang="en-GB" dirty="0" smtClean="0"/>
          </a:p>
          <a:p>
            <a:r>
              <a:rPr lang="en-GB" dirty="0" smtClean="0"/>
              <a:t>Completed on sheet and submitted for feedback.</a:t>
            </a:r>
          </a:p>
          <a:p>
            <a:endParaRPr lang="en-GB" dirty="0" smtClean="0"/>
          </a:p>
          <a:p>
            <a:r>
              <a:rPr lang="en-GB" dirty="0" smtClean="0"/>
              <a:t>Pupil log books completed in class will support this process.</a:t>
            </a:r>
          </a:p>
          <a:p>
            <a:endParaRPr lang="en-GB" dirty="0"/>
          </a:p>
          <a:p>
            <a:r>
              <a:rPr lang="en-GB" dirty="0" smtClean="0"/>
              <a:t>Additional homework may be given throughout year to complete log-book tasks set in class.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885" b="25751"/>
          <a:stretch/>
        </p:blipFill>
        <p:spPr>
          <a:xfrm>
            <a:off x="7208224" y="5517232"/>
            <a:ext cx="1390897" cy="895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86017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 materials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Additional support materials can be found in the following locations: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530352"/>
            <a:ext cx="4115280" cy="4986880"/>
          </a:xfrm>
        </p:spPr>
        <p:txBody>
          <a:bodyPr>
            <a:normAutofit/>
          </a:bodyPr>
          <a:lstStyle/>
          <a:p>
            <a:r>
              <a:rPr lang="en-GB" dirty="0" smtClean="0"/>
              <a:t>SQA subje</a:t>
            </a:r>
            <a:r>
              <a:rPr lang="en-GB" dirty="0"/>
              <a:t>c</a:t>
            </a:r>
            <a:r>
              <a:rPr lang="en-GB" dirty="0" smtClean="0"/>
              <a:t>t website</a:t>
            </a:r>
          </a:p>
          <a:p>
            <a:endParaRPr lang="en-GB" dirty="0" smtClean="0"/>
          </a:p>
          <a:p>
            <a:r>
              <a:rPr lang="en-GB" dirty="0" smtClean="0"/>
              <a:t>Various CDT websites</a:t>
            </a:r>
          </a:p>
          <a:p>
            <a:pPr lvl="1"/>
            <a:r>
              <a:rPr lang="en-GB" dirty="0" smtClean="0">
                <a:hlinkClick r:id="rId2"/>
              </a:rPr>
              <a:t>technologystudent.com</a:t>
            </a:r>
            <a:endParaRPr lang="en-GB" dirty="0" smtClean="0"/>
          </a:p>
          <a:p>
            <a:pPr lvl="1"/>
            <a:r>
              <a:rPr lang="en-GB" dirty="0" smtClean="0">
                <a:hlinkClick r:id="rId3"/>
              </a:rPr>
              <a:t>jambledandt.com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NPF nutshell revision page</a:t>
            </a:r>
          </a:p>
          <a:p>
            <a:endParaRPr lang="en-GB" dirty="0"/>
          </a:p>
          <a:p>
            <a:r>
              <a:rPr lang="en-GB" dirty="0" smtClean="0"/>
              <a:t>BBC </a:t>
            </a:r>
            <a:r>
              <a:rPr lang="en-GB" dirty="0" err="1" smtClean="0"/>
              <a:t>bitesize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885" b="25751"/>
          <a:stretch/>
        </p:blipFill>
        <p:spPr>
          <a:xfrm>
            <a:off x="7208224" y="5517232"/>
            <a:ext cx="1390897" cy="895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59892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CDT Department has open door policy, with all staff willing to support.</a:t>
            </a:r>
          </a:p>
          <a:p>
            <a:endParaRPr lang="en-GB" dirty="0" smtClean="0"/>
          </a:p>
          <a:p>
            <a:r>
              <a:rPr lang="en-GB" dirty="0" smtClean="0"/>
              <a:t>Specific times for support are available upon request to staff </a:t>
            </a:r>
            <a:r>
              <a:rPr lang="en-GB" smtClean="0"/>
              <a:t>at lunchtimes.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Remember ‘Free periods’ are really study periods and staff may also be able to help then.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885" b="25751"/>
          <a:stretch/>
        </p:blipFill>
        <p:spPr>
          <a:xfrm>
            <a:off x="7208224" y="5517232"/>
            <a:ext cx="1390897" cy="895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Additional Teacher Support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686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5068</TotalTime>
  <Words>319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Practical Woodworking/Metalworking</vt:lpstr>
      <vt:lpstr>Course Outline</vt:lpstr>
      <vt:lpstr>Course Assessment</vt:lpstr>
      <vt:lpstr>Course Assessment</vt:lpstr>
      <vt:lpstr>Homework</vt:lpstr>
      <vt:lpstr>Support materials</vt:lpstr>
      <vt:lpstr>Additional Teacher Support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Adam J Whatley</dc:creator>
  <cp:lastModifiedBy>Mr Whatley</cp:lastModifiedBy>
  <cp:revision>21</cp:revision>
  <dcterms:created xsi:type="dcterms:W3CDTF">2017-08-15T15:58:33Z</dcterms:created>
  <dcterms:modified xsi:type="dcterms:W3CDTF">2021-10-05T10:30:25Z</dcterms:modified>
</cp:coreProperties>
</file>