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7" r:id="rId6"/>
    <p:sldId id="266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FFDD5BC-853F-4384-92C6-83E5E59143C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12AF93-CFD1-4902-A220-3A9F3003F9D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6247">
            <a:off x="-1792795" y="-893538"/>
            <a:ext cx="7370269" cy="88788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3928" y="-99392"/>
            <a:ext cx="4752528" cy="1828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Graphic </a:t>
            </a:r>
            <a:br>
              <a:rPr lang="en-GB" dirty="0" smtClean="0"/>
            </a:br>
            <a:r>
              <a:rPr lang="en-GB" dirty="0" smtClean="0"/>
              <a:t>Communication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1988840"/>
            <a:ext cx="7772400" cy="914400"/>
          </a:xfrm>
        </p:spPr>
        <p:txBody>
          <a:bodyPr/>
          <a:lstStyle/>
          <a:p>
            <a:r>
              <a:rPr lang="en-GB" dirty="0" smtClean="0"/>
              <a:t>ADVANCED HIGHER,</a:t>
            </a:r>
          </a:p>
          <a:p>
            <a:r>
              <a:rPr lang="en-GB" dirty="0" smtClean="0"/>
              <a:t>HIGHER + NATIONAL 5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885" b="25751"/>
          <a:stretch/>
        </p:blipFill>
        <p:spPr>
          <a:xfrm>
            <a:off x="3851920" y="3356992"/>
            <a:ext cx="4747201" cy="30554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6839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2048581"/>
            <a:ext cx="3744416" cy="130841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2D Graphics (Manual &amp; CAD based)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17880" y="1013827"/>
            <a:ext cx="80648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Learning is split into sections or units. At National 5 and Higher level these are:</a:t>
            </a:r>
            <a:endParaRPr lang="en-GB" sz="2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885" b="25751"/>
          <a:stretch/>
        </p:blipFill>
        <p:spPr>
          <a:xfrm>
            <a:off x="7208224" y="5517232"/>
            <a:ext cx="1390897" cy="895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517880" y="3512621"/>
            <a:ext cx="80648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 smtClean="0"/>
              <a:t>At Advanced Higher level these sections are:</a:t>
            </a:r>
            <a:endParaRPr lang="en-GB" sz="26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788024" y="2077265"/>
            <a:ext cx="3672408" cy="126746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3D Graphics (Manual &amp; CAD based)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83568" y="4280829"/>
            <a:ext cx="3744416" cy="1308411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dirty="0" smtClean="0"/>
              <a:t>Commercial Visual Media</a:t>
            </a:r>
          </a:p>
          <a:p>
            <a:endParaRPr lang="en-GB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4788024" y="4309513"/>
            <a:ext cx="3672408" cy="126746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dirty="0" smtClean="0"/>
              <a:t>Technical Graphics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05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Homework tasks will be issued on a unitary basis.</a:t>
            </a:r>
          </a:p>
          <a:p>
            <a:endParaRPr lang="en-GB" dirty="0" smtClean="0"/>
          </a:p>
          <a:p>
            <a:r>
              <a:rPr lang="en-GB" dirty="0" smtClean="0"/>
              <a:t>Complete outstanding manual and CAD based units for a certain date.</a:t>
            </a:r>
          </a:p>
          <a:p>
            <a:endParaRPr lang="en-GB" dirty="0" smtClean="0"/>
          </a:p>
          <a:p>
            <a:r>
              <a:rPr lang="en-GB" dirty="0" smtClean="0"/>
              <a:t>Text books are available to support this.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885" b="25751"/>
          <a:stretch/>
        </p:blipFill>
        <p:spPr>
          <a:xfrm>
            <a:off x="7208224" y="5517232"/>
            <a:ext cx="1390897" cy="895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6017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2069"/>
            <a:ext cx="4038600" cy="409516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Design Assignment (Externally marked)</a:t>
            </a:r>
          </a:p>
          <a:p>
            <a:endParaRPr lang="en-GB" sz="2400" dirty="0" smtClean="0"/>
          </a:p>
          <a:p>
            <a:r>
              <a:rPr lang="en-GB" sz="2400" dirty="0" smtClean="0"/>
              <a:t>Marked out of </a:t>
            </a:r>
            <a:r>
              <a:rPr lang="en-GB" sz="2400" dirty="0"/>
              <a:t>6</a:t>
            </a:r>
            <a:r>
              <a:rPr lang="en-GB" sz="2400" dirty="0" smtClean="0"/>
              <a:t>0</a:t>
            </a:r>
          </a:p>
          <a:p>
            <a:pPr lvl="1"/>
            <a:r>
              <a:rPr lang="en-GB" sz="1500" i="1" dirty="0" smtClean="0"/>
              <a:t>(reduced from 90 for session 2021-22)</a:t>
            </a:r>
            <a:endParaRPr lang="en-GB" sz="1500" i="1" dirty="0"/>
          </a:p>
          <a:p>
            <a:endParaRPr lang="en-GB" sz="2400" dirty="0" smtClean="0"/>
          </a:p>
          <a:p>
            <a:r>
              <a:rPr lang="en-GB" sz="2400" dirty="0" smtClean="0"/>
              <a:t>Extended Graphics Assignment from a chosen theme/product.</a:t>
            </a:r>
          </a:p>
          <a:p>
            <a:endParaRPr lang="en-GB" sz="2400" dirty="0"/>
          </a:p>
          <a:p>
            <a:r>
              <a:rPr lang="en-GB" sz="2400" dirty="0" smtClean="0"/>
              <a:t>Completed in class and submitted before Easter  Break.</a:t>
            </a:r>
            <a:endParaRPr lang="en-GB" sz="2400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2069"/>
            <a:ext cx="4038600" cy="409516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Question Paper (Externally marked)</a:t>
            </a:r>
          </a:p>
          <a:p>
            <a:endParaRPr lang="en-GB" sz="2400" dirty="0" smtClean="0"/>
          </a:p>
          <a:p>
            <a:r>
              <a:rPr lang="en-GB" sz="2400" dirty="0" smtClean="0"/>
              <a:t>Marked out of 80</a:t>
            </a:r>
          </a:p>
          <a:p>
            <a:pPr lvl="1"/>
            <a:r>
              <a:rPr lang="en-GB" sz="1500" i="1" dirty="0" smtClean="0"/>
              <a:t>(reduced from 90 for session 2021-21)</a:t>
            </a:r>
          </a:p>
          <a:p>
            <a:endParaRPr lang="en-GB" sz="2400" dirty="0" smtClean="0"/>
          </a:p>
          <a:p>
            <a:r>
              <a:rPr lang="en-GB" sz="2400" dirty="0" smtClean="0"/>
              <a:t>Prelim/Formal assessment opportunity in early 2021</a:t>
            </a:r>
          </a:p>
          <a:p>
            <a:pPr lvl="1"/>
            <a:r>
              <a:rPr lang="en-GB" sz="1500" i="1" dirty="0" smtClean="0"/>
              <a:t>(provides estimate of potential grade)</a:t>
            </a:r>
          </a:p>
          <a:p>
            <a:endParaRPr lang="en-GB" sz="2400" dirty="0"/>
          </a:p>
          <a:p>
            <a:r>
              <a:rPr lang="en-GB" sz="2400" dirty="0" smtClean="0"/>
              <a:t>Final exam in May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591071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At Advanced Higher level, the final Assessment is also split into 2 sections.</a:t>
            </a:r>
            <a:endParaRPr lang="en-GB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885" b="25751"/>
          <a:stretch/>
        </p:blipFill>
        <p:spPr>
          <a:xfrm>
            <a:off x="7208224" y="5517232"/>
            <a:ext cx="1390897" cy="895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Course Assessment: Adv. HIGHER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45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2069"/>
            <a:ext cx="4038600" cy="409516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Design Assignment (Externally marked)</a:t>
            </a:r>
          </a:p>
          <a:p>
            <a:endParaRPr lang="en-GB" sz="2400" dirty="0" smtClean="0"/>
          </a:p>
          <a:p>
            <a:r>
              <a:rPr lang="en-GB" sz="2400" dirty="0" smtClean="0"/>
              <a:t>Marked out of 50</a:t>
            </a:r>
          </a:p>
          <a:p>
            <a:endParaRPr lang="en-GB" sz="2400" dirty="0" smtClean="0"/>
          </a:p>
          <a:p>
            <a:r>
              <a:rPr lang="en-GB" sz="2400" dirty="0" smtClean="0"/>
              <a:t>8 hour Graphics Assignment from a given theme/product.</a:t>
            </a:r>
          </a:p>
          <a:p>
            <a:endParaRPr lang="en-GB" sz="2400" dirty="0"/>
          </a:p>
          <a:p>
            <a:r>
              <a:rPr lang="en-GB" sz="2400" dirty="0" smtClean="0"/>
              <a:t>Completed in class and submitted before Easter  Break.</a:t>
            </a:r>
            <a:endParaRPr lang="en-GB" sz="2400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2069"/>
            <a:ext cx="4038600" cy="409516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Question Paper (Externally marked)</a:t>
            </a:r>
          </a:p>
          <a:p>
            <a:endParaRPr lang="en-GB" sz="2400" dirty="0" smtClean="0"/>
          </a:p>
          <a:p>
            <a:r>
              <a:rPr lang="en-GB" sz="2400" dirty="0" smtClean="0"/>
              <a:t>Marked out of 75</a:t>
            </a:r>
          </a:p>
          <a:p>
            <a:pPr lvl="1"/>
            <a:r>
              <a:rPr lang="en-GB" sz="1500" i="1" dirty="0" smtClean="0"/>
              <a:t>(Reduced from 90 marks for session 2021-22)</a:t>
            </a:r>
          </a:p>
          <a:p>
            <a:endParaRPr lang="en-GB" sz="2400" dirty="0" smtClean="0"/>
          </a:p>
          <a:p>
            <a:r>
              <a:rPr lang="en-GB" sz="2400" dirty="0" smtClean="0"/>
              <a:t>Prelim/Formal </a:t>
            </a:r>
            <a:r>
              <a:rPr lang="en-GB" sz="2400" dirty="0"/>
              <a:t>assessment opportunity in early </a:t>
            </a:r>
            <a:r>
              <a:rPr lang="en-GB" sz="2400" dirty="0" smtClean="0"/>
              <a:t>2022</a:t>
            </a:r>
            <a:endParaRPr lang="en-GB" sz="2400" dirty="0"/>
          </a:p>
          <a:p>
            <a:pPr lvl="1"/>
            <a:r>
              <a:rPr lang="en-GB" sz="1500" dirty="0" smtClean="0"/>
              <a:t>(provides estimate of potential grade)</a:t>
            </a:r>
          </a:p>
          <a:p>
            <a:endParaRPr lang="en-GB" sz="2400" dirty="0"/>
          </a:p>
          <a:p>
            <a:r>
              <a:rPr lang="en-GB" sz="2400" dirty="0" smtClean="0"/>
              <a:t>Final exam in </a:t>
            </a:r>
            <a:r>
              <a:rPr lang="en-GB" sz="2400" dirty="0" smtClean="0"/>
              <a:t>May 2022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591071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At Higher level, the final Assessment is also split into 2 sections.</a:t>
            </a:r>
            <a:endParaRPr lang="en-GB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885" b="25751"/>
          <a:stretch/>
        </p:blipFill>
        <p:spPr>
          <a:xfrm>
            <a:off x="7208224" y="5517232"/>
            <a:ext cx="1390897" cy="895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</p:spPr>
        <p:txBody>
          <a:bodyPr/>
          <a:lstStyle/>
          <a:p>
            <a:r>
              <a:rPr lang="en-GB" dirty="0" smtClean="0"/>
              <a:t>Course Assessment: HIGHER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41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2069"/>
            <a:ext cx="4038600" cy="409516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/>
              <a:t>Design Assignment (Externally marked)</a:t>
            </a:r>
          </a:p>
          <a:p>
            <a:endParaRPr lang="en-GB" sz="2400" dirty="0"/>
          </a:p>
          <a:p>
            <a:r>
              <a:rPr lang="en-GB" sz="2400" dirty="0"/>
              <a:t>Marked out of </a:t>
            </a:r>
            <a:r>
              <a:rPr lang="en-GB" sz="2400" dirty="0" smtClean="0"/>
              <a:t>40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8 hour Graphics Assignment from a given theme/product.</a:t>
            </a:r>
          </a:p>
          <a:p>
            <a:endParaRPr lang="en-GB" sz="2400" dirty="0"/>
          </a:p>
          <a:p>
            <a:r>
              <a:rPr lang="en-GB" sz="2400" dirty="0"/>
              <a:t>Completed in class and submitted before Easter  Break.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2069"/>
            <a:ext cx="4038600" cy="409516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/>
              <a:t>Question Paper (Externally marked)</a:t>
            </a:r>
          </a:p>
          <a:p>
            <a:endParaRPr lang="en-GB" sz="2400" dirty="0"/>
          </a:p>
          <a:p>
            <a:r>
              <a:rPr lang="en-GB" sz="2400" dirty="0"/>
              <a:t>Marked out of </a:t>
            </a:r>
            <a:r>
              <a:rPr lang="en-GB" sz="2400" dirty="0" smtClean="0"/>
              <a:t>65</a:t>
            </a:r>
            <a:endParaRPr lang="en-GB" sz="2400" dirty="0"/>
          </a:p>
          <a:p>
            <a:pPr lvl="1"/>
            <a:r>
              <a:rPr lang="en-GB" sz="1500" i="1" dirty="0"/>
              <a:t>(Reduced from </a:t>
            </a:r>
            <a:r>
              <a:rPr lang="en-GB" sz="1500" i="1" dirty="0" smtClean="0"/>
              <a:t>980 </a:t>
            </a:r>
            <a:r>
              <a:rPr lang="en-GB" sz="1500" i="1" dirty="0"/>
              <a:t>marks for session 2021-22)</a:t>
            </a:r>
          </a:p>
          <a:p>
            <a:endParaRPr lang="en-GB" sz="2400" dirty="0"/>
          </a:p>
          <a:p>
            <a:r>
              <a:rPr lang="en-GB" sz="2400" dirty="0"/>
              <a:t>Prelim/Formal assessment opportunity in early </a:t>
            </a:r>
            <a:r>
              <a:rPr lang="en-GB" sz="2400" dirty="0" smtClean="0"/>
              <a:t>2022</a:t>
            </a:r>
            <a:endParaRPr lang="en-GB" sz="2400" dirty="0"/>
          </a:p>
          <a:p>
            <a:pPr lvl="1"/>
            <a:r>
              <a:rPr lang="en-GB" sz="1500" dirty="0"/>
              <a:t>(provides estimate of potential grade)</a:t>
            </a:r>
          </a:p>
          <a:p>
            <a:endParaRPr lang="en-GB" sz="2400" dirty="0"/>
          </a:p>
          <a:p>
            <a:r>
              <a:rPr lang="en-GB" sz="2400" dirty="0"/>
              <a:t>Final exam in </a:t>
            </a:r>
            <a:r>
              <a:rPr lang="en-GB" sz="2400" dirty="0" smtClean="0"/>
              <a:t>May 2022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591071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At N5 Level, evidence of attainment will be gathered across </a:t>
            </a:r>
            <a:r>
              <a:rPr lang="en-GB" sz="1600" dirty="0" smtClean="0"/>
              <a:t>2 </a:t>
            </a:r>
            <a:r>
              <a:rPr lang="en-GB" sz="1600" dirty="0"/>
              <a:t>sections.</a:t>
            </a:r>
          </a:p>
          <a:p>
            <a:r>
              <a:rPr lang="en-GB" sz="1600" dirty="0"/>
              <a:t>In addition to this, evidence will gathered through a number of coursework projects set throughout the year.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885" b="25751"/>
          <a:stretch/>
        </p:blipFill>
        <p:spPr>
          <a:xfrm>
            <a:off x="7208224" y="5517232"/>
            <a:ext cx="1390897" cy="895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</p:spPr>
        <p:txBody>
          <a:bodyPr/>
          <a:lstStyle/>
          <a:p>
            <a:r>
              <a:rPr lang="en-GB" dirty="0" smtClean="0"/>
              <a:t>Course Assessment: N5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3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materials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Additional support materials can be found in the following locations: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01" y="1700808"/>
            <a:ext cx="3931920" cy="4389120"/>
          </a:xfrm>
        </p:spPr>
        <p:txBody>
          <a:bodyPr/>
          <a:lstStyle/>
          <a:p>
            <a:r>
              <a:rPr lang="en-GB" dirty="0" smtClean="0"/>
              <a:t>Course notes</a:t>
            </a:r>
          </a:p>
          <a:p>
            <a:r>
              <a:rPr lang="en-GB" dirty="0" smtClean="0"/>
              <a:t>SQA website</a:t>
            </a:r>
          </a:p>
          <a:p>
            <a:r>
              <a:rPr lang="en-GB" dirty="0" smtClean="0"/>
              <a:t>Various CDT websites</a:t>
            </a:r>
          </a:p>
          <a:p>
            <a:r>
              <a:rPr lang="en-GB" dirty="0" err="1" smtClean="0"/>
              <a:t>Leckie</a:t>
            </a:r>
            <a:r>
              <a:rPr lang="en-GB" dirty="0" smtClean="0"/>
              <a:t> &amp; </a:t>
            </a:r>
            <a:r>
              <a:rPr lang="en-GB" dirty="0" err="1" smtClean="0"/>
              <a:t>Leckie</a:t>
            </a:r>
            <a:r>
              <a:rPr lang="en-GB" dirty="0" smtClean="0"/>
              <a:t> website</a:t>
            </a:r>
          </a:p>
          <a:p>
            <a:r>
              <a:rPr lang="en-GB" dirty="0" smtClean="0"/>
              <a:t>PHS shared area</a:t>
            </a:r>
          </a:p>
          <a:p>
            <a:r>
              <a:rPr lang="en-GB" dirty="0" smtClean="0"/>
              <a:t>Class TEAM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885" b="25751"/>
          <a:stretch/>
        </p:blipFill>
        <p:spPr>
          <a:xfrm>
            <a:off x="7208224" y="5517232"/>
            <a:ext cx="1390897" cy="895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5989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Teacher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Department has open door policy, all staff willing to support.</a:t>
            </a:r>
          </a:p>
          <a:p>
            <a:endParaRPr lang="en-GB" dirty="0" smtClean="0"/>
          </a:p>
          <a:p>
            <a:r>
              <a:rPr lang="en-GB" dirty="0" smtClean="0"/>
              <a:t>Specific times for support are available upon request to staff</a:t>
            </a:r>
          </a:p>
          <a:p>
            <a:endParaRPr lang="en-GB" dirty="0"/>
          </a:p>
          <a:p>
            <a:r>
              <a:rPr lang="en-GB" dirty="0" smtClean="0"/>
              <a:t>Remember ‘Free periods’ are really study periods and staff may also be able to help then.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885" b="25751"/>
          <a:stretch/>
        </p:blipFill>
        <p:spPr>
          <a:xfrm>
            <a:off x="7208224" y="5517232"/>
            <a:ext cx="1390897" cy="895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7686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349180"/>
            <a:ext cx="190182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you can do to support?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Ask to see their </a:t>
            </a:r>
            <a:r>
              <a:rPr lang="en-GB" b="1" dirty="0" smtClean="0"/>
              <a:t>Presentation Folder </a:t>
            </a:r>
          </a:p>
          <a:p>
            <a:endParaRPr lang="en-GB" b="1" dirty="0" smtClean="0"/>
          </a:p>
          <a:p>
            <a:r>
              <a:rPr lang="en-GB" dirty="0" smtClean="0"/>
              <a:t>Ask them what manual/computer based project they are currently working on.</a:t>
            </a:r>
          </a:p>
          <a:p>
            <a:endParaRPr lang="en-GB" dirty="0" smtClean="0"/>
          </a:p>
          <a:p>
            <a:r>
              <a:rPr lang="en-GB" dirty="0" smtClean="0"/>
              <a:t>Ask them to bring their everyday folder home so you can have a look. If it is full then there are probably some drawings that have not been finished. These should be completed and put in their </a:t>
            </a:r>
            <a:r>
              <a:rPr lang="en-GB" b="1" dirty="0" smtClean="0"/>
              <a:t>Presentation </a:t>
            </a:r>
            <a:r>
              <a:rPr lang="en-GB" b="1" dirty="0"/>
              <a:t>F</a:t>
            </a:r>
            <a:r>
              <a:rPr lang="en-GB" b="1" dirty="0" smtClean="0"/>
              <a:t>older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4695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4447</TotalTime>
  <Words>502</Words>
  <Application>Microsoft Office PowerPoint</Application>
  <PresentationFormat>On-screen Show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Graphic  Communication</vt:lpstr>
      <vt:lpstr>Course Outline</vt:lpstr>
      <vt:lpstr>Homework</vt:lpstr>
      <vt:lpstr>Course Assessment: Adv. HIGHER</vt:lpstr>
      <vt:lpstr>Course Assessment: HIGHER</vt:lpstr>
      <vt:lpstr>Course Assessment: N5</vt:lpstr>
      <vt:lpstr>Support materials</vt:lpstr>
      <vt:lpstr>Additional Teacher Support</vt:lpstr>
      <vt:lpstr>What you can do to support?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Adam J Whatley</dc:creator>
  <cp:lastModifiedBy>Mr Whatley</cp:lastModifiedBy>
  <cp:revision>16</cp:revision>
  <dcterms:created xsi:type="dcterms:W3CDTF">2017-08-15T15:58:33Z</dcterms:created>
  <dcterms:modified xsi:type="dcterms:W3CDTF">2021-10-05T10:18:12Z</dcterms:modified>
</cp:coreProperties>
</file>